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Override PartName="/ppt/tags/tag49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29.xml" ContentType="application/vnd.openxmlformats-officedocument.presentationml.tags+xml"/>
  <Override PartName="/ppt/tags/tag38.xml" ContentType="application/vnd.openxmlformats-officedocument.presentationml.tags+xml"/>
  <Override PartName="/ppt/tags/tag47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tags/tag45.xml" ContentType="application/vnd.openxmlformats-officedocument.presentationml.tags+xml"/>
  <Override PartName="/ppt/tags/tag54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52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Default Extension="vml" ContentType="application/vnd.openxmlformats-officedocument.vmlDrawing"/>
  <Override PartName="/ppt/tags/tag53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0" r:id="rId2"/>
    <p:sldId id="261" r:id="rId3"/>
    <p:sldId id="313" r:id="rId4"/>
    <p:sldId id="315" r:id="rId5"/>
    <p:sldId id="317" r:id="rId6"/>
    <p:sldId id="316" r:id="rId7"/>
    <p:sldId id="318" r:id="rId8"/>
    <p:sldId id="319" r:id="rId9"/>
    <p:sldId id="320" r:id="rId10"/>
    <p:sldId id="321" r:id="rId11"/>
    <p:sldId id="325" r:id="rId12"/>
    <p:sldId id="323" r:id="rId13"/>
    <p:sldId id="324" r:id="rId14"/>
    <p:sldId id="326" r:id="rId15"/>
    <p:sldId id="327" r:id="rId16"/>
    <p:sldId id="328" r:id="rId17"/>
  </p:sldIdLst>
  <p:sldSz cx="9144000" cy="6858000" type="screen4x3"/>
  <p:notesSz cx="6708775" cy="983615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D03447BB-5D67-496B-8E87-E561075AD55C}" styleName="Style foncé 1 - Accentuation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20565" autoAdjust="0"/>
    <p:restoredTop sz="94660"/>
  </p:normalViewPr>
  <p:slideViewPr>
    <p:cSldViewPr>
      <p:cViewPr varScale="1">
        <p:scale>
          <a:sx n="74" d="100"/>
          <a:sy n="74" d="100"/>
        </p:scale>
        <p:origin x="-7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00475" y="0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454B443-E16C-400F-9E8D-D6F175113461}" type="datetimeFigureOut">
              <a:rPr lang="fr-FR"/>
              <a:pPr>
                <a:defRPr/>
              </a:pPr>
              <a:t>24/03/2009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42438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00475" y="9342438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434BDF6-0084-40C0-B09C-8D30B35674F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00475" y="0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415B467-75EC-496A-A328-931704F37ACD}" type="datetimeFigureOut">
              <a:rPr lang="fr-FR"/>
              <a:pPr>
                <a:defRPr/>
              </a:pPr>
              <a:t>24/03/2009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38188"/>
            <a:ext cx="4918075" cy="36877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9925" y="4672013"/>
            <a:ext cx="5368925" cy="4425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42438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00475" y="9342438"/>
            <a:ext cx="29067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2A367F-726B-4D99-8865-43920D59CAE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14135-2023-40CD-8580-A7BF1936AFD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6B84-1E21-41A9-BF09-CE36B2A68A1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02779-78D0-4CC9-9175-A9EBCD15F4A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571744"/>
            <a:ext cx="8215370" cy="785818"/>
          </a:xfrm>
          <a:solidFill>
            <a:srgbClr val="FF0000"/>
          </a:solidFill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E36DA-19FC-4F3D-9A57-3646EA4268E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60324"/>
            <a:ext cx="8501090" cy="582594"/>
          </a:xfrm>
          <a:solidFill>
            <a:schemeClr val="bg1"/>
          </a:solidFill>
        </p:spPr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158ECC9-3A00-4E15-8227-B49F43B15EA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71414"/>
            <a:ext cx="8501090" cy="582594"/>
          </a:xfrm>
          <a:solidFill>
            <a:schemeClr val="bg1"/>
          </a:solidFill>
        </p:spPr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85786" y="1600200"/>
            <a:ext cx="37100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76786" y="1600200"/>
            <a:ext cx="37100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BCD6E-EC16-4D51-84BE-32CB66DA90D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71414"/>
            <a:ext cx="8501090" cy="582594"/>
          </a:xfrm>
          <a:solidFill>
            <a:schemeClr val="bg1"/>
          </a:solidFill>
        </p:spPr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57224" y="1535113"/>
            <a:ext cx="3640164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57224" y="2174875"/>
            <a:ext cx="3640164" cy="39512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45206" y="1535113"/>
            <a:ext cx="3641594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45206" y="2174875"/>
            <a:ext cx="3641594" cy="39512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4C185-68F3-42D6-8007-CEDBC50C860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71414"/>
            <a:ext cx="8501090" cy="582594"/>
          </a:xfrm>
          <a:solidFill>
            <a:schemeClr val="bg1"/>
          </a:solidFill>
        </p:spPr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206FB-E662-4AEE-955D-8F6091FA454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1B78B-1E1D-4D8A-82F1-B501427F59B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273050"/>
            <a:ext cx="2822603" cy="1162050"/>
          </a:xfrm>
        </p:spPr>
        <p:txBody>
          <a:bodyPr anchor="b"/>
          <a:lstStyle>
            <a:lvl1pPr algn="l">
              <a:defRPr sz="2000" b="1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42910" y="1435100"/>
            <a:ext cx="282260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8CCDA-EC9B-4779-8087-A880566EC1F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0F911-71CB-47AC-B82C-F6C48F167C1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42938" y="71438"/>
            <a:ext cx="8501062" cy="5826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785813" y="1214438"/>
            <a:ext cx="790098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857875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 smtClean="0"/>
              <a:t>CA_26mars09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43950" y="6492875"/>
            <a:ext cx="400050" cy="365125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C50B961-9A36-4FB7-AFCD-F1EA4EACD4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0" y="0"/>
            <a:ext cx="642938" cy="688340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56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 kern="1200">
          <a:solidFill>
            <a:srgbClr val="FF0000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37609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37609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37609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37609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slideLayout" Target="../slideLayouts/slideLayout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5" Type="http://schemas.openxmlformats.org/officeDocument/2006/relationships/tags" Target="../tags/tag38.xml"/><Relationship Id="rId10" Type="http://schemas.openxmlformats.org/officeDocument/2006/relationships/tags" Target="../tags/tag43.xml"/><Relationship Id="rId4" Type="http://schemas.openxmlformats.org/officeDocument/2006/relationships/tags" Target="../tags/tag37.xml"/><Relationship Id="rId9" Type="http://schemas.openxmlformats.org/officeDocument/2006/relationships/tags" Target="../tags/tag4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oleObject" Target="../embeddings/oleObject3.bin"/><Relationship Id="rId2" Type="http://schemas.openxmlformats.org/officeDocument/2006/relationships/tags" Target="../tags/tag45.xml"/><Relationship Id="rId1" Type="http://schemas.openxmlformats.org/officeDocument/2006/relationships/vmlDrawing" Target="../drawings/vmlDrawing1.vml"/><Relationship Id="rId6" Type="http://schemas.openxmlformats.org/officeDocument/2006/relationships/tags" Target="../tags/tag49.xml"/><Relationship Id="rId11" Type="http://schemas.openxmlformats.org/officeDocument/2006/relationships/oleObject" Target="../embeddings/oleObject2.bin"/><Relationship Id="rId5" Type="http://schemas.openxmlformats.org/officeDocument/2006/relationships/tags" Target="../tags/tag48.xml"/><Relationship Id="rId10" Type="http://schemas.openxmlformats.org/officeDocument/2006/relationships/oleObject" Target="../embeddings/oleObject1.bin"/><Relationship Id="rId4" Type="http://schemas.openxmlformats.org/officeDocument/2006/relationships/tags" Target="../tags/tag47.xml"/><Relationship Id="rId9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5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slideLayout" Target="../slideLayouts/slideLayout4.xml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5" Type="http://schemas.openxmlformats.org/officeDocument/2006/relationships/tags" Target="../tags/tag11.xml"/><Relationship Id="rId10" Type="http://schemas.openxmlformats.org/officeDocument/2006/relationships/tags" Target="../tags/tag16.xml"/><Relationship Id="rId4" Type="http://schemas.openxmlformats.org/officeDocument/2006/relationships/tags" Target="../tags/tag10.xml"/><Relationship Id="rId9" Type="http://schemas.openxmlformats.org/officeDocument/2006/relationships/tags" Target="../tags/tag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image" Target="../media/image2.jpe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33.xml"/><Relationship Id="rId4" Type="http://schemas.openxmlformats.org/officeDocument/2006/relationships/tags" Target="../tags/tag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685800" y="2878138"/>
            <a:ext cx="7772400" cy="1470025"/>
          </a:xfrm>
          <a:prstGeom prst="rect">
            <a:avLst/>
          </a:prstGeo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fr-FR" sz="2400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Titre de la Réunion</a:t>
            </a:r>
          </a:p>
        </p:txBody>
      </p:sp>
      <p:sp>
        <p:nvSpPr>
          <p:cNvPr id="3075" name="Sous-titre 2"/>
          <p:cNvSpPr txBox="1">
            <a:spLocks/>
          </p:cNvSpPr>
          <p:nvPr/>
        </p:nvSpPr>
        <p:spPr bwMode="auto">
          <a:xfrm>
            <a:off x="2171700" y="3962400"/>
            <a:ext cx="64008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spcBef>
                <a:spcPct val="20000"/>
              </a:spcBef>
            </a:pPr>
            <a:r>
              <a:rPr lang="fr-FR" sz="1600" dirty="0" err="1" smtClean="0">
                <a:cs typeface="Arial" charset="0"/>
              </a:rPr>
              <a:t>Rueil</a:t>
            </a:r>
            <a:r>
              <a:rPr lang="fr-FR" sz="1600" dirty="0" smtClean="0">
                <a:cs typeface="Arial" charset="0"/>
              </a:rPr>
              <a:t> Malmaison, jeudi 26 mars 2009</a:t>
            </a:r>
            <a:endParaRPr lang="fr-FR" sz="1600" dirty="0">
              <a:cs typeface="Arial" charset="0"/>
            </a:endParaRPr>
          </a:p>
          <a:p>
            <a:pPr marL="342900" indent="-342900" algn="r">
              <a:spcBef>
                <a:spcPct val="20000"/>
              </a:spcBef>
            </a:pPr>
            <a:endParaRPr lang="fr-FR" dirty="0">
              <a:cs typeface="Arial" charset="0"/>
            </a:endParaRPr>
          </a:p>
        </p:txBody>
      </p:sp>
      <p:sp>
        <p:nvSpPr>
          <p:cNvPr id="3077" name="Titre 1"/>
          <p:cNvSpPr txBox="1">
            <a:spLocks/>
          </p:cNvSpPr>
          <p:nvPr/>
        </p:nvSpPr>
        <p:spPr bwMode="auto">
          <a:xfrm>
            <a:off x="785813" y="2643188"/>
            <a:ext cx="7772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fr-FR" sz="3600" b="1" dirty="0" smtClean="0">
                <a:cs typeface="Arial" charset="0"/>
              </a:rPr>
              <a:t>Conseil d’Administration</a:t>
            </a:r>
            <a:endParaRPr lang="fr-FR" sz="3600" b="1" dirty="0">
              <a:cs typeface="Arial" charset="0"/>
            </a:endParaRPr>
          </a:p>
        </p:txBody>
      </p:sp>
      <p:sp>
        <p:nvSpPr>
          <p:cNvPr id="3079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E59249-BF6F-442E-B8B4-46F3BF5A031D}" type="slidenum">
              <a:rPr lang="fr-F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r-FR" smtClean="0">
              <a:latin typeface="Arial" charset="0"/>
              <a:cs typeface="Arial" charset="0"/>
            </a:endParaRPr>
          </a:p>
        </p:txBody>
      </p:sp>
      <p:pic>
        <p:nvPicPr>
          <p:cNvPr id="3080" name="Image 8" descr="Logo LA SNET_Rou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94500" y="714375"/>
            <a:ext cx="17065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Provence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206FB-E662-4AEE-955D-8F6091FA454B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  <p:sp>
        <p:nvSpPr>
          <p:cNvPr id="5" name="Rectangle 4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642910" y="741745"/>
            <a:ext cx="4857784" cy="61555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 smtClean="0"/>
              <a:t>Pérennité du site assurée </a:t>
            </a:r>
          </a:p>
          <a:p>
            <a:pPr algn="ctr"/>
            <a:r>
              <a:rPr lang="fr-FR" sz="1400" b="1" dirty="0" smtClean="0"/>
              <a:t>jusqu'à l'horizon 2025</a:t>
            </a:r>
            <a:endParaRPr lang="fr-FR" sz="1400" b="1" dirty="0">
              <a:cs typeface="Arial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rot="10800000">
            <a:off x="599435" y="5519870"/>
            <a:ext cx="2007228" cy="266584"/>
          </a:xfrm>
          <a:prstGeom prst="triangle">
            <a:avLst>
              <a:gd name="adj" fmla="val 50000"/>
            </a:avLst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12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10800000">
            <a:off x="3071803" y="5500702"/>
            <a:ext cx="2143132" cy="285750"/>
          </a:xfrm>
          <a:prstGeom prst="triangle">
            <a:avLst>
              <a:gd name="adj" fmla="val 50000"/>
            </a:avLst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gray">
          <a:xfrm>
            <a:off x="394160" y="5910603"/>
            <a:ext cx="2587154" cy="731519"/>
          </a:xfrm>
          <a:prstGeom prst="rect">
            <a:avLst/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>
            <a:outerShdw dist="35921" dir="2700000" algn="ctr" rotWithShape="0">
              <a:srgbClr val="C0C0C0"/>
            </a:outerShdw>
          </a:effectLst>
        </p:spPr>
        <p:txBody>
          <a:bodyPr anchor="ctr" anchorCtr="1"/>
          <a:lstStyle/>
          <a:p>
            <a:pPr marL="203200" indent="-203200">
              <a:lnSpc>
                <a:spcPct val="90000"/>
              </a:lnSpc>
              <a:buClr>
                <a:srgbClr val="F21C0A"/>
              </a:buClr>
              <a:buSzPct val="100000"/>
            </a:pPr>
            <a:r>
              <a:rPr lang="fr-F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Fonctionnement assuré jusqu'à fin 2012. Les conditions techniques et financières de viabilité après 2012 sont actuellement à l'étude</a:t>
            </a:r>
            <a:endParaRPr lang="fr-F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gray">
          <a:xfrm>
            <a:off x="3071802" y="5910605"/>
            <a:ext cx="2306172" cy="733105"/>
          </a:xfrm>
          <a:prstGeom prst="rect">
            <a:avLst/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>
            <a:outerShdw dist="35921" dir="2700000" algn="ctr" rotWithShape="0">
              <a:srgbClr val="C0C0C0"/>
            </a:outerShdw>
          </a:effectLst>
        </p:spPr>
        <p:txBody>
          <a:bodyPr anchor="ctr" anchorCtr="1"/>
          <a:lstStyle/>
          <a:p>
            <a:pPr>
              <a:lnSpc>
                <a:spcPct val="90000"/>
              </a:lnSpc>
            </a:pPr>
            <a:r>
              <a:rPr lang="fr-F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Fonctionnement jusqu'à l'horizon 2025</a:t>
            </a:r>
            <a:endParaRPr lang="fr-F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32"/>
          <p:cNvGrpSpPr>
            <a:grpSpLocks/>
          </p:cNvGrpSpPr>
          <p:nvPr/>
        </p:nvGrpSpPr>
        <p:grpSpPr bwMode="auto">
          <a:xfrm>
            <a:off x="396836" y="1546234"/>
            <a:ext cx="2460652" cy="3883030"/>
            <a:chOff x="155" y="1259"/>
            <a:chExt cx="1908" cy="2276"/>
          </a:xfrm>
        </p:grpSpPr>
        <p:sp>
          <p:nvSpPr>
            <p:cNvPr id="16" name="Rectangle 3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gray">
            <a:xfrm>
              <a:off x="155" y="1259"/>
              <a:ext cx="1894" cy="382"/>
            </a:xfrm>
            <a:prstGeom prst="rect">
              <a:avLst/>
            </a:prstGeom>
            <a:solidFill>
              <a:srgbClr val="FF0000"/>
            </a:solidFill>
            <a:ln w="12700" algn="ctr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 wrap="none"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fr-FR" b="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Provence 4</a:t>
              </a:r>
              <a:endParaRPr lang="fr-FR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fr-FR" b="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250 </a:t>
              </a:r>
              <a:r>
                <a:rPr lang="fr-FR" b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MW</a:t>
              </a:r>
            </a:p>
          </p:txBody>
        </p:sp>
        <p:sp>
          <p:nvSpPr>
            <p:cNvPr id="17" name="Rectangle 4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gray">
            <a:xfrm>
              <a:off x="155" y="1641"/>
              <a:ext cx="1894" cy="189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 lIns="36000" tIns="36000" rIns="36000" bIns="36000"/>
            <a:lstStyle/>
            <a:p>
              <a:pPr marL="203200" indent="-203200" algn="l">
                <a:lnSpc>
                  <a:spcPct val="90000"/>
                </a:lnSpc>
                <a:spcBef>
                  <a:spcPct val="3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endParaRPr lang="fr-FR" sz="1200" b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Line 10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gray">
            <a:xfrm>
              <a:off x="255" y="2688"/>
              <a:ext cx="1689" cy="1"/>
            </a:xfrm>
            <a:prstGeom prst="line">
              <a:avLst/>
            </a:prstGeom>
            <a:noFill/>
            <a:ln w="12700">
              <a:solidFill>
                <a:srgbClr val="B4B4B4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fr-FR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4"/>
            <p:cNvSpPr>
              <a:spLocks noChangeArrowheads="1"/>
            </p:cNvSpPr>
            <p:nvPr/>
          </p:nvSpPr>
          <p:spPr bwMode="gray">
            <a:xfrm>
              <a:off x="161" y="1860"/>
              <a:ext cx="1902" cy="1545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marL="203200" indent="-203200">
                <a:lnSpc>
                  <a:spcPct val="90000"/>
                </a:lnSpc>
                <a:spcBef>
                  <a:spcPct val="2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 dirty="0" smtClean="0">
                  <a:latin typeface="Arial" pitchFamily="34" charset="0"/>
                  <a:cs typeface="Arial" pitchFamily="34" charset="0"/>
                </a:rPr>
                <a:t>Tranche non soumise à la directive GIC</a:t>
              </a:r>
            </a:p>
            <a:p>
              <a:pPr marL="203200" indent="-203200">
                <a:lnSpc>
                  <a:spcPct val="90000"/>
                </a:lnSpc>
                <a:spcBef>
                  <a:spcPct val="2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 dirty="0" smtClean="0">
                  <a:latin typeface="Arial" pitchFamily="34" charset="0"/>
                  <a:cs typeface="Arial" pitchFamily="34" charset="0"/>
                </a:rPr>
                <a:t>Faisceau de contraintes à partir de 2012</a:t>
              </a:r>
            </a:p>
            <a:p>
              <a:pPr marL="406400" lvl="1" indent="-203200"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100000"/>
              </a:pPr>
              <a:r>
                <a:rPr lang="fr-FR" sz="1100" b="0" u="sng" dirty="0" smtClean="0">
                  <a:latin typeface="Arial" pitchFamily="34" charset="0"/>
                  <a:cs typeface="Arial" pitchFamily="34" charset="0"/>
                </a:rPr>
                <a:t>Règlementaire</a:t>
              </a:r>
              <a:r>
                <a:rPr lang="fr-FR" sz="1100" b="0" dirty="0" smtClean="0">
                  <a:latin typeface="Arial" pitchFamily="34" charset="0"/>
                  <a:cs typeface="Arial" pitchFamily="34" charset="0"/>
                </a:rPr>
                <a:t>: baisse des limites d'émissions (</a:t>
              </a:r>
              <a:r>
                <a:rPr lang="fr-FR" sz="1100" b="0" dirty="0" err="1" smtClean="0">
                  <a:latin typeface="Arial" pitchFamily="34" charset="0"/>
                  <a:cs typeface="Arial" pitchFamily="34" charset="0"/>
                </a:rPr>
                <a:t>Nox</a:t>
              </a:r>
              <a:r>
                <a:rPr lang="fr-FR" sz="1100" b="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fr-FR" sz="1100" b="0" dirty="0" err="1" smtClean="0">
                  <a:latin typeface="Arial" pitchFamily="34" charset="0"/>
                  <a:cs typeface="Arial" pitchFamily="34" charset="0"/>
                </a:rPr>
                <a:t>Sox</a:t>
              </a:r>
              <a:r>
                <a:rPr lang="fr-FR" sz="1100" b="0" dirty="0" smtClean="0">
                  <a:latin typeface="Arial" pitchFamily="34" charset="0"/>
                  <a:cs typeface="Arial" pitchFamily="34" charset="0"/>
                </a:rPr>
                <a:t>, poussières) fin 2015, sous le niveau actuel</a:t>
              </a:r>
            </a:p>
            <a:p>
              <a:pPr marL="406400" lvl="1" indent="-203200"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100000"/>
              </a:pPr>
              <a:r>
                <a:rPr lang="fr-FR" sz="1100" b="0" u="sng" dirty="0" smtClean="0">
                  <a:latin typeface="Arial" pitchFamily="34" charset="0"/>
                  <a:cs typeface="Arial" pitchFamily="34" charset="0"/>
                </a:rPr>
                <a:t>Technique</a:t>
              </a:r>
              <a:r>
                <a:rPr lang="fr-FR" sz="1100" b="0" dirty="0" smtClean="0">
                  <a:latin typeface="Arial" pitchFamily="34" charset="0"/>
                  <a:cs typeface="Arial" pitchFamily="34" charset="0"/>
                </a:rPr>
                <a:t>: stockage limité sur le terril de </a:t>
              </a:r>
              <a:r>
                <a:rPr lang="fr-FR" sz="1100" b="0" dirty="0" err="1" smtClean="0">
                  <a:latin typeface="Arial" pitchFamily="34" charset="0"/>
                  <a:cs typeface="Arial" pitchFamily="34" charset="0"/>
                </a:rPr>
                <a:t>Bramefan</a:t>
              </a:r>
              <a:r>
                <a:rPr lang="fr-FR" sz="1100" b="0" dirty="0" smtClean="0">
                  <a:latin typeface="Arial" pitchFamily="34" charset="0"/>
                  <a:cs typeface="Arial" pitchFamily="34" charset="0"/>
                </a:rPr>
                <a:t> vers fin 2012 (capacité à maintenir pour Provence 5)</a:t>
              </a:r>
            </a:p>
            <a:p>
              <a:pPr marL="406400" lvl="1" indent="-203200"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100000"/>
              </a:pPr>
              <a:r>
                <a:rPr lang="fr-FR" sz="1100" b="0" u="sng" dirty="0" smtClean="0">
                  <a:latin typeface="Arial" pitchFamily="34" charset="0"/>
                  <a:cs typeface="Arial" pitchFamily="34" charset="0"/>
                </a:rPr>
                <a:t>Commerciale</a:t>
              </a:r>
              <a:r>
                <a:rPr lang="fr-FR" sz="1100" b="0" dirty="0" smtClean="0">
                  <a:latin typeface="Arial" pitchFamily="34" charset="0"/>
                  <a:cs typeface="Arial" pitchFamily="34" charset="0"/>
                </a:rPr>
                <a:t>: sans alternative, la fin du contrat EDF  en 2012 remettrait en question la rentabilité de la tranche (sous réserve d'évolution des conditions de marchés</a:t>
              </a:r>
              <a:r>
                <a:rPr lang="fr-FR" sz="1200" b="0" dirty="0" smtClean="0">
                  <a:latin typeface="Arial" pitchFamily="34" charset="0"/>
                  <a:cs typeface="Arial" pitchFamily="34" charset="0"/>
                </a:rPr>
                <a:t>)</a:t>
              </a:r>
              <a:endParaRPr lang="fr-FR" sz="1200" b="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30"/>
          <p:cNvGrpSpPr>
            <a:grpSpLocks/>
          </p:cNvGrpSpPr>
          <p:nvPr/>
        </p:nvGrpSpPr>
        <p:grpSpPr bwMode="auto">
          <a:xfrm>
            <a:off x="3000364" y="1538286"/>
            <a:ext cx="2511794" cy="3890978"/>
            <a:chOff x="2267" y="1259"/>
            <a:chExt cx="1748" cy="2272"/>
          </a:xfrm>
        </p:grpSpPr>
        <p:sp>
          <p:nvSpPr>
            <p:cNvPr id="22" name="Rectangle 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gray">
            <a:xfrm>
              <a:off x="2269" y="1259"/>
              <a:ext cx="1741" cy="382"/>
            </a:xfrm>
            <a:prstGeom prst="rect">
              <a:avLst/>
            </a:prstGeom>
            <a:solidFill>
              <a:srgbClr val="FF0000"/>
            </a:solidFill>
            <a:ln w="12700" algn="ctr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 wrap="none"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fr-FR" b="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Provence 5</a:t>
              </a:r>
              <a:endParaRPr lang="fr-FR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fr-FR" b="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618 </a:t>
              </a:r>
              <a:r>
                <a:rPr lang="fr-FR" b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MW</a:t>
              </a:r>
            </a:p>
          </p:txBody>
        </p:sp>
        <p:sp>
          <p:nvSpPr>
            <p:cNvPr id="23" name="Rectangle 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gray">
            <a:xfrm>
              <a:off x="2267" y="1635"/>
              <a:ext cx="1741" cy="1896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 lIns="36000" tIns="36000" rIns="36000" bIns="36000"/>
            <a:lstStyle/>
            <a:p>
              <a:pPr marL="203200" indent="-203200" algn="l">
                <a:lnSpc>
                  <a:spcPct val="90000"/>
                </a:lnSpc>
                <a:spcBef>
                  <a:spcPct val="3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endParaRPr lang="fr-FR" sz="1200" b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16"/>
            <p:cNvSpPr>
              <a:spLocks noChangeArrowheads="1"/>
            </p:cNvSpPr>
            <p:nvPr/>
          </p:nvSpPr>
          <p:spPr bwMode="gray">
            <a:xfrm>
              <a:off x="2267" y="1701"/>
              <a:ext cx="1748" cy="609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marL="203200" indent="-203200">
                <a:lnSpc>
                  <a:spcPct val="90000"/>
                </a:lnSpc>
                <a:spcBef>
                  <a:spcPct val="2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 dirty="0" smtClean="0">
                  <a:latin typeface="Arial" pitchFamily="34" charset="0"/>
                  <a:cs typeface="Arial" pitchFamily="34" charset="0"/>
                </a:rPr>
                <a:t>Tranche soumise à la directive GIC</a:t>
              </a:r>
            </a:p>
            <a:p>
              <a:pPr marL="203200" indent="-203200" algn="just">
                <a:lnSpc>
                  <a:spcPct val="90000"/>
                </a:lnSpc>
                <a:spcBef>
                  <a:spcPct val="2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 dirty="0" smtClean="0">
                  <a:latin typeface="Arial" pitchFamily="34" charset="0"/>
                  <a:cs typeface="Arial" pitchFamily="34" charset="0"/>
                </a:rPr>
                <a:t>Investissement de plus de 81 M€ depuis 2005 pour l'installation d'un dispositif </a:t>
              </a:r>
              <a:r>
                <a:rPr lang="fr-FR" sz="1200" b="0" dirty="0" err="1" smtClean="0">
                  <a:latin typeface="Arial" pitchFamily="34" charset="0"/>
                  <a:cs typeface="Arial" pitchFamily="34" charset="0"/>
                </a:rPr>
                <a:t>Desox</a:t>
              </a:r>
              <a:r>
                <a:rPr lang="fr-FR" sz="1200" b="0" dirty="0" smtClean="0">
                  <a:latin typeface="Arial" pitchFamily="34" charset="0"/>
                  <a:cs typeface="Arial" pitchFamily="34" charset="0"/>
                </a:rPr>
                <a:t>/</a:t>
              </a:r>
              <a:r>
                <a:rPr lang="fr-FR" sz="1200" b="0" dirty="0" err="1" smtClean="0">
                  <a:latin typeface="Arial" pitchFamily="34" charset="0"/>
                  <a:cs typeface="Arial" pitchFamily="34" charset="0"/>
                </a:rPr>
                <a:t>Denox</a:t>
              </a:r>
              <a:endParaRPr lang="fr-FR" sz="1200" b="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Line 20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gray">
            <a:xfrm>
              <a:off x="2359" y="2511"/>
              <a:ext cx="1553" cy="0"/>
            </a:xfrm>
            <a:prstGeom prst="line">
              <a:avLst/>
            </a:prstGeom>
            <a:noFill/>
            <a:ln w="12700">
              <a:solidFill>
                <a:srgbClr val="B4B4B4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fr-FR" sz="16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Rectangle 16"/>
          <p:cNvSpPr>
            <a:spLocks noChangeArrowheads="1"/>
          </p:cNvSpPr>
          <p:nvPr/>
        </p:nvSpPr>
        <p:spPr bwMode="gray">
          <a:xfrm>
            <a:off x="3214678" y="3786190"/>
            <a:ext cx="2285460" cy="96636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36000" tIns="36000" rIns="36000" bIns="36000" anchor="ctr"/>
          <a:lstStyle/>
          <a:p>
            <a:pPr marL="203200" indent="-203200">
              <a:lnSpc>
                <a:spcPct val="90000"/>
              </a:lnSpc>
              <a:spcBef>
                <a:spcPct val="20000"/>
              </a:spcBef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200" b="0" dirty="0" smtClean="0">
                <a:latin typeface="Arial" pitchFamily="34" charset="0"/>
                <a:cs typeface="Arial" pitchFamily="34" charset="0"/>
              </a:rPr>
              <a:t>Poursuite du programme d'amélioration des performances</a:t>
            </a:r>
            <a:endParaRPr lang="fr-FR" sz="12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618281" y="526301"/>
            <a:ext cx="3495592" cy="83099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 smtClean="0"/>
              <a:t>Projet CCGT Provence pas réaliste en raison de plusieurs difficultés majeures</a:t>
            </a:r>
            <a:endParaRPr lang="fr-FR" sz="1400" b="1" dirty="0">
              <a:cs typeface="Arial" charset="0"/>
            </a:endParaRPr>
          </a:p>
        </p:txBody>
      </p:sp>
      <p:sp>
        <p:nvSpPr>
          <p:cNvPr id="29" name="Rectangle 4"/>
          <p:cNvSpPr txBox="1">
            <a:spLocks noChangeArrowheads="1"/>
          </p:cNvSpPr>
          <p:nvPr/>
        </p:nvSpPr>
        <p:spPr>
          <a:xfrm>
            <a:off x="5643570" y="1428736"/>
            <a:ext cx="3500430" cy="4143404"/>
          </a:xfrm>
          <a:prstGeom prst="rect">
            <a:avLst/>
          </a:prstGeom>
        </p:spPr>
        <p:txBody>
          <a:bodyPr/>
          <a:lstStyle/>
          <a:p>
            <a:pPr marL="203200" indent="-203200">
              <a:lnSpc>
                <a:spcPct val="90000"/>
              </a:lnSpc>
              <a:spcBef>
                <a:spcPct val="30000"/>
              </a:spcBef>
              <a:buClr>
                <a:srgbClr val="F21C0A"/>
              </a:buClr>
              <a:buFont typeface="Wingdings" pitchFamily="2" charset="2"/>
              <a:buChar char=""/>
            </a:pPr>
            <a:r>
              <a:rPr lang="fr-FR" sz="1400" dirty="0" smtClean="0"/>
              <a:t>Difficulté de raccordement au réseau de gaz: </a:t>
            </a:r>
          </a:p>
          <a:p>
            <a:pPr marL="406400" lvl="1" indent="-20320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200" dirty="0" smtClean="0"/>
              <a:t>Les travaux de connexion seraient longs et bien plus onéreux que les hypothèses initiales (surcoût  de l'ordre de 10 à 20 M€)</a:t>
            </a:r>
          </a:p>
          <a:p>
            <a:pPr marL="406400" lvl="1" indent="-20320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200" dirty="0" smtClean="0"/>
              <a:t>Besoin en investissements importants dès cette année sous peine d'un retard critique pour le projet</a:t>
            </a:r>
            <a:endParaRPr lang="fr-FR" sz="1200" b="1" dirty="0" smtClean="0"/>
          </a:p>
          <a:p>
            <a:pPr marL="203200" indent="-203200">
              <a:lnSpc>
                <a:spcPct val="90000"/>
              </a:lnSpc>
              <a:spcBef>
                <a:spcPct val="100000"/>
              </a:spcBef>
              <a:buClr>
                <a:srgbClr val="F21C0A"/>
              </a:buClr>
              <a:buFont typeface="Wingdings" pitchFamily="2" charset="2"/>
              <a:buChar char=""/>
            </a:pPr>
            <a:r>
              <a:rPr lang="fr-FR" sz="1400" dirty="0" smtClean="0"/>
              <a:t>La zone PACA présente des difficultés d'approvisionnement en gaz et de modulation. GRT-Gaz n'a pas encore résolu le problème de modulation dans la zone PACA, et les projets EDF Martigues et GDF-Suez </a:t>
            </a:r>
            <a:r>
              <a:rPr lang="fr-FR" sz="1400" dirty="0" err="1" smtClean="0"/>
              <a:t>Cycofos</a:t>
            </a:r>
            <a:r>
              <a:rPr lang="fr-FR" sz="1400" dirty="0" smtClean="0"/>
              <a:t> sont prioritaires</a:t>
            </a:r>
          </a:p>
          <a:p>
            <a:pPr marL="203200" indent="-203200">
              <a:lnSpc>
                <a:spcPct val="90000"/>
              </a:lnSpc>
              <a:spcBef>
                <a:spcPct val="100000"/>
              </a:spcBef>
              <a:buClr>
                <a:srgbClr val="F21C0A"/>
              </a:buClr>
              <a:buFont typeface="Wingdings" pitchFamily="2" charset="2"/>
              <a:buChar char=""/>
            </a:pPr>
            <a:r>
              <a:rPr lang="fr-FR" sz="1400" dirty="0" smtClean="0"/>
              <a:t>La rentabilité du projet est la plus faible de notre portefeuille de </a:t>
            </a:r>
            <a:r>
              <a:rPr lang="fr-FR" sz="1400" dirty="0" smtClean="0"/>
              <a:t>projet</a:t>
            </a:r>
            <a:endParaRPr lang="fr-FR" sz="1400" dirty="0" smtClean="0"/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gray">
          <a:xfrm>
            <a:off x="6143636" y="5929330"/>
            <a:ext cx="2857520" cy="714356"/>
          </a:xfrm>
          <a:prstGeom prst="rect">
            <a:avLst/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>
            <a:outerShdw dist="35921" dir="2700000" algn="ctr" rotWithShape="0">
              <a:srgbClr val="C0C0C0"/>
            </a:outerShdw>
          </a:effectLst>
        </p:spPr>
        <p:txBody>
          <a:bodyPr anchor="ctr" anchorCtr="1"/>
          <a:lstStyle/>
          <a:p>
            <a:pPr>
              <a:lnSpc>
                <a:spcPct val="90000"/>
              </a:lnSpc>
            </a:pPr>
            <a:r>
              <a:rPr lang="fr-F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 conséquence, il a été décidé d'interrompre la poursuite du </a:t>
            </a:r>
            <a:r>
              <a:rPr lang="fr-F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projet</a:t>
            </a:r>
            <a:endParaRPr lang="fr-FR" sz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fr-F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AutoShape 5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 rot="10800000">
            <a:off x="6000760" y="5500702"/>
            <a:ext cx="3000396" cy="214314"/>
          </a:xfrm>
          <a:prstGeom prst="triangle">
            <a:avLst>
              <a:gd name="adj" fmla="val 50000"/>
            </a:avLst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2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Autres projets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206FB-E662-4AEE-955D-8F6091FA454B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  <p:sp>
        <p:nvSpPr>
          <p:cNvPr id="5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204788" y="3733800"/>
            <a:ext cx="2917825" cy="1866900"/>
          </a:xfrm>
          <a:prstGeom prst="rect">
            <a:avLst/>
          </a:prstGeom>
          <a:solidFill>
            <a:srgbClr val="FF0000"/>
          </a:solidFill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273050" indent="-185738" algn="l"/>
            <a:r>
              <a:rPr lang="fr-FR" sz="14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Projet CCGT Lacq (860 MW)</a:t>
            </a:r>
          </a:p>
          <a:p>
            <a:pPr marL="273050" indent="-185738" algn="l"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Situation géographique très attractive</a:t>
            </a:r>
          </a:p>
          <a:p>
            <a:pPr marL="273050" indent="-185738" algn="l"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Synergies dues au double bloc</a:t>
            </a:r>
          </a:p>
          <a:p>
            <a:pPr marL="273050" indent="-185738" algn="l"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Permis de construire et IPE obtenus</a:t>
            </a:r>
          </a:p>
          <a:p>
            <a:pPr marL="273050" indent="-185738" algn="l"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Pas d'investissements prévus d'ici à fin 2010</a:t>
            </a:r>
          </a:p>
          <a:p>
            <a:pPr marL="273050" indent="-185738" algn="l"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MSI envisagée en 2014</a:t>
            </a:r>
          </a:p>
        </p:txBody>
      </p:sp>
      <p:sp>
        <p:nvSpPr>
          <p:cNvPr id="6" name="Freeform 3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2598738" y="1965325"/>
            <a:ext cx="4119562" cy="4214813"/>
          </a:xfrm>
          <a:custGeom>
            <a:avLst/>
            <a:gdLst/>
            <a:ahLst/>
            <a:cxnLst>
              <a:cxn ang="0">
                <a:pos x="910" y="1470"/>
              </a:cxn>
              <a:cxn ang="0">
                <a:pos x="1150" y="1457"/>
              </a:cxn>
              <a:cxn ang="0">
                <a:pos x="1377" y="1497"/>
              </a:cxn>
              <a:cxn ang="0">
                <a:pos x="1525" y="1351"/>
              </a:cxn>
              <a:cxn ang="0">
                <a:pos x="1404" y="1297"/>
              </a:cxn>
              <a:cxn ang="0">
                <a:pos x="1377" y="1150"/>
              </a:cxn>
              <a:cxn ang="0">
                <a:pos x="1417" y="1029"/>
              </a:cxn>
              <a:cxn ang="0">
                <a:pos x="1417" y="923"/>
              </a:cxn>
              <a:cxn ang="0">
                <a:pos x="1311" y="964"/>
              </a:cxn>
              <a:cxn ang="0">
                <a:pos x="1336" y="869"/>
              </a:cxn>
              <a:cxn ang="0">
                <a:pos x="1417" y="775"/>
              </a:cxn>
              <a:cxn ang="0">
                <a:pos x="1471" y="708"/>
              </a:cxn>
              <a:cxn ang="0">
                <a:pos x="1511" y="656"/>
              </a:cxn>
              <a:cxn ang="0">
                <a:pos x="1565" y="522"/>
              </a:cxn>
              <a:cxn ang="0">
                <a:pos x="1565" y="428"/>
              </a:cxn>
              <a:cxn ang="0">
                <a:pos x="1457" y="401"/>
              </a:cxn>
              <a:cxn ang="0">
                <a:pos x="1336" y="334"/>
              </a:cxn>
              <a:cxn ang="0">
                <a:pos x="1231" y="282"/>
              </a:cxn>
              <a:cxn ang="0">
                <a:pos x="1191" y="229"/>
              </a:cxn>
              <a:cxn ang="0">
                <a:pos x="1123" y="161"/>
              </a:cxn>
              <a:cxn ang="0">
                <a:pos x="1029" y="108"/>
              </a:cxn>
              <a:cxn ang="0">
                <a:pos x="1002" y="81"/>
              </a:cxn>
              <a:cxn ang="0">
                <a:pos x="976" y="0"/>
              </a:cxn>
              <a:cxn ang="0">
                <a:pos x="843" y="67"/>
              </a:cxn>
              <a:cxn ang="0">
                <a:pos x="642" y="242"/>
              </a:cxn>
              <a:cxn ang="0">
                <a:pos x="549" y="282"/>
              </a:cxn>
              <a:cxn ang="0">
                <a:pos x="428" y="202"/>
              </a:cxn>
              <a:cxn ang="0">
                <a:pos x="402" y="296"/>
              </a:cxn>
              <a:cxn ang="0">
                <a:pos x="294" y="374"/>
              </a:cxn>
              <a:cxn ang="0">
                <a:pos x="175" y="323"/>
              </a:cxn>
              <a:cxn ang="0">
                <a:pos x="94" y="334"/>
              </a:cxn>
              <a:cxn ang="0">
                <a:pos x="54" y="401"/>
              </a:cxn>
              <a:cxn ang="0">
                <a:pos x="41" y="495"/>
              </a:cxn>
              <a:cxn ang="0">
                <a:pos x="175" y="562"/>
              </a:cxn>
              <a:cxn ang="0">
                <a:pos x="321" y="695"/>
              </a:cxn>
              <a:cxn ang="0">
                <a:pos x="315" y="699"/>
              </a:cxn>
              <a:cxn ang="0">
                <a:pos x="288" y="712"/>
              </a:cxn>
              <a:cxn ang="0">
                <a:pos x="281" y="722"/>
              </a:cxn>
              <a:cxn ang="0">
                <a:pos x="290" y="747"/>
              </a:cxn>
              <a:cxn ang="0">
                <a:pos x="308" y="783"/>
              </a:cxn>
              <a:cxn ang="0">
                <a:pos x="315" y="795"/>
              </a:cxn>
              <a:cxn ang="0">
                <a:pos x="346" y="822"/>
              </a:cxn>
              <a:cxn ang="0">
                <a:pos x="371" y="839"/>
              </a:cxn>
              <a:cxn ang="0">
                <a:pos x="388" y="883"/>
              </a:cxn>
              <a:cxn ang="0">
                <a:pos x="428" y="1042"/>
              </a:cxn>
              <a:cxn ang="0">
                <a:pos x="375" y="1004"/>
              </a:cxn>
              <a:cxn ang="0">
                <a:pos x="348" y="1136"/>
              </a:cxn>
              <a:cxn ang="0">
                <a:pos x="294" y="1257"/>
              </a:cxn>
              <a:cxn ang="0">
                <a:pos x="229" y="1365"/>
              </a:cxn>
              <a:cxn ang="0">
                <a:pos x="281" y="1430"/>
              </a:cxn>
              <a:cxn ang="0">
                <a:pos x="415" y="1497"/>
              </a:cxn>
              <a:cxn ang="0">
                <a:pos x="536" y="1510"/>
              </a:cxn>
              <a:cxn ang="0">
                <a:pos x="642" y="1564"/>
              </a:cxn>
              <a:cxn ang="0">
                <a:pos x="709" y="1605"/>
              </a:cxn>
              <a:cxn ang="0">
                <a:pos x="762" y="1618"/>
              </a:cxn>
              <a:cxn ang="0">
                <a:pos x="870" y="1618"/>
              </a:cxn>
            </a:cxnLst>
            <a:rect l="0" t="0" r="r" b="b"/>
            <a:pathLst>
              <a:path w="1605" h="1645">
                <a:moveTo>
                  <a:pt x="870" y="1618"/>
                </a:moveTo>
                <a:lnTo>
                  <a:pt x="870" y="1591"/>
                </a:lnTo>
                <a:lnTo>
                  <a:pt x="870" y="1524"/>
                </a:lnTo>
                <a:lnTo>
                  <a:pt x="910" y="1470"/>
                </a:lnTo>
                <a:lnTo>
                  <a:pt x="951" y="1470"/>
                </a:lnTo>
                <a:lnTo>
                  <a:pt x="1029" y="1430"/>
                </a:lnTo>
                <a:lnTo>
                  <a:pt x="1110" y="1484"/>
                </a:lnTo>
                <a:lnTo>
                  <a:pt x="1150" y="1457"/>
                </a:lnTo>
                <a:lnTo>
                  <a:pt x="1204" y="1497"/>
                </a:lnTo>
                <a:lnTo>
                  <a:pt x="1271" y="1524"/>
                </a:lnTo>
                <a:lnTo>
                  <a:pt x="1325" y="1551"/>
                </a:lnTo>
                <a:lnTo>
                  <a:pt x="1377" y="1497"/>
                </a:lnTo>
                <a:lnTo>
                  <a:pt x="1484" y="1430"/>
                </a:lnTo>
                <a:lnTo>
                  <a:pt x="1498" y="1416"/>
                </a:lnTo>
                <a:lnTo>
                  <a:pt x="1498" y="1390"/>
                </a:lnTo>
                <a:lnTo>
                  <a:pt x="1525" y="1351"/>
                </a:lnTo>
                <a:lnTo>
                  <a:pt x="1498" y="1351"/>
                </a:lnTo>
                <a:lnTo>
                  <a:pt x="1484" y="1351"/>
                </a:lnTo>
                <a:lnTo>
                  <a:pt x="1431" y="1324"/>
                </a:lnTo>
                <a:lnTo>
                  <a:pt x="1404" y="1297"/>
                </a:lnTo>
                <a:lnTo>
                  <a:pt x="1431" y="1244"/>
                </a:lnTo>
                <a:lnTo>
                  <a:pt x="1431" y="1217"/>
                </a:lnTo>
                <a:lnTo>
                  <a:pt x="1404" y="1203"/>
                </a:lnTo>
                <a:lnTo>
                  <a:pt x="1377" y="1150"/>
                </a:lnTo>
                <a:lnTo>
                  <a:pt x="1444" y="1136"/>
                </a:lnTo>
                <a:lnTo>
                  <a:pt x="1457" y="1109"/>
                </a:lnTo>
                <a:lnTo>
                  <a:pt x="1444" y="1069"/>
                </a:lnTo>
                <a:lnTo>
                  <a:pt x="1417" y="1029"/>
                </a:lnTo>
                <a:lnTo>
                  <a:pt x="1444" y="1017"/>
                </a:lnTo>
                <a:lnTo>
                  <a:pt x="1444" y="990"/>
                </a:lnTo>
                <a:lnTo>
                  <a:pt x="1417" y="977"/>
                </a:lnTo>
                <a:lnTo>
                  <a:pt x="1417" y="923"/>
                </a:lnTo>
                <a:lnTo>
                  <a:pt x="1377" y="910"/>
                </a:lnTo>
                <a:lnTo>
                  <a:pt x="1350" y="937"/>
                </a:lnTo>
                <a:lnTo>
                  <a:pt x="1350" y="964"/>
                </a:lnTo>
                <a:lnTo>
                  <a:pt x="1311" y="964"/>
                </a:lnTo>
                <a:lnTo>
                  <a:pt x="1311" y="937"/>
                </a:lnTo>
                <a:lnTo>
                  <a:pt x="1336" y="923"/>
                </a:lnTo>
                <a:lnTo>
                  <a:pt x="1325" y="896"/>
                </a:lnTo>
                <a:lnTo>
                  <a:pt x="1336" y="869"/>
                </a:lnTo>
                <a:lnTo>
                  <a:pt x="1377" y="856"/>
                </a:lnTo>
                <a:lnTo>
                  <a:pt x="1390" y="829"/>
                </a:lnTo>
                <a:lnTo>
                  <a:pt x="1377" y="816"/>
                </a:lnTo>
                <a:lnTo>
                  <a:pt x="1417" y="775"/>
                </a:lnTo>
                <a:lnTo>
                  <a:pt x="1457" y="762"/>
                </a:lnTo>
                <a:lnTo>
                  <a:pt x="1444" y="735"/>
                </a:lnTo>
                <a:lnTo>
                  <a:pt x="1457" y="708"/>
                </a:lnTo>
                <a:lnTo>
                  <a:pt x="1471" y="708"/>
                </a:lnTo>
                <a:lnTo>
                  <a:pt x="1498" y="735"/>
                </a:lnTo>
                <a:lnTo>
                  <a:pt x="1525" y="722"/>
                </a:lnTo>
                <a:lnTo>
                  <a:pt x="1511" y="695"/>
                </a:lnTo>
                <a:lnTo>
                  <a:pt x="1511" y="656"/>
                </a:lnTo>
                <a:lnTo>
                  <a:pt x="1525" y="630"/>
                </a:lnTo>
                <a:lnTo>
                  <a:pt x="1538" y="589"/>
                </a:lnTo>
                <a:lnTo>
                  <a:pt x="1551" y="562"/>
                </a:lnTo>
                <a:lnTo>
                  <a:pt x="1565" y="522"/>
                </a:lnTo>
                <a:lnTo>
                  <a:pt x="1565" y="495"/>
                </a:lnTo>
                <a:lnTo>
                  <a:pt x="1605" y="468"/>
                </a:lnTo>
                <a:lnTo>
                  <a:pt x="1605" y="442"/>
                </a:lnTo>
                <a:lnTo>
                  <a:pt x="1565" y="428"/>
                </a:lnTo>
                <a:lnTo>
                  <a:pt x="1538" y="428"/>
                </a:lnTo>
                <a:lnTo>
                  <a:pt x="1525" y="401"/>
                </a:lnTo>
                <a:lnTo>
                  <a:pt x="1484" y="415"/>
                </a:lnTo>
                <a:lnTo>
                  <a:pt x="1457" y="401"/>
                </a:lnTo>
                <a:lnTo>
                  <a:pt x="1417" y="401"/>
                </a:lnTo>
                <a:lnTo>
                  <a:pt x="1417" y="374"/>
                </a:lnTo>
                <a:lnTo>
                  <a:pt x="1390" y="334"/>
                </a:lnTo>
                <a:lnTo>
                  <a:pt x="1336" y="334"/>
                </a:lnTo>
                <a:lnTo>
                  <a:pt x="1325" y="323"/>
                </a:lnTo>
                <a:lnTo>
                  <a:pt x="1298" y="323"/>
                </a:lnTo>
                <a:lnTo>
                  <a:pt x="1271" y="309"/>
                </a:lnTo>
                <a:lnTo>
                  <a:pt x="1231" y="282"/>
                </a:lnTo>
                <a:lnTo>
                  <a:pt x="1204" y="269"/>
                </a:lnTo>
                <a:lnTo>
                  <a:pt x="1231" y="202"/>
                </a:lnTo>
                <a:lnTo>
                  <a:pt x="1204" y="202"/>
                </a:lnTo>
                <a:lnTo>
                  <a:pt x="1191" y="229"/>
                </a:lnTo>
                <a:lnTo>
                  <a:pt x="1164" y="242"/>
                </a:lnTo>
                <a:lnTo>
                  <a:pt x="1123" y="229"/>
                </a:lnTo>
                <a:lnTo>
                  <a:pt x="1137" y="175"/>
                </a:lnTo>
                <a:lnTo>
                  <a:pt x="1123" y="161"/>
                </a:lnTo>
                <a:lnTo>
                  <a:pt x="1083" y="161"/>
                </a:lnTo>
                <a:lnTo>
                  <a:pt x="1070" y="121"/>
                </a:lnTo>
                <a:lnTo>
                  <a:pt x="1043" y="121"/>
                </a:lnTo>
                <a:lnTo>
                  <a:pt x="1029" y="108"/>
                </a:lnTo>
                <a:lnTo>
                  <a:pt x="1029" y="81"/>
                </a:lnTo>
                <a:lnTo>
                  <a:pt x="1016" y="67"/>
                </a:lnTo>
                <a:lnTo>
                  <a:pt x="1002" y="67"/>
                </a:lnTo>
                <a:lnTo>
                  <a:pt x="1002" y="81"/>
                </a:lnTo>
                <a:lnTo>
                  <a:pt x="976" y="81"/>
                </a:lnTo>
                <a:lnTo>
                  <a:pt x="964" y="54"/>
                </a:lnTo>
                <a:lnTo>
                  <a:pt x="976" y="14"/>
                </a:lnTo>
                <a:lnTo>
                  <a:pt x="976" y="0"/>
                </a:lnTo>
                <a:lnTo>
                  <a:pt x="964" y="0"/>
                </a:lnTo>
                <a:lnTo>
                  <a:pt x="910" y="14"/>
                </a:lnTo>
                <a:lnTo>
                  <a:pt x="870" y="0"/>
                </a:lnTo>
                <a:lnTo>
                  <a:pt x="843" y="67"/>
                </a:lnTo>
                <a:lnTo>
                  <a:pt x="830" y="134"/>
                </a:lnTo>
                <a:lnTo>
                  <a:pt x="816" y="161"/>
                </a:lnTo>
                <a:lnTo>
                  <a:pt x="709" y="202"/>
                </a:lnTo>
                <a:lnTo>
                  <a:pt x="642" y="242"/>
                </a:lnTo>
                <a:lnTo>
                  <a:pt x="628" y="255"/>
                </a:lnTo>
                <a:lnTo>
                  <a:pt x="655" y="282"/>
                </a:lnTo>
                <a:lnTo>
                  <a:pt x="603" y="296"/>
                </a:lnTo>
                <a:lnTo>
                  <a:pt x="549" y="282"/>
                </a:lnTo>
                <a:lnTo>
                  <a:pt x="482" y="269"/>
                </a:lnTo>
                <a:lnTo>
                  <a:pt x="455" y="229"/>
                </a:lnTo>
                <a:lnTo>
                  <a:pt x="469" y="202"/>
                </a:lnTo>
                <a:lnTo>
                  <a:pt x="428" y="202"/>
                </a:lnTo>
                <a:lnTo>
                  <a:pt x="402" y="188"/>
                </a:lnTo>
                <a:lnTo>
                  <a:pt x="388" y="215"/>
                </a:lnTo>
                <a:lnTo>
                  <a:pt x="402" y="255"/>
                </a:lnTo>
                <a:lnTo>
                  <a:pt x="402" y="296"/>
                </a:lnTo>
                <a:lnTo>
                  <a:pt x="415" y="348"/>
                </a:lnTo>
                <a:lnTo>
                  <a:pt x="428" y="401"/>
                </a:lnTo>
                <a:lnTo>
                  <a:pt x="348" y="388"/>
                </a:lnTo>
                <a:lnTo>
                  <a:pt x="294" y="374"/>
                </a:lnTo>
                <a:lnTo>
                  <a:pt x="269" y="401"/>
                </a:lnTo>
                <a:lnTo>
                  <a:pt x="242" y="361"/>
                </a:lnTo>
                <a:lnTo>
                  <a:pt x="229" y="323"/>
                </a:lnTo>
                <a:lnTo>
                  <a:pt x="175" y="323"/>
                </a:lnTo>
                <a:lnTo>
                  <a:pt x="148" y="348"/>
                </a:lnTo>
                <a:lnTo>
                  <a:pt x="135" y="323"/>
                </a:lnTo>
                <a:lnTo>
                  <a:pt x="108" y="348"/>
                </a:lnTo>
                <a:lnTo>
                  <a:pt x="94" y="334"/>
                </a:lnTo>
                <a:lnTo>
                  <a:pt x="41" y="334"/>
                </a:lnTo>
                <a:lnTo>
                  <a:pt x="0" y="361"/>
                </a:lnTo>
                <a:lnTo>
                  <a:pt x="27" y="388"/>
                </a:lnTo>
                <a:lnTo>
                  <a:pt x="54" y="401"/>
                </a:lnTo>
                <a:lnTo>
                  <a:pt x="54" y="428"/>
                </a:lnTo>
                <a:lnTo>
                  <a:pt x="0" y="428"/>
                </a:lnTo>
                <a:lnTo>
                  <a:pt x="27" y="455"/>
                </a:lnTo>
                <a:lnTo>
                  <a:pt x="41" y="495"/>
                </a:lnTo>
                <a:lnTo>
                  <a:pt x="81" y="495"/>
                </a:lnTo>
                <a:lnTo>
                  <a:pt x="135" y="522"/>
                </a:lnTo>
                <a:lnTo>
                  <a:pt x="162" y="536"/>
                </a:lnTo>
                <a:lnTo>
                  <a:pt x="175" y="562"/>
                </a:lnTo>
                <a:lnTo>
                  <a:pt x="256" y="589"/>
                </a:lnTo>
                <a:lnTo>
                  <a:pt x="256" y="616"/>
                </a:lnTo>
                <a:lnTo>
                  <a:pt x="294" y="643"/>
                </a:lnTo>
                <a:lnTo>
                  <a:pt x="321" y="695"/>
                </a:lnTo>
                <a:lnTo>
                  <a:pt x="321" y="695"/>
                </a:lnTo>
                <a:lnTo>
                  <a:pt x="319" y="697"/>
                </a:lnTo>
                <a:lnTo>
                  <a:pt x="317" y="697"/>
                </a:lnTo>
                <a:lnTo>
                  <a:pt x="315" y="699"/>
                </a:lnTo>
                <a:lnTo>
                  <a:pt x="309" y="701"/>
                </a:lnTo>
                <a:lnTo>
                  <a:pt x="302" y="704"/>
                </a:lnTo>
                <a:lnTo>
                  <a:pt x="294" y="708"/>
                </a:lnTo>
                <a:lnTo>
                  <a:pt x="288" y="712"/>
                </a:lnTo>
                <a:lnTo>
                  <a:pt x="284" y="714"/>
                </a:lnTo>
                <a:lnTo>
                  <a:pt x="283" y="718"/>
                </a:lnTo>
                <a:lnTo>
                  <a:pt x="283" y="720"/>
                </a:lnTo>
                <a:lnTo>
                  <a:pt x="281" y="722"/>
                </a:lnTo>
                <a:lnTo>
                  <a:pt x="283" y="726"/>
                </a:lnTo>
                <a:lnTo>
                  <a:pt x="283" y="727"/>
                </a:lnTo>
                <a:lnTo>
                  <a:pt x="286" y="737"/>
                </a:lnTo>
                <a:lnTo>
                  <a:pt x="290" y="747"/>
                </a:lnTo>
                <a:lnTo>
                  <a:pt x="294" y="756"/>
                </a:lnTo>
                <a:lnTo>
                  <a:pt x="300" y="766"/>
                </a:lnTo>
                <a:lnTo>
                  <a:pt x="304" y="775"/>
                </a:lnTo>
                <a:lnTo>
                  <a:pt x="308" y="783"/>
                </a:lnTo>
                <a:lnTo>
                  <a:pt x="308" y="787"/>
                </a:lnTo>
                <a:lnTo>
                  <a:pt x="308" y="789"/>
                </a:lnTo>
                <a:lnTo>
                  <a:pt x="311" y="793"/>
                </a:lnTo>
                <a:lnTo>
                  <a:pt x="315" y="795"/>
                </a:lnTo>
                <a:lnTo>
                  <a:pt x="319" y="798"/>
                </a:lnTo>
                <a:lnTo>
                  <a:pt x="325" y="802"/>
                </a:lnTo>
                <a:lnTo>
                  <a:pt x="334" y="812"/>
                </a:lnTo>
                <a:lnTo>
                  <a:pt x="346" y="822"/>
                </a:lnTo>
                <a:lnTo>
                  <a:pt x="357" y="829"/>
                </a:lnTo>
                <a:lnTo>
                  <a:pt x="361" y="833"/>
                </a:lnTo>
                <a:lnTo>
                  <a:pt x="367" y="837"/>
                </a:lnTo>
                <a:lnTo>
                  <a:pt x="371" y="839"/>
                </a:lnTo>
                <a:lnTo>
                  <a:pt x="373" y="841"/>
                </a:lnTo>
                <a:lnTo>
                  <a:pt x="375" y="843"/>
                </a:lnTo>
                <a:lnTo>
                  <a:pt x="375" y="843"/>
                </a:lnTo>
                <a:lnTo>
                  <a:pt x="388" y="883"/>
                </a:lnTo>
                <a:lnTo>
                  <a:pt x="375" y="923"/>
                </a:lnTo>
                <a:lnTo>
                  <a:pt x="361" y="950"/>
                </a:lnTo>
                <a:lnTo>
                  <a:pt x="402" y="990"/>
                </a:lnTo>
                <a:lnTo>
                  <a:pt x="428" y="1042"/>
                </a:lnTo>
                <a:lnTo>
                  <a:pt x="442" y="1096"/>
                </a:lnTo>
                <a:lnTo>
                  <a:pt x="402" y="1083"/>
                </a:lnTo>
                <a:lnTo>
                  <a:pt x="402" y="1042"/>
                </a:lnTo>
                <a:lnTo>
                  <a:pt x="375" y="1004"/>
                </a:lnTo>
                <a:lnTo>
                  <a:pt x="348" y="1056"/>
                </a:lnTo>
                <a:lnTo>
                  <a:pt x="321" y="1123"/>
                </a:lnTo>
                <a:lnTo>
                  <a:pt x="348" y="1123"/>
                </a:lnTo>
                <a:lnTo>
                  <a:pt x="348" y="1136"/>
                </a:lnTo>
                <a:lnTo>
                  <a:pt x="321" y="1150"/>
                </a:lnTo>
                <a:lnTo>
                  <a:pt x="321" y="1177"/>
                </a:lnTo>
                <a:lnTo>
                  <a:pt x="308" y="1217"/>
                </a:lnTo>
                <a:lnTo>
                  <a:pt x="294" y="1257"/>
                </a:lnTo>
                <a:lnTo>
                  <a:pt x="281" y="1324"/>
                </a:lnTo>
                <a:lnTo>
                  <a:pt x="269" y="1338"/>
                </a:lnTo>
                <a:lnTo>
                  <a:pt x="256" y="1351"/>
                </a:lnTo>
                <a:lnTo>
                  <a:pt x="229" y="1365"/>
                </a:lnTo>
                <a:lnTo>
                  <a:pt x="242" y="1390"/>
                </a:lnTo>
                <a:lnTo>
                  <a:pt x="269" y="1390"/>
                </a:lnTo>
                <a:lnTo>
                  <a:pt x="256" y="1430"/>
                </a:lnTo>
                <a:lnTo>
                  <a:pt x="281" y="1430"/>
                </a:lnTo>
                <a:lnTo>
                  <a:pt x="334" y="1470"/>
                </a:lnTo>
                <a:lnTo>
                  <a:pt x="348" y="1457"/>
                </a:lnTo>
                <a:lnTo>
                  <a:pt x="375" y="1510"/>
                </a:lnTo>
                <a:lnTo>
                  <a:pt x="415" y="1497"/>
                </a:lnTo>
                <a:lnTo>
                  <a:pt x="442" y="1537"/>
                </a:lnTo>
                <a:lnTo>
                  <a:pt x="523" y="1537"/>
                </a:lnTo>
                <a:lnTo>
                  <a:pt x="549" y="1537"/>
                </a:lnTo>
                <a:lnTo>
                  <a:pt x="536" y="1510"/>
                </a:lnTo>
                <a:lnTo>
                  <a:pt x="576" y="1524"/>
                </a:lnTo>
                <a:lnTo>
                  <a:pt x="617" y="1551"/>
                </a:lnTo>
                <a:lnTo>
                  <a:pt x="642" y="1551"/>
                </a:lnTo>
                <a:lnTo>
                  <a:pt x="642" y="1564"/>
                </a:lnTo>
                <a:lnTo>
                  <a:pt x="668" y="1551"/>
                </a:lnTo>
                <a:lnTo>
                  <a:pt x="695" y="1578"/>
                </a:lnTo>
                <a:lnTo>
                  <a:pt x="695" y="1591"/>
                </a:lnTo>
                <a:lnTo>
                  <a:pt x="709" y="1605"/>
                </a:lnTo>
                <a:lnTo>
                  <a:pt x="709" y="1631"/>
                </a:lnTo>
                <a:lnTo>
                  <a:pt x="736" y="1631"/>
                </a:lnTo>
                <a:lnTo>
                  <a:pt x="736" y="1618"/>
                </a:lnTo>
                <a:lnTo>
                  <a:pt x="762" y="1618"/>
                </a:lnTo>
                <a:lnTo>
                  <a:pt x="789" y="1645"/>
                </a:lnTo>
                <a:lnTo>
                  <a:pt x="816" y="1645"/>
                </a:lnTo>
                <a:lnTo>
                  <a:pt x="830" y="1618"/>
                </a:lnTo>
                <a:lnTo>
                  <a:pt x="870" y="1618"/>
                </a:lnTo>
              </a:path>
            </a:pathLst>
          </a:custGeom>
          <a:solidFill>
            <a:srgbClr val="94B5C2"/>
          </a:solidFill>
          <a:ln w="9525">
            <a:solidFill>
              <a:srgbClr val="79A2B3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42910" y="857232"/>
            <a:ext cx="8905875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Développement des autres projets: CCGT et charbon propre (CSC)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8" name="Object 5">
            <a:hlinkClick r:id="" action="ppaction://ole?verb=0"/>
          </p:cNvPr>
          <p:cNvGraphicFramePr>
            <a:graphicFrameLocks/>
          </p:cNvGraphicFramePr>
          <p:nvPr/>
        </p:nvGraphicFramePr>
        <p:xfrm>
          <a:off x="4011613" y="2254250"/>
          <a:ext cx="873125" cy="425450"/>
        </p:xfrm>
        <a:graphic>
          <a:graphicData uri="http://schemas.openxmlformats.org/presentationml/2006/ole">
            <p:oleObj spid="_x0000_s21506" name="Microsoft ClipArt Gallery" r:id="rId10" imgW="5803560" imgH="2997000" progId="">
              <p:embed/>
            </p:oleObj>
          </a:graphicData>
        </a:graphic>
      </p:graphicFrame>
      <p:graphicFrame>
        <p:nvGraphicFramePr>
          <p:cNvPr id="9" name="Object 6">
            <a:hlinkClick r:id="" action="ppaction://ole?verb=0"/>
          </p:cNvPr>
          <p:cNvGraphicFramePr>
            <a:graphicFrameLocks/>
          </p:cNvGraphicFramePr>
          <p:nvPr/>
        </p:nvGraphicFramePr>
        <p:xfrm>
          <a:off x="3282950" y="5219700"/>
          <a:ext cx="873125" cy="425450"/>
        </p:xfrm>
        <a:graphic>
          <a:graphicData uri="http://schemas.openxmlformats.org/presentationml/2006/ole">
            <p:oleObj spid="_x0000_s21507" name="Microsoft ClipArt Gallery" r:id="rId11" imgW="5803560" imgH="2997000" progId="">
              <p:embed/>
            </p:oleObj>
          </a:graphicData>
        </a:graphic>
      </p:graphicFrame>
      <p:graphicFrame>
        <p:nvGraphicFramePr>
          <p:cNvPr id="10" name="Object 7">
            <a:hlinkClick r:id="" action="ppaction://ole?verb=0"/>
          </p:cNvPr>
          <p:cNvGraphicFramePr>
            <a:graphicFrameLocks/>
          </p:cNvGraphicFramePr>
          <p:nvPr/>
        </p:nvGraphicFramePr>
        <p:xfrm>
          <a:off x="4948238" y="5391150"/>
          <a:ext cx="873125" cy="425450"/>
        </p:xfrm>
        <a:graphic>
          <a:graphicData uri="http://schemas.openxmlformats.org/presentationml/2006/ole">
            <p:oleObj spid="_x0000_s21508" name="Microsoft ClipArt Gallery" r:id="rId12" imgW="5803560" imgH="2997000" progId="">
              <p:embed/>
            </p:oleObj>
          </a:graphicData>
        </a:graphic>
      </p:graphicFrame>
      <p:sp>
        <p:nvSpPr>
          <p:cNvPr id="11" name="Rectangle 8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3357554" y="5072074"/>
            <a:ext cx="1098550" cy="320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fr-F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CCGT Lacq</a:t>
            </a:r>
          </a:p>
        </p:txBody>
      </p:sp>
      <p:sp>
        <p:nvSpPr>
          <p:cNvPr id="12" name="Rectangle 9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4000496" y="2714620"/>
            <a:ext cx="1285884" cy="320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fr-F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CSC Le </a:t>
            </a:r>
            <a:r>
              <a:rPr lang="fr-F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Havre</a:t>
            </a:r>
          </a:p>
        </p:txBody>
      </p:sp>
      <p:sp>
        <p:nvSpPr>
          <p:cNvPr id="13" name="Rectangle 10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4786314" y="5214950"/>
            <a:ext cx="1098550" cy="320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fr-F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CSC Fos</a:t>
            </a:r>
          </a:p>
        </p:txBody>
      </p:sp>
      <p:sp>
        <p:nvSpPr>
          <p:cNvPr id="14" name="Rectangle 11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6602413" y="2106613"/>
            <a:ext cx="3152775" cy="2536825"/>
          </a:xfrm>
          <a:prstGeom prst="rect">
            <a:avLst/>
          </a:prstGeom>
          <a:solidFill>
            <a:srgbClr val="FF0000"/>
          </a:solidFill>
          <a:ln w="19050" algn="ctr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 marL="273050" indent="-185738" algn="l"/>
            <a:r>
              <a:rPr lang="fr-FR" sz="14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Projets CSC (800 MW)</a:t>
            </a:r>
          </a:p>
          <a:p>
            <a:pPr marL="273050" indent="-185738" algn="l"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Projets en portefeuille:</a:t>
            </a:r>
          </a:p>
          <a:p>
            <a:pPr marL="655638" lvl="1" indent="-203200" algn="l">
              <a:buClr>
                <a:schemeClr val="tx2"/>
              </a:buClr>
              <a:buSzPct val="100000"/>
              <a:buFontTx/>
              <a:buChar char="–"/>
            </a:pPr>
            <a:r>
              <a:rPr lang="fr-FR" sz="1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Havre</a:t>
            </a:r>
          </a:p>
          <a:p>
            <a:pPr marL="655638" lvl="1" indent="-203200" algn="l">
              <a:buClr>
                <a:schemeClr val="tx2"/>
              </a:buClr>
              <a:buSzPct val="100000"/>
              <a:buFontTx/>
              <a:buChar char="–"/>
            </a:pPr>
            <a:r>
              <a:rPr lang="fr-FR" sz="14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Fos-sur-mer</a:t>
            </a:r>
            <a:r>
              <a:rPr lang="fr-FR" sz="14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(Eon)</a:t>
            </a:r>
            <a:endParaRPr lang="fr-FR" sz="14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73050" indent="-185738" algn="l"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E.ON très actif pour le développement du CSC en Europe</a:t>
            </a:r>
          </a:p>
          <a:p>
            <a:pPr marL="273050" indent="-185738" algn="l"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E.ON veut devenir pionnier du charbon propre commercial</a:t>
            </a:r>
          </a:p>
          <a:p>
            <a:pPr marL="273050" indent="-185738" algn="l"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 projets sont maintenus</a:t>
            </a:r>
          </a:p>
          <a:p>
            <a:pPr marL="273050" indent="-185738" algn="l"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MSI envisagée à horizon 2020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28662" y="6429396"/>
            <a:ext cx="2005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smtClean="0"/>
              <a:t>P.S./ Projet Verdon : arrêté</a:t>
            </a:r>
            <a:endParaRPr lang="fr-FR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ctrTitle"/>
          </p:nvPr>
        </p:nvSpPr>
        <p:spPr>
          <a:xfrm>
            <a:off x="642938" y="2571750"/>
            <a:ext cx="8215312" cy="1000125"/>
          </a:xfrm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fr-FR" sz="3200" dirty="0" smtClean="0">
                <a:latin typeface="Arial" charset="0"/>
                <a:cs typeface="Arial" charset="0"/>
              </a:rPr>
              <a:t>III. GPEC</a:t>
            </a:r>
          </a:p>
        </p:txBody>
      </p:sp>
      <p:sp>
        <p:nvSpPr>
          <p:cNvPr id="5123" name="Sous-titr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  <p:sp>
        <p:nvSpPr>
          <p:cNvPr id="5124" name="Espace réservé du pied de page 5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mtClean="0">
              <a:latin typeface="Arial" charset="0"/>
              <a:cs typeface="Arial" charset="0"/>
            </a:endParaRPr>
          </a:p>
        </p:txBody>
      </p:sp>
      <p:sp>
        <p:nvSpPr>
          <p:cNvPr id="5125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2B5557-76D9-45A3-ABA1-A50A5073C88E}" type="slidenum">
              <a:rPr lang="fr-F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>
          <a:xfrm>
            <a:off x="642938" y="71438"/>
            <a:ext cx="8501062" cy="582612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ct val="30000"/>
              </a:spcBef>
              <a:defRPr/>
            </a:pPr>
            <a:r>
              <a:rPr lang="fr-FR" dirty="0" smtClean="0"/>
              <a:t>Une phase de transition est à anticiper dès aujourd'hui</a:t>
            </a:r>
            <a:endParaRPr lang="fr-FR" dirty="0"/>
          </a:p>
        </p:txBody>
      </p:sp>
      <p:sp>
        <p:nvSpPr>
          <p:cNvPr id="7173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mtClean="0">
              <a:latin typeface="Arial" charset="0"/>
              <a:cs typeface="Arial" charset="0"/>
            </a:endParaRPr>
          </a:p>
        </p:txBody>
      </p:sp>
      <p:sp>
        <p:nvSpPr>
          <p:cNvPr id="7174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B125E7-4ADF-4A03-908A-30BCA6FC78F9}" type="slidenum">
              <a:rPr lang="fr-F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fr-FR" smtClean="0">
              <a:latin typeface="Arial" charset="0"/>
              <a:cs typeface="Arial" charset="0"/>
            </a:endParaRPr>
          </a:p>
        </p:txBody>
      </p:sp>
      <p:sp>
        <p:nvSpPr>
          <p:cNvPr id="31" name="AutoShape 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105275" y="3429000"/>
            <a:ext cx="5038725" cy="517525"/>
          </a:xfrm>
          <a:prstGeom prst="homePlate">
            <a:avLst>
              <a:gd name="adj" fmla="val 133424"/>
            </a:avLst>
          </a:prstGeom>
          <a:solidFill>
            <a:schemeClr val="accent2"/>
          </a:solidFill>
          <a:ln w="12700" algn="ctr">
            <a:solidFill>
              <a:srgbClr val="D2D2D2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fr-FR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577850" y="2663825"/>
            <a:ext cx="3524250" cy="515938"/>
          </a:xfrm>
          <a:prstGeom prst="rect">
            <a:avLst/>
          </a:prstGeom>
          <a:solidFill>
            <a:schemeClr val="accent2"/>
          </a:solidFill>
          <a:ln w="12700" algn="ctr">
            <a:solidFill>
              <a:srgbClr val="D2D2D2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fr-FR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4105275" y="2663825"/>
            <a:ext cx="1652588" cy="5159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algn="ctr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fr-FR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7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3479800" y="3430588"/>
            <a:ext cx="622300" cy="5159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algn="ctr">
            <a:solidFill>
              <a:srgbClr val="969696"/>
            </a:solidFill>
            <a:prstDash val="dash"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fr-FR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Line 8"/>
          <p:cNvSpPr>
            <a:spLocks noChangeShapeType="1"/>
          </p:cNvSpPr>
          <p:nvPr/>
        </p:nvSpPr>
        <p:spPr bwMode="gray">
          <a:xfrm>
            <a:off x="3467100" y="2455863"/>
            <a:ext cx="0" cy="1798637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fr-FR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gray">
          <a:xfrm>
            <a:off x="5762625" y="2455863"/>
            <a:ext cx="0" cy="180340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fr-FR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gray">
          <a:xfrm>
            <a:off x="2809875" y="2116138"/>
            <a:ext cx="1216025" cy="21544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2009</a:t>
            </a:r>
          </a:p>
        </p:txBody>
      </p:sp>
      <p:sp>
        <p:nvSpPr>
          <p:cNvPr id="39" name="Text Box 11"/>
          <p:cNvSpPr txBox="1">
            <a:spLocks noChangeArrowheads="1"/>
          </p:cNvSpPr>
          <p:nvPr/>
        </p:nvSpPr>
        <p:spPr bwMode="gray">
          <a:xfrm>
            <a:off x="5153025" y="2116138"/>
            <a:ext cx="1216025" cy="21544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2012/13</a:t>
            </a:r>
          </a:p>
        </p:txBody>
      </p:sp>
      <p:sp>
        <p:nvSpPr>
          <p:cNvPr id="40" name="Line 12"/>
          <p:cNvSpPr>
            <a:spLocks noChangeShapeType="1"/>
          </p:cNvSpPr>
          <p:nvPr/>
        </p:nvSpPr>
        <p:spPr bwMode="gray">
          <a:xfrm>
            <a:off x="8147050" y="2455863"/>
            <a:ext cx="0" cy="180340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fr-FR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 Box 13"/>
          <p:cNvSpPr txBox="1">
            <a:spLocks noChangeArrowheads="1"/>
          </p:cNvSpPr>
          <p:nvPr/>
        </p:nvSpPr>
        <p:spPr bwMode="gray">
          <a:xfrm>
            <a:off x="7537450" y="2116138"/>
            <a:ext cx="1216025" cy="21544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4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2020</a:t>
            </a:r>
          </a:p>
        </p:txBody>
      </p:sp>
      <p:sp>
        <p:nvSpPr>
          <p:cNvPr id="42" name="Text Box 14"/>
          <p:cNvSpPr txBox="1">
            <a:spLocks noChangeArrowheads="1"/>
          </p:cNvSpPr>
          <p:nvPr/>
        </p:nvSpPr>
        <p:spPr bwMode="gray">
          <a:xfrm>
            <a:off x="785786" y="4854575"/>
            <a:ext cx="2579714" cy="158080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72000" rIns="0" bIns="0">
            <a:spAutoFit/>
          </a:bodyPr>
          <a:lstStyle/>
          <a:p>
            <a:pPr marL="174625" indent="-174625" algn="l"/>
            <a:r>
              <a:rPr lang="fr-FR" sz="1400" b="1" dirty="0">
                <a:latin typeface="Arial" pitchFamily="34" charset="0"/>
                <a:cs typeface="Arial" pitchFamily="34" charset="0"/>
              </a:rPr>
              <a:t>Outil de production :</a:t>
            </a:r>
          </a:p>
          <a:p>
            <a:pPr marL="174625" indent="-174625" algn="l">
              <a:buClr>
                <a:schemeClr val="tx2"/>
              </a:buClr>
              <a:buFontTx/>
              <a:buChar char="•"/>
            </a:pPr>
            <a:r>
              <a:rPr lang="fr-FR" sz="1400" b="1" dirty="0">
                <a:latin typeface="Arial" pitchFamily="34" charset="0"/>
                <a:cs typeface="Arial" pitchFamily="34" charset="0"/>
              </a:rPr>
              <a:t>Agé</a:t>
            </a:r>
          </a:p>
          <a:p>
            <a:pPr marL="174625" indent="-174625" algn="l">
              <a:buClr>
                <a:schemeClr val="tx2"/>
              </a:buClr>
              <a:buFontTx/>
              <a:buChar char="•"/>
            </a:pPr>
            <a:r>
              <a:rPr lang="fr-FR" sz="1400" b="1" dirty="0">
                <a:latin typeface="Arial" pitchFamily="34" charset="0"/>
                <a:cs typeface="Arial" pitchFamily="34" charset="0"/>
              </a:rPr>
              <a:t>100% charbon</a:t>
            </a:r>
          </a:p>
          <a:p>
            <a:pPr marL="174625" indent="-174625" algn="l">
              <a:buClr>
                <a:schemeClr val="tx2"/>
              </a:buClr>
              <a:buFontTx/>
              <a:buChar char="•"/>
            </a:pPr>
            <a:r>
              <a:rPr lang="fr-FR" sz="1400" b="1" dirty="0">
                <a:latin typeface="Arial" pitchFamily="34" charset="0"/>
                <a:cs typeface="Arial" pitchFamily="34" charset="0"/>
              </a:rPr>
              <a:t>Soumis à des fortes contraintes environnementales rendant des fermetures inéluctables</a:t>
            </a:r>
          </a:p>
        </p:txBody>
      </p:sp>
      <p:sp>
        <p:nvSpPr>
          <p:cNvPr id="43" name="Text Box 15"/>
          <p:cNvSpPr txBox="1">
            <a:spLocks noChangeArrowheads="1"/>
          </p:cNvSpPr>
          <p:nvPr/>
        </p:nvSpPr>
        <p:spPr bwMode="gray">
          <a:xfrm>
            <a:off x="6042025" y="4854575"/>
            <a:ext cx="2887693" cy="179625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72000" rIns="0" bIns="0">
            <a:spAutoFit/>
          </a:bodyPr>
          <a:lstStyle/>
          <a:p>
            <a:pPr marL="174625" indent="-174625" algn="l"/>
            <a:r>
              <a:rPr lang="fr-FR" sz="1400" b="1" dirty="0">
                <a:latin typeface="Arial" pitchFamily="34" charset="0"/>
                <a:cs typeface="Arial" pitchFamily="34" charset="0"/>
              </a:rPr>
              <a:t>Outil de production :</a:t>
            </a:r>
          </a:p>
          <a:p>
            <a:pPr marL="174625" indent="-174625" algn="l">
              <a:buClr>
                <a:schemeClr val="tx2"/>
              </a:buClr>
              <a:buFontTx/>
              <a:buChar char="•"/>
            </a:pPr>
            <a:r>
              <a:rPr lang="fr-FR" sz="1400" b="1" dirty="0">
                <a:latin typeface="Arial" pitchFamily="34" charset="0"/>
                <a:cs typeface="Arial" pitchFamily="34" charset="0"/>
              </a:rPr>
              <a:t>Moderne</a:t>
            </a:r>
          </a:p>
          <a:p>
            <a:pPr marL="174625" indent="-174625" algn="l">
              <a:buClr>
                <a:schemeClr val="tx2"/>
              </a:buClr>
              <a:buFontTx/>
              <a:buChar char="•"/>
            </a:pPr>
            <a:r>
              <a:rPr lang="fr-FR" sz="1400" b="1" dirty="0">
                <a:latin typeface="Arial" pitchFamily="34" charset="0"/>
                <a:cs typeface="Arial" pitchFamily="34" charset="0"/>
              </a:rPr>
              <a:t>Diversifié</a:t>
            </a:r>
          </a:p>
          <a:p>
            <a:pPr marL="174625" indent="-174625" algn="l">
              <a:buClr>
                <a:schemeClr val="tx2"/>
              </a:buClr>
              <a:buFontTx/>
              <a:buChar char="•"/>
            </a:pPr>
            <a:r>
              <a:rPr lang="fr-FR" sz="1400" b="1" dirty="0">
                <a:latin typeface="Arial" pitchFamily="34" charset="0"/>
                <a:cs typeface="Arial" pitchFamily="34" charset="0"/>
              </a:rPr>
              <a:t>Moins polluant</a:t>
            </a:r>
          </a:p>
          <a:p>
            <a:pPr marL="174625" indent="-174625" algn="l">
              <a:buClr>
                <a:schemeClr val="tx2"/>
              </a:buClr>
              <a:buFontTx/>
              <a:buChar char="•"/>
            </a:pPr>
            <a:endParaRPr lang="fr-FR" sz="1400" b="1" dirty="0">
              <a:latin typeface="Arial" pitchFamily="34" charset="0"/>
              <a:cs typeface="Arial" pitchFamily="34" charset="0"/>
            </a:endParaRPr>
          </a:p>
          <a:p>
            <a:pPr marL="174625" indent="-174625" algn="l">
              <a:buClr>
                <a:schemeClr val="tx2"/>
              </a:buClr>
            </a:pPr>
            <a:r>
              <a:rPr lang="fr-FR" sz="1400" b="1" dirty="0">
                <a:latin typeface="Arial" pitchFamily="34" charset="0"/>
                <a:cs typeface="Arial" pitchFamily="34" charset="0"/>
              </a:rPr>
              <a:t>Développement de </a:t>
            </a:r>
            <a:r>
              <a:rPr lang="fr-FR" sz="1400" b="1" dirty="0" err="1">
                <a:latin typeface="Arial" pitchFamily="34" charset="0"/>
                <a:cs typeface="Arial" pitchFamily="34" charset="0"/>
              </a:rPr>
              <a:t>Snet</a:t>
            </a:r>
            <a:r>
              <a:rPr lang="fr-FR" sz="1400" b="1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174625" indent="-174625" algn="l">
              <a:buClr>
                <a:schemeClr val="tx2"/>
              </a:buClr>
              <a:buFontTx/>
              <a:buChar char="•"/>
            </a:pPr>
            <a:r>
              <a:rPr lang="fr-FR" sz="1400" b="1" dirty="0">
                <a:latin typeface="Arial" pitchFamily="34" charset="0"/>
                <a:cs typeface="Arial" pitchFamily="34" charset="0"/>
              </a:rPr>
              <a:t>En termes de capacité</a:t>
            </a:r>
          </a:p>
          <a:p>
            <a:pPr marL="174625" indent="-174625" algn="l">
              <a:buClr>
                <a:schemeClr val="tx2"/>
              </a:buClr>
              <a:buFontTx/>
              <a:buChar char="•"/>
            </a:pPr>
            <a:r>
              <a:rPr lang="fr-FR" sz="1400" b="1" dirty="0">
                <a:latin typeface="Arial" pitchFamily="34" charset="0"/>
                <a:cs typeface="Arial" pitchFamily="34" charset="0"/>
              </a:rPr>
              <a:t>En termes d'emplois</a:t>
            </a:r>
          </a:p>
        </p:txBody>
      </p:sp>
      <p:sp>
        <p:nvSpPr>
          <p:cNvPr id="44" name="AutoShape 16"/>
          <p:cNvSpPr>
            <a:spLocks noChangeArrowheads="1"/>
          </p:cNvSpPr>
          <p:nvPr/>
        </p:nvSpPr>
        <p:spPr bwMode="gray">
          <a:xfrm rot="10800000">
            <a:off x="3563938" y="4402138"/>
            <a:ext cx="2124075" cy="266700"/>
          </a:xfrm>
          <a:prstGeom prst="triangle">
            <a:avLst>
              <a:gd name="adj" fmla="val 50000"/>
            </a:avLst>
          </a:prstGeom>
          <a:solidFill>
            <a:srgbClr val="B4B4B4"/>
          </a:solidFill>
          <a:ln w="9525" algn="ctr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17"/>
          <p:cNvSpPr>
            <a:spLocks noChangeArrowheads="1"/>
          </p:cNvSpPr>
          <p:nvPr/>
        </p:nvSpPr>
        <p:spPr bwMode="gray">
          <a:xfrm>
            <a:off x="3551238" y="4911725"/>
            <a:ext cx="2149475" cy="758825"/>
          </a:xfrm>
          <a:prstGeom prst="rect">
            <a:avLst/>
          </a:prstGeom>
          <a:solidFill>
            <a:srgbClr val="5A5A5A"/>
          </a:solidFill>
          <a:ln w="12700" algn="ctr">
            <a:solidFill>
              <a:srgbClr val="5A5A5A"/>
            </a:solidFill>
            <a:miter lim="800000"/>
            <a:headEnd/>
            <a:tailEnd/>
          </a:ln>
          <a:effectLst/>
        </p:spPr>
        <p:txBody>
          <a:bodyPr lIns="0" tIns="72000" rIns="72000" bIns="72000" anchor="ctr"/>
          <a:lstStyle/>
          <a:p>
            <a:pPr algn="ctr"/>
            <a:r>
              <a:rPr lang="fr-FR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Phase de transition à anticiper dès aujourd'hui</a:t>
            </a:r>
          </a:p>
        </p:txBody>
      </p:sp>
      <p:sp>
        <p:nvSpPr>
          <p:cNvPr id="46" name="AutoShape 18"/>
          <p:cNvSpPr>
            <a:spLocks noChangeArrowheads="1"/>
          </p:cNvSpPr>
          <p:nvPr/>
        </p:nvSpPr>
        <p:spPr bwMode="gray">
          <a:xfrm rot="10800000">
            <a:off x="646113" y="4402138"/>
            <a:ext cx="2784475" cy="266700"/>
          </a:xfrm>
          <a:prstGeom prst="triangle">
            <a:avLst>
              <a:gd name="adj" fmla="val 50000"/>
            </a:avLst>
          </a:prstGeom>
          <a:solidFill>
            <a:srgbClr val="B4B4B4"/>
          </a:solidFill>
          <a:ln w="9525" algn="ctr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AutoShape 19"/>
          <p:cNvSpPr>
            <a:spLocks noChangeArrowheads="1"/>
          </p:cNvSpPr>
          <p:nvPr/>
        </p:nvSpPr>
        <p:spPr bwMode="gray">
          <a:xfrm rot="10800000">
            <a:off x="5878513" y="4402138"/>
            <a:ext cx="2192337" cy="266700"/>
          </a:xfrm>
          <a:prstGeom prst="triangle">
            <a:avLst>
              <a:gd name="adj" fmla="val 50000"/>
            </a:avLst>
          </a:prstGeom>
          <a:solidFill>
            <a:srgbClr val="B4B4B4"/>
          </a:solidFill>
          <a:ln w="9525" algn="ctr">
            <a:solidFill>
              <a:srgbClr val="B4B4B4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4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71414"/>
            <a:ext cx="8501090" cy="1285884"/>
          </a:xfrm>
        </p:spPr>
        <p:txBody>
          <a:bodyPr/>
          <a:lstStyle/>
          <a:p>
            <a:pPr lvl="0"/>
            <a:r>
              <a:rPr lang="fr-FR" dirty="0" smtClean="0"/>
              <a:t>Nous souhaitons profiter de cette période de transition pour initier une GPEC  et étudier l'avenir de l'emploi site par site, cas par cas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206FB-E662-4AEE-955D-8F6091FA454B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gray">
          <a:xfrm>
            <a:off x="731829" y="1428736"/>
            <a:ext cx="2976341" cy="40011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>
                <a:latin typeface="Arial" pitchFamily="34" charset="0"/>
                <a:cs typeface="Arial" pitchFamily="34" charset="0"/>
              </a:rPr>
              <a:t>Impact de la transition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68330" y="1871649"/>
            <a:ext cx="3046414" cy="2317750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203200" indent="-203200" algn="l">
              <a:spcBef>
                <a:spcPct val="100000"/>
              </a:spcBef>
              <a:buClr>
                <a:schemeClr val="tx2"/>
              </a:buClr>
              <a:buFontTx/>
              <a:buChar char="•"/>
            </a:pPr>
            <a:r>
              <a:rPr lang="fr-FR" sz="1400">
                <a:latin typeface="Arial" pitchFamily="34" charset="0"/>
                <a:cs typeface="Arial" pitchFamily="34" charset="0"/>
              </a:rPr>
              <a:t>Fermeture de tranches charbon impactées par contraintes réglementaires</a:t>
            </a:r>
          </a:p>
          <a:p>
            <a:pPr marL="203200" indent="-203200" algn="l">
              <a:spcBef>
                <a:spcPct val="100000"/>
              </a:spcBef>
              <a:buClr>
                <a:schemeClr val="tx2"/>
              </a:buClr>
              <a:buFontTx/>
              <a:buChar char="•"/>
            </a:pPr>
            <a:endParaRPr lang="fr-FR" sz="1400" b="0">
              <a:latin typeface="Arial" pitchFamily="34" charset="0"/>
              <a:cs typeface="Arial" pitchFamily="34" charset="0"/>
            </a:endParaRPr>
          </a:p>
          <a:p>
            <a:pPr marL="203200" indent="-203200" algn="l">
              <a:spcBef>
                <a:spcPct val="30000"/>
              </a:spcBef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>
                <a:latin typeface="Arial" pitchFamily="34" charset="0"/>
                <a:cs typeface="Arial" pitchFamily="34" charset="0"/>
              </a:rPr>
              <a:t>Ouverture de nouvelles tranches (principalement CCGT)</a:t>
            </a:r>
          </a:p>
        </p:txBody>
      </p:sp>
      <p:sp>
        <p:nvSpPr>
          <p:cNvPr id="8" name="Rectangle 6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357290" y="5929330"/>
            <a:ext cx="7143800" cy="757220"/>
          </a:xfrm>
          <a:prstGeom prst="rect">
            <a:avLst/>
          </a:prstGeom>
          <a:solidFill>
            <a:srgbClr val="F21C0A"/>
          </a:solidFill>
          <a:ln w="9525" algn="ctr">
            <a:solidFill>
              <a:srgbClr val="F21C0A"/>
            </a:solidFill>
            <a:miter lim="800000"/>
            <a:headEnd type="none" w="lg" len="lg"/>
            <a:tailEnd type="none" w="lg" len="lg"/>
          </a:ln>
          <a:effectLst/>
        </p:spPr>
        <p:txBody>
          <a:bodyPr anchor="ctr" anchorCtr="1"/>
          <a:lstStyle/>
          <a:p>
            <a:r>
              <a:rPr lang="fr-FR" sz="16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Nous avons au moins 3 ans pour préparer notre transition sur l'emploi</a:t>
            </a:r>
          </a:p>
          <a:p>
            <a:r>
              <a:rPr lang="fr-FR" sz="16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Objectif : une solution adaptée pour chaque salarié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4214810" y="1214423"/>
            <a:ext cx="4500594" cy="61555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>
                <a:latin typeface="Arial" pitchFamily="34" charset="0"/>
                <a:cs typeface="Arial" pitchFamily="34" charset="0"/>
              </a:rPr>
              <a:t>Premières pistes de solutions proposées, </a:t>
            </a:r>
            <a:br>
              <a:rPr lang="fr-FR" sz="1400" b="1" dirty="0">
                <a:latin typeface="Arial" pitchFamily="34" charset="0"/>
                <a:cs typeface="Arial" pitchFamily="34" charset="0"/>
              </a:rPr>
            </a:br>
            <a:r>
              <a:rPr lang="fr-FR" sz="1400" b="1" dirty="0">
                <a:latin typeface="Arial" pitchFamily="34" charset="0"/>
                <a:cs typeface="Arial" pitchFamily="34" charset="0"/>
              </a:rPr>
              <a:t>dans l'attente de discussions et négociations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3929058" y="1901810"/>
            <a:ext cx="5000660" cy="3670330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174625" indent="-174625" algn="l">
              <a:spcBef>
                <a:spcPct val="30000"/>
              </a:spcBef>
              <a:buClr>
                <a:srgbClr val="EE1B2E"/>
              </a:buClr>
              <a:buFontTx/>
              <a:buChar char="•"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Tirer parti des nombreux départs en retraites prévus</a:t>
            </a:r>
          </a:p>
          <a:p>
            <a:pPr marL="536575" lvl="1" indent="-182563" algn="l"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400" b="0" dirty="0">
                <a:latin typeface="Arial" pitchFamily="34" charset="0"/>
                <a:cs typeface="Arial" pitchFamily="34" charset="0"/>
              </a:rPr>
              <a:t>Nécessité de conduire une réflexion globale sur l'ensemble des salariés à droits ouverts afin de gérer au mieux ces départs</a:t>
            </a:r>
          </a:p>
          <a:p>
            <a:pPr marL="536575" lvl="1" indent="-182563" algn="l"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400" b="0" dirty="0">
                <a:latin typeface="Arial" pitchFamily="34" charset="0"/>
                <a:cs typeface="Arial" pitchFamily="34" charset="0"/>
              </a:rPr>
              <a:t>Idée d'une "</a:t>
            </a:r>
            <a:r>
              <a:rPr lang="fr-FR" sz="1400" b="0" dirty="0" err="1">
                <a:latin typeface="Arial" pitchFamily="34" charset="0"/>
                <a:cs typeface="Arial" pitchFamily="34" charset="0"/>
              </a:rPr>
              <a:t>pré-retraite</a:t>
            </a:r>
            <a:r>
              <a:rPr lang="fr-FR" sz="1400" b="0" dirty="0">
                <a:latin typeface="Arial" pitchFamily="34" charset="0"/>
                <a:cs typeface="Arial" pitchFamily="34" charset="0"/>
              </a:rPr>
              <a:t> maison" non exclue</a:t>
            </a:r>
          </a:p>
          <a:p>
            <a:pPr marL="536575" lvl="1" indent="-182563" algn="l"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400" b="0" dirty="0">
                <a:latin typeface="Arial" pitchFamily="34" charset="0"/>
                <a:cs typeface="Arial" pitchFamily="34" charset="0"/>
              </a:rPr>
              <a:t>Cadre général de la politique de remplacement des départs à discuter</a:t>
            </a:r>
          </a:p>
          <a:p>
            <a:pPr marL="536575" lvl="1" indent="-182563" algn="l"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endParaRPr lang="fr-FR" sz="1400" b="0" dirty="0">
              <a:latin typeface="Arial" pitchFamily="34" charset="0"/>
              <a:cs typeface="Arial" pitchFamily="34" charset="0"/>
            </a:endParaRPr>
          </a:p>
          <a:p>
            <a:pPr marL="174625" indent="-174625" algn="l">
              <a:spcBef>
                <a:spcPct val="30000"/>
              </a:spcBef>
              <a:buClr>
                <a:srgbClr val="EE1B2E"/>
              </a:buClr>
              <a:buFontTx/>
              <a:buChar char="•"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Favoriser la mobilité</a:t>
            </a:r>
          </a:p>
          <a:p>
            <a:pPr marL="536575" lvl="1" indent="-182563" algn="l"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400" b="0" dirty="0">
                <a:latin typeface="Arial" pitchFamily="34" charset="0"/>
                <a:cs typeface="Arial" pitchFamily="34" charset="0"/>
              </a:rPr>
              <a:t>Géographique ou fonctionnelle</a:t>
            </a:r>
          </a:p>
          <a:p>
            <a:pPr marL="536575" lvl="1" indent="-182563" algn="l"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400" b="0" dirty="0">
                <a:latin typeface="Arial" pitchFamily="34" charset="0"/>
                <a:cs typeface="Arial" pitchFamily="34" charset="0"/>
              </a:rPr>
              <a:t>Vers autres tranches charbon, CCGT, au sein d'E.ON</a:t>
            </a:r>
          </a:p>
          <a:p>
            <a:pPr marL="536575" lvl="1" indent="-182563" algn="l"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endParaRPr lang="fr-FR" sz="1400" b="0" dirty="0">
              <a:latin typeface="Arial" pitchFamily="34" charset="0"/>
              <a:cs typeface="Arial" pitchFamily="34" charset="0"/>
            </a:endParaRPr>
          </a:p>
          <a:p>
            <a:pPr marL="174625" indent="-174625" algn="l">
              <a:spcBef>
                <a:spcPct val="30000"/>
              </a:spcBef>
              <a:buClr>
                <a:srgbClr val="EE1B2E"/>
              </a:buClr>
              <a:buFontTx/>
              <a:buChar char="•"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Eventuellement, envisager des départs volontaires avec accord de l'entreprise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71414"/>
            <a:ext cx="8501090" cy="1285884"/>
          </a:xfrm>
        </p:spPr>
        <p:txBody>
          <a:bodyPr/>
          <a:lstStyle/>
          <a:p>
            <a:pPr lvl="0"/>
            <a:r>
              <a:rPr lang="fr-FR" dirty="0" smtClean="0"/>
              <a:t>Les discussions sur la GPEC devront permettre de trouver un accord sur chacune des dimensions suivantes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206FB-E662-4AEE-955D-8F6091FA454B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gray">
          <a:xfrm>
            <a:off x="682597" y="1643050"/>
            <a:ext cx="2528280" cy="40011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>
                <a:latin typeface="Arial" pitchFamily="34" charset="0"/>
                <a:cs typeface="Arial" pitchFamily="34" charset="0"/>
              </a:rPr>
              <a:t>Enjeux de négociation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gray">
          <a:xfrm>
            <a:off x="3641697" y="1643050"/>
            <a:ext cx="5502303" cy="40011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>
                <a:latin typeface="Arial" pitchFamily="34" charset="0"/>
                <a:cs typeface="Arial" pitchFamily="34" charset="0"/>
              </a:rPr>
              <a:t>Objet de la négociation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27034" y="3300400"/>
            <a:ext cx="2607877" cy="950941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174625" indent="-174625" algn="l">
              <a:lnSpc>
                <a:spcPct val="90000"/>
              </a:lnSpc>
              <a:spcBef>
                <a:spcPct val="30000"/>
              </a:spcBef>
              <a:buClr>
                <a:srgbClr val="EE1B2E"/>
              </a:buClr>
              <a:buFontTx/>
              <a:buChar char="•"/>
            </a:pPr>
            <a:r>
              <a:rPr lang="fr-FR" sz="1400">
                <a:latin typeface="Arial" pitchFamily="34" charset="0"/>
                <a:cs typeface="Arial" pitchFamily="34" charset="0"/>
              </a:rPr>
              <a:t>Politique de remplacement des départs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3643284" y="3300400"/>
            <a:ext cx="5502303" cy="950941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174625" indent="-174625" algn="l">
              <a:lnSpc>
                <a:spcPct val="90000"/>
              </a:lnSpc>
              <a:spcBef>
                <a:spcPct val="20000"/>
              </a:spcBef>
              <a:buClr>
                <a:srgbClr val="EE1B2E"/>
              </a:buClr>
              <a:buFontTx/>
              <a:buChar char="•"/>
            </a:pPr>
            <a:r>
              <a:rPr lang="fr-FR" sz="1400" b="0">
                <a:latin typeface="Arial" pitchFamily="34" charset="0"/>
                <a:cs typeface="Arial" pitchFamily="34" charset="0"/>
              </a:rPr>
              <a:t>Taux de remplacement par métier et par site</a:t>
            </a:r>
          </a:p>
          <a:p>
            <a:pPr marL="174625" indent="-174625" algn="l">
              <a:lnSpc>
                <a:spcPct val="90000"/>
              </a:lnSpc>
              <a:spcBef>
                <a:spcPct val="20000"/>
              </a:spcBef>
              <a:buClr>
                <a:srgbClr val="EE1B2E"/>
              </a:buClr>
              <a:buFontTx/>
              <a:buChar char="•"/>
            </a:pPr>
            <a:r>
              <a:rPr lang="fr-FR" sz="1400" b="0">
                <a:latin typeface="Arial" pitchFamily="34" charset="0"/>
                <a:cs typeface="Arial" pitchFamily="34" charset="0"/>
              </a:rPr>
              <a:t>Principe de recours à la sous-traitance</a:t>
            </a:r>
          </a:p>
          <a:p>
            <a:pPr marL="174625" indent="-174625" algn="l">
              <a:lnSpc>
                <a:spcPct val="90000"/>
              </a:lnSpc>
              <a:spcBef>
                <a:spcPct val="20000"/>
              </a:spcBef>
              <a:buClr>
                <a:srgbClr val="EE1B2E"/>
              </a:buClr>
              <a:buFontTx/>
              <a:buChar char="•"/>
            </a:pPr>
            <a:r>
              <a:rPr lang="fr-FR" sz="1400" b="0">
                <a:latin typeface="Arial" pitchFamily="34" charset="0"/>
                <a:cs typeface="Arial" pitchFamily="34" charset="0"/>
              </a:rPr>
              <a:t>Principe de recours aux contrats temporaires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25447" y="4741850"/>
            <a:ext cx="2714971" cy="950941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174625" indent="-174625" algn="l">
              <a:lnSpc>
                <a:spcPct val="90000"/>
              </a:lnSpc>
              <a:spcBef>
                <a:spcPct val="30000"/>
              </a:spcBef>
              <a:buClr>
                <a:srgbClr val="EE1B2E"/>
              </a:buClr>
              <a:buFontTx/>
              <a:buChar char="•"/>
            </a:pPr>
            <a:r>
              <a:rPr lang="fr-FR" sz="1400">
                <a:latin typeface="Arial" pitchFamily="34" charset="0"/>
                <a:cs typeface="Arial" pitchFamily="34" charset="0"/>
              </a:rPr>
              <a:t>Accord de mobilité géographique ou fonctionnelle 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641697" y="4764075"/>
            <a:ext cx="5502303" cy="950941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174625" indent="-174625" algn="l">
              <a:lnSpc>
                <a:spcPct val="90000"/>
              </a:lnSpc>
              <a:spcBef>
                <a:spcPct val="20000"/>
              </a:spcBef>
              <a:buClr>
                <a:srgbClr val="EE1B2E"/>
              </a:buClr>
              <a:buFontTx/>
              <a:buChar char="•"/>
            </a:pPr>
            <a:r>
              <a:rPr lang="fr-FR" sz="1400" b="0">
                <a:latin typeface="Arial" pitchFamily="34" charset="0"/>
                <a:cs typeface="Arial" pitchFamily="34" charset="0"/>
              </a:rPr>
              <a:t>Typologie des mobilités envisagées</a:t>
            </a:r>
          </a:p>
          <a:p>
            <a:pPr marL="174625" indent="-174625" algn="l">
              <a:lnSpc>
                <a:spcPct val="90000"/>
              </a:lnSpc>
              <a:spcBef>
                <a:spcPct val="20000"/>
              </a:spcBef>
              <a:buClr>
                <a:srgbClr val="EE1B2E"/>
              </a:buClr>
              <a:buFontTx/>
              <a:buChar char="•"/>
            </a:pPr>
            <a:r>
              <a:rPr lang="fr-FR" sz="1400" b="0">
                <a:latin typeface="Arial" pitchFamily="34" charset="0"/>
                <a:cs typeface="Arial" pitchFamily="34" charset="0"/>
              </a:rPr>
              <a:t>Périmètre des métiers et personnel potentiellement concernés</a:t>
            </a:r>
          </a:p>
          <a:p>
            <a:pPr marL="174625" indent="-174625" algn="l">
              <a:lnSpc>
                <a:spcPct val="90000"/>
              </a:lnSpc>
              <a:spcBef>
                <a:spcPct val="20000"/>
              </a:spcBef>
              <a:buClr>
                <a:srgbClr val="EE1B2E"/>
              </a:buClr>
              <a:buFontTx/>
              <a:buChar char="•"/>
            </a:pPr>
            <a:r>
              <a:rPr lang="fr-FR" sz="1400" b="0">
                <a:latin typeface="Arial" pitchFamily="34" charset="0"/>
                <a:cs typeface="Arial" pitchFamily="34" charset="0"/>
              </a:rPr>
              <a:t>Procédures, calendrier et conditions d'application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gray">
          <a:xfrm>
            <a:off x="500034" y="3317862"/>
            <a:ext cx="8525531" cy="65359"/>
          </a:xfrm>
          <a:prstGeom prst="line">
            <a:avLst/>
          </a:prstGeom>
          <a:noFill/>
          <a:ln w="12700">
            <a:solidFill>
              <a:srgbClr val="808080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gray">
          <a:xfrm>
            <a:off x="500034" y="4784712"/>
            <a:ext cx="8525531" cy="65359"/>
          </a:xfrm>
          <a:prstGeom prst="line">
            <a:avLst/>
          </a:prstGeom>
          <a:noFill/>
          <a:ln w="12700">
            <a:solidFill>
              <a:srgbClr val="808080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625447" y="2081200"/>
            <a:ext cx="2607877" cy="950941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174625" indent="-174625" algn="l">
              <a:lnSpc>
                <a:spcPct val="90000"/>
              </a:lnSpc>
              <a:spcBef>
                <a:spcPct val="30000"/>
              </a:spcBef>
              <a:buClr>
                <a:srgbClr val="EE1B2E"/>
              </a:buClr>
              <a:buFontTx/>
              <a:buChar char="•"/>
            </a:pPr>
            <a:r>
              <a:rPr lang="fr-FR" sz="1400">
                <a:latin typeface="Arial" pitchFamily="34" charset="0"/>
                <a:cs typeface="Arial" pitchFamily="34" charset="0"/>
              </a:rPr>
              <a:t>Date et conditions de départ en retraite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641697" y="2081200"/>
            <a:ext cx="5502303" cy="950941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174625" indent="-174625" algn="l">
              <a:lnSpc>
                <a:spcPct val="90000"/>
              </a:lnSpc>
              <a:spcBef>
                <a:spcPct val="20000"/>
              </a:spcBef>
              <a:buClr>
                <a:srgbClr val="EE1B2E"/>
              </a:buClr>
              <a:buFontTx/>
              <a:buChar char="•"/>
            </a:pPr>
            <a:r>
              <a:rPr lang="fr-FR" sz="1400" b="0">
                <a:latin typeface="Arial" pitchFamily="34" charset="0"/>
                <a:cs typeface="Arial" pitchFamily="34" charset="0"/>
              </a:rPr>
              <a:t>Possibilité d'ajustement de la date de départ en retraite pour les salariés ayant leurs droits ouverts</a:t>
            </a:r>
          </a:p>
          <a:p>
            <a:pPr marL="174625" indent="-174625" algn="l">
              <a:lnSpc>
                <a:spcPct val="90000"/>
              </a:lnSpc>
              <a:spcBef>
                <a:spcPct val="20000"/>
              </a:spcBef>
              <a:buClr>
                <a:srgbClr val="EE1B2E"/>
              </a:buClr>
              <a:buFontTx/>
              <a:buChar char="•"/>
            </a:pPr>
            <a:r>
              <a:rPr lang="fr-FR" sz="1400" b="0">
                <a:latin typeface="Arial" pitchFamily="34" charset="0"/>
                <a:cs typeface="Arial" pitchFamily="34" charset="0"/>
              </a:rPr>
              <a:t>Possibilité éventuelle de "pré-retraite maison", pour les salariés n'ayant pas leurs droits ouverts</a:t>
            </a:r>
          </a:p>
          <a:p>
            <a:pPr marL="174625" indent="-174625" algn="l">
              <a:lnSpc>
                <a:spcPct val="90000"/>
              </a:lnSpc>
              <a:spcBef>
                <a:spcPct val="20000"/>
              </a:spcBef>
              <a:buClr>
                <a:srgbClr val="EE1B2E"/>
              </a:buClr>
              <a:buFontTx/>
              <a:buChar char="•"/>
            </a:pPr>
            <a:r>
              <a:rPr lang="fr-FR" sz="1400" b="0">
                <a:latin typeface="Arial" pitchFamily="34" charset="0"/>
                <a:cs typeface="Arial" pitchFamily="34" charset="0"/>
              </a:rPr>
              <a:t>Procédures, calendrier et conditions d'application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gray">
          <a:xfrm>
            <a:off x="2000232" y="5786454"/>
            <a:ext cx="5416917" cy="916451"/>
          </a:xfrm>
          <a:prstGeom prst="rect">
            <a:avLst/>
          </a:prstGeom>
          <a:solidFill>
            <a:srgbClr val="5A5A5A"/>
          </a:solidFill>
          <a:ln w="12700" algn="ctr">
            <a:solidFill>
              <a:srgbClr val="5A5A5A"/>
            </a:solidFill>
            <a:miter lim="800000"/>
            <a:headEnd type="none" w="lg" len="lg"/>
            <a:tailEnd type="none" w="lg" len="lg"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90000"/>
              </a:lnSpc>
            </a:pPr>
            <a:r>
              <a:rPr lang="fr-FR" sz="16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 négociations se feront dans le respect du rôle et des responsabilités des partenaires sociaux</a:t>
            </a: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627034" y="4106850"/>
            <a:ext cx="2768519" cy="950941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174625" indent="-174625" algn="l">
              <a:lnSpc>
                <a:spcPct val="90000"/>
              </a:lnSpc>
              <a:spcBef>
                <a:spcPct val="30000"/>
              </a:spcBef>
              <a:buClr>
                <a:srgbClr val="EE1B2E"/>
              </a:buClr>
              <a:buFontTx/>
              <a:buChar char="•"/>
            </a:pPr>
            <a:r>
              <a:rPr lang="fr-FR" sz="1400">
                <a:latin typeface="Arial" pitchFamily="34" charset="0"/>
                <a:cs typeface="Arial" pitchFamily="34" charset="0"/>
              </a:rPr>
              <a:t>Acceptation de départs volontaires avec accord de l'entreprise</a:t>
            </a:r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gray">
          <a:xfrm>
            <a:off x="500034" y="4148124"/>
            <a:ext cx="8525531" cy="65359"/>
          </a:xfrm>
          <a:prstGeom prst="line">
            <a:avLst/>
          </a:prstGeom>
          <a:noFill/>
          <a:ln w="12700">
            <a:solidFill>
              <a:srgbClr val="808080"/>
            </a:solidFill>
            <a:prstDash val="dash"/>
            <a:round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endParaRPr lang="fr-FR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3643284" y="4111613"/>
            <a:ext cx="5502303" cy="950941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174625" indent="-174625" algn="l">
              <a:lnSpc>
                <a:spcPct val="90000"/>
              </a:lnSpc>
              <a:spcBef>
                <a:spcPct val="20000"/>
              </a:spcBef>
              <a:buClr>
                <a:srgbClr val="EE1B2E"/>
              </a:buClr>
              <a:buFontTx/>
              <a:buChar char="•"/>
            </a:pPr>
            <a:r>
              <a:rPr lang="fr-FR" sz="1400" b="0">
                <a:latin typeface="Arial" pitchFamily="34" charset="0"/>
                <a:cs typeface="Arial" pitchFamily="34" charset="0"/>
              </a:rPr>
              <a:t>Périmètre des métiers et personnel potentiellement concernés</a:t>
            </a:r>
          </a:p>
          <a:p>
            <a:pPr marL="174625" indent="-174625" algn="l">
              <a:lnSpc>
                <a:spcPct val="90000"/>
              </a:lnSpc>
              <a:spcBef>
                <a:spcPct val="20000"/>
              </a:spcBef>
              <a:buClr>
                <a:srgbClr val="EE1B2E"/>
              </a:buClr>
              <a:buFontTx/>
              <a:buChar char="•"/>
            </a:pPr>
            <a:r>
              <a:rPr lang="fr-FR" sz="1400" b="0">
                <a:latin typeface="Arial" pitchFamily="34" charset="0"/>
                <a:cs typeface="Arial" pitchFamily="34" charset="0"/>
              </a:rPr>
              <a:t>Procédures, calendrier et conditions d'application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71414"/>
            <a:ext cx="8501090" cy="928694"/>
          </a:xfrm>
        </p:spPr>
        <p:txBody>
          <a:bodyPr/>
          <a:lstStyle/>
          <a:p>
            <a:pPr lvl="0"/>
            <a:r>
              <a:rPr lang="fr-FR" dirty="0" smtClean="0"/>
              <a:t>Dans un objectif de recherche en commun de solutions, </a:t>
            </a:r>
            <a:br>
              <a:rPr lang="fr-FR" dirty="0" smtClean="0"/>
            </a:br>
            <a:r>
              <a:rPr lang="fr-FR" dirty="0" err="1" smtClean="0"/>
              <a:t>Snet</a:t>
            </a:r>
            <a:r>
              <a:rPr lang="fr-FR" dirty="0" smtClean="0"/>
              <a:t> s'engage, et souhaite inviter les OS au dialogue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206FB-E662-4AEE-955D-8F6091FA454B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gray">
          <a:xfrm>
            <a:off x="973139" y="5010136"/>
            <a:ext cx="7469373" cy="704850"/>
          </a:xfrm>
          <a:prstGeom prst="rect">
            <a:avLst/>
          </a:prstGeom>
          <a:solidFill>
            <a:srgbClr val="5A5A5A"/>
          </a:solidFill>
          <a:ln w="12700" algn="ctr">
            <a:solidFill>
              <a:srgbClr val="5A5A5A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90000"/>
              </a:lnSpc>
            </a:pPr>
            <a:r>
              <a:rPr lang="fr-FR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Notre objectif : la recherche en commun de solutions adaptées, assorties des garanties nécessaires</a:t>
            </a:r>
          </a:p>
          <a:p>
            <a:pPr>
              <a:lnSpc>
                <a:spcPct val="90000"/>
              </a:lnSpc>
            </a:pPr>
            <a:r>
              <a:rPr lang="fr-FR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Nous souhaitons ouvrir les discussions sur la GPEC dès avril 2009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669926" y="1500174"/>
            <a:ext cx="4187826" cy="61555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>
                <a:latin typeface="Arial" pitchFamily="34" charset="0"/>
                <a:cs typeface="Arial" pitchFamily="34" charset="0"/>
              </a:rPr>
              <a:t>Nos engagements sont conformes à la culture du groupe E.ON "d'entreprise responsable"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669926" y="2354249"/>
            <a:ext cx="4187826" cy="2317750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203200" indent="-203200" algn="l">
              <a:spcBef>
                <a:spcPct val="50000"/>
              </a:spcBef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>
                <a:latin typeface="Arial" pitchFamily="34" charset="0"/>
                <a:cs typeface="Arial" pitchFamily="34" charset="0"/>
              </a:rPr>
              <a:t>Anticiper au plus tôt les contraintes, afin de trouver les meilleures solutions possibles</a:t>
            </a:r>
          </a:p>
          <a:p>
            <a:pPr marL="203200" indent="-203200" algn="l">
              <a:spcBef>
                <a:spcPct val="50000"/>
              </a:spcBef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>
                <a:latin typeface="Arial" pitchFamily="34" charset="0"/>
                <a:cs typeface="Arial" pitchFamily="34" charset="0"/>
              </a:rPr>
              <a:t>Minimiser l'impact sur les salariés</a:t>
            </a:r>
          </a:p>
          <a:p>
            <a:pPr marL="203200" indent="-203200" algn="l">
              <a:spcBef>
                <a:spcPct val="50000"/>
              </a:spcBef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>
                <a:latin typeface="Arial" pitchFamily="34" charset="0"/>
                <a:cs typeface="Arial" pitchFamily="34" charset="0"/>
              </a:rPr>
              <a:t>Proposer la solution la plus adaptée à chacun des salariés ainsi qu'à l'entreprise, assortie des garanties nécessaires</a:t>
            </a:r>
          </a:p>
          <a:p>
            <a:pPr marL="203200" indent="-203200" algn="l">
              <a:spcBef>
                <a:spcPct val="50000"/>
              </a:spcBef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>
                <a:latin typeface="Arial" pitchFamily="34" charset="0"/>
                <a:cs typeface="Arial" pitchFamily="34" charset="0"/>
              </a:rPr>
              <a:t>Rechercher le dialogue avec les OS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5143504" y="1714488"/>
            <a:ext cx="3663981" cy="40011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>
                <a:latin typeface="Arial" pitchFamily="34" charset="0"/>
                <a:cs typeface="Arial" pitchFamily="34" charset="0"/>
              </a:rPr>
              <a:t>Nos souhaits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5143504" y="2324088"/>
            <a:ext cx="3663981" cy="2311400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174625" indent="-174625" algn="l">
              <a:spcBef>
                <a:spcPct val="50000"/>
              </a:spcBef>
              <a:buClr>
                <a:srgbClr val="EE1B2E"/>
              </a:buClr>
              <a:buFontTx/>
              <a:buChar char="•"/>
            </a:pPr>
            <a:r>
              <a:rPr lang="fr-FR" sz="1400" b="0" dirty="0">
                <a:latin typeface="Arial" pitchFamily="34" charset="0"/>
                <a:cs typeface="Arial" pitchFamily="34" charset="0"/>
              </a:rPr>
              <a:t>Engager un dialogue constructif entre la direction, le management et les OS permettant d'identifier une solution pour chacun</a:t>
            </a:r>
          </a:p>
          <a:p>
            <a:pPr marL="174625" indent="-174625" algn="l">
              <a:spcBef>
                <a:spcPct val="50000"/>
              </a:spcBef>
              <a:buClr>
                <a:srgbClr val="EE1B2E"/>
              </a:buClr>
              <a:buFontTx/>
              <a:buChar char="•"/>
            </a:pPr>
            <a:r>
              <a:rPr lang="fr-FR" sz="1400" b="0" dirty="0">
                <a:latin typeface="Arial" pitchFamily="34" charset="0"/>
                <a:cs typeface="Arial" pitchFamily="34" charset="0"/>
              </a:rPr>
              <a:t>Trouver un accord sur les 4 enjeux de négociations</a:t>
            </a:r>
          </a:p>
          <a:p>
            <a:pPr marL="174625" indent="-174625" algn="l">
              <a:spcBef>
                <a:spcPct val="50000"/>
              </a:spcBef>
              <a:buClr>
                <a:srgbClr val="EE1B2E"/>
              </a:buClr>
              <a:buFontTx/>
              <a:buChar char="•"/>
            </a:pPr>
            <a:r>
              <a:rPr lang="fr-FR" sz="1400" b="0" dirty="0">
                <a:latin typeface="Arial" pitchFamily="34" charset="0"/>
                <a:cs typeface="Arial" pitchFamily="34" charset="0"/>
              </a:rPr>
              <a:t>Démarrer une recherche commune de solutions dans l'intérêt des agents SNET et de l'entreprise</a:t>
            </a:r>
          </a:p>
          <a:p>
            <a:pPr marL="174625" indent="-174625" algn="l">
              <a:spcBef>
                <a:spcPct val="50000"/>
              </a:spcBef>
              <a:buClr>
                <a:srgbClr val="EE1B2E"/>
              </a:buClr>
              <a:buFontTx/>
              <a:buChar char="•"/>
            </a:pPr>
            <a:endParaRPr lang="fr-FR" sz="1400" b="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642938" y="60325"/>
            <a:ext cx="8501062" cy="582613"/>
          </a:xfrm>
        </p:spPr>
        <p:txBody>
          <a:bodyPr/>
          <a:lstStyle/>
          <a:p>
            <a:pPr eaLnBrk="1" hangingPunct="1"/>
            <a:r>
              <a:rPr lang="fr-FR" dirty="0" smtClean="0">
                <a:latin typeface="Arial" charset="0"/>
                <a:cs typeface="Arial" charset="0"/>
              </a:rPr>
              <a:t>Ordre du jour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43063" y="1571625"/>
            <a:ext cx="500062" cy="285750"/>
          </a:xfrm>
          <a:solidFill>
            <a:srgbClr val="FF0000"/>
          </a:solidFill>
        </p:spPr>
        <p:txBody>
          <a:bodyPr rtlCol="0">
            <a:normAutofit fontScale="8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1800" b="1" dirty="0" smtClean="0">
                <a:solidFill>
                  <a:schemeClr val="bg1"/>
                </a:solidFill>
              </a:rPr>
              <a:t>I.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1643063" y="2071688"/>
            <a:ext cx="500062" cy="285750"/>
          </a:xfrm>
          <a:prstGeom prst="rect">
            <a:avLst/>
          </a:prstGeom>
          <a:solidFill>
            <a:srgbClr val="FF0000"/>
          </a:solidFill>
        </p:spPr>
        <p:txBody>
          <a:bodyPr>
            <a:normAutofit fontScale="85000" lnSpcReduction="20000"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</a:t>
            </a: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643048" y="2643182"/>
            <a:ext cx="500062" cy="285750"/>
          </a:xfrm>
          <a:prstGeom prst="rect">
            <a:avLst/>
          </a:prstGeom>
          <a:solidFill>
            <a:srgbClr val="FF0000"/>
          </a:solidFill>
        </p:spPr>
        <p:txBody>
          <a:bodyPr>
            <a:normAutofit fontScale="85000" lnSpcReduction="20000"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III.</a:t>
            </a: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2428875" y="1571625"/>
            <a:ext cx="5572132" cy="285750"/>
          </a:xfrm>
          <a:prstGeom prst="rect">
            <a:avLst/>
          </a:prstGeom>
          <a:solidFill>
            <a:srgbClr val="FF0000"/>
          </a:solidFill>
        </p:spPr>
        <p:txBody>
          <a:bodyPr>
            <a:normAutofit fontScale="85000" lnSpcReduction="2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Stratégie de développement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2428875" y="2071688"/>
            <a:ext cx="5572149" cy="357180"/>
          </a:xfrm>
          <a:prstGeom prst="rect">
            <a:avLst/>
          </a:prstGeom>
          <a:solidFill>
            <a:srgbClr val="FF0000"/>
          </a:solidFill>
        </p:spPr>
        <p:txBody>
          <a:bodyPr>
            <a:normAutofit fontScale="85000"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Objectifs de développement industriel des sites existants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2428860" y="2643182"/>
            <a:ext cx="5572132" cy="285750"/>
          </a:xfrm>
          <a:prstGeom prst="rect">
            <a:avLst/>
          </a:prstGeom>
          <a:solidFill>
            <a:srgbClr val="FF0000"/>
          </a:solidFill>
        </p:spPr>
        <p:txBody>
          <a:bodyPr>
            <a:normAutofit fontScale="85000" lnSpcReduction="2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GPEC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11" name="Espace réservé du pied de page 16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mtClean="0">
              <a:latin typeface="Arial" charset="0"/>
              <a:cs typeface="Arial" charset="0"/>
            </a:endParaRPr>
          </a:p>
        </p:txBody>
      </p:sp>
      <p:sp>
        <p:nvSpPr>
          <p:cNvPr id="4112" name="Espace réservé du numéro de diapositive 17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CF6726-8768-49A5-A303-12A88CCC2972}" type="slidenum">
              <a:rPr lang="fr-F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ctrTitle"/>
          </p:nvPr>
        </p:nvSpPr>
        <p:spPr>
          <a:xfrm>
            <a:off x="642938" y="2571750"/>
            <a:ext cx="8215312" cy="1000125"/>
          </a:xfrm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fr-FR" sz="3200" dirty="0" smtClean="0">
                <a:latin typeface="Arial" charset="0"/>
                <a:cs typeface="Arial" charset="0"/>
              </a:rPr>
              <a:t>I. Stratégie de développement</a:t>
            </a:r>
          </a:p>
        </p:txBody>
      </p:sp>
      <p:sp>
        <p:nvSpPr>
          <p:cNvPr id="5123" name="Sous-titr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  <p:sp>
        <p:nvSpPr>
          <p:cNvPr id="5124" name="Espace réservé du pied de page 5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mtClean="0">
              <a:latin typeface="Arial" charset="0"/>
              <a:cs typeface="Arial" charset="0"/>
            </a:endParaRPr>
          </a:p>
        </p:txBody>
      </p:sp>
      <p:sp>
        <p:nvSpPr>
          <p:cNvPr id="5125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2B5557-76D9-45A3-ABA1-A50A5073C88E}" type="slidenum">
              <a:rPr lang="fr-F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B4D001-AA29-4910-953A-520AD47FD00D}" type="slidenum">
              <a:rPr lang="fr-F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fr-FR" smtClean="0">
              <a:latin typeface="Arial" charset="0"/>
              <a:cs typeface="Arial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42942" y="142876"/>
            <a:ext cx="8429652" cy="92867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Notre stratégie de développement se base sur les actifs et savoir-faire de </a:t>
            </a:r>
            <a:r>
              <a:rPr kumimoji="0" lang="fr-F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Snet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et prend en compte les contraintes et évolutions du secteur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714348" y="1357298"/>
            <a:ext cx="3857652" cy="40011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>
                <a:latin typeface="Arial" pitchFamily="34" charset="0"/>
                <a:cs typeface="Arial" pitchFamily="34" charset="0"/>
              </a:rPr>
              <a:t>Une forte capacité en semi-base</a:t>
            </a:r>
          </a:p>
        </p:txBody>
      </p:sp>
      <p:sp>
        <p:nvSpPr>
          <p:cNvPr id="11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14348" y="1995473"/>
            <a:ext cx="4113212" cy="1504966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174625" indent="-174625" algn="l">
              <a:buClr>
                <a:srgbClr val="EE1B2E"/>
              </a:buClr>
              <a:buFontTx/>
              <a:buChar char="•"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Position très forte de </a:t>
            </a:r>
            <a:r>
              <a:rPr lang="fr-FR" sz="1400" dirty="0" err="1">
                <a:latin typeface="Arial" pitchFamily="34" charset="0"/>
                <a:cs typeface="Arial" pitchFamily="34" charset="0"/>
              </a:rPr>
              <a:t>Snet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 en semi-base</a:t>
            </a:r>
            <a:r>
              <a:rPr lang="fr-FR" sz="1400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 , avec 30% de parts de marché</a:t>
            </a:r>
          </a:p>
          <a:p>
            <a:pPr marL="174625" indent="-174625" algn="l">
              <a:buClr>
                <a:srgbClr val="EE1B2E"/>
              </a:buClr>
              <a:buFontTx/>
              <a:buChar char="•"/>
            </a:pPr>
            <a:endParaRPr lang="fr-FR" sz="1400" dirty="0">
              <a:latin typeface="Arial" pitchFamily="34" charset="0"/>
              <a:cs typeface="Arial" pitchFamily="34" charset="0"/>
            </a:endParaRPr>
          </a:p>
          <a:p>
            <a:pPr marL="174625" indent="-174625" algn="l">
              <a:buClr>
                <a:srgbClr val="EE1B2E"/>
              </a:buClr>
              <a:buFontTx/>
              <a:buChar char="•"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Un parc charbon unique, même si l'âge moyen des tranches est important</a:t>
            </a:r>
          </a:p>
          <a:p>
            <a:pPr marL="174625" indent="-174625" algn="l">
              <a:buClr>
                <a:srgbClr val="EE1B2E"/>
              </a:buClr>
              <a:buFontTx/>
              <a:buChar char="•"/>
            </a:pPr>
            <a:endParaRPr lang="fr-FR" sz="1400" dirty="0">
              <a:latin typeface="Arial" pitchFamily="34" charset="0"/>
              <a:cs typeface="Arial" pitchFamily="34" charset="0"/>
            </a:endParaRPr>
          </a:p>
          <a:p>
            <a:pPr marL="174625" indent="-174625" algn="l">
              <a:buClr>
                <a:srgbClr val="EE1B2E"/>
              </a:buClr>
              <a:buFontTx/>
              <a:buChar char="•"/>
            </a:pPr>
            <a:endParaRPr lang="fr-FR" sz="1400" dirty="0">
              <a:latin typeface="Arial" pitchFamily="34" charset="0"/>
              <a:cs typeface="Arial" pitchFamily="34" charset="0"/>
            </a:endParaRPr>
          </a:p>
          <a:p>
            <a:pPr marL="174625" indent="-174625" algn="l">
              <a:buClr>
                <a:srgbClr val="EE1B2E"/>
              </a:buClr>
            </a:pPr>
            <a:endParaRPr lang="fr-F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30819" y="1142984"/>
            <a:ext cx="3827461" cy="61555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>
                <a:latin typeface="Arial" pitchFamily="34" charset="0"/>
                <a:cs typeface="Arial" pitchFamily="34" charset="0"/>
              </a:rPr>
              <a:t>Un portefeuille de projets CCGT </a:t>
            </a:r>
            <a:endParaRPr lang="fr-FR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1400" b="1" dirty="0" smtClean="0">
                <a:latin typeface="Arial" pitchFamily="34" charset="0"/>
                <a:cs typeface="Arial" pitchFamily="34" charset="0"/>
              </a:rPr>
              <a:t>très </a:t>
            </a:r>
            <a:r>
              <a:rPr lang="fr-FR" sz="1400" b="1" dirty="0">
                <a:latin typeface="Arial" pitchFamily="34" charset="0"/>
                <a:cs typeface="Arial" pitchFamily="34" charset="0"/>
              </a:rPr>
              <a:t>développé </a:t>
            </a:r>
          </a:p>
        </p:txBody>
      </p:sp>
      <p:sp>
        <p:nvSpPr>
          <p:cNvPr id="13" name="Rectangle 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030819" y="1736709"/>
            <a:ext cx="4113213" cy="1835167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tIns="90000" bIns="90000"/>
          <a:lstStyle/>
          <a:p>
            <a:pPr marL="174625" indent="-174625" algn="l">
              <a:buClr>
                <a:srgbClr val="EE1B2E"/>
              </a:buClr>
              <a:buFontTx/>
              <a:buChar char="•"/>
            </a:pPr>
            <a:endParaRPr lang="fr-FR" sz="1400" dirty="0" smtClean="0">
              <a:latin typeface="Arial" pitchFamily="34" charset="0"/>
              <a:cs typeface="Arial" pitchFamily="34" charset="0"/>
            </a:endParaRPr>
          </a:p>
          <a:p>
            <a:pPr marL="174625" indent="-174625" algn="l">
              <a:buClr>
                <a:srgbClr val="EE1B2E"/>
              </a:buClr>
              <a:buFontTx/>
              <a:buChar char="•"/>
            </a:pPr>
            <a:r>
              <a:rPr lang="fr-FR" sz="1400" dirty="0" smtClean="0">
                <a:latin typeface="Arial" pitchFamily="34" charset="0"/>
                <a:cs typeface="Arial" pitchFamily="34" charset="0"/>
              </a:rPr>
              <a:t>Snet 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a </a:t>
            </a:r>
            <a:r>
              <a:rPr lang="fr-FR" sz="1400" dirty="0" smtClean="0">
                <a:latin typeface="Arial" pitchFamily="34" charset="0"/>
                <a:cs typeface="Arial" pitchFamily="34" charset="0"/>
              </a:rPr>
              <a:t>apporte une 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base très importante de projets </a:t>
            </a:r>
            <a:r>
              <a:rPr lang="fr-FR" sz="1400" dirty="0" smtClean="0">
                <a:latin typeface="Arial" pitchFamily="34" charset="0"/>
                <a:cs typeface="Arial" pitchFamily="34" charset="0"/>
              </a:rPr>
              <a:t>CCGT</a:t>
            </a:r>
            <a:endParaRPr lang="fr-FR" sz="1400" dirty="0">
              <a:latin typeface="Arial" pitchFamily="34" charset="0"/>
              <a:cs typeface="Arial" pitchFamily="34" charset="0"/>
            </a:endParaRPr>
          </a:p>
          <a:p>
            <a:pPr marL="536575" lvl="1" indent="-182563" algn="l">
              <a:buClr>
                <a:schemeClr val="tx2"/>
              </a:buClr>
              <a:buFontTx/>
              <a:buChar char="–"/>
            </a:pPr>
            <a:r>
              <a:rPr lang="fr-FR" sz="1400" b="0" dirty="0">
                <a:latin typeface="Arial" pitchFamily="34" charset="0"/>
                <a:cs typeface="Arial" pitchFamily="34" charset="0"/>
              </a:rPr>
              <a:t>Lucy 4</a:t>
            </a:r>
          </a:p>
          <a:p>
            <a:pPr marL="536575" lvl="1" indent="-182563" algn="l">
              <a:buClr>
                <a:schemeClr val="tx2"/>
              </a:buClr>
              <a:buFontTx/>
              <a:buChar char="–"/>
            </a:pPr>
            <a:r>
              <a:rPr lang="fr-FR" sz="1400" b="0" dirty="0" err="1">
                <a:latin typeface="Arial" pitchFamily="34" charset="0"/>
                <a:cs typeface="Arial" pitchFamily="34" charset="0"/>
              </a:rPr>
              <a:t>Hornaing</a:t>
            </a:r>
            <a:r>
              <a:rPr lang="fr-FR" sz="1400" b="0" dirty="0">
                <a:latin typeface="Arial" pitchFamily="34" charset="0"/>
                <a:cs typeface="Arial" pitchFamily="34" charset="0"/>
              </a:rPr>
              <a:t> 4</a:t>
            </a:r>
          </a:p>
          <a:p>
            <a:pPr marL="536575" lvl="1" indent="-182563" algn="l">
              <a:buClr>
                <a:schemeClr val="tx2"/>
              </a:buClr>
              <a:buFontTx/>
              <a:buChar char="–"/>
            </a:pPr>
            <a:r>
              <a:rPr lang="fr-FR" sz="1400" b="0" dirty="0">
                <a:latin typeface="Arial" pitchFamily="34" charset="0"/>
                <a:cs typeface="Arial" pitchFamily="34" charset="0"/>
              </a:rPr>
              <a:t>Provence 6</a:t>
            </a:r>
          </a:p>
          <a:p>
            <a:pPr marL="536575" lvl="1" indent="-182563" algn="l">
              <a:buClr>
                <a:schemeClr val="tx2"/>
              </a:buClr>
              <a:buFontTx/>
              <a:buChar char="–"/>
            </a:pPr>
            <a:r>
              <a:rPr lang="fr-FR" sz="1400" b="0" dirty="0">
                <a:latin typeface="Arial" pitchFamily="34" charset="0"/>
                <a:cs typeface="Arial" pitchFamily="34" charset="0"/>
              </a:rPr>
              <a:t>EH 7 &amp; 8</a:t>
            </a:r>
          </a:p>
          <a:p>
            <a:pPr marL="536575" lvl="1" indent="-182563" algn="l">
              <a:buClr>
                <a:schemeClr val="tx2"/>
              </a:buClr>
              <a:buFontTx/>
              <a:buChar char="–"/>
            </a:pPr>
            <a:r>
              <a:rPr lang="fr-FR" sz="1400" b="0" dirty="0">
                <a:latin typeface="Arial" pitchFamily="34" charset="0"/>
                <a:cs typeface="Arial" pitchFamily="34" charset="0"/>
              </a:rPr>
              <a:t>Lacq 1&amp;22</a:t>
            </a:r>
          </a:p>
          <a:p>
            <a:pPr marL="536575" lvl="1" indent="-182563" algn="l">
              <a:buClr>
                <a:srgbClr val="EE1B2E"/>
              </a:buClr>
              <a:buFontTx/>
              <a:buChar char="•"/>
            </a:pPr>
            <a:endParaRPr lang="fr-FR" sz="14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4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220663" y="6507163"/>
            <a:ext cx="6781800" cy="328612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0" rIns="0" bIns="0" anchor="b"/>
          <a:lstStyle/>
          <a:p>
            <a:pPr algn="l">
              <a:lnSpc>
                <a:spcPct val="90000"/>
              </a:lnSpc>
            </a:pPr>
            <a:r>
              <a:rPr lang="fr-FR" sz="800" b="0">
                <a:latin typeface="Arial" pitchFamily="34" charset="0"/>
                <a:cs typeface="Arial" pitchFamily="34" charset="0"/>
              </a:rPr>
              <a:t>1. Sont considérées pour la semi-base les technologies charbon et CCGT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714348" y="3643314"/>
            <a:ext cx="3643338" cy="2031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4625" indent="-174625">
              <a:buClr>
                <a:srgbClr val="EE1B2E"/>
              </a:buClr>
            </a:pPr>
            <a:r>
              <a:rPr lang="fr-FR" sz="1400" i="1" u="sng" dirty="0" smtClean="0">
                <a:latin typeface="Arial" pitchFamily="34" charset="0"/>
                <a:cs typeface="Arial" pitchFamily="34" charset="0"/>
              </a:rPr>
              <a:t>Contraintes et évolutions du secteur</a:t>
            </a:r>
          </a:p>
          <a:p>
            <a:pPr marL="174625" indent="-174625">
              <a:buClr>
                <a:srgbClr val="EE1B2E"/>
              </a:buClr>
              <a:buFontTx/>
              <a:buChar char="•"/>
            </a:pPr>
            <a:endParaRPr lang="fr-FR" sz="1400" i="1" u="sng" dirty="0" smtClean="0">
              <a:latin typeface="Arial" pitchFamily="34" charset="0"/>
              <a:cs typeface="Arial" pitchFamily="34" charset="0"/>
            </a:endParaRPr>
          </a:p>
          <a:p>
            <a:pPr marL="174625" indent="-174625">
              <a:buClr>
                <a:schemeClr val="tx2"/>
              </a:buClr>
              <a:buFontTx/>
              <a:buChar char="•"/>
            </a:pPr>
            <a:r>
              <a:rPr lang="fr-FR" sz="1400" dirty="0" smtClean="0">
                <a:latin typeface="Arial" pitchFamily="34" charset="0"/>
                <a:cs typeface="Arial" pitchFamily="34" charset="0"/>
              </a:rPr>
              <a:t>Impact directive GIC</a:t>
            </a:r>
          </a:p>
          <a:p>
            <a:pPr marL="174625" indent="-174625">
              <a:buClr>
                <a:schemeClr val="tx2"/>
              </a:buClr>
              <a:buFontTx/>
              <a:buChar char="•"/>
            </a:pPr>
            <a:endParaRPr lang="fr-FR" sz="1400" dirty="0" smtClean="0">
              <a:latin typeface="Arial" pitchFamily="34" charset="0"/>
              <a:cs typeface="Arial" pitchFamily="34" charset="0"/>
            </a:endParaRPr>
          </a:p>
          <a:p>
            <a:pPr marL="174625" indent="-174625">
              <a:buClr>
                <a:schemeClr val="tx2"/>
              </a:buClr>
              <a:buFontTx/>
              <a:buChar char="•"/>
            </a:pPr>
            <a:r>
              <a:rPr lang="fr-FR" sz="1400" dirty="0" smtClean="0">
                <a:latin typeface="Arial" pitchFamily="34" charset="0"/>
                <a:cs typeface="Arial" pitchFamily="34" charset="0"/>
              </a:rPr>
              <a:t>Incertitudes sur les évolutions des limites d'émissions</a:t>
            </a:r>
          </a:p>
          <a:p>
            <a:pPr marL="174625" indent="-174625">
              <a:buClr>
                <a:schemeClr val="tx2"/>
              </a:buClr>
              <a:buFontTx/>
              <a:buChar char="•"/>
            </a:pPr>
            <a:endParaRPr lang="fr-FR" sz="1400" dirty="0" smtClean="0">
              <a:latin typeface="Arial" pitchFamily="34" charset="0"/>
              <a:cs typeface="Arial" pitchFamily="34" charset="0"/>
            </a:endParaRPr>
          </a:p>
          <a:p>
            <a:pPr marL="174625" indent="-174625">
              <a:buClr>
                <a:schemeClr val="tx2"/>
              </a:buClr>
              <a:buFontTx/>
              <a:buChar char="•"/>
            </a:pPr>
            <a:r>
              <a:rPr lang="fr-FR" sz="1400" dirty="0" smtClean="0">
                <a:latin typeface="Arial" pitchFamily="34" charset="0"/>
                <a:cs typeface="Arial" pitchFamily="34" charset="0"/>
              </a:rPr>
              <a:t>Révisions décennales et investissements à réaliser en conséquence</a:t>
            </a:r>
            <a:endParaRPr lang="fr-F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143504" y="3643314"/>
            <a:ext cx="3714776" cy="28931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74625" indent="-174625">
              <a:buClr>
                <a:srgbClr val="EE1B2E"/>
              </a:buClr>
            </a:pPr>
            <a:r>
              <a:rPr lang="fr-FR" sz="1400" i="1" u="sng" dirty="0" smtClean="0">
                <a:latin typeface="Arial" pitchFamily="34" charset="0"/>
                <a:cs typeface="Arial" pitchFamily="34" charset="0"/>
              </a:rPr>
              <a:t>Contraintes et évolutions du secteur</a:t>
            </a:r>
          </a:p>
          <a:p>
            <a:pPr marL="174625" indent="-174625">
              <a:buClr>
                <a:srgbClr val="EE1B2E"/>
              </a:buClr>
              <a:buFontTx/>
              <a:buChar char="•"/>
            </a:pPr>
            <a:endParaRPr lang="fr-FR" sz="1400" i="1" u="sng" dirty="0" smtClean="0">
              <a:latin typeface="Arial" pitchFamily="34" charset="0"/>
              <a:cs typeface="Arial" pitchFamily="34" charset="0"/>
            </a:endParaRPr>
          </a:p>
          <a:p>
            <a:pPr marL="174625" indent="-174625">
              <a:buClr>
                <a:schemeClr val="tx2"/>
              </a:buClr>
              <a:buFontTx/>
              <a:buChar char="•"/>
            </a:pPr>
            <a:r>
              <a:rPr lang="fr-FR" sz="1400" dirty="0" smtClean="0">
                <a:latin typeface="Arial" pitchFamily="34" charset="0"/>
                <a:cs typeface="Arial" pitchFamily="34" charset="0"/>
              </a:rPr>
              <a:t>Impact des nouvelles conditions de marché sur la rentabilité des investissements</a:t>
            </a:r>
          </a:p>
          <a:p>
            <a:pPr marL="536575" lvl="1" indent="-182563">
              <a:buClr>
                <a:schemeClr val="tx2"/>
              </a:buClr>
              <a:buFontTx/>
              <a:buChar char="–"/>
            </a:pPr>
            <a:r>
              <a:rPr lang="fr-FR" sz="1400" b="0" dirty="0" smtClean="0">
                <a:latin typeface="Arial" pitchFamily="34" charset="0"/>
                <a:cs typeface="Arial" pitchFamily="34" charset="0"/>
              </a:rPr>
              <a:t>Prix de l'énergie</a:t>
            </a:r>
          </a:p>
          <a:p>
            <a:pPr marL="536575" lvl="1" indent="-182563">
              <a:buClr>
                <a:schemeClr val="tx2"/>
              </a:buClr>
              <a:buFontTx/>
              <a:buChar char="–"/>
            </a:pPr>
            <a:r>
              <a:rPr lang="fr-FR" sz="1400" b="0" dirty="0" smtClean="0">
                <a:latin typeface="Arial" pitchFamily="34" charset="0"/>
                <a:cs typeface="Arial" pitchFamily="34" charset="0"/>
              </a:rPr>
              <a:t>Prix des équipements</a:t>
            </a:r>
          </a:p>
          <a:p>
            <a:pPr marL="174625" indent="-174625">
              <a:buClr>
                <a:schemeClr val="tx2"/>
              </a:buClr>
              <a:buFontTx/>
              <a:buChar char="•"/>
            </a:pPr>
            <a:r>
              <a:rPr lang="fr-FR" sz="1400" dirty="0" smtClean="0">
                <a:latin typeface="Arial" pitchFamily="34" charset="0"/>
                <a:cs typeface="Arial" pitchFamily="34" charset="0"/>
              </a:rPr>
              <a:t>Impact du Grenelle de l'environnement</a:t>
            </a:r>
          </a:p>
          <a:p>
            <a:pPr marL="536575" lvl="1" indent="-182563">
              <a:buClr>
                <a:schemeClr val="tx2"/>
              </a:buClr>
              <a:buFontTx/>
              <a:buChar char="–"/>
            </a:pPr>
            <a:r>
              <a:rPr lang="fr-FR" sz="1400" b="0" dirty="0" smtClean="0">
                <a:latin typeface="Arial" pitchFamily="34" charset="0"/>
                <a:cs typeface="Arial" pitchFamily="34" charset="0"/>
              </a:rPr>
              <a:t>Priorité à la maîtrise de la consommation</a:t>
            </a:r>
          </a:p>
          <a:p>
            <a:pPr marL="174625" indent="-174625">
              <a:buClr>
                <a:schemeClr val="tx2"/>
              </a:buClr>
              <a:buFontTx/>
              <a:buChar char="•"/>
            </a:pPr>
            <a:r>
              <a:rPr lang="fr-FR" sz="1400" dirty="0" smtClean="0">
                <a:latin typeface="Arial" pitchFamily="34" charset="0"/>
                <a:cs typeface="Arial" pitchFamily="34" charset="0"/>
              </a:rPr>
              <a:t>Orientations de la PPI</a:t>
            </a:r>
          </a:p>
          <a:p>
            <a:pPr marL="536575" lvl="1" indent="-182563">
              <a:buClr>
                <a:schemeClr val="tx2"/>
              </a:buClr>
              <a:buFontTx/>
              <a:buChar char="–"/>
            </a:pPr>
            <a:r>
              <a:rPr lang="fr-FR" sz="1400" b="0" dirty="0" smtClean="0">
                <a:latin typeface="Arial" pitchFamily="34" charset="0"/>
                <a:cs typeface="Arial" pitchFamily="34" charset="0"/>
              </a:rPr>
              <a:t>Diversification des technologies de génération</a:t>
            </a:r>
            <a:endParaRPr lang="fr-FR" sz="1400" b="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ctrTitle"/>
          </p:nvPr>
        </p:nvSpPr>
        <p:spPr>
          <a:xfrm>
            <a:off x="642938" y="2571750"/>
            <a:ext cx="8215312" cy="1000125"/>
          </a:xfrm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fr-FR" sz="3200" dirty="0" smtClean="0">
                <a:latin typeface="Arial" charset="0"/>
                <a:cs typeface="Arial" charset="0"/>
              </a:rPr>
              <a:t>II. Objectifs de développement </a:t>
            </a:r>
            <a:r>
              <a:rPr lang="fr-FR" sz="3200" dirty="0" err="1" smtClean="0">
                <a:latin typeface="Arial" charset="0"/>
                <a:cs typeface="Arial" charset="0"/>
              </a:rPr>
              <a:t>infustriel</a:t>
            </a:r>
            <a:r>
              <a:rPr lang="fr-FR" sz="3200" dirty="0" smtClean="0">
                <a:latin typeface="Arial" charset="0"/>
                <a:cs typeface="Arial" charset="0"/>
              </a:rPr>
              <a:t> des sites existants</a:t>
            </a:r>
          </a:p>
        </p:txBody>
      </p:sp>
      <p:sp>
        <p:nvSpPr>
          <p:cNvPr id="5123" name="Sous-titr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fr-FR" smtClean="0">
              <a:latin typeface="Arial" charset="0"/>
              <a:cs typeface="Arial" charset="0"/>
            </a:endParaRPr>
          </a:p>
        </p:txBody>
      </p:sp>
      <p:sp>
        <p:nvSpPr>
          <p:cNvPr id="5124" name="Espace réservé du pied de page 5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mtClean="0">
              <a:latin typeface="Arial" charset="0"/>
              <a:cs typeface="Arial" charset="0"/>
            </a:endParaRPr>
          </a:p>
        </p:txBody>
      </p:sp>
      <p:sp>
        <p:nvSpPr>
          <p:cNvPr id="5125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2B5557-76D9-45A3-ABA1-A50A5073C88E}" type="slidenum">
              <a:rPr lang="fr-F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fr-F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>
          <a:xfrm>
            <a:off x="642938" y="71438"/>
            <a:ext cx="8501062" cy="582612"/>
          </a:xfrm>
        </p:spPr>
        <p:txBody>
          <a:bodyPr/>
          <a:lstStyle/>
          <a:p>
            <a:r>
              <a:rPr lang="fr-FR" dirty="0" smtClean="0">
                <a:latin typeface="Arial" charset="0"/>
                <a:cs typeface="Arial" charset="0"/>
              </a:rPr>
              <a:t>Emile-Huchet : </a:t>
            </a:r>
            <a:r>
              <a:rPr lang="fr-FR" dirty="0" smtClean="0"/>
              <a:t>La production charbon reste un pilier de l'activité du site</a:t>
            </a:r>
            <a:endParaRPr lang="fr-FR" dirty="0" smtClean="0">
              <a:latin typeface="Arial" charset="0"/>
              <a:cs typeface="Arial" charset="0"/>
            </a:endParaRPr>
          </a:p>
        </p:txBody>
      </p:sp>
      <p:sp>
        <p:nvSpPr>
          <p:cNvPr id="7173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mtClean="0">
              <a:latin typeface="Arial" charset="0"/>
              <a:cs typeface="Arial" charset="0"/>
            </a:endParaRPr>
          </a:p>
        </p:txBody>
      </p:sp>
      <p:sp>
        <p:nvSpPr>
          <p:cNvPr id="7174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B125E7-4ADF-4A03-908A-30BCA6FC78F9}" type="slidenum">
              <a:rPr lang="fr-FR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r-FR" smtClean="0">
              <a:latin typeface="Arial" charset="0"/>
              <a:cs typeface="Arial" charset="0"/>
            </a:endParaRPr>
          </a:p>
        </p:txBody>
      </p:sp>
      <p:sp>
        <p:nvSpPr>
          <p:cNvPr id="7" name="AutoShape 5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 rot="10800000">
            <a:off x="599435" y="4951547"/>
            <a:ext cx="2007228" cy="266584"/>
          </a:xfrm>
          <a:prstGeom prst="triangle">
            <a:avLst>
              <a:gd name="adj" fmla="val 50000"/>
            </a:avLst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12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rot="10800000">
            <a:off x="3564897" y="4951547"/>
            <a:ext cx="2007227" cy="266584"/>
          </a:xfrm>
          <a:prstGeom prst="triangle">
            <a:avLst>
              <a:gd name="adj" fmla="val 50000"/>
            </a:avLst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13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10800000">
            <a:off x="6655301" y="4951547"/>
            <a:ext cx="2007228" cy="266584"/>
          </a:xfrm>
          <a:prstGeom prst="triangle">
            <a:avLst>
              <a:gd name="adj" fmla="val 50000"/>
            </a:avLst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gray">
          <a:xfrm>
            <a:off x="394160" y="5267661"/>
            <a:ext cx="2587154" cy="731519"/>
          </a:xfrm>
          <a:prstGeom prst="rect">
            <a:avLst/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>
            <a:outerShdw dist="35921" dir="2700000" algn="ctr" rotWithShape="0">
              <a:srgbClr val="C0C0C0"/>
            </a:outerShdw>
          </a:effectLst>
        </p:spPr>
        <p:txBody>
          <a:bodyPr anchor="ctr" anchorCtr="1"/>
          <a:lstStyle/>
          <a:p>
            <a:pPr>
              <a:lnSpc>
                <a:spcPct val="90000"/>
              </a:lnSpc>
            </a:pPr>
            <a:r>
              <a:rPr lang="fr-FR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Objectif de fonctionnement jusqu'en 2015, voire au delà sous réserve de nouvelles contraintes règlementaires</a:t>
            </a: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gray">
          <a:xfrm>
            <a:off x="3207587" y="5267663"/>
            <a:ext cx="2861425" cy="733105"/>
          </a:xfrm>
          <a:prstGeom prst="rect">
            <a:avLst/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>
            <a:outerShdw dist="35921" dir="2700000" algn="ctr" rotWithShape="0">
              <a:srgbClr val="C0C0C0"/>
            </a:outerShdw>
          </a:effectLst>
        </p:spPr>
        <p:txBody>
          <a:bodyPr anchor="ctr" anchorCtr="1"/>
          <a:lstStyle/>
          <a:p>
            <a:pPr>
              <a:lnSpc>
                <a:spcPct val="90000"/>
              </a:lnSpc>
            </a:pPr>
            <a:r>
              <a:rPr lang="fr-FR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Arrêt après les 20.000 heures </a:t>
            </a:r>
          </a:p>
          <a:p>
            <a:pPr>
              <a:lnSpc>
                <a:spcPct val="90000"/>
              </a:lnSpc>
            </a:pPr>
            <a:r>
              <a:rPr lang="fr-FR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(2012 à 2014 selon conditions de marchés) </a:t>
            </a:r>
          </a:p>
          <a:p>
            <a:pPr>
              <a:lnSpc>
                <a:spcPct val="90000"/>
              </a:lnSpc>
            </a:pPr>
            <a:r>
              <a:rPr lang="fr-FR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Proposition hypothèse GPEC: 2012</a:t>
            </a:r>
          </a:p>
        </p:txBody>
      </p:sp>
      <p:sp>
        <p:nvSpPr>
          <p:cNvPr id="12" name="Rectangle 18"/>
          <p:cNvSpPr>
            <a:spLocks noChangeArrowheads="1"/>
          </p:cNvSpPr>
          <p:nvPr/>
        </p:nvSpPr>
        <p:spPr bwMode="gray">
          <a:xfrm>
            <a:off x="6429388" y="5269250"/>
            <a:ext cx="2587154" cy="731518"/>
          </a:xfrm>
          <a:prstGeom prst="rect">
            <a:avLst/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>
            <a:outerShdw dist="35921" dir="2700000" algn="ctr" rotWithShape="0">
              <a:srgbClr val="C0C0C0"/>
            </a:outerShdw>
          </a:effectLst>
        </p:spPr>
        <p:txBody>
          <a:bodyPr anchor="ctr" anchorCtr="1"/>
          <a:lstStyle/>
          <a:p>
            <a:pPr>
              <a:lnSpc>
                <a:spcPct val="90000"/>
              </a:lnSpc>
            </a:pPr>
            <a:r>
              <a:rPr lang="fr-FR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Fonctionnement jusqu'à </a:t>
            </a:r>
          </a:p>
          <a:p>
            <a:pPr>
              <a:lnSpc>
                <a:spcPct val="90000"/>
              </a:lnSpc>
            </a:pPr>
            <a:r>
              <a:rPr lang="fr-FR" sz="1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l'horizon 2025</a:t>
            </a:r>
          </a:p>
        </p:txBody>
      </p:sp>
      <p:grpSp>
        <p:nvGrpSpPr>
          <p:cNvPr id="13" name="Group 32"/>
          <p:cNvGrpSpPr>
            <a:grpSpLocks/>
          </p:cNvGrpSpPr>
          <p:nvPr/>
        </p:nvGrpSpPr>
        <p:grpSpPr bwMode="auto">
          <a:xfrm>
            <a:off x="396836" y="1260482"/>
            <a:ext cx="2603528" cy="3611573"/>
            <a:chOff x="155" y="1259"/>
            <a:chExt cx="1908" cy="2276"/>
          </a:xfrm>
        </p:grpSpPr>
        <p:sp>
          <p:nvSpPr>
            <p:cNvPr id="14" name="Rectangle 3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gray">
            <a:xfrm>
              <a:off x="155" y="1259"/>
              <a:ext cx="1894" cy="382"/>
            </a:xfrm>
            <a:prstGeom prst="rect">
              <a:avLst/>
            </a:prstGeom>
            <a:solidFill>
              <a:srgbClr val="FF0000"/>
            </a:solidFill>
            <a:ln w="12700" algn="ctr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 wrap="none"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fr-FR" b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Emile Huchet 4</a:t>
              </a:r>
            </a:p>
            <a:p>
              <a:pPr algn="ctr">
                <a:lnSpc>
                  <a:spcPct val="90000"/>
                </a:lnSpc>
              </a:pPr>
              <a:r>
                <a:rPr lang="fr-FR" b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125 MW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gray">
            <a:xfrm>
              <a:off x="155" y="1641"/>
              <a:ext cx="1894" cy="189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 lIns="36000" tIns="36000" rIns="36000" bIns="36000"/>
            <a:lstStyle/>
            <a:p>
              <a:pPr marL="203200" indent="-203200" algn="l">
                <a:lnSpc>
                  <a:spcPct val="90000"/>
                </a:lnSpc>
                <a:spcBef>
                  <a:spcPct val="3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endParaRPr lang="fr-FR" sz="1200" b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Line 10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gray">
            <a:xfrm>
              <a:off x="255" y="2688"/>
              <a:ext cx="1689" cy="1"/>
            </a:xfrm>
            <a:prstGeom prst="line">
              <a:avLst/>
            </a:prstGeom>
            <a:noFill/>
            <a:ln w="12700">
              <a:solidFill>
                <a:srgbClr val="B4B4B4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fr-FR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gray">
            <a:xfrm>
              <a:off x="161" y="2796"/>
              <a:ext cx="1902" cy="609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marL="203200" indent="-203200" algn="l">
                <a:lnSpc>
                  <a:spcPct val="90000"/>
                </a:lnSpc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>
                  <a:latin typeface="Arial" pitchFamily="34" charset="0"/>
                  <a:cs typeface="Arial" pitchFamily="34" charset="0"/>
                </a:rPr>
                <a:t>Nouveaux combustibles identifiés (Saint Charles), demande d'autorisation en cours: projet validé à l'été 2009 </a:t>
              </a:r>
            </a:p>
            <a:p>
              <a:pPr marL="203200" indent="-203200" algn="l">
                <a:lnSpc>
                  <a:spcPct val="90000"/>
                </a:lnSpc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>
                  <a:latin typeface="Arial" pitchFamily="34" charset="0"/>
                  <a:cs typeface="Arial" pitchFamily="34" charset="0"/>
                </a:rPr>
                <a:t>La visite décennale sera réalisée en 2010 et les investissements poursuivis</a:t>
              </a:r>
            </a:p>
          </p:txBody>
        </p:sp>
        <p:sp>
          <p:nvSpPr>
            <p:cNvPr id="18" name="Rectangle 22"/>
            <p:cNvSpPr>
              <a:spLocks noChangeArrowheads="1"/>
            </p:cNvSpPr>
            <p:nvPr/>
          </p:nvSpPr>
          <p:spPr bwMode="gray">
            <a:xfrm>
              <a:off x="166" y="1846"/>
              <a:ext cx="1844" cy="609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marL="203200" indent="-203200" algn="l">
                <a:lnSpc>
                  <a:spcPct val="90000"/>
                </a:lnSpc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 dirty="0">
                  <a:latin typeface="Arial" pitchFamily="34" charset="0"/>
                  <a:cs typeface="Arial" pitchFamily="34" charset="0"/>
                </a:rPr>
                <a:t>Tranche non impactée par la directive GIC</a:t>
              </a:r>
            </a:p>
            <a:p>
              <a:pPr marL="203200" indent="-203200" algn="l">
                <a:lnSpc>
                  <a:spcPct val="90000"/>
                </a:lnSpc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 dirty="0">
                  <a:latin typeface="Arial" pitchFamily="34" charset="0"/>
                  <a:cs typeface="Arial" pitchFamily="34" charset="0"/>
                </a:rPr>
                <a:t>Incertitude sur l'évolution règlementaire (émissions de </a:t>
              </a:r>
              <a:r>
                <a:rPr lang="fr-FR" sz="1200" b="0" dirty="0" err="1">
                  <a:latin typeface="Arial" pitchFamily="34" charset="0"/>
                  <a:cs typeface="Arial" pitchFamily="34" charset="0"/>
                </a:rPr>
                <a:t>HCl</a:t>
              </a:r>
              <a:r>
                <a:rPr lang="fr-FR" sz="1200" b="0" dirty="0">
                  <a:latin typeface="Arial" pitchFamily="34" charset="0"/>
                  <a:cs typeface="Arial" pitchFamily="34" charset="0"/>
                </a:rPr>
                <a:t> et HF)</a:t>
              </a:r>
            </a:p>
            <a:p>
              <a:pPr marL="203200" indent="-203200" algn="l">
                <a:lnSpc>
                  <a:spcPct val="90000"/>
                </a:lnSpc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 dirty="0">
                  <a:latin typeface="Arial" pitchFamily="34" charset="0"/>
                  <a:cs typeface="Arial" pitchFamily="34" charset="0"/>
                </a:rPr>
                <a:t>Problème d'approvisionnement en combustible menaçant l'avenir de la tranche</a:t>
              </a:r>
            </a:p>
          </p:txBody>
        </p:sp>
      </p:grpSp>
      <p:grpSp>
        <p:nvGrpSpPr>
          <p:cNvPr id="19" name="Group 30"/>
          <p:cNvGrpSpPr>
            <a:grpSpLocks/>
          </p:cNvGrpSpPr>
          <p:nvPr/>
        </p:nvGrpSpPr>
        <p:grpSpPr bwMode="auto">
          <a:xfrm>
            <a:off x="3218478" y="1260484"/>
            <a:ext cx="2860060" cy="3614747"/>
            <a:chOff x="2269" y="1259"/>
            <a:chExt cx="1763" cy="2278"/>
          </a:xfrm>
        </p:grpSpPr>
        <p:sp>
          <p:nvSpPr>
            <p:cNvPr id="20" name="Rectangle 6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gray">
            <a:xfrm>
              <a:off x="2269" y="1259"/>
              <a:ext cx="1741" cy="382"/>
            </a:xfrm>
            <a:prstGeom prst="rect">
              <a:avLst/>
            </a:prstGeom>
            <a:solidFill>
              <a:srgbClr val="FF0000"/>
            </a:solidFill>
            <a:ln w="12700" algn="ctr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 wrap="none"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fr-FR" b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Emile Huchet 5</a:t>
              </a:r>
            </a:p>
            <a:p>
              <a:pPr algn="ctr">
                <a:lnSpc>
                  <a:spcPct val="90000"/>
                </a:lnSpc>
              </a:pPr>
              <a:r>
                <a:rPr lang="fr-FR" b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343 MW</a:t>
              </a:r>
            </a:p>
          </p:txBody>
        </p:sp>
        <p:sp>
          <p:nvSpPr>
            <p:cNvPr id="21" name="Rectangle 7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gray">
            <a:xfrm>
              <a:off x="2269" y="1641"/>
              <a:ext cx="1741" cy="1896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 lIns="36000" tIns="36000" rIns="36000" bIns="36000"/>
            <a:lstStyle/>
            <a:p>
              <a:pPr marL="203200" indent="-203200" algn="l">
                <a:lnSpc>
                  <a:spcPct val="90000"/>
                </a:lnSpc>
                <a:spcBef>
                  <a:spcPct val="3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endParaRPr lang="fr-FR" sz="1200" b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ectangle 16"/>
            <p:cNvSpPr>
              <a:spLocks noChangeArrowheads="1"/>
            </p:cNvSpPr>
            <p:nvPr/>
          </p:nvSpPr>
          <p:spPr bwMode="gray">
            <a:xfrm>
              <a:off x="2284" y="2622"/>
              <a:ext cx="1748" cy="609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marL="203200" indent="-203200" algn="l">
                <a:lnSpc>
                  <a:spcPct val="90000"/>
                </a:lnSpc>
                <a:spcBef>
                  <a:spcPct val="3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>
                  <a:latin typeface="Arial" pitchFamily="34" charset="0"/>
                  <a:cs typeface="Arial" pitchFamily="34" charset="0"/>
                </a:rPr>
                <a:t>Visite décennale en 2009 -investissement estimé à 6,7 millions d'euros</a:t>
              </a:r>
            </a:p>
          </p:txBody>
        </p:sp>
        <p:sp>
          <p:nvSpPr>
            <p:cNvPr id="23" name="Line 20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gray">
            <a:xfrm>
              <a:off x="2359" y="2511"/>
              <a:ext cx="1553" cy="0"/>
            </a:xfrm>
            <a:prstGeom prst="line">
              <a:avLst/>
            </a:prstGeom>
            <a:noFill/>
            <a:ln w="12700">
              <a:solidFill>
                <a:srgbClr val="B4B4B4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fr-FR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gray">
            <a:xfrm>
              <a:off x="2284" y="1731"/>
              <a:ext cx="1717" cy="609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marL="203200" indent="-203200" algn="l">
                <a:lnSpc>
                  <a:spcPct val="90000"/>
                </a:lnSpc>
                <a:spcBef>
                  <a:spcPct val="3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>
                  <a:latin typeface="Arial" pitchFamily="34" charset="0"/>
                  <a:cs typeface="Arial" pitchFamily="34" charset="0"/>
                </a:rPr>
                <a:t>Directive GIC: limite règlementaire de 20.000 heures de fonctionnement avant 2015</a:t>
              </a:r>
            </a:p>
            <a:p>
              <a:pPr marL="203200" indent="-203200" algn="l">
                <a:lnSpc>
                  <a:spcPct val="90000"/>
                </a:lnSpc>
                <a:spcBef>
                  <a:spcPct val="3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>
                  <a:latin typeface="Arial" pitchFamily="34" charset="0"/>
                  <a:cs typeface="Arial" pitchFamily="34" charset="0"/>
                </a:rPr>
                <a:t>16.271 heures restantes au 1</a:t>
              </a:r>
              <a:r>
                <a:rPr lang="fr-FR" sz="1200" b="0" baseline="30000">
                  <a:latin typeface="Arial" pitchFamily="34" charset="0"/>
                  <a:cs typeface="Arial" pitchFamily="34" charset="0"/>
                </a:rPr>
                <a:t>er</a:t>
              </a:r>
              <a:r>
                <a:rPr lang="fr-FR" sz="1200" b="0">
                  <a:latin typeface="Arial" pitchFamily="34" charset="0"/>
                  <a:cs typeface="Arial" pitchFamily="34" charset="0"/>
                </a:rPr>
                <a:t> janvier 2009</a:t>
              </a:r>
            </a:p>
          </p:txBody>
        </p:sp>
      </p:grpSp>
      <p:grpSp>
        <p:nvGrpSpPr>
          <p:cNvPr id="25" name="Group 31"/>
          <p:cNvGrpSpPr>
            <a:grpSpLocks/>
          </p:cNvGrpSpPr>
          <p:nvPr/>
        </p:nvGrpSpPr>
        <p:grpSpPr bwMode="auto">
          <a:xfrm>
            <a:off x="6429388" y="1260484"/>
            <a:ext cx="2587154" cy="3616333"/>
            <a:chOff x="4213" y="1259"/>
            <a:chExt cx="1755" cy="2279"/>
          </a:xfrm>
        </p:grpSpPr>
        <p:sp>
          <p:nvSpPr>
            <p:cNvPr id="26" name="Rectangle 8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4213" y="1259"/>
              <a:ext cx="1741" cy="382"/>
            </a:xfrm>
            <a:prstGeom prst="rect">
              <a:avLst/>
            </a:prstGeom>
            <a:solidFill>
              <a:srgbClr val="FF0000"/>
            </a:solidFill>
            <a:ln w="12700" algn="ctr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 wrap="none"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fr-FR" b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Emile Huchet 6</a:t>
              </a:r>
            </a:p>
            <a:p>
              <a:pPr algn="ctr">
                <a:lnSpc>
                  <a:spcPct val="90000"/>
                </a:lnSpc>
              </a:pPr>
              <a:r>
                <a:rPr lang="fr-FR" b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618 MW</a:t>
              </a:r>
            </a:p>
          </p:txBody>
        </p:sp>
        <p:sp>
          <p:nvSpPr>
            <p:cNvPr id="27" name="Rectangle 9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4213" y="1641"/>
              <a:ext cx="1741" cy="1897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accent2"/>
              </a:outerShdw>
            </a:effectLst>
          </p:spPr>
          <p:txBody>
            <a:bodyPr lIns="36000" tIns="36000" rIns="36000" bIns="36000"/>
            <a:lstStyle/>
            <a:p>
              <a:pPr marL="203200" indent="-203200" algn="l">
                <a:lnSpc>
                  <a:spcPct val="90000"/>
                </a:lnSpc>
                <a:spcBef>
                  <a:spcPct val="3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endParaRPr lang="fr-FR" sz="1200" b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19"/>
            <p:cNvSpPr>
              <a:spLocks noChangeArrowheads="1"/>
            </p:cNvSpPr>
            <p:nvPr/>
          </p:nvSpPr>
          <p:spPr bwMode="gray">
            <a:xfrm>
              <a:off x="4220" y="2460"/>
              <a:ext cx="1748" cy="609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marL="203200" indent="-203200" algn="l">
                <a:lnSpc>
                  <a:spcPct val="90000"/>
                </a:lnSpc>
                <a:spcBef>
                  <a:spcPct val="3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 dirty="0">
                  <a:latin typeface="Arial" pitchFamily="34" charset="0"/>
                  <a:cs typeface="Arial" pitchFamily="34" charset="0"/>
                </a:rPr>
                <a:t>Poursuite du programme d'amélioration des performances</a:t>
              </a:r>
            </a:p>
          </p:txBody>
        </p:sp>
        <p:sp>
          <p:nvSpPr>
            <p:cNvPr id="29" name="Line 21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gray">
            <a:xfrm>
              <a:off x="4315" y="2511"/>
              <a:ext cx="1553" cy="0"/>
            </a:xfrm>
            <a:prstGeom prst="line">
              <a:avLst/>
            </a:prstGeom>
            <a:noFill/>
            <a:ln w="12700">
              <a:solidFill>
                <a:srgbClr val="B4B4B4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fr-FR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ectangle 24"/>
            <p:cNvSpPr>
              <a:spLocks noChangeArrowheads="1"/>
            </p:cNvSpPr>
            <p:nvPr/>
          </p:nvSpPr>
          <p:spPr bwMode="gray">
            <a:xfrm>
              <a:off x="4220" y="1752"/>
              <a:ext cx="1748" cy="609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marL="203200" indent="-203200" algn="l">
                <a:lnSpc>
                  <a:spcPct val="90000"/>
                </a:lnSpc>
                <a:spcBef>
                  <a:spcPct val="3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>
                  <a:latin typeface="Arial" pitchFamily="34" charset="0"/>
                  <a:cs typeface="Arial" pitchFamily="34" charset="0"/>
                </a:rPr>
                <a:t>Tranche soumise à la directive GIC</a:t>
              </a:r>
            </a:p>
            <a:p>
              <a:pPr marL="203200" indent="-203200" algn="l">
                <a:lnSpc>
                  <a:spcPct val="90000"/>
                </a:lnSpc>
                <a:spcBef>
                  <a:spcPct val="30000"/>
                </a:spcBef>
                <a:buClr>
                  <a:srgbClr val="F21C0A"/>
                </a:buClr>
                <a:buSzPct val="100000"/>
                <a:buFont typeface="Wingdings" pitchFamily="2" charset="2"/>
                <a:buChar char=""/>
              </a:pPr>
              <a:r>
                <a:rPr lang="fr-FR" sz="1200" b="0">
                  <a:latin typeface="Arial" pitchFamily="34" charset="0"/>
                  <a:cs typeface="Arial" pitchFamily="34" charset="0"/>
                </a:rPr>
                <a:t>Investissement de 75 M€ pour l'installation d'un dispositif Desox/Denox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Arial" charset="0"/>
                <a:cs typeface="Arial" charset="0"/>
              </a:rPr>
              <a:t>Emile-Huchet : </a:t>
            </a:r>
            <a:r>
              <a:rPr lang="fr-FR" dirty="0" smtClean="0"/>
              <a:t>Le démarrage des unités CCGT augmentera de 860 MW la capacité du site dès début 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206FB-E662-4AEE-955D-8F6091FA454B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  <p:sp>
        <p:nvSpPr>
          <p:cNvPr id="5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5453035" y="1892285"/>
            <a:ext cx="3548121" cy="3751293"/>
          </a:xfrm>
          <a:prstGeom prst="rect">
            <a:avLst/>
          </a:prstGeom>
          <a:noFill/>
          <a:ln w="9525" algn="ctr">
            <a:noFill/>
            <a:miter lim="800000"/>
            <a:headEnd type="none" w="lg" len="lg"/>
            <a:tailEnd type="none" w="lg" len="lg"/>
          </a:ln>
          <a:effectLst/>
        </p:spPr>
        <p:txBody>
          <a:bodyPr lIns="0" tIns="0" rIns="0" bIns="0"/>
          <a:lstStyle/>
          <a:p>
            <a:pPr marL="180975" indent="-180975" algn="l">
              <a:lnSpc>
                <a:spcPct val="90000"/>
              </a:lnSpc>
              <a:spcBef>
                <a:spcPct val="30000"/>
              </a:spcBef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 dirty="0">
                <a:cs typeface="Arial" charset="0"/>
              </a:rPr>
              <a:t>700 personnes sur le chantier de construction</a:t>
            </a:r>
          </a:p>
          <a:p>
            <a:pPr marL="180975" indent="-180975" algn="l">
              <a:lnSpc>
                <a:spcPct val="90000"/>
              </a:lnSpc>
              <a:spcBef>
                <a:spcPct val="30000"/>
              </a:spcBef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r>
              <a:rPr lang="fr-FR" sz="1400" b="0" dirty="0">
                <a:cs typeface="Arial" charset="0"/>
              </a:rPr>
              <a:t>Principales avancées du mois de février</a:t>
            </a:r>
          </a:p>
          <a:p>
            <a:pPr marL="539750" lvl="1" indent="-179388" algn="l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Tx/>
              <a:buChar char="–"/>
            </a:pPr>
            <a:r>
              <a:rPr lang="fr-FR" sz="1400" b="0" dirty="0">
                <a:cs typeface="Arial" charset="0"/>
              </a:rPr>
              <a:t>Mise en place de la turbine vapeur de la tranche 8</a:t>
            </a:r>
          </a:p>
          <a:p>
            <a:pPr marL="539750" lvl="1" indent="-179388" algn="l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Tx/>
              <a:buChar char="–"/>
            </a:pPr>
            <a:r>
              <a:rPr lang="fr-FR" sz="1400" b="0" dirty="0">
                <a:cs typeface="Arial" charset="0"/>
              </a:rPr>
              <a:t>Mise en place de la turbine gaz de la tranche 7</a:t>
            </a:r>
          </a:p>
          <a:p>
            <a:pPr marL="539750" lvl="1" indent="-179388" algn="l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Tx/>
              <a:buChar char="–"/>
            </a:pPr>
            <a:r>
              <a:rPr lang="fr-FR" sz="1400" b="0" dirty="0">
                <a:cs typeface="Arial" charset="0"/>
              </a:rPr>
              <a:t>Montage électrique en cours</a:t>
            </a:r>
          </a:p>
          <a:p>
            <a:pPr marL="539750" lvl="1" indent="-179388" algn="l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Tx/>
              <a:buChar char="–"/>
            </a:pPr>
            <a:r>
              <a:rPr lang="fr-FR" sz="1400" b="0" dirty="0">
                <a:cs typeface="Arial" charset="0"/>
              </a:rPr>
              <a:t>Arrivée des transformateurs principaux sur le chantier</a:t>
            </a:r>
          </a:p>
          <a:p>
            <a:pPr marL="180975" indent="-180975" algn="l">
              <a:lnSpc>
                <a:spcPct val="90000"/>
              </a:lnSpc>
              <a:spcBef>
                <a:spcPct val="30000"/>
              </a:spcBef>
              <a:buClr>
                <a:srgbClr val="F21C0A"/>
              </a:buClr>
              <a:buSzPct val="100000"/>
              <a:buFont typeface="Wingdings" pitchFamily="2" charset="2"/>
              <a:buChar char=""/>
            </a:pPr>
            <a:endParaRPr lang="fr-FR" sz="1400" b="0" dirty="0">
              <a:cs typeface="Arial" charset="0"/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>
            <p:custDataLst>
              <p:tags r:id="rId2"/>
            </p:custDataLst>
          </p:nvPr>
        </p:nvSpPr>
        <p:spPr>
          <a:xfrm>
            <a:off x="785786" y="1785926"/>
            <a:ext cx="4140200" cy="39497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Double bloc CCGT de 860 MW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Investissement engagé de 470 M€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Mise en service industriel (MSI) en 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–"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février 2010 pour le 1</a:t>
            </a:r>
            <a:r>
              <a:rPr kumimoji="0" lang="fr-FR" sz="14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er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bloc, </a:t>
            </a:r>
          </a:p>
          <a:p>
            <a:pPr marL="742950" marR="0" lvl="1" indent="-28575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–"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 mars 2010 pour le 2</a:t>
            </a:r>
            <a:r>
              <a:rPr kumimoji="0" lang="fr-FR" sz="14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nd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bloc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Création de 43 postes sur le site 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Augmentation de 860 MW de la capacité de production d'Emile Huchet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AutoShape 6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10800000">
            <a:off x="785786" y="2428868"/>
            <a:ext cx="3582988" cy="266700"/>
          </a:xfrm>
          <a:prstGeom prst="triangle">
            <a:avLst>
              <a:gd name="adj" fmla="val 50000"/>
            </a:avLst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200"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785786" y="1214422"/>
            <a:ext cx="3898898" cy="40011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>
                <a:cs typeface="Arial" charset="0"/>
              </a:rPr>
              <a:t>Descriptif du projet</a:t>
            </a:r>
          </a:p>
        </p:txBody>
      </p:sp>
      <p:sp>
        <p:nvSpPr>
          <p:cNvPr id="9" name="Rectangle 8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5453035" y="1214422"/>
            <a:ext cx="3548122" cy="40011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>
                <a:cs typeface="Arial" charset="0"/>
              </a:rPr>
              <a:t>Dernières avancées du </a:t>
            </a:r>
            <a:r>
              <a:rPr lang="fr-FR" sz="1400" b="1" dirty="0" smtClean="0">
                <a:cs typeface="Arial" charset="0"/>
              </a:rPr>
              <a:t>chantier</a:t>
            </a:r>
            <a:endParaRPr lang="fr-FR" sz="1400" b="1" dirty="0">
              <a:cs typeface="Arial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gray">
          <a:xfrm>
            <a:off x="1714480" y="4572008"/>
            <a:ext cx="6224587" cy="531812"/>
          </a:xfrm>
          <a:prstGeom prst="rect">
            <a:avLst/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 type="none" w="lg" len="lg"/>
            <a:tailEnd type="none" w="lg" len="lg"/>
          </a:ln>
          <a:effectLst>
            <a:outerShdw dist="35921" dir="2700000" algn="ctr" rotWithShape="0">
              <a:srgbClr val="C0C0C0"/>
            </a:outerShdw>
          </a:effectLst>
        </p:spPr>
        <p:txBody>
          <a:bodyPr anchor="ctr" anchorCtr="1"/>
          <a:lstStyle/>
          <a:p>
            <a:pPr>
              <a:lnSpc>
                <a:spcPct val="90000"/>
              </a:lnSpc>
            </a:pPr>
            <a:r>
              <a:rPr lang="fr-FR" sz="1400" b="1">
                <a:solidFill>
                  <a:schemeClr val="bg1"/>
                </a:solidFill>
                <a:cs typeface="Arial" charset="0"/>
              </a:rPr>
              <a:t>Un projet prioritaire et emblématique pour le Groupe E.ON</a:t>
            </a:r>
          </a:p>
        </p:txBody>
      </p:sp>
      <p:pic>
        <p:nvPicPr>
          <p:cNvPr id="11" name="Image 5" descr="Photos 21_01_09 001.jpg"/>
          <p:cNvPicPr>
            <a:picLocks noChangeAspect="1"/>
          </p:cNvPicPr>
          <p:nvPr/>
        </p:nvPicPr>
        <p:blipFill>
          <a:blip r:embed="rId7" cstate="print"/>
          <a:srcRect l="12202" t="11070" r="16611" b="22238"/>
          <a:stretch>
            <a:fillRect/>
          </a:stretch>
        </p:blipFill>
        <p:spPr bwMode="auto">
          <a:xfrm>
            <a:off x="3728615" y="5143512"/>
            <a:ext cx="2200707" cy="1546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-24"/>
            <a:ext cx="8501090" cy="642942"/>
          </a:xfrm>
        </p:spPr>
        <p:txBody>
          <a:bodyPr/>
          <a:lstStyle/>
          <a:p>
            <a:r>
              <a:rPr lang="fr-FR" dirty="0" err="1" smtClean="0"/>
              <a:t>Hornaing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206FB-E662-4AEE-955D-8F6091FA454B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54050" y="1428736"/>
            <a:ext cx="4132264" cy="4357718"/>
          </a:xfrm>
          <a:prstGeom prst="rect">
            <a:avLst/>
          </a:prstGeom>
          <a:noFill/>
          <a:ln/>
        </p:spPr>
        <p:txBody>
          <a:bodyPr/>
          <a:lstStyle/>
          <a:p>
            <a:pPr marL="203200" marR="0" lvl="0" indent="-203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 </a:t>
            </a:r>
            <a:r>
              <a:rPr kumimoji="0" lang="fr-F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Snet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a investi presque 10 millions d'euros pour la révision générale en 2006 dont</a:t>
            </a:r>
          </a:p>
          <a:p>
            <a:pPr marL="406400" marR="0" lvl="1" indent="-203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–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2,4 M€ pour la chaudière</a:t>
            </a:r>
          </a:p>
          <a:p>
            <a:pPr marL="406400" marR="0" lvl="1" indent="-203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–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2,7 M€ pour la turbine</a:t>
            </a:r>
          </a:p>
          <a:p>
            <a:pPr marL="203200" marR="0" lvl="0" indent="-20320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03200" marR="0" lvl="0" indent="-20320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La directive GIC limite règlementairement la tranche à 20.000 heures de fonctionnement et impose  l'arrêt de la tranche le 31 décembre 2015 au plus tard</a:t>
            </a:r>
          </a:p>
          <a:p>
            <a:pPr marL="203200" marR="0" lvl="0" indent="-20320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16.761 heures restantes au 1</a:t>
            </a:r>
            <a:r>
              <a:rPr kumimoji="0" lang="fr-FR" sz="14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er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janvier 2009</a:t>
            </a:r>
          </a:p>
          <a:p>
            <a:pPr marL="203200" marR="0" lvl="0" indent="-203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Line 4"/>
          <p:cNvSpPr>
            <a:spLocks noChangeShapeType="1"/>
          </p:cNvSpPr>
          <p:nvPr>
            <p:custDataLst>
              <p:tags r:id="rId1"/>
            </p:custDataLst>
          </p:nvPr>
        </p:nvSpPr>
        <p:spPr bwMode="gray">
          <a:xfrm>
            <a:off x="614364" y="2493949"/>
            <a:ext cx="4129946" cy="45719"/>
          </a:xfrm>
          <a:prstGeom prst="line">
            <a:avLst/>
          </a:prstGeom>
          <a:noFill/>
          <a:ln w="12700">
            <a:solidFill>
              <a:srgbClr val="B4B4B4"/>
            </a:solidFill>
            <a:prstDash val="sysDot"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fr-FR" sz="1600"/>
          </a:p>
        </p:txBody>
      </p:sp>
      <p:sp>
        <p:nvSpPr>
          <p:cNvPr id="7" name="AutoShap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 rot="10800000">
            <a:off x="785786" y="4143380"/>
            <a:ext cx="3606212" cy="299059"/>
          </a:xfrm>
          <a:prstGeom prst="triangle">
            <a:avLst>
              <a:gd name="adj" fmla="val 50000"/>
            </a:avLst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200">
              <a:latin typeface="Arial" charset="0"/>
              <a:cs typeface="Arial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gray">
          <a:xfrm>
            <a:off x="785786" y="4572008"/>
            <a:ext cx="3786213" cy="1071570"/>
          </a:xfrm>
          <a:prstGeom prst="rect">
            <a:avLst/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 type="none" w="lg" len="lg"/>
            <a:tailEnd type="none" w="lg" len="lg"/>
          </a:ln>
          <a:effectLst>
            <a:outerShdw dist="35921" dir="2700000" algn="ctr" rotWithShape="0">
              <a:srgbClr val="C0C0C0"/>
            </a:outerShdw>
          </a:effectLst>
        </p:spPr>
        <p:txBody>
          <a:bodyPr anchor="ctr" anchorCtr="1"/>
          <a:lstStyle/>
          <a:p>
            <a:pPr>
              <a:lnSpc>
                <a:spcPct val="90000"/>
              </a:lnSpc>
            </a:pPr>
            <a:r>
              <a:rPr lang="fr-FR" sz="1400" dirty="0">
                <a:solidFill>
                  <a:schemeClr val="bg1"/>
                </a:solidFill>
                <a:cs typeface="Arial" charset="0"/>
              </a:rPr>
              <a:t>Arrêt après épuisement des 20.000 heures règlementaires </a:t>
            </a:r>
            <a:r>
              <a:rPr lang="fr-FR" sz="1400" dirty="0" smtClean="0">
                <a:solidFill>
                  <a:schemeClr val="bg1"/>
                </a:solidFill>
                <a:cs typeface="Arial" charset="0"/>
              </a:rPr>
              <a:t> (</a:t>
            </a:r>
            <a:r>
              <a:rPr lang="fr-FR" sz="1400" dirty="0">
                <a:solidFill>
                  <a:schemeClr val="bg1"/>
                </a:solidFill>
                <a:cs typeface="Arial" charset="0"/>
              </a:rPr>
              <a:t>2012 à 2014 en fonction des conditions de marchés</a:t>
            </a:r>
            <a:r>
              <a:rPr lang="fr-FR" sz="1400" dirty="0" smtClean="0">
                <a:solidFill>
                  <a:schemeClr val="bg1"/>
                </a:solidFill>
                <a:cs typeface="Arial" charset="0"/>
              </a:rPr>
              <a:t>) Proposition </a:t>
            </a:r>
            <a:r>
              <a:rPr lang="fr-FR" sz="1400" dirty="0">
                <a:solidFill>
                  <a:schemeClr val="bg1"/>
                </a:solidFill>
                <a:cs typeface="Arial" charset="0"/>
              </a:rPr>
              <a:t>hypothèse GPEC: fin d'année 2012</a:t>
            </a:r>
          </a:p>
        </p:txBody>
      </p:sp>
      <p:sp>
        <p:nvSpPr>
          <p:cNvPr id="9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785786" y="785794"/>
            <a:ext cx="3898898" cy="61555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 smtClean="0">
                <a:cs typeface="Arial" charset="0"/>
              </a:rPr>
              <a:t>Hornaing3 maintenue jusqu'à l’échéance réglementaires des 20.000H</a:t>
            </a:r>
            <a:endParaRPr lang="fr-FR" sz="1400" b="1" dirty="0">
              <a:cs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00628" y="785794"/>
            <a:ext cx="3898898" cy="61555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 smtClean="0"/>
              <a:t>Le projet </a:t>
            </a:r>
            <a:r>
              <a:rPr lang="fr-FR" sz="1400" b="1" dirty="0" smtClean="0"/>
              <a:t>CCGT: validation prévue </a:t>
            </a:r>
            <a:r>
              <a:rPr lang="fr-FR" sz="1400" b="1" dirty="0" smtClean="0"/>
              <a:t>début 2010</a:t>
            </a:r>
            <a:endParaRPr lang="fr-FR" sz="1400" b="1" dirty="0">
              <a:cs typeface="Arial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5000629" y="1500175"/>
            <a:ext cx="3929090" cy="4143404"/>
          </a:xfrm>
          <a:prstGeom prst="rect">
            <a:avLst/>
          </a:prstGeom>
        </p:spPr>
        <p:txBody>
          <a:bodyPr/>
          <a:lstStyle/>
          <a:p>
            <a:pPr marL="203200" marR="0" lvl="0" indent="-2032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 projet est très avancé et a de nombreux atouts</a:t>
            </a:r>
          </a:p>
          <a:p>
            <a:pPr marL="406400" marR="0" lvl="1" indent="-2032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–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Autorisations administratives: permis de construire et d'exploitation IPE obtenus, permis d'exploitation ICPE en cours d'obtention</a:t>
            </a:r>
          </a:p>
          <a:p>
            <a:pPr marL="406400" marR="0" lvl="1" indent="-2032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–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 contrat de réservation avec RTE est signé</a:t>
            </a:r>
          </a:p>
          <a:p>
            <a:pPr marL="406400" marR="0" lvl="1" indent="-2032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–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 contrat de raccordement au gaz a été signé </a:t>
            </a:r>
          </a:p>
          <a:p>
            <a:pPr marL="406400" marR="0" lvl="1" indent="-2032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–"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Près de 24 M€ ont déjà été dépensés sur le projet</a:t>
            </a:r>
          </a:p>
          <a:p>
            <a:pPr marL="406400" marR="0" lvl="1" indent="-2032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Char char="–"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C'est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après CEH, le projet qui peut être mis en service le plus tôt, dans un contexte de "course aux capacité CCGT"</a:t>
            </a:r>
          </a:p>
          <a:p>
            <a:pPr marL="203200" marR="0" lvl="0" indent="-203200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 processus de validation finale de l'investissement 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démarrera 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 fin d'année 2009  pour une validation en début d'année 2010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AutoShape 5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 rot="10800000">
            <a:off x="5429256" y="5429263"/>
            <a:ext cx="3357586" cy="280683"/>
          </a:xfrm>
          <a:prstGeom prst="triangle">
            <a:avLst>
              <a:gd name="adj" fmla="val 50000"/>
            </a:avLst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400">
              <a:latin typeface="Arial" charset="0"/>
              <a:cs typeface="Arial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gray">
          <a:xfrm>
            <a:off x="5214942" y="5786454"/>
            <a:ext cx="3808919" cy="832095"/>
          </a:xfrm>
          <a:prstGeom prst="rect">
            <a:avLst/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 type="none" w="lg" len="lg"/>
            <a:tailEnd type="none" w="lg" len="lg"/>
          </a:ln>
          <a:effectLst>
            <a:outerShdw dist="35921" dir="2700000" algn="ctr" rotWithShape="0">
              <a:srgbClr val="C0C0C0"/>
            </a:outerShdw>
          </a:effectLst>
        </p:spPr>
        <p:txBody>
          <a:bodyPr anchor="ctr" anchorCtr="1"/>
          <a:lstStyle/>
          <a:p>
            <a:pPr>
              <a:lnSpc>
                <a:spcPct val="90000"/>
              </a:lnSpc>
            </a:pPr>
            <a:r>
              <a:rPr lang="fr-FR" sz="1400" dirty="0">
                <a:solidFill>
                  <a:schemeClr val="bg1"/>
                </a:solidFill>
                <a:cs typeface="Arial" charset="0"/>
              </a:rPr>
              <a:t>Décision finale en début d'année 2010</a:t>
            </a:r>
          </a:p>
          <a:p>
            <a:pPr>
              <a:lnSpc>
                <a:spcPct val="90000"/>
              </a:lnSpc>
            </a:pPr>
            <a:r>
              <a:rPr lang="fr-FR" sz="1400" dirty="0">
                <a:solidFill>
                  <a:schemeClr val="bg1"/>
                </a:solidFill>
                <a:cs typeface="Arial" charset="0"/>
              </a:rPr>
              <a:t>pour une signature de contrat EPC en début d'année 2010</a:t>
            </a:r>
            <a:r>
              <a:rPr lang="fr-FR" sz="1400" dirty="0" smtClean="0">
                <a:solidFill>
                  <a:schemeClr val="bg1"/>
                </a:solidFill>
                <a:cs typeface="Arial" charset="0"/>
              </a:rPr>
              <a:t>, et </a:t>
            </a:r>
            <a:r>
              <a:rPr lang="fr-FR" sz="1400" dirty="0">
                <a:solidFill>
                  <a:schemeClr val="bg1"/>
                </a:solidFill>
                <a:cs typeface="Arial" charset="0"/>
              </a:rPr>
              <a:t>une MSI dans le courant de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Lucy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206FB-E662-4AEE-955D-8F6091FA454B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  <p:sp>
        <p:nvSpPr>
          <p:cNvPr id="5" name="Line 4"/>
          <p:cNvSpPr>
            <a:spLocks noChangeShapeType="1"/>
          </p:cNvSpPr>
          <p:nvPr>
            <p:custDataLst>
              <p:tags r:id="rId1"/>
            </p:custDataLst>
          </p:nvPr>
        </p:nvSpPr>
        <p:spPr bwMode="gray">
          <a:xfrm>
            <a:off x="614364" y="2493949"/>
            <a:ext cx="4129946" cy="45719"/>
          </a:xfrm>
          <a:prstGeom prst="line">
            <a:avLst/>
          </a:prstGeom>
          <a:noFill/>
          <a:ln w="12700">
            <a:solidFill>
              <a:srgbClr val="B4B4B4"/>
            </a:solidFill>
            <a:prstDash val="sysDot"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fr-FR" sz="1600"/>
          </a:p>
        </p:txBody>
      </p:sp>
      <p:sp>
        <p:nvSpPr>
          <p:cNvPr id="6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785786" y="785794"/>
            <a:ext cx="3898898" cy="61555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 smtClean="0">
                <a:cs typeface="Arial" charset="0"/>
              </a:rPr>
              <a:t>Lucy3 maintenue jusqu'à l’échéance réglementaires des 20.000H</a:t>
            </a:r>
            <a:endParaRPr lang="fr-FR" sz="1400" b="1" dirty="0">
              <a:cs typeface="Arial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54050" y="1428736"/>
            <a:ext cx="4132264" cy="4357718"/>
          </a:xfrm>
          <a:prstGeom prst="rect">
            <a:avLst/>
          </a:prstGeom>
          <a:noFill/>
          <a:ln/>
        </p:spPr>
        <p:txBody>
          <a:bodyPr/>
          <a:lstStyle/>
          <a:p>
            <a:pPr marL="203200" indent="-203200">
              <a:lnSpc>
                <a:spcPct val="90000"/>
              </a:lnSpc>
              <a:spcBef>
                <a:spcPct val="30000"/>
              </a:spcBef>
              <a:buClr>
                <a:srgbClr val="F21C0A"/>
              </a:buClr>
              <a:buFont typeface="Wingdings" pitchFamily="2" charset="2"/>
              <a:buChar char=""/>
            </a:pPr>
            <a:r>
              <a:rPr lang="fr-FR" sz="1400" dirty="0" err="1" smtClean="0"/>
              <a:t>Snet</a:t>
            </a:r>
            <a:r>
              <a:rPr lang="fr-FR" sz="1400" dirty="0" smtClean="0"/>
              <a:t> a investi près de 24 millions d'euros en 2 ans dans la révision générale de la centrale Lucy dont</a:t>
            </a:r>
          </a:p>
          <a:p>
            <a:pPr marL="406400" lvl="1" indent="-20320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400" dirty="0" smtClean="0"/>
              <a:t>4,3 M€ pour la chaudière</a:t>
            </a:r>
          </a:p>
          <a:p>
            <a:pPr marL="406400" lvl="1" indent="-20320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400" dirty="0" smtClean="0"/>
              <a:t>2,4 M€ pour la turbine</a:t>
            </a:r>
          </a:p>
          <a:p>
            <a:pPr marL="203200" indent="-203200">
              <a:lnSpc>
                <a:spcPct val="90000"/>
              </a:lnSpc>
              <a:spcBef>
                <a:spcPct val="30000"/>
              </a:spcBef>
              <a:buClr>
                <a:srgbClr val="F21C0A"/>
              </a:buClr>
              <a:buFont typeface="Wingdings" pitchFamily="2" charset="2"/>
              <a:buChar char=""/>
            </a:pPr>
            <a:endParaRPr lang="fr-FR" sz="1400" dirty="0" smtClean="0"/>
          </a:p>
          <a:p>
            <a:pPr marL="203200" indent="-203200">
              <a:lnSpc>
                <a:spcPct val="90000"/>
              </a:lnSpc>
              <a:spcBef>
                <a:spcPct val="30000"/>
              </a:spcBef>
              <a:buClr>
                <a:srgbClr val="F21C0A"/>
              </a:buClr>
              <a:buFont typeface="Wingdings" pitchFamily="2" charset="2"/>
              <a:buChar char=""/>
            </a:pPr>
            <a:r>
              <a:rPr lang="fr-FR" sz="1400" dirty="0" smtClean="0"/>
              <a:t>La directive GIC limite règlementairement la tranche à 20.000 heures de fonctionnement et impose  l'arrêt de la tranche le 31 décembre 2015 au plus tard</a:t>
            </a:r>
          </a:p>
          <a:p>
            <a:pPr marL="203200" indent="-203200">
              <a:lnSpc>
                <a:spcPct val="90000"/>
              </a:lnSpc>
              <a:spcBef>
                <a:spcPct val="30000"/>
              </a:spcBef>
              <a:buClr>
                <a:srgbClr val="F21C0A"/>
              </a:buClr>
              <a:buFont typeface="Wingdings" pitchFamily="2" charset="2"/>
              <a:buChar char=""/>
            </a:pPr>
            <a:r>
              <a:rPr lang="fr-FR" sz="1400" dirty="0" smtClean="0"/>
              <a:t>16.608 heures restantes au 1er janvier 2009</a:t>
            </a:r>
          </a:p>
          <a:p>
            <a:pPr marL="203200" indent="-203200">
              <a:lnSpc>
                <a:spcPct val="90000"/>
              </a:lnSpc>
              <a:spcBef>
                <a:spcPct val="30000"/>
              </a:spcBef>
              <a:buClr>
                <a:srgbClr val="F21C0A"/>
              </a:buClr>
              <a:buFont typeface="Wingdings" pitchFamily="2" charset="2"/>
              <a:buChar char=""/>
            </a:pPr>
            <a:r>
              <a:rPr lang="fr-FR" sz="1400" dirty="0" smtClean="0"/>
              <a:t>Les investissements devraient se poursuivre jusqu'à l'échéance des 20.000 heures</a:t>
            </a:r>
          </a:p>
          <a:p>
            <a:pPr marL="203200" marR="0" lvl="0" indent="-203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21C0A"/>
              </a:buClr>
              <a:buSzTx/>
              <a:buFont typeface="Wingdings" pitchFamily="2" charset="2"/>
              <a:buChar char=""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AutoShape 5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 rot="10800000">
            <a:off x="785786" y="4429132"/>
            <a:ext cx="3606212" cy="299059"/>
          </a:xfrm>
          <a:prstGeom prst="triangle">
            <a:avLst>
              <a:gd name="adj" fmla="val 50000"/>
            </a:avLst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200"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gray">
          <a:xfrm>
            <a:off x="785786" y="4857760"/>
            <a:ext cx="3786213" cy="1071570"/>
          </a:xfrm>
          <a:prstGeom prst="rect">
            <a:avLst/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 type="none" w="lg" len="lg"/>
            <a:tailEnd type="none" w="lg" len="lg"/>
          </a:ln>
          <a:effectLst>
            <a:outerShdw dist="35921" dir="2700000" algn="ctr" rotWithShape="0">
              <a:srgbClr val="C0C0C0"/>
            </a:outerShdw>
          </a:effectLst>
        </p:spPr>
        <p:txBody>
          <a:bodyPr anchor="ctr" anchorCtr="1"/>
          <a:lstStyle/>
          <a:p>
            <a:pPr>
              <a:lnSpc>
                <a:spcPct val="90000"/>
              </a:lnSpc>
            </a:pPr>
            <a:r>
              <a:rPr lang="fr-F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Arrêt après épuisement des 20.000 heures règlementaires (2013-2015en fonction des conditions de marchés)Proposition hypothèse GPEC: fin 2013</a:t>
            </a:r>
            <a:endParaRPr lang="fr-FR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00628" y="785794"/>
            <a:ext cx="3898898" cy="61555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 type="none" w="lg" len="lg"/>
            <a:tailEnd type="none" w="lg" len="lg"/>
          </a:ln>
          <a:effectLst>
            <a:outerShdw dist="25400" dir="5400000" algn="ctr" rotWithShape="0">
              <a:srgbClr val="EE1B2E"/>
            </a:outerShdw>
          </a:effectLst>
        </p:spPr>
        <p:txBody>
          <a:bodyPr wrap="square" tIns="91440" bIns="91440" anchor="b">
            <a:spAutoFit/>
          </a:bodyPr>
          <a:lstStyle/>
          <a:p>
            <a:pPr algn="ctr"/>
            <a:r>
              <a:rPr lang="fr-FR" sz="1400" b="1" dirty="0" smtClean="0"/>
              <a:t>CCGT Lucy maintenu : nous travaillons activement à son amélioration</a:t>
            </a:r>
            <a:endParaRPr lang="fr-FR" sz="1400" b="1" dirty="0">
              <a:cs typeface="Arial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5000628" y="1500175"/>
            <a:ext cx="4143371" cy="4143404"/>
          </a:xfrm>
          <a:prstGeom prst="rect">
            <a:avLst/>
          </a:prstGeom>
        </p:spPr>
        <p:txBody>
          <a:bodyPr/>
          <a:lstStyle/>
          <a:p>
            <a:pPr marL="203200" indent="-203200">
              <a:lnSpc>
                <a:spcPct val="90000"/>
              </a:lnSpc>
              <a:spcBef>
                <a:spcPct val="30000"/>
              </a:spcBef>
              <a:buClr>
                <a:srgbClr val="F21C0A"/>
              </a:buClr>
              <a:buFont typeface="Wingdings" pitchFamily="2" charset="2"/>
              <a:buChar char=""/>
            </a:pPr>
            <a:r>
              <a:rPr lang="fr-FR" sz="1400" dirty="0" smtClean="0"/>
              <a:t>Le projet est bien avancé, et 7 M€ ont déjà été dépensés pour son développement</a:t>
            </a:r>
          </a:p>
          <a:p>
            <a:pPr marL="406400" lvl="1" indent="-20320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200" dirty="0" smtClean="0"/>
              <a:t>Les permis de construire et d'exploitation IPE  et ICPE ont été obtenus</a:t>
            </a:r>
          </a:p>
          <a:p>
            <a:pPr marL="406400" lvl="1" indent="-20320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200" dirty="0" smtClean="0"/>
              <a:t>Le contrat de réservation avec RTE a été signé</a:t>
            </a:r>
          </a:p>
          <a:p>
            <a:pPr marL="406400" lvl="1" indent="-20320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200" dirty="0" smtClean="0"/>
              <a:t>Le contrat de raccordement au gaz a été signé, et les tuyaux de raccordement ont été livrés sur site</a:t>
            </a:r>
          </a:p>
          <a:p>
            <a:pPr marL="203200" indent="-203200">
              <a:lnSpc>
                <a:spcPct val="90000"/>
              </a:lnSpc>
              <a:spcBef>
                <a:spcPct val="100000"/>
              </a:spcBef>
              <a:buClr>
                <a:srgbClr val="F21C0A"/>
              </a:buClr>
              <a:buFont typeface="Wingdings" pitchFamily="2" charset="2"/>
              <a:buChar char=""/>
            </a:pPr>
            <a:r>
              <a:rPr lang="fr-FR" sz="1400" dirty="0" smtClean="0"/>
              <a:t>En l'état, le projet CCGT Lucy (430 MW) se situe sous le seuil de </a:t>
            </a:r>
            <a:r>
              <a:rPr lang="fr-FR" sz="1400" dirty="0" smtClean="0"/>
              <a:t>rentabilité</a:t>
            </a:r>
            <a:endParaRPr lang="fr-FR" sz="1400" dirty="0" smtClean="0"/>
          </a:p>
          <a:p>
            <a:pPr marL="203200" indent="-203200">
              <a:lnSpc>
                <a:spcPct val="90000"/>
              </a:lnSpc>
              <a:spcBef>
                <a:spcPct val="100000"/>
              </a:spcBef>
              <a:buClr>
                <a:srgbClr val="F21C0A"/>
              </a:buClr>
              <a:buFont typeface="Wingdings" pitchFamily="2" charset="2"/>
              <a:buChar char=""/>
            </a:pPr>
            <a:r>
              <a:rPr lang="fr-FR" sz="1400" dirty="0" smtClean="0"/>
              <a:t>Dans le but de pérenniser le site, nous travaillons à l'amélioration du projet:</a:t>
            </a:r>
          </a:p>
          <a:p>
            <a:pPr marL="406400" lvl="1" indent="-20320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200" dirty="0" smtClean="0"/>
              <a:t>qui offre l'opportunité de ne pas réaliser d'investissement d'ici à fin 2010 sans retarder significativement le projet</a:t>
            </a:r>
          </a:p>
          <a:p>
            <a:pPr marL="406400" lvl="1" indent="-20320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Tx/>
              <a:buChar char="–"/>
            </a:pPr>
            <a:r>
              <a:rPr lang="fr-FR" sz="1200" dirty="0" smtClean="0"/>
              <a:t>Cette période sera mise à profit pour améliorer le projet en prenant en compte les différents leviers d'amélioration possibles: baisse des coûts EPC attendus dans les mois à venir, évolution favorable des conditions de marché, …</a:t>
            </a:r>
            <a:endParaRPr lang="fr-FR" sz="1200" b="1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gray">
          <a:xfrm>
            <a:off x="5286380" y="6072206"/>
            <a:ext cx="3857620" cy="785794"/>
          </a:xfrm>
          <a:prstGeom prst="rect">
            <a:avLst/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 type="none" w="lg" len="lg"/>
            <a:tailEnd type="none" w="lg" len="lg"/>
          </a:ln>
          <a:effectLst>
            <a:outerShdw dist="35921" dir="2700000" algn="ctr" rotWithShape="0">
              <a:srgbClr val="C0C0C0"/>
            </a:outerShdw>
          </a:effectLst>
        </p:spPr>
        <p:txBody>
          <a:bodyPr anchor="ctr" anchorCtr="1"/>
          <a:lstStyle/>
          <a:p>
            <a:pPr>
              <a:lnSpc>
                <a:spcPct val="90000"/>
              </a:lnSpc>
            </a:pPr>
            <a:r>
              <a:rPr lang="fr-F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 décision finale d'investissement sera prise en fin d'année </a:t>
            </a:r>
            <a:r>
              <a:rPr lang="fr-F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2010 pour </a:t>
            </a:r>
            <a:r>
              <a:rPr lang="fr-F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une MSI alors envisagée en 2014</a:t>
            </a:r>
          </a:p>
        </p:txBody>
      </p:sp>
      <p:sp>
        <p:nvSpPr>
          <p:cNvPr id="13" name="AutoShape 5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 rot="10800000">
            <a:off x="5214942" y="5786454"/>
            <a:ext cx="3606212" cy="227621"/>
          </a:xfrm>
          <a:prstGeom prst="triangle">
            <a:avLst>
              <a:gd name="adj" fmla="val 50000"/>
            </a:avLst>
          </a:prstGeom>
          <a:solidFill>
            <a:srgbClr val="787878"/>
          </a:solidFill>
          <a:ln w="9525" algn="ctr">
            <a:solidFill>
              <a:srgbClr val="787878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endParaRPr lang="en-AU" sz="12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efrLtdv6kaEQcu4QoFp1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YUJujo6EissnIG_nxGo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PBvfR3.mECZqyQ.jMXFy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XBMdg040SU5gvW55VRk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vTRg.JU028vcazNzkCI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E021gARrkGOtjt8OaWm0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XBMdg040SU5gvW55VRk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wZt4z_XIUG0h6D4yeHOB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pK5tdyBk..ZnRjtlqzM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XBMdg040SU5gvW55VRk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mt3HNY6kut3y6_zxJqj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xfyl2p2b0S_vsw4DDJ1Q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lv77gtJEOsUC9FTYM0n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hlrgmIxJkeupvbbmudSu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yLlFHI6U6Cvtn7pjuNV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cAhSZfsEu8DS73LcNYS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SMWg7mteESVnSbDa0njp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wGfMqYnUCmKRy77.gs2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yLlFHI6U6Cvtn7pjuNV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yLlFHI6U6Cvtn7pjuNV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wGfMqYnUCmKRy77.gs2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SMWg7mteESVnSbDa0njp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_jQO2ra0ipRGBjv22sM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yLlFHI6U6Cvtn7pjuNV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wGfMqYnUCmKRy77.gs2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yLlFHI6U6Cvtn7pjuNV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wGfMqYnUCmKRy77.gs2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yLlFHI6U6Cvtn7pjuNV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9ZrlTQBQEmMzAJy0TMqd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9ZrlTQBQEmMzAJy0TMqd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yLlFHI6U6Cvtn7pjuNV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9ZrlTQBQEmMzAJy0TMqd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vTRg.JU028vcazNzkCI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RJe03DiESBEiMBLpZD9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E021gARrkGOtjt8OaWm0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XBMdg040SU5gvW55VRk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wZt4z_XIUG0h6D4yeHOB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pK5tdyBk..ZnRjtlqzM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XBMdg040SU5gvW55VRk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8_HL9P8N0yXA27lF.riO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Dn4fdsxO0yRNJP3ut7su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jXPVPYYXEqEITZoEWuSv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8mAx1pSIUGZCmPfXaROY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B9D1KrRk2rXYapoPLCD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dhPF3YcLEusSzsTheHmT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waA0ixl3ESmfIDnTcWTr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VUIGGSq6k2aJDI3cDbfY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7XluBgvpEigneMOcw3.r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q87Vp9FE.45vQq4Si4X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oCmLLsIREOsX1ZLNQa5.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FhmLVD3fk64bTMT.oODu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VE5b3tr0uMZYunNqRQm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gdqhN88GUa71LJBc9jnL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9ZrlTQBQEmMzAJy0TMqd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9ZrlTQBQEmMzAJy0TMqd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9ZrlTQBQEmMzAJy0TMqdQ"/>
</p:tagLst>
</file>

<file path=ppt/theme/theme1.xml><?xml version="1.0" encoding="utf-8"?>
<a:theme xmlns:a="http://schemas.openxmlformats.org/drawingml/2006/main" name="Modele_Pres_Integr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Modele_Pres_Integration</Template>
  <TotalTime>78</TotalTime>
  <Words>1894</Words>
  <Application>Microsoft Office PowerPoint</Application>
  <PresentationFormat>Affichage à l'écran (4:3)</PresentationFormat>
  <Paragraphs>253</Paragraphs>
  <Slides>16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8" baseType="lpstr">
      <vt:lpstr>Modele_Pres_Integration</vt:lpstr>
      <vt:lpstr>Microsoft ClipArt Gallery</vt:lpstr>
      <vt:lpstr>Diapositive 1</vt:lpstr>
      <vt:lpstr>Ordre du jour</vt:lpstr>
      <vt:lpstr>I. Stratégie de développement</vt:lpstr>
      <vt:lpstr>Diapositive 4</vt:lpstr>
      <vt:lpstr>II. Objectifs de développement infustriel des sites existants</vt:lpstr>
      <vt:lpstr>Emile-Huchet : La production charbon reste un pilier de l'activité du site</vt:lpstr>
      <vt:lpstr>Emile-Huchet : Le démarrage des unités CCGT augmentera de 860 MW la capacité du site dès début </vt:lpstr>
      <vt:lpstr>Hornaing </vt:lpstr>
      <vt:lpstr>Lucy</vt:lpstr>
      <vt:lpstr>Provence</vt:lpstr>
      <vt:lpstr>Autres projets</vt:lpstr>
      <vt:lpstr>III. GPEC</vt:lpstr>
      <vt:lpstr>Une phase de transition est à anticiper dès aujourd'hui</vt:lpstr>
      <vt:lpstr>Nous souhaitons profiter de cette période de transition pour initier une GPEC  et étudier l'avenir de l'emploi site par site, cas par cas </vt:lpstr>
      <vt:lpstr>Les discussions sur la GPEC devront permettre de trouver un accord sur chacune des dimensions suivantes </vt:lpstr>
      <vt:lpstr>Dans un objectif de recherche en commun de solutions,  Snet s'engage, et souhaite inviter les OS au dialogue 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baudon</dc:creator>
  <cp:lastModifiedBy>Your User Name</cp:lastModifiedBy>
  <cp:revision>8</cp:revision>
  <dcterms:created xsi:type="dcterms:W3CDTF">2009-03-24T09:31:20Z</dcterms:created>
  <dcterms:modified xsi:type="dcterms:W3CDTF">2009-03-24T10:51:33Z</dcterms:modified>
</cp:coreProperties>
</file>