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diagrams/quickStyle2.xml" ContentType="application/vnd.openxmlformats-officedocument.drawingml.diagramStyle+xml"/>
  <Override PartName="/ppt/diagrams/colors11.xml" ContentType="application/vnd.openxmlformats-officedocument.drawingml.diagramColor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colors8.xml" ContentType="application/vnd.openxmlformats-officedocument.drawingml.diagramColors+xml"/>
  <Override PartName="/ppt/diagrams/quickStyle13.xml" ContentType="application/vnd.openxmlformats-officedocument.drawingml.diagramStyle+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layout13.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layout11.xml" ContentType="application/vnd.openxmlformats-officedocument.drawingml.diagramLayout+xml"/>
  <Override PartName="/ppt/diagrams/colors14.xml" ContentType="application/vnd.openxmlformats-officedocument.drawingml.diagramColors+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diagrams/colors2.xml" ContentType="application/vnd.openxmlformats-officedocument.drawingml.diagramColors+xml"/>
  <Override PartName="/ppt/notesSlides/notesSlide1.xml" ContentType="application/vnd.openxmlformats-officedocument.presentationml.notesSlide+xml"/>
  <Override PartName="/ppt/diagrams/quickStyle5.xml" ContentType="application/vnd.openxmlformats-officedocument.drawingml.diagramStyle+xml"/>
  <Default Extension="png" ContentType="image/png"/>
  <Default Extension="bin" ContentType="application/vnd.openxmlformats-officedocument.oleObject"/>
  <Override PartName="/ppt/notesSlides/notesSlide3.xml" ContentType="application/vnd.openxmlformats-officedocument.presentationml.notesSlide+xml"/>
  <Override PartName="/ppt/diagrams/colors1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diagrams/colors10.xml" ContentType="application/vnd.openxmlformats-officedocument.drawingml.diagramColors+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emf" ContentType="image/x-emf"/>
  <Override PartName="/ppt/diagrams/layout8.xml" ContentType="application/vnd.openxmlformats-officedocument.drawingml.diagramLayout+xml"/>
  <Override PartName="/ppt/diagrams/data12.xml" ContentType="application/vnd.openxmlformats-officedocument.drawingml.diagramData+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Default Extension="vml" ContentType="application/vnd.openxmlformats-officedocument.vmlDrawing"/>
  <Override PartName="/ppt/diagrams/quickStyle12.xml" ContentType="application/vnd.openxmlformats-officedocument.drawingml.diagramStyle+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layout14.xml" ContentType="application/vnd.openxmlformats-officedocument.drawingml.diagramLayout+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notesSlides/notesSlide4.xml" ContentType="application/vnd.openxmlformats-officedocument.presentationml.notesSlide+xml"/>
  <Override PartName="/ppt/diagrams/colors15.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theme/theme3.xml" ContentType="application/vnd.openxmlformats-officedocument.theme+xml"/>
  <Override PartName="/ppt/diagrams/data15.xml" ContentType="application/vnd.openxmlformats-officedocument.drawingml.diagramData+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Default Extension="wmf" ContentType="image/x-wmf"/>
  <Default Extension="xls" ContentType="application/vnd.ms-excel"/>
  <Override PartName="/ppt/diagrams/data11.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diagrams/quickStyle15.xml" ContentType="application/vnd.openxmlformats-officedocument.drawingml.diagramStyle+xml"/>
  <Override PartName="/ppt/diagrams/layout3.xml" ContentType="application/vnd.openxmlformats-officedocument.drawingml.diagramLayout+xml"/>
  <Override PartName="/ppt/diagrams/data4.xml" ContentType="application/vnd.openxmlformats-officedocument.drawingml.diagramData+xml"/>
  <Override PartName="/ppt/diagrams/layout15.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77" r:id="rId1"/>
  </p:sldMasterIdLst>
  <p:notesMasterIdLst>
    <p:notesMasterId r:id="rId42"/>
  </p:notesMasterIdLst>
  <p:handoutMasterIdLst>
    <p:handoutMasterId r:id="rId43"/>
  </p:handoutMasterIdLst>
  <p:sldIdLst>
    <p:sldId id="256" r:id="rId2"/>
    <p:sldId id="259" r:id="rId3"/>
    <p:sldId id="269" r:id="rId4"/>
    <p:sldId id="354" r:id="rId5"/>
    <p:sldId id="271" r:id="rId6"/>
    <p:sldId id="351" r:id="rId7"/>
    <p:sldId id="273" r:id="rId8"/>
    <p:sldId id="274" r:id="rId9"/>
    <p:sldId id="276" r:id="rId10"/>
    <p:sldId id="277" r:id="rId11"/>
    <p:sldId id="278" r:id="rId12"/>
    <p:sldId id="279" r:id="rId13"/>
    <p:sldId id="359" r:id="rId14"/>
    <p:sldId id="355" r:id="rId15"/>
    <p:sldId id="356" r:id="rId16"/>
    <p:sldId id="282" r:id="rId17"/>
    <p:sldId id="283" r:id="rId18"/>
    <p:sldId id="285" r:id="rId19"/>
    <p:sldId id="286" r:id="rId20"/>
    <p:sldId id="287" r:id="rId21"/>
    <p:sldId id="357" r:id="rId22"/>
    <p:sldId id="289" r:id="rId23"/>
    <p:sldId id="291" r:id="rId24"/>
    <p:sldId id="358" r:id="rId25"/>
    <p:sldId id="293" r:id="rId26"/>
    <p:sldId id="294" r:id="rId27"/>
    <p:sldId id="348" r:id="rId28"/>
    <p:sldId id="360" r:id="rId29"/>
    <p:sldId id="345" r:id="rId30"/>
    <p:sldId id="362" r:id="rId31"/>
    <p:sldId id="363" r:id="rId32"/>
    <p:sldId id="299" r:id="rId33"/>
    <p:sldId id="350" r:id="rId34"/>
    <p:sldId id="364" r:id="rId35"/>
    <p:sldId id="361" r:id="rId36"/>
    <p:sldId id="365" r:id="rId37"/>
    <p:sldId id="353" r:id="rId38"/>
    <p:sldId id="366" r:id="rId39"/>
    <p:sldId id="367" r:id="rId40"/>
    <p:sldId id="368" r:id="rId41"/>
  </p:sldIdLst>
  <p:sldSz cx="9144000" cy="6858000" type="screen4x3"/>
  <p:notesSz cx="9144000" cy="6858000"/>
  <p:defaultTextStyle>
    <a:defPPr>
      <a:defRPr lang="fr-F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B71F"/>
    <a:srgbClr val="D21C36"/>
    <a:srgbClr val="A50021"/>
    <a:srgbClr val="FF5050"/>
    <a:srgbClr val="003399"/>
  </p:clrMru>
</p:presentationPr>
</file>

<file path=ppt/tableStyles.xml><?xml version="1.0" encoding="utf-8"?>
<a:tblStyleLst xmlns:a="http://schemas.openxmlformats.org/drawingml/2006/main" def="{5C22544A-7EE6-4342-B048-85BDC9FD1C3A}">
  <a:tblStyle styleId="{125E5076-3810-47DD-B79F-674D7AD40C01}" styleName="Style foncé 1 - Accentuation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Style foncé 1 - Accentuation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Style foncé 1 - Accentuation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481" autoAdjust="0"/>
    <p:restoredTop sz="93162" autoAdjust="0"/>
  </p:normalViewPr>
  <p:slideViewPr>
    <p:cSldViewPr>
      <p:cViewPr varScale="1">
        <p:scale>
          <a:sx n="78" d="100"/>
          <a:sy n="78" d="100"/>
        </p:scale>
        <p:origin x="-124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6" d="100"/>
          <a:sy n="86" d="100"/>
        </p:scale>
        <p:origin x="-1692" y="-78"/>
      </p:cViewPr>
      <p:guideLst>
        <p:guide orient="horz" pos="2160"/>
        <p:guide pos="288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C6D508-AFB8-4A0D-BECF-E1BEF886EC0C}" type="doc">
      <dgm:prSet loTypeId="urn:microsoft.com/office/officeart/2005/8/layout/target3" loCatId="list" qsTypeId="urn:microsoft.com/office/officeart/2005/8/quickstyle/simple1" qsCatId="simple" csTypeId="urn:microsoft.com/office/officeart/2005/8/colors/accent5_2" csCatId="accent5" phldr="1"/>
      <dgm:spPr/>
      <dgm:t>
        <a:bodyPr/>
        <a:lstStyle/>
        <a:p>
          <a:endParaRPr lang="fr-FR"/>
        </a:p>
      </dgm:t>
    </dgm:pt>
    <dgm:pt modelId="{271CD14C-8C2E-451D-A56D-CDC83785F3ED}">
      <dgm:prSet phldrT="[Texte]" custT="1"/>
      <dgm:spPr/>
      <dgm:t>
        <a:bodyPr/>
        <a:lstStyle/>
        <a:p>
          <a:r>
            <a:rPr lang="fr-FR" sz="1800" dirty="0" smtClean="0"/>
            <a:t>Équilibre prévisionnel Offre/demande</a:t>
          </a:r>
          <a:endParaRPr lang="fr-FR" sz="1800" dirty="0"/>
        </a:p>
      </dgm:t>
    </dgm:pt>
    <dgm:pt modelId="{C0D466C1-3384-467A-8DDC-81C6E3C5727C}" type="parTrans" cxnId="{F4AD5881-E8E3-4705-9D9B-BFB497B7EDAE}">
      <dgm:prSet/>
      <dgm:spPr/>
      <dgm:t>
        <a:bodyPr/>
        <a:lstStyle/>
        <a:p>
          <a:endParaRPr lang="fr-FR" sz="900"/>
        </a:p>
      </dgm:t>
    </dgm:pt>
    <dgm:pt modelId="{611BF739-78BF-40D5-9BDE-6B7A790B4C23}" type="sibTrans" cxnId="{F4AD5881-E8E3-4705-9D9B-BFB497B7EDAE}">
      <dgm:prSet/>
      <dgm:spPr/>
      <dgm:t>
        <a:bodyPr/>
        <a:lstStyle/>
        <a:p>
          <a:endParaRPr lang="fr-FR" sz="900"/>
        </a:p>
      </dgm:t>
    </dgm:pt>
    <dgm:pt modelId="{AC9F7264-7F12-4FD7-AB2C-E5DE4B3C0146}">
      <dgm:prSet phldrT="[Texte]"/>
      <dgm:spPr/>
      <dgm:t>
        <a:bodyPr/>
        <a:lstStyle/>
        <a:p>
          <a:r>
            <a:rPr lang="fr-FR" dirty="0" smtClean="0"/>
            <a:t>Directives européennes et Politique énergétique nationale</a:t>
          </a:r>
          <a:endParaRPr lang="fr-FR" dirty="0"/>
        </a:p>
      </dgm:t>
    </dgm:pt>
    <dgm:pt modelId="{38444253-A322-4AFC-B331-3766EFAA4001}" type="parTrans" cxnId="{72E1631B-580E-429A-9E99-4824570DE6FF}">
      <dgm:prSet/>
      <dgm:spPr/>
      <dgm:t>
        <a:bodyPr/>
        <a:lstStyle/>
        <a:p>
          <a:endParaRPr lang="fr-FR"/>
        </a:p>
      </dgm:t>
    </dgm:pt>
    <dgm:pt modelId="{42F0E163-6870-4AC3-9B38-CE58B0ADF2F4}" type="sibTrans" cxnId="{72E1631B-580E-429A-9E99-4824570DE6FF}">
      <dgm:prSet/>
      <dgm:spPr/>
      <dgm:t>
        <a:bodyPr/>
        <a:lstStyle/>
        <a:p>
          <a:endParaRPr lang="fr-FR"/>
        </a:p>
      </dgm:t>
    </dgm:pt>
    <dgm:pt modelId="{DD7958B1-FC38-427C-B117-67C38A92CCD4}">
      <dgm:prSet phldrT="[Texte]"/>
      <dgm:spPr/>
      <dgm:t>
        <a:bodyPr/>
        <a:lstStyle/>
        <a:p>
          <a:r>
            <a:rPr lang="fr-FR" dirty="0" smtClean="0"/>
            <a:t>Capacités d’interconnexion et interaction des marchés</a:t>
          </a:r>
          <a:endParaRPr lang="fr-FR" dirty="0"/>
        </a:p>
      </dgm:t>
    </dgm:pt>
    <dgm:pt modelId="{737FF625-98A8-444D-9AF6-94C7B930D7AF}" type="parTrans" cxnId="{D8A0E403-63BE-4AE7-968B-7A53884384FB}">
      <dgm:prSet/>
      <dgm:spPr/>
      <dgm:t>
        <a:bodyPr/>
        <a:lstStyle/>
        <a:p>
          <a:endParaRPr lang="fr-FR"/>
        </a:p>
      </dgm:t>
    </dgm:pt>
    <dgm:pt modelId="{87CC5D85-6972-429F-8D83-B36359B1B3A0}" type="sibTrans" cxnId="{D8A0E403-63BE-4AE7-968B-7A53884384FB}">
      <dgm:prSet/>
      <dgm:spPr/>
      <dgm:t>
        <a:bodyPr/>
        <a:lstStyle/>
        <a:p>
          <a:endParaRPr lang="fr-FR"/>
        </a:p>
      </dgm:t>
    </dgm:pt>
    <dgm:pt modelId="{079E76B4-F084-4C4E-8DBC-267BF79E82BD}">
      <dgm:prSet phldrT="[Texte]"/>
      <dgm:spPr/>
      <dgm:t>
        <a:bodyPr/>
        <a:lstStyle/>
        <a:p>
          <a:r>
            <a:rPr lang="fr-FR" dirty="0" smtClean="0"/>
            <a:t>Approvisionnement et réserves en combustible</a:t>
          </a:r>
          <a:endParaRPr lang="fr-FR" dirty="0"/>
        </a:p>
      </dgm:t>
    </dgm:pt>
    <dgm:pt modelId="{C1E31C72-CC29-4144-AC39-EF36C1266FAD}" type="parTrans" cxnId="{DC1A117A-65B1-4555-862C-46A2C69452AA}">
      <dgm:prSet/>
      <dgm:spPr/>
      <dgm:t>
        <a:bodyPr/>
        <a:lstStyle/>
        <a:p>
          <a:endParaRPr lang="fr-FR"/>
        </a:p>
      </dgm:t>
    </dgm:pt>
    <dgm:pt modelId="{66E3E305-85BB-4E27-B1D9-ECF80C0BAB06}" type="sibTrans" cxnId="{DC1A117A-65B1-4555-862C-46A2C69452AA}">
      <dgm:prSet/>
      <dgm:spPr/>
      <dgm:t>
        <a:bodyPr/>
        <a:lstStyle/>
        <a:p>
          <a:endParaRPr lang="fr-FR"/>
        </a:p>
      </dgm:t>
    </dgm:pt>
    <dgm:pt modelId="{92A9F434-A6BF-494C-8C6A-C9B43EF9E8BF}">
      <dgm:prSet phldrT="[Texte]"/>
      <dgm:spPr/>
      <dgm:t>
        <a:bodyPr/>
        <a:lstStyle/>
        <a:p>
          <a:r>
            <a:rPr lang="fr-FR" dirty="0" smtClean="0"/>
            <a:t>Politiques environnementales</a:t>
          </a:r>
          <a:endParaRPr lang="fr-FR" dirty="0"/>
        </a:p>
      </dgm:t>
    </dgm:pt>
    <dgm:pt modelId="{BF21074D-9D91-4F8F-9378-8F23649B31D7}" type="parTrans" cxnId="{60758A71-92A3-4455-BF4E-90B16076E07E}">
      <dgm:prSet/>
      <dgm:spPr/>
      <dgm:t>
        <a:bodyPr/>
        <a:lstStyle/>
        <a:p>
          <a:endParaRPr lang="fr-FR"/>
        </a:p>
      </dgm:t>
    </dgm:pt>
    <dgm:pt modelId="{339A2675-8CA2-464B-A981-3382E7693875}" type="sibTrans" cxnId="{60758A71-92A3-4455-BF4E-90B16076E07E}">
      <dgm:prSet/>
      <dgm:spPr/>
      <dgm:t>
        <a:bodyPr/>
        <a:lstStyle/>
        <a:p>
          <a:endParaRPr lang="fr-FR"/>
        </a:p>
      </dgm:t>
    </dgm:pt>
    <dgm:pt modelId="{B736F37B-0052-4E49-8F3B-29F9382E3692}">
      <dgm:prSet phldrT="[Texte]"/>
      <dgm:spPr/>
      <dgm:t>
        <a:bodyPr/>
        <a:lstStyle/>
        <a:p>
          <a:r>
            <a:rPr lang="fr-FR" dirty="0" smtClean="0"/>
            <a:t>Politique d’investissement des producteurs</a:t>
          </a:r>
          <a:endParaRPr lang="fr-FR" dirty="0"/>
        </a:p>
      </dgm:t>
    </dgm:pt>
    <dgm:pt modelId="{5348A5FC-5C9E-439B-8A14-89D12C05CE28}" type="parTrans" cxnId="{73591A7B-251A-4DA0-A9B8-0923D939A9D9}">
      <dgm:prSet/>
      <dgm:spPr/>
      <dgm:t>
        <a:bodyPr/>
        <a:lstStyle/>
        <a:p>
          <a:endParaRPr lang="fr-FR"/>
        </a:p>
      </dgm:t>
    </dgm:pt>
    <dgm:pt modelId="{4D4AB07C-6D03-42C4-9AAA-9B6C976E8862}" type="sibTrans" cxnId="{73591A7B-251A-4DA0-A9B8-0923D939A9D9}">
      <dgm:prSet/>
      <dgm:spPr/>
      <dgm:t>
        <a:bodyPr/>
        <a:lstStyle/>
        <a:p>
          <a:endParaRPr lang="fr-FR"/>
        </a:p>
      </dgm:t>
    </dgm:pt>
    <dgm:pt modelId="{DD97E039-27C7-4E0A-BD75-20BFB181C0A5}" type="pres">
      <dgm:prSet presAssocID="{9BC6D508-AFB8-4A0D-BECF-E1BEF886EC0C}" presName="Name0" presStyleCnt="0">
        <dgm:presLayoutVars>
          <dgm:chMax val="7"/>
          <dgm:dir/>
          <dgm:animLvl val="lvl"/>
          <dgm:resizeHandles val="exact"/>
        </dgm:presLayoutVars>
      </dgm:prSet>
      <dgm:spPr/>
      <dgm:t>
        <a:bodyPr/>
        <a:lstStyle/>
        <a:p>
          <a:endParaRPr lang="fr-FR"/>
        </a:p>
      </dgm:t>
    </dgm:pt>
    <dgm:pt modelId="{00284B6B-1A4A-491B-B11D-51E92F3A812F}" type="pres">
      <dgm:prSet presAssocID="{271CD14C-8C2E-451D-A56D-CDC83785F3ED}" presName="circle1" presStyleLbl="node1" presStyleIdx="0" presStyleCnt="6"/>
      <dgm:spPr/>
    </dgm:pt>
    <dgm:pt modelId="{453D65F8-D333-43C3-BE10-4D03ECCD4A4F}" type="pres">
      <dgm:prSet presAssocID="{271CD14C-8C2E-451D-A56D-CDC83785F3ED}" presName="space" presStyleCnt="0"/>
      <dgm:spPr/>
    </dgm:pt>
    <dgm:pt modelId="{967AAC6F-A7B6-4CC5-9D02-D1F118092924}" type="pres">
      <dgm:prSet presAssocID="{271CD14C-8C2E-451D-A56D-CDC83785F3ED}" presName="rect1" presStyleLbl="alignAcc1" presStyleIdx="0" presStyleCnt="6"/>
      <dgm:spPr/>
      <dgm:t>
        <a:bodyPr/>
        <a:lstStyle/>
        <a:p>
          <a:endParaRPr lang="fr-FR"/>
        </a:p>
      </dgm:t>
    </dgm:pt>
    <dgm:pt modelId="{F29AA53F-B7FB-41D7-98FB-CFA7FC64508C}" type="pres">
      <dgm:prSet presAssocID="{AC9F7264-7F12-4FD7-AB2C-E5DE4B3C0146}" presName="vertSpace2" presStyleLbl="node1" presStyleIdx="0" presStyleCnt="6"/>
      <dgm:spPr/>
    </dgm:pt>
    <dgm:pt modelId="{D64434C4-3405-47A4-A978-E44CE4831F50}" type="pres">
      <dgm:prSet presAssocID="{AC9F7264-7F12-4FD7-AB2C-E5DE4B3C0146}" presName="circle2" presStyleLbl="node1" presStyleIdx="1" presStyleCnt="6"/>
      <dgm:spPr/>
    </dgm:pt>
    <dgm:pt modelId="{F973A088-6B91-4A02-BDE9-ED59D086FBC9}" type="pres">
      <dgm:prSet presAssocID="{AC9F7264-7F12-4FD7-AB2C-E5DE4B3C0146}" presName="rect2" presStyleLbl="alignAcc1" presStyleIdx="1" presStyleCnt="6"/>
      <dgm:spPr/>
      <dgm:t>
        <a:bodyPr/>
        <a:lstStyle/>
        <a:p>
          <a:endParaRPr lang="fr-FR"/>
        </a:p>
      </dgm:t>
    </dgm:pt>
    <dgm:pt modelId="{FFFC4A20-2ABD-4E38-AB29-1EBE49594EC5}" type="pres">
      <dgm:prSet presAssocID="{DD7958B1-FC38-427C-B117-67C38A92CCD4}" presName="vertSpace3" presStyleLbl="node1" presStyleIdx="1" presStyleCnt="6"/>
      <dgm:spPr/>
    </dgm:pt>
    <dgm:pt modelId="{71749A00-3C4C-4ADF-B9ED-5A6A3458CAF6}" type="pres">
      <dgm:prSet presAssocID="{DD7958B1-FC38-427C-B117-67C38A92CCD4}" presName="circle3" presStyleLbl="node1" presStyleIdx="2" presStyleCnt="6"/>
      <dgm:spPr/>
    </dgm:pt>
    <dgm:pt modelId="{E45C8D4E-BA6C-4078-B367-F4EC1A0AC00C}" type="pres">
      <dgm:prSet presAssocID="{DD7958B1-FC38-427C-B117-67C38A92CCD4}" presName="rect3" presStyleLbl="alignAcc1" presStyleIdx="2" presStyleCnt="6"/>
      <dgm:spPr/>
      <dgm:t>
        <a:bodyPr/>
        <a:lstStyle/>
        <a:p>
          <a:endParaRPr lang="fr-FR"/>
        </a:p>
      </dgm:t>
    </dgm:pt>
    <dgm:pt modelId="{E309FCE7-71BB-40BB-BF9D-62F19D184FB9}" type="pres">
      <dgm:prSet presAssocID="{B736F37B-0052-4E49-8F3B-29F9382E3692}" presName="vertSpace4" presStyleLbl="node1" presStyleIdx="2" presStyleCnt="6"/>
      <dgm:spPr/>
    </dgm:pt>
    <dgm:pt modelId="{911FC7E1-CB16-4BAE-8DBA-6AB2B059EF3D}" type="pres">
      <dgm:prSet presAssocID="{B736F37B-0052-4E49-8F3B-29F9382E3692}" presName="circle4" presStyleLbl="node1" presStyleIdx="3" presStyleCnt="6"/>
      <dgm:spPr/>
    </dgm:pt>
    <dgm:pt modelId="{5F024555-B73B-4B2E-8C9B-8B34365E4D01}" type="pres">
      <dgm:prSet presAssocID="{B736F37B-0052-4E49-8F3B-29F9382E3692}" presName="rect4" presStyleLbl="alignAcc1" presStyleIdx="3" presStyleCnt="6"/>
      <dgm:spPr/>
      <dgm:t>
        <a:bodyPr/>
        <a:lstStyle/>
        <a:p>
          <a:endParaRPr lang="fr-FR"/>
        </a:p>
      </dgm:t>
    </dgm:pt>
    <dgm:pt modelId="{936D00B1-5A0E-49D2-8280-54BE7C54887B}" type="pres">
      <dgm:prSet presAssocID="{079E76B4-F084-4C4E-8DBC-267BF79E82BD}" presName="vertSpace5" presStyleLbl="node1" presStyleIdx="3" presStyleCnt="6"/>
      <dgm:spPr/>
    </dgm:pt>
    <dgm:pt modelId="{E3340EBC-C931-4196-B73F-471AAA91E86B}" type="pres">
      <dgm:prSet presAssocID="{079E76B4-F084-4C4E-8DBC-267BF79E82BD}" presName="circle5" presStyleLbl="node1" presStyleIdx="4" presStyleCnt="6"/>
      <dgm:spPr/>
    </dgm:pt>
    <dgm:pt modelId="{463D619A-566D-472F-A263-98881B7654DA}" type="pres">
      <dgm:prSet presAssocID="{079E76B4-F084-4C4E-8DBC-267BF79E82BD}" presName="rect5" presStyleLbl="alignAcc1" presStyleIdx="4" presStyleCnt="6"/>
      <dgm:spPr/>
      <dgm:t>
        <a:bodyPr/>
        <a:lstStyle/>
        <a:p>
          <a:endParaRPr lang="fr-FR"/>
        </a:p>
      </dgm:t>
    </dgm:pt>
    <dgm:pt modelId="{6986926A-2419-4D01-8D6D-DC42B1540C10}" type="pres">
      <dgm:prSet presAssocID="{92A9F434-A6BF-494C-8C6A-C9B43EF9E8BF}" presName="vertSpace6" presStyleLbl="node1" presStyleIdx="4" presStyleCnt="6"/>
      <dgm:spPr/>
    </dgm:pt>
    <dgm:pt modelId="{09566D5B-9346-4F49-889D-7AF388714DA6}" type="pres">
      <dgm:prSet presAssocID="{92A9F434-A6BF-494C-8C6A-C9B43EF9E8BF}" presName="circle6" presStyleLbl="node1" presStyleIdx="5" presStyleCnt="6"/>
      <dgm:spPr/>
    </dgm:pt>
    <dgm:pt modelId="{B6E1A6A7-2633-4DC1-8CC2-E6CABE0E4700}" type="pres">
      <dgm:prSet presAssocID="{92A9F434-A6BF-494C-8C6A-C9B43EF9E8BF}" presName="rect6" presStyleLbl="alignAcc1" presStyleIdx="5" presStyleCnt="6"/>
      <dgm:spPr/>
      <dgm:t>
        <a:bodyPr/>
        <a:lstStyle/>
        <a:p>
          <a:endParaRPr lang="fr-FR"/>
        </a:p>
      </dgm:t>
    </dgm:pt>
    <dgm:pt modelId="{764473A0-7139-4ABF-A1BD-B1B105DF3B7C}" type="pres">
      <dgm:prSet presAssocID="{271CD14C-8C2E-451D-A56D-CDC83785F3ED}" presName="rect1ParTxNoCh" presStyleLbl="alignAcc1" presStyleIdx="5" presStyleCnt="6">
        <dgm:presLayoutVars>
          <dgm:chMax val="1"/>
          <dgm:bulletEnabled val="1"/>
        </dgm:presLayoutVars>
      </dgm:prSet>
      <dgm:spPr/>
      <dgm:t>
        <a:bodyPr/>
        <a:lstStyle/>
        <a:p>
          <a:endParaRPr lang="fr-FR"/>
        </a:p>
      </dgm:t>
    </dgm:pt>
    <dgm:pt modelId="{D8BB3ECE-96A2-4EF7-AD95-876FCC56D16F}" type="pres">
      <dgm:prSet presAssocID="{AC9F7264-7F12-4FD7-AB2C-E5DE4B3C0146}" presName="rect2ParTxNoCh" presStyleLbl="alignAcc1" presStyleIdx="5" presStyleCnt="6">
        <dgm:presLayoutVars>
          <dgm:chMax val="1"/>
          <dgm:bulletEnabled val="1"/>
        </dgm:presLayoutVars>
      </dgm:prSet>
      <dgm:spPr/>
      <dgm:t>
        <a:bodyPr/>
        <a:lstStyle/>
        <a:p>
          <a:endParaRPr lang="fr-FR"/>
        </a:p>
      </dgm:t>
    </dgm:pt>
    <dgm:pt modelId="{6187845E-7954-4181-90F7-C74F2C355E6A}" type="pres">
      <dgm:prSet presAssocID="{DD7958B1-FC38-427C-B117-67C38A92CCD4}" presName="rect3ParTxNoCh" presStyleLbl="alignAcc1" presStyleIdx="5" presStyleCnt="6">
        <dgm:presLayoutVars>
          <dgm:chMax val="1"/>
          <dgm:bulletEnabled val="1"/>
        </dgm:presLayoutVars>
      </dgm:prSet>
      <dgm:spPr/>
      <dgm:t>
        <a:bodyPr/>
        <a:lstStyle/>
        <a:p>
          <a:endParaRPr lang="fr-FR"/>
        </a:p>
      </dgm:t>
    </dgm:pt>
    <dgm:pt modelId="{72D81385-9268-4100-B384-C19BFA1EA340}" type="pres">
      <dgm:prSet presAssocID="{B736F37B-0052-4E49-8F3B-29F9382E3692}" presName="rect4ParTxNoCh" presStyleLbl="alignAcc1" presStyleIdx="5" presStyleCnt="6">
        <dgm:presLayoutVars>
          <dgm:chMax val="1"/>
          <dgm:bulletEnabled val="1"/>
        </dgm:presLayoutVars>
      </dgm:prSet>
      <dgm:spPr/>
      <dgm:t>
        <a:bodyPr/>
        <a:lstStyle/>
        <a:p>
          <a:endParaRPr lang="fr-FR"/>
        </a:p>
      </dgm:t>
    </dgm:pt>
    <dgm:pt modelId="{0AAEE25A-D6F8-49CD-94B7-4AE8B84D1AD5}" type="pres">
      <dgm:prSet presAssocID="{079E76B4-F084-4C4E-8DBC-267BF79E82BD}" presName="rect5ParTxNoCh" presStyleLbl="alignAcc1" presStyleIdx="5" presStyleCnt="6">
        <dgm:presLayoutVars>
          <dgm:chMax val="1"/>
          <dgm:bulletEnabled val="1"/>
        </dgm:presLayoutVars>
      </dgm:prSet>
      <dgm:spPr/>
      <dgm:t>
        <a:bodyPr/>
        <a:lstStyle/>
        <a:p>
          <a:endParaRPr lang="fr-FR"/>
        </a:p>
      </dgm:t>
    </dgm:pt>
    <dgm:pt modelId="{C6E64DE0-2B3A-44E4-AF5E-1CA9DCF03DB7}" type="pres">
      <dgm:prSet presAssocID="{92A9F434-A6BF-494C-8C6A-C9B43EF9E8BF}" presName="rect6ParTxNoCh" presStyleLbl="alignAcc1" presStyleIdx="5" presStyleCnt="6">
        <dgm:presLayoutVars>
          <dgm:chMax val="1"/>
          <dgm:bulletEnabled val="1"/>
        </dgm:presLayoutVars>
      </dgm:prSet>
      <dgm:spPr/>
      <dgm:t>
        <a:bodyPr/>
        <a:lstStyle/>
        <a:p>
          <a:endParaRPr lang="fr-FR"/>
        </a:p>
      </dgm:t>
    </dgm:pt>
  </dgm:ptLst>
  <dgm:cxnLst>
    <dgm:cxn modelId="{FFAC7753-6F1D-45C5-844F-AEAA437CD792}" type="presOf" srcId="{DD7958B1-FC38-427C-B117-67C38A92CCD4}" destId="{E45C8D4E-BA6C-4078-B367-F4EC1A0AC00C}" srcOrd="0" destOrd="0" presId="urn:microsoft.com/office/officeart/2005/8/layout/target3"/>
    <dgm:cxn modelId="{72E1631B-580E-429A-9E99-4824570DE6FF}" srcId="{9BC6D508-AFB8-4A0D-BECF-E1BEF886EC0C}" destId="{AC9F7264-7F12-4FD7-AB2C-E5DE4B3C0146}" srcOrd="1" destOrd="0" parTransId="{38444253-A322-4AFC-B331-3766EFAA4001}" sibTransId="{42F0E163-6870-4AC3-9B38-CE58B0ADF2F4}"/>
    <dgm:cxn modelId="{C1E97179-E1D4-4061-A484-232DE406EEC0}" type="presOf" srcId="{B736F37B-0052-4E49-8F3B-29F9382E3692}" destId="{72D81385-9268-4100-B384-C19BFA1EA340}" srcOrd="1" destOrd="0" presId="urn:microsoft.com/office/officeart/2005/8/layout/target3"/>
    <dgm:cxn modelId="{543F5C0B-FC08-4892-ABC4-5ACDBF60EEF0}" type="presOf" srcId="{B736F37B-0052-4E49-8F3B-29F9382E3692}" destId="{5F024555-B73B-4B2E-8C9B-8B34365E4D01}" srcOrd="0" destOrd="0" presId="urn:microsoft.com/office/officeart/2005/8/layout/target3"/>
    <dgm:cxn modelId="{D8A0E403-63BE-4AE7-968B-7A53884384FB}" srcId="{9BC6D508-AFB8-4A0D-BECF-E1BEF886EC0C}" destId="{DD7958B1-FC38-427C-B117-67C38A92CCD4}" srcOrd="2" destOrd="0" parTransId="{737FF625-98A8-444D-9AF6-94C7B930D7AF}" sibTransId="{87CC5D85-6972-429F-8D83-B36359B1B3A0}"/>
    <dgm:cxn modelId="{26723281-43B4-400A-B38E-896AD9841FD4}" type="presOf" srcId="{079E76B4-F084-4C4E-8DBC-267BF79E82BD}" destId="{463D619A-566D-472F-A263-98881B7654DA}" srcOrd="0" destOrd="0" presId="urn:microsoft.com/office/officeart/2005/8/layout/target3"/>
    <dgm:cxn modelId="{60758A71-92A3-4455-BF4E-90B16076E07E}" srcId="{9BC6D508-AFB8-4A0D-BECF-E1BEF886EC0C}" destId="{92A9F434-A6BF-494C-8C6A-C9B43EF9E8BF}" srcOrd="5" destOrd="0" parTransId="{BF21074D-9D91-4F8F-9378-8F23649B31D7}" sibTransId="{339A2675-8CA2-464B-A981-3382E7693875}"/>
    <dgm:cxn modelId="{320E0680-F989-4DA1-9EB6-2550D62FB4E6}" type="presOf" srcId="{AC9F7264-7F12-4FD7-AB2C-E5DE4B3C0146}" destId="{D8BB3ECE-96A2-4EF7-AD95-876FCC56D16F}" srcOrd="1" destOrd="0" presId="urn:microsoft.com/office/officeart/2005/8/layout/target3"/>
    <dgm:cxn modelId="{73591A7B-251A-4DA0-A9B8-0923D939A9D9}" srcId="{9BC6D508-AFB8-4A0D-BECF-E1BEF886EC0C}" destId="{B736F37B-0052-4E49-8F3B-29F9382E3692}" srcOrd="3" destOrd="0" parTransId="{5348A5FC-5C9E-439B-8A14-89D12C05CE28}" sibTransId="{4D4AB07C-6D03-42C4-9AAA-9B6C976E8862}"/>
    <dgm:cxn modelId="{CCCD72A2-3EFE-45F4-9F62-2861D51634FB}" type="presOf" srcId="{92A9F434-A6BF-494C-8C6A-C9B43EF9E8BF}" destId="{C6E64DE0-2B3A-44E4-AF5E-1CA9DCF03DB7}" srcOrd="1" destOrd="0" presId="urn:microsoft.com/office/officeart/2005/8/layout/target3"/>
    <dgm:cxn modelId="{DC1A117A-65B1-4555-862C-46A2C69452AA}" srcId="{9BC6D508-AFB8-4A0D-BECF-E1BEF886EC0C}" destId="{079E76B4-F084-4C4E-8DBC-267BF79E82BD}" srcOrd="4" destOrd="0" parTransId="{C1E31C72-CC29-4144-AC39-EF36C1266FAD}" sibTransId="{66E3E305-85BB-4E27-B1D9-ECF80C0BAB06}"/>
    <dgm:cxn modelId="{3ED28995-3441-4F14-AA69-A77FB99BAE5E}" type="presOf" srcId="{271CD14C-8C2E-451D-A56D-CDC83785F3ED}" destId="{764473A0-7139-4ABF-A1BD-B1B105DF3B7C}" srcOrd="1" destOrd="0" presId="urn:microsoft.com/office/officeart/2005/8/layout/target3"/>
    <dgm:cxn modelId="{6BA99ACB-FFF2-408C-AB90-D5A40E8B95DB}" type="presOf" srcId="{AC9F7264-7F12-4FD7-AB2C-E5DE4B3C0146}" destId="{F973A088-6B91-4A02-BDE9-ED59D086FBC9}" srcOrd="0" destOrd="0" presId="urn:microsoft.com/office/officeart/2005/8/layout/target3"/>
    <dgm:cxn modelId="{D4C32DFD-DBF0-4D14-89BB-94689C1E0C02}" type="presOf" srcId="{271CD14C-8C2E-451D-A56D-CDC83785F3ED}" destId="{967AAC6F-A7B6-4CC5-9D02-D1F118092924}" srcOrd="0" destOrd="0" presId="urn:microsoft.com/office/officeart/2005/8/layout/target3"/>
    <dgm:cxn modelId="{99FF0731-A52E-4F40-AFE2-69DEF103D4C1}" type="presOf" srcId="{9BC6D508-AFB8-4A0D-BECF-E1BEF886EC0C}" destId="{DD97E039-27C7-4E0A-BD75-20BFB181C0A5}" srcOrd="0" destOrd="0" presId="urn:microsoft.com/office/officeart/2005/8/layout/target3"/>
    <dgm:cxn modelId="{0830B7ED-A56C-4AED-BF43-3771B2212D74}" type="presOf" srcId="{92A9F434-A6BF-494C-8C6A-C9B43EF9E8BF}" destId="{B6E1A6A7-2633-4DC1-8CC2-E6CABE0E4700}" srcOrd="0" destOrd="0" presId="urn:microsoft.com/office/officeart/2005/8/layout/target3"/>
    <dgm:cxn modelId="{BE8A4060-2D25-4661-9A88-42DB9CAF29E0}" type="presOf" srcId="{079E76B4-F084-4C4E-8DBC-267BF79E82BD}" destId="{0AAEE25A-D6F8-49CD-94B7-4AE8B84D1AD5}" srcOrd="1" destOrd="0" presId="urn:microsoft.com/office/officeart/2005/8/layout/target3"/>
    <dgm:cxn modelId="{F16D4484-64D5-4FD2-86B9-56927481FC4B}" type="presOf" srcId="{DD7958B1-FC38-427C-B117-67C38A92CCD4}" destId="{6187845E-7954-4181-90F7-C74F2C355E6A}" srcOrd="1" destOrd="0" presId="urn:microsoft.com/office/officeart/2005/8/layout/target3"/>
    <dgm:cxn modelId="{F4AD5881-E8E3-4705-9D9B-BFB497B7EDAE}" srcId="{9BC6D508-AFB8-4A0D-BECF-E1BEF886EC0C}" destId="{271CD14C-8C2E-451D-A56D-CDC83785F3ED}" srcOrd="0" destOrd="0" parTransId="{C0D466C1-3384-467A-8DDC-81C6E3C5727C}" sibTransId="{611BF739-78BF-40D5-9BDE-6B7A790B4C23}"/>
    <dgm:cxn modelId="{21387FC8-022E-40A4-81D3-14E90015AEAB}" type="presParOf" srcId="{DD97E039-27C7-4E0A-BD75-20BFB181C0A5}" destId="{00284B6B-1A4A-491B-B11D-51E92F3A812F}" srcOrd="0" destOrd="0" presId="urn:microsoft.com/office/officeart/2005/8/layout/target3"/>
    <dgm:cxn modelId="{D58F8443-A642-47C1-8B05-BA87DA9C98AC}" type="presParOf" srcId="{DD97E039-27C7-4E0A-BD75-20BFB181C0A5}" destId="{453D65F8-D333-43C3-BE10-4D03ECCD4A4F}" srcOrd="1" destOrd="0" presId="urn:microsoft.com/office/officeart/2005/8/layout/target3"/>
    <dgm:cxn modelId="{0C1A8087-873E-41E6-A1A7-241809A1C227}" type="presParOf" srcId="{DD97E039-27C7-4E0A-BD75-20BFB181C0A5}" destId="{967AAC6F-A7B6-4CC5-9D02-D1F118092924}" srcOrd="2" destOrd="0" presId="urn:microsoft.com/office/officeart/2005/8/layout/target3"/>
    <dgm:cxn modelId="{9BE769E0-7FF9-4FCF-9BAC-4E4705A68E88}" type="presParOf" srcId="{DD97E039-27C7-4E0A-BD75-20BFB181C0A5}" destId="{F29AA53F-B7FB-41D7-98FB-CFA7FC64508C}" srcOrd="3" destOrd="0" presId="urn:microsoft.com/office/officeart/2005/8/layout/target3"/>
    <dgm:cxn modelId="{43435D44-3DB5-47AC-8D73-0F7AFD9B1C19}" type="presParOf" srcId="{DD97E039-27C7-4E0A-BD75-20BFB181C0A5}" destId="{D64434C4-3405-47A4-A978-E44CE4831F50}" srcOrd="4" destOrd="0" presId="urn:microsoft.com/office/officeart/2005/8/layout/target3"/>
    <dgm:cxn modelId="{9675BC71-4DB2-4F64-A861-F151342178BD}" type="presParOf" srcId="{DD97E039-27C7-4E0A-BD75-20BFB181C0A5}" destId="{F973A088-6B91-4A02-BDE9-ED59D086FBC9}" srcOrd="5" destOrd="0" presId="urn:microsoft.com/office/officeart/2005/8/layout/target3"/>
    <dgm:cxn modelId="{66A1AFBA-64AA-493B-A853-5487DA36DBDF}" type="presParOf" srcId="{DD97E039-27C7-4E0A-BD75-20BFB181C0A5}" destId="{FFFC4A20-2ABD-4E38-AB29-1EBE49594EC5}" srcOrd="6" destOrd="0" presId="urn:microsoft.com/office/officeart/2005/8/layout/target3"/>
    <dgm:cxn modelId="{33094092-D63A-46E0-9971-16B7650787D7}" type="presParOf" srcId="{DD97E039-27C7-4E0A-BD75-20BFB181C0A5}" destId="{71749A00-3C4C-4ADF-B9ED-5A6A3458CAF6}" srcOrd="7" destOrd="0" presId="urn:microsoft.com/office/officeart/2005/8/layout/target3"/>
    <dgm:cxn modelId="{4B68A162-146B-4AF0-BCE4-DFE1F46C8EFE}" type="presParOf" srcId="{DD97E039-27C7-4E0A-BD75-20BFB181C0A5}" destId="{E45C8D4E-BA6C-4078-B367-F4EC1A0AC00C}" srcOrd="8" destOrd="0" presId="urn:microsoft.com/office/officeart/2005/8/layout/target3"/>
    <dgm:cxn modelId="{35B534E3-0817-4624-BB7C-5C8F409D7347}" type="presParOf" srcId="{DD97E039-27C7-4E0A-BD75-20BFB181C0A5}" destId="{E309FCE7-71BB-40BB-BF9D-62F19D184FB9}" srcOrd="9" destOrd="0" presId="urn:microsoft.com/office/officeart/2005/8/layout/target3"/>
    <dgm:cxn modelId="{4F5C1C19-641A-4A34-8CE6-0FDCFE6B8620}" type="presParOf" srcId="{DD97E039-27C7-4E0A-BD75-20BFB181C0A5}" destId="{911FC7E1-CB16-4BAE-8DBA-6AB2B059EF3D}" srcOrd="10" destOrd="0" presId="urn:microsoft.com/office/officeart/2005/8/layout/target3"/>
    <dgm:cxn modelId="{303C54A4-BAA1-48D2-B411-899FCB42BA89}" type="presParOf" srcId="{DD97E039-27C7-4E0A-BD75-20BFB181C0A5}" destId="{5F024555-B73B-4B2E-8C9B-8B34365E4D01}" srcOrd="11" destOrd="0" presId="urn:microsoft.com/office/officeart/2005/8/layout/target3"/>
    <dgm:cxn modelId="{2A10E01A-6FF6-4078-BB06-FF279940EF4F}" type="presParOf" srcId="{DD97E039-27C7-4E0A-BD75-20BFB181C0A5}" destId="{936D00B1-5A0E-49D2-8280-54BE7C54887B}" srcOrd="12" destOrd="0" presId="urn:microsoft.com/office/officeart/2005/8/layout/target3"/>
    <dgm:cxn modelId="{D2EC0C4A-A639-41BF-BD53-47E36C13FD08}" type="presParOf" srcId="{DD97E039-27C7-4E0A-BD75-20BFB181C0A5}" destId="{E3340EBC-C931-4196-B73F-471AAA91E86B}" srcOrd="13" destOrd="0" presId="urn:microsoft.com/office/officeart/2005/8/layout/target3"/>
    <dgm:cxn modelId="{9B212A4E-E828-4BAF-B315-78289713E2D6}" type="presParOf" srcId="{DD97E039-27C7-4E0A-BD75-20BFB181C0A5}" destId="{463D619A-566D-472F-A263-98881B7654DA}" srcOrd="14" destOrd="0" presId="urn:microsoft.com/office/officeart/2005/8/layout/target3"/>
    <dgm:cxn modelId="{4857CE96-130B-4E9D-8BB6-B14B175759E4}" type="presParOf" srcId="{DD97E039-27C7-4E0A-BD75-20BFB181C0A5}" destId="{6986926A-2419-4D01-8D6D-DC42B1540C10}" srcOrd="15" destOrd="0" presId="urn:microsoft.com/office/officeart/2005/8/layout/target3"/>
    <dgm:cxn modelId="{DE67AA6D-774B-4A2B-B31D-F2CFD2BF43A8}" type="presParOf" srcId="{DD97E039-27C7-4E0A-BD75-20BFB181C0A5}" destId="{09566D5B-9346-4F49-889D-7AF388714DA6}" srcOrd="16" destOrd="0" presId="urn:microsoft.com/office/officeart/2005/8/layout/target3"/>
    <dgm:cxn modelId="{C8332A8A-5141-453F-A9AE-AEAFD440FA08}" type="presParOf" srcId="{DD97E039-27C7-4E0A-BD75-20BFB181C0A5}" destId="{B6E1A6A7-2633-4DC1-8CC2-E6CABE0E4700}" srcOrd="17" destOrd="0" presId="urn:microsoft.com/office/officeart/2005/8/layout/target3"/>
    <dgm:cxn modelId="{C20DB1FE-A7B7-4307-8EC2-36ED966E4B4F}" type="presParOf" srcId="{DD97E039-27C7-4E0A-BD75-20BFB181C0A5}" destId="{764473A0-7139-4ABF-A1BD-B1B105DF3B7C}" srcOrd="18" destOrd="0" presId="urn:microsoft.com/office/officeart/2005/8/layout/target3"/>
    <dgm:cxn modelId="{B09F7AC0-3AD7-4B18-A852-8F68CCB519B6}" type="presParOf" srcId="{DD97E039-27C7-4E0A-BD75-20BFB181C0A5}" destId="{D8BB3ECE-96A2-4EF7-AD95-876FCC56D16F}" srcOrd="19" destOrd="0" presId="urn:microsoft.com/office/officeart/2005/8/layout/target3"/>
    <dgm:cxn modelId="{7F962EF3-6773-40E9-AC93-C00329D96356}" type="presParOf" srcId="{DD97E039-27C7-4E0A-BD75-20BFB181C0A5}" destId="{6187845E-7954-4181-90F7-C74F2C355E6A}" srcOrd="20" destOrd="0" presId="urn:microsoft.com/office/officeart/2005/8/layout/target3"/>
    <dgm:cxn modelId="{6024A855-5A6F-4413-92F3-22721DEBBA22}" type="presParOf" srcId="{DD97E039-27C7-4E0A-BD75-20BFB181C0A5}" destId="{72D81385-9268-4100-B384-C19BFA1EA340}" srcOrd="21" destOrd="0" presId="urn:microsoft.com/office/officeart/2005/8/layout/target3"/>
    <dgm:cxn modelId="{8489ACE2-36DC-4DBB-82E0-1E73B7283B29}" type="presParOf" srcId="{DD97E039-27C7-4E0A-BD75-20BFB181C0A5}" destId="{0AAEE25A-D6F8-49CD-94B7-4AE8B84D1AD5}" srcOrd="22" destOrd="0" presId="urn:microsoft.com/office/officeart/2005/8/layout/target3"/>
    <dgm:cxn modelId="{329E3F6B-956C-424E-97E0-1444DD16DA69}" type="presParOf" srcId="{DD97E039-27C7-4E0A-BD75-20BFB181C0A5}" destId="{C6E64DE0-2B3A-44E4-AF5E-1CA9DCF03DB7}" srcOrd="23" destOrd="0" presId="urn:microsoft.com/office/officeart/2005/8/layout/target3"/>
  </dgm:cxnLst>
  <dgm:bg/>
  <dgm:whole/>
</dgm:dataModel>
</file>

<file path=ppt/diagrams/data10.xml><?xml version="1.0" encoding="utf-8"?>
<dgm:dataModel xmlns:dgm="http://schemas.openxmlformats.org/drawingml/2006/diagram" xmlns:a="http://schemas.openxmlformats.org/drawingml/2006/main">
  <dgm:ptLst>
    <dgm:pt modelId="{4976CB9B-D5B8-4CF0-8868-E620D1F1E95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4A37A24A-B96A-4853-9F82-CEF96E4F4733}">
      <dgm:prSet phldrT="[Texte]" custT="1"/>
      <dgm:spPr/>
      <dgm:t>
        <a:bodyPr/>
        <a:lstStyle/>
        <a:p>
          <a:r>
            <a:rPr lang="fr-FR" sz="2000" dirty="0" smtClean="0"/>
            <a:t>Scénario 1</a:t>
          </a:r>
          <a:endParaRPr lang="fr-FR" sz="2000" dirty="0"/>
        </a:p>
      </dgm:t>
    </dgm:pt>
    <dgm:pt modelId="{3BC5BFB2-9E84-4328-A883-AE9577E2EFFB}" type="parTrans" cxnId="{E0F9A14B-8477-4F49-84F8-DCF3297922E5}">
      <dgm:prSet/>
      <dgm:spPr/>
      <dgm:t>
        <a:bodyPr/>
        <a:lstStyle/>
        <a:p>
          <a:endParaRPr lang="fr-FR" sz="1400"/>
        </a:p>
      </dgm:t>
    </dgm:pt>
    <dgm:pt modelId="{6BF251D7-E17E-41BE-9589-745946ACB2AF}" type="sibTrans" cxnId="{E0F9A14B-8477-4F49-84F8-DCF3297922E5}">
      <dgm:prSet/>
      <dgm:spPr/>
      <dgm:t>
        <a:bodyPr/>
        <a:lstStyle/>
        <a:p>
          <a:endParaRPr lang="fr-FR" sz="1400"/>
        </a:p>
      </dgm:t>
    </dgm:pt>
    <dgm:pt modelId="{175C0D91-4C2C-4C0D-BAD6-DEED2BDCEFE8}">
      <dgm:prSet phldrT="[Texte]" custT="1"/>
      <dgm:spPr/>
      <dgm:t>
        <a:bodyPr/>
        <a:lstStyle/>
        <a:p>
          <a:r>
            <a:rPr lang="fr-FR" sz="1600" dirty="0" smtClean="0"/>
            <a:t>augmentation de la demande allemande Le parc français serait appelé à la limite de ses capacités. Par conséquent le critère d’ajustement devient un critère « limite  »</a:t>
          </a:r>
          <a:endParaRPr lang="fr-FR" sz="1600" dirty="0"/>
        </a:p>
      </dgm:t>
    </dgm:pt>
    <dgm:pt modelId="{0ED96B63-2B44-40D8-8BD7-D96E74603A66}" type="parTrans" cxnId="{77DDD505-F4D6-4A05-A13C-40EFBFDC2595}">
      <dgm:prSet/>
      <dgm:spPr/>
      <dgm:t>
        <a:bodyPr/>
        <a:lstStyle/>
        <a:p>
          <a:endParaRPr lang="fr-FR" sz="1400"/>
        </a:p>
      </dgm:t>
    </dgm:pt>
    <dgm:pt modelId="{F5F196DF-8E46-4850-8599-107162D64911}" type="sibTrans" cxnId="{77DDD505-F4D6-4A05-A13C-40EFBFDC2595}">
      <dgm:prSet/>
      <dgm:spPr/>
      <dgm:t>
        <a:bodyPr/>
        <a:lstStyle/>
        <a:p>
          <a:endParaRPr lang="fr-FR" sz="1400"/>
        </a:p>
      </dgm:t>
    </dgm:pt>
    <dgm:pt modelId="{276FB587-6119-4646-925B-AEE90241A6B6}">
      <dgm:prSet phldrT="[Texte]" custT="1"/>
      <dgm:spPr/>
      <dgm:t>
        <a:bodyPr/>
        <a:lstStyle/>
        <a:p>
          <a:r>
            <a:rPr lang="fr-FR" sz="1600" dirty="0" smtClean="0"/>
            <a:t>le solde est maintenu à son niveau actuel (valeur moyenne entre 2000 et 2006)</a:t>
          </a:r>
          <a:endParaRPr lang="fr-FR" sz="1600" dirty="0"/>
        </a:p>
      </dgm:t>
    </dgm:pt>
    <dgm:pt modelId="{1BB82E1A-38C4-4735-B42C-46F602D02603}" type="parTrans" cxnId="{6A953449-02C3-4DD3-9776-290D82EE5944}">
      <dgm:prSet/>
      <dgm:spPr/>
      <dgm:t>
        <a:bodyPr/>
        <a:lstStyle/>
        <a:p>
          <a:endParaRPr lang="fr-FR" sz="1400"/>
        </a:p>
      </dgm:t>
    </dgm:pt>
    <dgm:pt modelId="{C6C03F9C-2330-4F11-AD9F-814AAA48E10A}" type="sibTrans" cxnId="{6A953449-02C3-4DD3-9776-290D82EE5944}">
      <dgm:prSet/>
      <dgm:spPr/>
      <dgm:t>
        <a:bodyPr/>
        <a:lstStyle/>
        <a:p>
          <a:endParaRPr lang="fr-FR" sz="1400"/>
        </a:p>
      </dgm:t>
    </dgm:pt>
    <dgm:pt modelId="{F7A01D66-8185-40BC-AB39-182887A80B81}">
      <dgm:prSet phldrT="[Texte]" custT="1"/>
      <dgm:spPr/>
      <dgm:t>
        <a:bodyPr/>
        <a:lstStyle/>
        <a:p>
          <a:r>
            <a:rPr lang="fr-FR" sz="2000" smtClean="0"/>
            <a:t>Scénario 2</a:t>
          </a:r>
          <a:endParaRPr lang="fr-FR" sz="2000" dirty="0"/>
        </a:p>
      </dgm:t>
    </dgm:pt>
    <dgm:pt modelId="{26C86D79-219E-4C0A-B19A-81D0C6DA49A0}" type="parTrans" cxnId="{0B575A76-C7DA-4B94-970B-ED88A6300DF4}">
      <dgm:prSet/>
      <dgm:spPr/>
      <dgm:t>
        <a:bodyPr/>
        <a:lstStyle/>
        <a:p>
          <a:endParaRPr lang="fr-FR" sz="1400"/>
        </a:p>
      </dgm:t>
    </dgm:pt>
    <dgm:pt modelId="{F30F0E3E-4011-444E-8605-E58C3D58189B}" type="sibTrans" cxnId="{0B575A76-C7DA-4B94-970B-ED88A6300DF4}">
      <dgm:prSet/>
      <dgm:spPr/>
      <dgm:t>
        <a:bodyPr/>
        <a:lstStyle/>
        <a:p>
          <a:endParaRPr lang="fr-FR" sz="1400"/>
        </a:p>
      </dgm:t>
    </dgm:pt>
    <dgm:pt modelId="{D49E189E-FD44-4E81-84BB-3CCCC9C00CDC}">
      <dgm:prSet phldrT="[Texte]" custT="1"/>
      <dgm:spPr/>
      <dgm:t>
        <a:bodyPr/>
        <a:lstStyle/>
        <a:p>
          <a:endParaRPr lang="fr-FR" sz="1600" dirty="0"/>
        </a:p>
      </dgm:t>
    </dgm:pt>
    <dgm:pt modelId="{3BF9671B-DB0B-4C84-826C-80FC44BAAACD}" type="parTrans" cxnId="{111A427D-1FC5-47EA-AD56-E16170F80E72}">
      <dgm:prSet/>
      <dgm:spPr/>
      <dgm:t>
        <a:bodyPr/>
        <a:lstStyle/>
        <a:p>
          <a:endParaRPr lang="fr-FR" sz="1400"/>
        </a:p>
      </dgm:t>
    </dgm:pt>
    <dgm:pt modelId="{64BC1DE1-0879-4218-A0C4-F336E354A7C8}" type="sibTrans" cxnId="{111A427D-1FC5-47EA-AD56-E16170F80E72}">
      <dgm:prSet/>
      <dgm:spPr/>
      <dgm:t>
        <a:bodyPr/>
        <a:lstStyle/>
        <a:p>
          <a:endParaRPr lang="fr-FR" sz="1400"/>
        </a:p>
      </dgm:t>
    </dgm:pt>
    <dgm:pt modelId="{54DD2064-5B68-4968-818E-5606C613753A}">
      <dgm:prSet phldrT="[Texte]" custT="1"/>
      <dgm:spPr/>
      <dgm:t>
        <a:bodyPr/>
        <a:lstStyle/>
        <a:p>
          <a:endParaRPr lang="fr-FR" sz="1600" dirty="0"/>
        </a:p>
      </dgm:t>
    </dgm:pt>
    <dgm:pt modelId="{8292D7D6-E68B-4839-8631-1C8C8E3B4D8F}" type="parTrans" cxnId="{A2391B30-B252-49E0-8BA4-6024B23C5ED0}">
      <dgm:prSet/>
      <dgm:spPr/>
      <dgm:t>
        <a:bodyPr/>
        <a:lstStyle/>
        <a:p>
          <a:endParaRPr lang="fr-FR" sz="1400"/>
        </a:p>
      </dgm:t>
    </dgm:pt>
    <dgm:pt modelId="{5706DB91-7E4E-4836-8003-776C0F9B1986}" type="sibTrans" cxnId="{A2391B30-B252-49E0-8BA4-6024B23C5ED0}">
      <dgm:prSet/>
      <dgm:spPr/>
      <dgm:t>
        <a:bodyPr/>
        <a:lstStyle/>
        <a:p>
          <a:endParaRPr lang="fr-FR" sz="1400"/>
        </a:p>
      </dgm:t>
    </dgm:pt>
    <dgm:pt modelId="{1E9145B4-4656-462B-A60E-1864E082764B}">
      <dgm:prSet phldrT="[Texte]" custT="1"/>
      <dgm:spPr/>
      <dgm:t>
        <a:bodyPr/>
        <a:lstStyle/>
        <a:p>
          <a:endParaRPr lang="fr-FR" sz="1600" dirty="0"/>
        </a:p>
      </dgm:t>
    </dgm:pt>
    <dgm:pt modelId="{49659283-BDA4-4DF9-A73A-B3326F411902}" type="parTrans" cxnId="{EF6324BC-CA3D-44AD-89F8-0FC0CCE7F1E3}">
      <dgm:prSet/>
      <dgm:spPr/>
      <dgm:t>
        <a:bodyPr/>
        <a:lstStyle/>
        <a:p>
          <a:endParaRPr lang="fr-FR" sz="1400"/>
        </a:p>
      </dgm:t>
    </dgm:pt>
    <dgm:pt modelId="{82964D4E-F5FC-46DF-9CF1-794F12AB10E0}" type="sibTrans" cxnId="{EF6324BC-CA3D-44AD-89F8-0FC0CCE7F1E3}">
      <dgm:prSet/>
      <dgm:spPr/>
      <dgm:t>
        <a:bodyPr/>
        <a:lstStyle/>
        <a:p>
          <a:endParaRPr lang="fr-FR" sz="1400"/>
        </a:p>
      </dgm:t>
    </dgm:pt>
    <dgm:pt modelId="{3A2C9CBC-8929-4E11-B572-AB26D9C59B8F}">
      <dgm:prSet phldrT="[Texte]" custT="1"/>
      <dgm:spPr/>
      <dgm:t>
        <a:bodyPr/>
        <a:lstStyle/>
        <a:p>
          <a:endParaRPr lang="fr-FR" sz="2000" dirty="0"/>
        </a:p>
      </dgm:t>
    </dgm:pt>
    <dgm:pt modelId="{B2F000A5-21BB-45FA-986F-B08E4EAF3170}" type="parTrans" cxnId="{0989E33C-2D64-4590-A278-049EEF416F63}">
      <dgm:prSet/>
      <dgm:spPr/>
      <dgm:t>
        <a:bodyPr/>
        <a:lstStyle/>
        <a:p>
          <a:endParaRPr lang="fr-FR" sz="1400"/>
        </a:p>
      </dgm:t>
    </dgm:pt>
    <dgm:pt modelId="{CB735218-C0D5-4A29-8607-C294E86F30FD}" type="sibTrans" cxnId="{0989E33C-2D64-4590-A278-049EEF416F63}">
      <dgm:prSet/>
      <dgm:spPr/>
      <dgm:t>
        <a:bodyPr/>
        <a:lstStyle/>
        <a:p>
          <a:endParaRPr lang="fr-FR" sz="1400"/>
        </a:p>
      </dgm:t>
    </dgm:pt>
    <dgm:pt modelId="{DFA10394-2C2E-4D4C-B279-45C674826504}" type="pres">
      <dgm:prSet presAssocID="{4976CB9B-D5B8-4CF0-8868-E620D1F1E954}" presName="linear" presStyleCnt="0">
        <dgm:presLayoutVars>
          <dgm:animLvl val="lvl"/>
          <dgm:resizeHandles val="exact"/>
        </dgm:presLayoutVars>
      </dgm:prSet>
      <dgm:spPr/>
      <dgm:t>
        <a:bodyPr/>
        <a:lstStyle/>
        <a:p>
          <a:endParaRPr lang="fr-FR"/>
        </a:p>
      </dgm:t>
    </dgm:pt>
    <dgm:pt modelId="{C669F83D-E987-4772-B8C2-072E36478130}" type="pres">
      <dgm:prSet presAssocID="{4A37A24A-B96A-4853-9F82-CEF96E4F4733}" presName="parentText" presStyleLbl="node1" presStyleIdx="0" presStyleCnt="2" custScaleY="36086" custLinFactY="-53020" custLinFactNeighborY="-100000">
        <dgm:presLayoutVars>
          <dgm:chMax val="0"/>
          <dgm:bulletEnabled val="1"/>
        </dgm:presLayoutVars>
      </dgm:prSet>
      <dgm:spPr/>
      <dgm:t>
        <a:bodyPr/>
        <a:lstStyle/>
        <a:p>
          <a:endParaRPr lang="fr-FR"/>
        </a:p>
      </dgm:t>
    </dgm:pt>
    <dgm:pt modelId="{037F822C-4D7B-43D3-AA26-F6D7FDE4099B}" type="pres">
      <dgm:prSet presAssocID="{4A37A24A-B96A-4853-9F82-CEF96E4F4733}" presName="childText" presStyleLbl="revTx" presStyleIdx="0" presStyleCnt="2" custLinFactNeighborY="-34752">
        <dgm:presLayoutVars>
          <dgm:bulletEnabled val="1"/>
        </dgm:presLayoutVars>
      </dgm:prSet>
      <dgm:spPr/>
      <dgm:t>
        <a:bodyPr/>
        <a:lstStyle/>
        <a:p>
          <a:endParaRPr lang="fr-FR"/>
        </a:p>
      </dgm:t>
    </dgm:pt>
    <dgm:pt modelId="{C8E6F718-FD28-4514-9511-9FC1C23449A9}" type="pres">
      <dgm:prSet presAssocID="{F7A01D66-8185-40BC-AB39-182887A80B81}" presName="parentText" presStyleLbl="node1" presStyleIdx="1" presStyleCnt="2" custScaleY="34403" custLinFactNeighborX="-868" custLinFactNeighborY="-17648">
        <dgm:presLayoutVars>
          <dgm:chMax val="0"/>
          <dgm:bulletEnabled val="1"/>
        </dgm:presLayoutVars>
      </dgm:prSet>
      <dgm:spPr/>
      <dgm:t>
        <a:bodyPr/>
        <a:lstStyle/>
        <a:p>
          <a:endParaRPr lang="fr-FR"/>
        </a:p>
      </dgm:t>
    </dgm:pt>
    <dgm:pt modelId="{AD74115D-B01A-4F99-9F23-7B7CCEE106EF}" type="pres">
      <dgm:prSet presAssocID="{F7A01D66-8185-40BC-AB39-182887A80B81}" presName="childText" presStyleLbl="revTx" presStyleIdx="1" presStyleCnt="2" custLinFactNeighborY="-14239">
        <dgm:presLayoutVars>
          <dgm:bulletEnabled val="1"/>
        </dgm:presLayoutVars>
      </dgm:prSet>
      <dgm:spPr/>
      <dgm:t>
        <a:bodyPr/>
        <a:lstStyle/>
        <a:p>
          <a:endParaRPr lang="fr-FR"/>
        </a:p>
      </dgm:t>
    </dgm:pt>
  </dgm:ptLst>
  <dgm:cxnLst>
    <dgm:cxn modelId="{5E6F5ED0-426B-4120-B126-08E1F024BCCC}" type="presOf" srcId="{4A37A24A-B96A-4853-9F82-CEF96E4F4733}" destId="{C669F83D-E987-4772-B8C2-072E36478130}" srcOrd="0" destOrd="0" presId="urn:microsoft.com/office/officeart/2005/8/layout/vList2"/>
    <dgm:cxn modelId="{A2391B30-B252-49E0-8BA4-6024B23C5ED0}" srcId="{4A37A24A-B96A-4853-9F82-CEF96E4F4733}" destId="{54DD2064-5B68-4968-818E-5606C613753A}" srcOrd="2" destOrd="0" parTransId="{8292D7D6-E68B-4839-8631-1C8C8E3B4D8F}" sibTransId="{5706DB91-7E4E-4836-8003-776C0F9B1986}"/>
    <dgm:cxn modelId="{111A427D-1FC5-47EA-AD56-E16170F80E72}" srcId="{4A37A24A-B96A-4853-9F82-CEF96E4F4733}" destId="{D49E189E-FD44-4E81-84BB-3CCCC9C00CDC}" srcOrd="1" destOrd="0" parTransId="{3BF9671B-DB0B-4C84-826C-80FC44BAAACD}" sibTransId="{64BC1DE1-0879-4218-A0C4-F336E354A7C8}"/>
    <dgm:cxn modelId="{EF6324BC-CA3D-44AD-89F8-0FC0CCE7F1E3}" srcId="{4A37A24A-B96A-4853-9F82-CEF96E4F4733}" destId="{1E9145B4-4656-462B-A60E-1864E082764B}" srcOrd="3" destOrd="0" parTransId="{49659283-BDA4-4DF9-A73A-B3326F411902}" sibTransId="{82964D4E-F5FC-46DF-9CF1-794F12AB10E0}"/>
    <dgm:cxn modelId="{77DDD505-F4D6-4A05-A13C-40EFBFDC2595}" srcId="{4A37A24A-B96A-4853-9F82-CEF96E4F4733}" destId="{175C0D91-4C2C-4C0D-BAD6-DEED2BDCEFE8}" srcOrd="0" destOrd="0" parTransId="{0ED96B63-2B44-40D8-8BD7-D96E74603A66}" sibTransId="{F5F196DF-8E46-4850-8599-107162D64911}"/>
    <dgm:cxn modelId="{A0FEBE62-4A53-4B6D-81AB-1CE29D63127F}" type="presOf" srcId="{54DD2064-5B68-4968-818E-5606C613753A}" destId="{037F822C-4D7B-43D3-AA26-F6D7FDE4099B}" srcOrd="0" destOrd="2" presId="urn:microsoft.com/office/officeart/2005/8/layout/vList2"/>
    <dgm:cxn modelId="{2889F163-AD6B-4EAC-A9E7-56D91435559F}" type="presOf" srcId="{4976CB9B-D5B8-4CF0-8868-E620D1F1E954}" destId="{DFA10394-2C2E-4D4C-B279-45C674826504}" srcOrd="0" destOrd="0" presId="urn:microsoft.com/office/officeart/2005/8/layout/vList2"/>
    <dgm:cxn modelId="{FC3F348B-C042-4E96-827D-AE8D7E3E8D58}" type="presOf" srcId="{276FB587-6119-4646-925B-AEE90241A6B6}" destId="{AD74115D-B01A-4F99-9F23-7B7CCEE106EF}" srcOrd="0" destOrd="0" presId="urn:microsoft.com/office/officeart/2005/8/layout/vList2"/>
    <dgm:cxn modelId="{0989E33C-2D64-4590-A278-049EEF416F63}" srcId="{4A37A24A-B96A-4853-9F82-CEF96E4F4733}" destId="{3A2C9CBC-8929-4E11-B572-AB26D9C59B8F}" srcOrd="4" destOrd="0" parTransId="{B2F000A5-21BB-45FA-986F-B08E4EAF3170}" sibTransId="{CB735218-C0D5-4A29-8607-C294E86F30FD}"/>
    <dgm:cxn modelId="{C9FDDB73-C24B-41D7-A21C-EE3C4B7FCFA0}" type="presOf" srcId="{F7A01D66-8185-40BC-AB39-182887A80B81}" destId="{C8E6F718-FD28-4514-9511-9FC1C23449A9}" srcOrd="0" destOrd="0" presId="urn:microsoft.com/office/officeart/2005/8/layout/vList2"/>
    <dgm:cxn modelId="{E0F9A14B-8477-4F49-84F8-DCF3297922E5}" srcId="{4976CB9B-D5B8-4CF0-8868-E620D1F1E954}" destId="{4A37A24A-B96A-4853-9F82-CEF96E4F4733}" srcOrd="0" destOrd="0" parTransId="{3BC5BFB2-9E84-4328-A883-AE9577E2EFFB}" sibTransId="{6BF251D7-E17E-41BE-9589-745946ACB2AF}"/>
    <dgm:cxn modelId="{6A953449-02C3-4DD3-9776-290D82EE5944}" srcId="{F7A01D66-8185-40BC-AB39-182887A80B81}" destId="{276FB587-6119-4646-925B-AEE90241A6B6}" srcOrd="0" destOrd="0" parTransId="{1BB82E1A-38C4-4735-B42C-46F602D02603}" sibTransId="{C6C03F9C-2330-4F11-AD9F-814AAA48E10A}"/>
    <dgm:cxn modelId="{DCC5679F-7A48-43DE-BB16-1B320DE6EFEE}" type="presOf" srcId="{D49E189E-FD44-4E81-84BB-3CCCC9C00CDC}" destId="{037F822C-4D7B-43D3-AA26-F6D7FDE4099B}" srcOrd="0" destOrd="1" presId="urn:microsoft.com/office/officeart/2005/8/layout/vList2"/>
    <dgm:cxn modelId="{FB85922E-ECBD-4B9A-93A3-0242B4D081B4}" type="presOf" srcId="{175C0D91-4C2C-4C0D-BAD6-DEED2BDCEFE8}" destId="{037F822C-4D7B-43D3-AA26-F6D7FDE4099B}" srcOrd="0" destOrd="0" presId="urn:microsoft.com/office/officeart/2005/8/layout/vList2"/>
    <dgm:cxn modelId="{BF394AC6-993F-4879-8A28-A22AFFC0A01F}" type="presOf" srcId="{3A2C9CBC-8929-4E11-B572-AB26D9C59B8F}" destId="{037F822C-4D7B-43D3-AA26-F6D7FDE4099B}" srcOrd="0" destOrd="4" presId="urn:microsoft.com/office/officeart/2005/8/layout/vList2"/>
    <dgm:cxn modelId="{0B575A76-C7DA-4B94-970B-ED88A6300DF4}" srcId="{4976CB9B-D5B8-4CF0-8868-E620D1F1E954}" destId="{F7A01D66-8185-40BC-AB39-182887A80B81}" srcOrd="1" destOrd="0" parTransId="{26C86D79-219E-4C0A-B19A-81D0C6DA49A0}" sibTransId="{F30F0E3E-4011-444E-8605-E58C3D58189B}"/>
    <dgm:cxn modelId="{3C7A280B-A2C4-4BB0-B24B-E6283F3044F3}" type="presOf" srcId="{1E9145B4-4656-462B-A60E-1864E082764B}" destId="{037F822C-4D7B-43D3-AA26-F6D7FDE4099B}" srcOrd="0" destOrd="3" presId="urn:microsoft.com/office/officeart/2005/8/layout/vList2"/>
    <dgm:cxn modelId="{8263894C-EA1E-49C0-99F3-C71EA0F8964E}" type="presParOf" srcId="{DFA10394-2C2E-4D4C-B279-45C674826504}" destId="{C669F83D-E987-4772-B8C2-072E36478130}" srcOrd="0" destOrd="0" presId="urn:microsoft.com/office/officeart/2005/8/layout/vList2"/>
    <dgm:cxn modelId="{A357D2C6-2B79-4EBE-B97F-1D94401C2640}" type="presParOf" srcId="{DFA10394-2C2E-4D4C-B279-45C674826504}" destId="{037F822C-4D7B-43D3-AA26-F6D7FDE4099B}" srcOrd="1" destOrd="0" presId="urn:microsoft.com/office/officeart/2005/8/layout/vList2"/>
    <dgm:cxn modelId="{9B18B97E-6759-48FC-B2B1-E2A7F287D289}" type="presParOf" srcId="{DFA10394-2C2E-4D4C-B279-45C674826504}" destId="{C8E6F718-FD28-4514-9511-9FC1C23449A9}" srcOrd="2" destOrd="0" presId="urn:microsoft.com/office/officeart/2005/8/layout/vList2"/>
    <dgm:cxn modelId="{5DA10160-7372-4E0F-9EB0-ADE950FD2683}" type="presParOf" srcId="{DFA10394-2C2E-4D4C-B279-45C674826504}" destId="{AD74115D-B01A-4F99-9F23-7B7CCEE106EF}" srcOrd="3" destOrd="0" presId="urn:microsoft.com/office/officeart/2005/8/layout/vList2"/>
  </dgm:cxnLst>
  <dgm:bg/>
  <dgm:whole/>
</dgm:dataModel>
</file>

<file path=ppt/diagrams/data11.xml><?xml version="1.0" encoding="utf-8"?>
<dgm:dataModel xmlns:dgm="http://schemas.openxmlformats.org/drawingml/2006/diagram" xmlns:a="http://schemas.openxmlformats.org/drawingml/2006/main">
  <dgm:ptLst>
    <dgm:pt modelId="{A529185F-CEF9-4EC9-A291-84E311A881A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11F90F27-B0C7-427F-99B0-35A4C8280F9C}">
      <dgm:prSet phldrT="[Texte]" custT="1"/>
      <dgm:spPr/>
      <dgm:t>
        <a:bodyPr/>
        <a:lstStyle/>
        <a:p>
          <a:r>
            <a:rPr lang="fr-FR" sz="2400" dirty="0" smtClean="0"/>
            <a:t>Charbon</a:t>
          </a:r>
          <a:endParaRPr lang="fr-FR" sz="2400" dirty="0"/>
        </a:p>
      </dgm:t>
    </dgm:pt>
    <dgm:pt modelId="{304AA5CC-F598-4FD4-9750-CAFE1B0B2192}" type="parTrans" cxnId="{57597D09-57FF-47AC-8C1B-D1181BBDB1DC}">
      <dgm:prSet/>
      <dgm:spPr/>
      <dgm:t>
        <a:bodyPr/>
        <a:lstStyle/>
        <a:p>
          <a:endParaRPr lang="fr-FR" sz="800"/>
        </a:p>
      </dgm:t>
    </dgm:pt>
    <dgm:pt modelId="{B75DFAA1-AD85-4FA3-B176-C70CA104E5E2}" type="sibTrans" cxnId="{57597D09-57FF-47AC-8C1B-D1181BBDB1DC}">
      <dgm:prSet/>
      <dgm:spPr/>
      <dgm:t>
        <a:bodyPr/>
        <a:lstStyle/>
        <a:p>
          <a:endParaRPr lang="fr-FR" sz="800"/>
        </a:p>
      </dgm:t>
    </dgm:pt>
    <dgm:pt modelId="{645DFB45-A2E4-42A1-B692-3F9969D3D6BB}">
      <dgm:prSet phldrT="[Texte]" custT="1"/>
      <dgm:spPr/>
      <dgm:t>
        <a:bodyPr/>
        <a:lstStyle/>
        <a:p>
          <a:r>
            <a:rPr lang="fr-FR" sz="1600" dirty="0" smtClean="0"/>
            <a:t>Les tranches de 250 MW, LFC et EH5 seront arrêtées avant 2015</a:t>
          </a:r>
          <a:endParaRPr lang="fr-FR" sz="1600" dirty="0"/>
        </a:p>
      </dgm:t>
    </dgm:pt>
    <dgm:pt modelId="{AD21F2E6-9EA8-4909-B677-1A4701E99A9E}" type="parTrans" cxnId="{83904A4D-BEC6-4BB6-9AFE-CC523834FB96}">
      <dgm:prSet/>
      <dgm:spPr/>
      <dgm:t>
        <a:bodyPr/>
        <a:lstStyle/>
        <a:p>
          <a:endParaRPr lang="fr-FR" sz="800"/>
        </a:p>
      </dgm:t>
    </dgm:pt>
    <dgm:pt modelId="{653D221F-E818-4250-8228-66BBE77B1F54}" type="sibTrans" cxnId="{83904A4D-BEC6-4BB6-9AFE-CC523834FB96}">
      <dgm:prSet/>
      <dgm:spPr/>
      <dgm:t>
        <a:bodyPr/>
        <a:lstStyle/>
        <a:p>
          <a:endParaRPr lang="fr-FR" sz="800"/>
        </a:p>
      </dgm:t>
    </dgm:pt>
    <dgm:pt modelId="{39FCBC42-1B94-43BF-A20A-3DFD11E6E870}">
      <dgm:prSet phldrT="[Texte]" custT="1"/>
      <dgm:spPr/>
      <dgm:t>
        <a:bodyPr/>
        <a:lstStyle/>
        <a:p>
          <a:r>
            <a:rPr lang="fr-FR" sz="2400" dirty="0" smtClean="0"/>
            <a:t>Gaz</a:t>
          </a:r>
          <a:endParaRPr lang="fr-FR" sz="2400" dirty="0"/>
        </a:p>
      </dgm:t>
    </dgm:pt>
    <dgm:pt modelId="{3808743C-2014-4819-AF04-3160689D5078}" type="parTrans" cxnId="{8E874784-E3FF-4C87-981E-4591155AE65D}">
      <dgm:prSet/>
      <dgm:spPr/>
      <dgm:t>
        <a:bodyPr/>
        <a:lstStyle/>
        <a:p>
          <a:endParaRPr lang="fr-FR" sz="800"/>
        </a:p>
      </dgm:t>
    </dgm:pt>
    <dgm:pt modelId="{F6294AEB-942D-4DD6-AA47-1995995FA894}" type="sibTrans" cxnId="{8E874784-E3FF-4C87-981E-4591155AE65D}">
      <dgm:prSet/>
      <dgm:spPr/>
      <dgm:t>
        <a:bodyPr/>
        <a:lstStyle/>
        <a:p>
          <a:endParaRPr lang="fr-FR" sz="800"/>
        </a:p>
      </dgm:t>
    </dgm:pt>
    <dgm:pt modelId="{CE2D152E-922F-4A3C-903C-8092E3AEBB16}">
      <dgm:prSet phldrT="[Texte]" custT="1"/>
      <dgm:spPr/>
      <dgm:t>
        <a:bodyPr/>
        <a:lstStyle/>
        <a:p>
          <a:r>
            <a:rPr lang="fr-FR" sz="1600" dirty="0" smtClean="0"/>
            <a:t>prévisions moyennes de fonctionnement de 4500 heures par an</a:t>
          </a:r>
          <a:endParaRPr lang="fr-FR" sz="1600" dirty="0"/>
        </a:p>
      </dgm:t>
    </dgm:pt>
    <dgm:pt modelId="{05B83A37-A5E1-4260-B139-B2352FFB28C0}" type="parTrans" cxnId="{A480B3AC-FAB2-418A-BB8F-87BE7A0DD2CD}">
      <dgm:prSet/>
      <dgm:spPr/>
      <dgm:t>
        <a:bodyPr/>
        <a:lstStyle/>
        <a:p>
          <a:endParaRPr lang="fr-FR" sz="800"/>
        </a:p>
      </dgm:t>
    </dgm:pt>
    <dgm:pt modelId="{04C7C0C5-E7C8-45FF-A13E-AD9B6D05148F}" type="sibTrans" cxnId="{A480B3AC-FAB2-418A-BB8F-87BE7A0DD2CD}">
      <dgm:prSet/>
      <dgm:spPr/>
      <dgm:t>
        <a:bodyPr/>
        <a:lstStyle/>
        <a:p>
          <a:endParaRPr lang="fr-FR" sz="800"/>
        </a:p>
      </dgm:t>
    </dgm:pt>
    <dgm:pt modelId="{8EA7B0D3-70F0-4889-9E39-7C49AEA0DCA5}">
      <dgm:prSet phldrT="[Texte]" custT="1"/>
      <dgm:spPr/>
      <dgm:t>
        <a:bodyPr/>
        <a:lstStyle/>
        <a:p>
          <a:r>
            <a:rPr lang="fr-FR" sz="1600" dirty="0" smtClean="0"/>
            <a:t>Toutes les tranches 600 MW dépolluées pourront être exploitées sans contrainte supplémentaires liées au CO2</a:t>
          </a:r>
          <a:endParaRPr lang="fr-FR" sz="1600" dirty="0"/>
        </a:p>
      </dgm:t>
    </dgm:pt>
    <dgm:pt modelId="{9BF4A92A-3CA0-4C82-BA73-737A9EDFBE96}" type="parTrans" cxnId="{0D4D797F-F526-486B-A65E-938A2384A541}">
      <dgm:prSet/>
      <dgm:spPr/>
      <dgm:t>
        <a:bodyPr/>
        <a:lstStyle/>
        <a:p>
          <a:endParaRPr lang="fr-FR"/>
        </a:p>
      </dgm:t>
    </dgm:pt>
    <dgm:pt modelId="{76C626ED-3DEE-4AC7-AAF6-8A2DBB5C3ECF}" type="sibTrans" cxnId="{0D4D797F-F526-486B-A65E-938A2384A541}">
      <dgm:prSet/>
      <dgm:spPr/>
      <dgm:t>
        <a:bodyPr/>
        <a:lstStyle/>
        <a:p>
          <a:endParaRPr lang="fr-FR"/>
        </a:p>
      </dgm:t>
    </dgm:pt>
    <dgm:pt modelId="{82A21727-0C4A-4B51-AC78-51BD54248A2B}">
      <dgm:prSet phldrT="[Texte]" custT="1"/>
      <dgm:spPr/>
      <dgm:t>
        <a:bodyPr/>
        <a:lstStyle/>
        <a:p>
          <a:r>
            <a:rPr lang="fr-FR" sz="1600" dirty="0" smtClean="0"/>
            <a:t>4 nouvelles installations au charbon seront de type « charbon propre » c'est-à-dire sans émission de CO2 dans l’atmosphère. 4000 heures de fonctionnement moyen.</a:t>
          </a:r>
          <a:endParaRPr lang="fr-FR" sz="1600" dirty="0"/>
        </a:p>
      </dgm:t>
    </dgm:pt>
    <dgm:pt modelId="{4B33F33A-AA47-423E-A9FC-A78AE9BCED30}" type="parTrans" cxnId="{F9AEBAE8-CB80-464C-8EB9-29EAEB2E324F}">
      <dgm:prSet/>
      <dgm:spPr/>
      <dgm:t>
        <a:bodyPr/>
        <a:lstStyle/>
        <a:p>
          <a:endParaRPr lang="fr-FR"/>
        </a:p>
      </dgm:t>
    </dgm:pt>
    <dgm:pt modelId="{6458A578-1D1D-498C-884A-B86FBEA5D072}" type="sibTrans" cxnId="{F9AEBAE8-CB80-464C-8EB9-29EAEB2E324F}">
      <dgm:prSet/>
      <dgm:spPr/>
      <dgm:t>
        <a:bodyPr/>
        <a:lstStyle/>
        <a:p>
          <a:endParaRPr lang="fr-FR"/>
        </a:p>
      </dgm:t>
    </dgm:pt>
    <dgm:pt modelId="{5B1A3237-F018-4549-B495-22AE86468E8C}">
      <dgm:prSet phldrT="[Texte]" custT="1"/>
      <dgm:spPr/>
      <dgm:t>
        <a:bodyPr/>
        <a:lstStyle/>
        <a:p>
          <a:r>
            <a:rPr lang="fr-FR" sz="2400" dirty="0" smtClean="0"/>
            <a:t>Fioul</a:t>
          </a:r>
          <a:endParaRPr lang="fr-FR" sz="2400" dirty="0"/>
        </a:p>
      </dgm:t>
    </dgm:pt>
    <dgm:pt modelId="{6026361A-F7BB-4356-BFC8-9361B9BDDE19}" type="parTrans" cxnId="{B36EFCBB-D256-4DFC-9143-E38B698B8117}">
      <dgm:prSet/>
      <dgm:spPr/>
      <dgm:t>
        <a:bodyPr/>
        <a:lstStyle/>
        <a:p>
          <a:endParaRPr lang="fr-FR"/>
        </a:p>
      </dgm:t>
    </dgm:pt>
    <dgm:pt modelId="{D0A6A8E9-B631-41BA-B068-8CCB975443AB}" type="sibTrans" cxnId="{B36EFCBB-D256-4DFC-9143-E38B698B8117}">
      <dgm:prSet/>
      <dgm:spPr/>
      <dgm:t>
        <a:bodyPr/>
        <a:lstStyle/>
        <a:p>
          <a:endParaRPr lang="fr-FR"/>
        </a:p>
      </dgm:t>
    </dgm:pt>
    <dgm:pt modelId="{ADEF17A4-8C6C-4098-8B0F-EBCFCEC31E89}">
      <dgm:prSet phldrT="[Texte]" custT="1"/>
      <dgm:spPr/>
      <dgm:t>
        <a:bodyPr/>
        <a:lstStyle/>
        <a:p>
          <a:r>
            <a:rPr lang="fr-FR" sz="1600" dirty="0" smtClean="0"/>
            <a:t>Arrêt des tranches 250 MW en 2009</a:t>
          </a:r>
          <a:endParaRPr lang="fr-FR" sz="1600" dirty="0"/>
        </a:p>
      </dgm:t>
    </dgm:pt>
    <dgm:pt modelId="{FADA56B7-E569-46FE-977D-E34E25910670}" type="parTrans" cxnId="{BF1EF3A1-D8A8-4869-B7F5-D0017410EC80}">
      <dgm:prSet/>
      <dgm:spPr/>
      <dgm:t>
        <a:bodyPr/>
        <a:lstStyle/>
        <a:p>
          <a:endParaRPr lang="fr-FR"/>
        </a:p>
      </dgm:t>
    </dgm:pt>
    <dgm:pt modelId="{335EA721-58E0-41C6-B27A-4CFE8D98110F}" type="sibTrans" cxnId="{BF1EF3A1-D8A8-4869-B7F5-D0017410EC80}">
      <dgm:prSet/>
      <dgm:spPr/>
      <dgm:t>
        <a:bodyPr/>
        <a:lstStyle/>
        <a:p>
          <a:endParaRPr lang="fr-FR"/>
        </a:p>
      </dgm:t>
    </dgm:pt>
    <dgm:pt modelId="{6A617F2F-87CF-47A7-9423-047F96782921}">
      <dgm:prSet custT="1"/>
      <dgm:spPr/>
      <dgm:t>
        <a:bodyPr/>
        <a:lstStyle/>
        <a:p>
          <a:r>
            <a:rPr lang="fr-FR" sz="1600" dirty="0" smtClean="0"/>
            <a:t>Pas de nouvelles tranches</a:t>
          </a:r>
          <a:endParaRPr lang="fr-FR" sz="1600" dirty="0"/>
        </a:p>
      </dgm:t>
    </dgm:pt>
    <dgm:pt modelId="{1AEA32A0-3BCF-4F4D-86D5-3500E1061312}" type="parTrans" cxnId="{EAEB5BBC-AFC4-4160-ACFB-B794E071F04C}">
      <dgm:prSet/>
      <dgm:spPr/>
      <dgm:t>
        <a:bodyPr/>
        <a:lstStyle/>
        <a:p>
          <a:endParaRPr lang="fr-FR"/>
        </a:p>
      </dgm:t>
    </dgm:pt>
    <dgm:pt modelId="{7872EBB2-067B-43E0-A3B3-3CC84F760051}" type="sibTrans" cxnId="{EAEB5BBC-AFC4-4160-ACFB-B794E071F04C}">
      <dgm:prSet/>
      <dgm:spPr/>
      <dgm:t>
        <a:bodyPr/>
        <a:lstStyle/>
        <a:p>
          <a:endParaRPr lang="fr-FR"/>
        </a:p>
      </dgm:t>
    </dgm:pt>
    <dgm:pt modelId="{E4426867-1B24-4DC1-B1AD-8AB517F93A1D}">
      <dgm:prSet custT="1"/>
      <dgm:spPr/>
      <dgm:t>
        <a:bodyPr/>
        <a:lstStyle/>
        <a:p>
          <a:r>
            <a:rPr lang="fr-FR" sz="1600" dirty="0" smtClean="0"/>
            <a:t>Maintient des 4 tranches 700 MW de Porcheville (2+2 en 2008) avec une durée annuelle d’utilisation de 500 heures</a:t>
          </a:r>
          <a:endParaRPr lang="fr-FR" sz="1600" dirty="0"/>
        </a:p>
      </dgm:t>
    </dgm:pt>
    <dgm:pt modelId="{F273987A-9EDF-4098-8A00-767CF7B533D6}" type="parTrans" cxnId="{35A9DDDD-B87A-4DB3-9825-5ACA0C4892B4}">
      <dgm:prSet/>
      <dgm:spPr/>
      <dgm:t>
        <a:bodyPr/>
        <a:lstStyle/>
        <a:p>
          <a:endParaRPr lang="fr-FR"/>
        </a:p>
      </dgm:t>
    </dgm:pt>
    <dgm:pt modelId="{7B666C88-FB8C-40DF-AA22-C91E89567C5E}" type="sibTrans" cxnId="{35A9DDDD-B87A-4DB3-9825-5ACA0C4892B4}">
      <dgm:prSet/>
      <dgm:spPr/>
      <dgm:t>
        <a:bodyPr/>
        <a:lstStyle/>
        <a:p>
          <a:endParaRPr lang="fr-FR"/>
        </a:p>
      </dgm:t>
    </dgm:pt>
    <dgm:pt modelId="{AEBD36F1-1D4A-4368-A292-98E3E64DBE2B}">
      <dgm:prSet phldrT="[Texte]" custT="1"/>
      <dgm:spPr/>
      <dgm:t>
        <a:bodyPr/>
        <a:lstStyle/>
        <a:p>
          <a:r>
            <a:rPr lang="fr-FR" sz="1600" dirty="0" smtClean="0"/>
            <a:t>Au vu du nombre de projets déjà engagés, près de 12000 MW sans planning défini de mise en service</a:t>
          </a:r>
          <a:endParaRPr lang="fr-FR" sz="1600" dirty="0"/>
        </a:p>
      </dgm:t>
    </dgm:pt>
    <dgm:pt modelId="{76BE5D14-1E18-4C89-A9FC-B6C2B40D0D80}" type="parTrans" cxnId="{6BF2ECF9-6B8A-4EDD-A14E-930AD66ABD8C}">
      <dgm:prSet/>
      <dgm:spPr/>
      <dgm:t>
        <a:bodyPr/>
        <a:lstStyle/>
        <a:p>
          <a:endParaRPr lang="fr-FR"/>
        </a:p>
      </dgm:t>
    </dgm:pt>
    <dgm:pt modelId="{D5481DE7-D0B8-4E81-B543-50CAE855C2C7}" type="sibTrans" cxnId="{6BF2ECF9-6B8A-4EDD-A14E-930AD66ABD8C}">
      <dgm:prSet/>
      <dgm:spPr/>
      <dgm:t>
        <a:bodyPr/>
        <a:lstStyle/>
        <a:p>
          <a:endParaRPr lang="fr-FR"/>
        </a:p>
      </dgm:t>
    </dgm:pt>
    <dgm:pt modelId="{526A34C6-8F56-4399-BB19-77076AF83D94}">
      <dgm:prSet phldrT="[Texte]" custT="1"/>
      <dgm:spPr/>
      <dgm:t>
        <a:bodyPr/>
        <a:lstStyle/>
        <a:p>
          <a:r>
            <a:rPr lang="fr-FR" sz="1600" dirty="0" smtClean="0"/>
            <a:t>l’ajustement par la variable « puissance CCG installée » de la production globale à la demande globale en énergie est l’hypothèse choisie pour boucler l’équilibre prévisionnel</a:t>
          </a:r>
          <a:endParaRPr lang="fr-FR" sz="1600" dirty="0"/>
        </a:p>
      </dgm:t>
    </dgm:pt>
    <dgm:pt modelId="{17075ABB-942F-4912-A203-756E9B14AF82}" type="parTrans" cxnId="{723EB247-C0BC-4A94-951A-15F8916EDE6D}">
      <dgm:prSet/>
      <dgm:spPr/>
      <dgm:t>
        <a:bodyPr/>
        <a:lstStyle/>
        <a:p>
          <a:endParaRPr lang="fr-FR"/>
        </a:p>
      </dgm:t>
    </dgm:pt>
    <dgm:pt modelId="{06A66A7E-AB6A-4B82-9BD9-A4F1A047C6CD}" type="sibTrans" cxnId="{723EB247-C0BC-4A94-951A-15F8916EDE6D}">
      <dgm:prSet/>
      <dgm:spPr/>
      <dgm:t>
        <a:bodyPr/>
        <a:lstStyle/>
        <a:p>
          <a:endParaRPr lang="fr-FR"/>
        </a:p>
      </dgm:t>
    </dgm:pt>
    <dgm:pt modelId="{B43EB5E5-0C72-447D-9971-254C9DFBCA0C}">
      <dgm:prSet phldrT="[Texte]" custT="1"/>
      <dgm:spPr/>
      <dgm:t>
        <a:bodyPr/>
        <a:lstStyle/>
        <a:p>
          <a:r>
            <a:rPr lang="fr-FR" sz="1600" dirty="0" smtClean="0"/>
            <a:t>Maintien des turbines de pointe existantes (500 à 1000 heures par an)</a:t>
          </a:r>
          <a:endParaRPr lang="fr-FR" sz="1600" dirty="0"/>
        </a:p>
      </dgm:t>
    </dgm:pt>
    <dgm:pt modelId="{7CC3845B-EA96-44CA-B45A-95B9AA3A0008}" type="parTrans" cxnId="{15220713-B5FF-49C3-97BA-59C4CF471EEC}">
      <dgm:prSet/>
      <dgm:spPr/>
      <dgm:t>
        <a:bodyPr/>
        <a:lstStyle/>
        <a:p>
          <a:endParaRPr lang="fr-FR"/>
        </a:p>
      </dgm:t>
    </dgm:pt>
    <dgm:pt modelId="{11B190D7-C86E-49B7-AFD8-2B6B4EBEC0CF}" type="sibTrans" cxnId="{15220713-B5FF-49C3-97BA-59C4CF471EEC}">
      <dgm:prSet/>
      <dgm:spPr/>
      <dgm:t>
        <a:bodyPr/>
        <a:lstStyle/>
        <a:p>
          <a:endParaRPr lang="fr-FR"/>
        </a:p>
      </dgm:t>
    </dgm:pt>
    <dgm:pt modelId="{05779B98-617E-4467-9F67-83D571837E5D}">
      <dgm:prSet phldrT="[Texte]" custT="1"/>
      <dgm:spPr/>
      <dgm:t>
        <a:bodyPr/>
        <a:lstStyle/>
        <a:p>
          <a:r>
            <a:rPr lang="fr-FR" sz="1600" dirty="0" smtClean="0"/>
            <a:t>Développement massif  des CCG,  concurrente du charbon en semi-base qui se situe au-dessus en terme de souplesse d’utilisation et d’efficacité énergétique</a:t>
          </a:r>
          <a:endParaRPr lang="fr-FR" sz="1600" dirty="0"/>
        </a:p>
      </dgm:t>
    </dgm:pt>
    <dgm:pt modelId="{C364AE8D-878C-464B-8662-E8CC983FBF57}" type="parTrans" cxnId="{FE3FED65-BA48-4E1C-B0BB-C7CA16F57B0D}">
      <dgm:prSet/>
      <dgm:spPr/>
      <dgm:t>
        <a:bodyPr/>
        <a:lstStyle/>
        <a:p>
          <a:endParaRPr lang="fr-FR"/>
        </a:p>
      </dgm:t>
    </dgm:pt>
    <dgm:pt modelId="{42AFACBD-C051-418D-9DA7-0FE86551A6A8}" type="sibTrans" cxnId="{FE3FED65-BA48-4E1C-B0BB-C7CA16F57B0D}">
      <dgm:prSet/>
      <dgm:spPr/>
      <dgm:t>
        <a:bodyPr/>
        <a:lstStyle/>
        <a:p>
          <a:endParaRPr lang="fr-FR"/>
        </a:p>
      </dgm:t>
    </dgm:pt>
    <dgm:pt modelId="{94492B32-6EFD-49B6-A18C-0415207379E1}" type="pres">
      <dgm:prSet presAssocID="{A529185F-CEF9-4EC9-A291-84E311A881A5}" presName="linear" presStyleCnt="0">
        <dgm:presLayoutVars>
          <dgm:animLvl val="lvl"/>
          <dgm:resizeHandles val="exact"/>
        </dgm:presLayoutVars>
      </dgm:prSet>
      <dgm:spPr/>
      <dgm:t>
        <a:bodyPr/>
        <a:lstStyle/>
        <a:p>
          <a:endParaRPr lang="fr-FR"/>
        </a:p>
      </dgm:t>
    </dgm:pt>
    <dgm:pt modelId="{BA6C1B6F-6E7B-4616-932B-2B885D533EDB}" type="pres">
      <dgm:prSet presAssocID="{11F90F27-B0C7-427F-99B0-35A4C8280F9C}" presName="parentText" presStyleLbl="node1" presStyleIdx="0" presStyleCnt="3" custScaleY="47137">
        <dgm:presLayoutVars>
          <dgm:chMax val="0"/>
          <dgm:bulletEnabled val="1"/>
        </dgm:presLayoutVars>
      </dgm:prSet>
      <dgm:spPr/>
      <dgm:t>
        <a:bodyPr/>
        <a:lstStyle/>
        <a:p>
          <a:endParaRPr lang="fr-FR"/>
        </a:p>
      </dgm:t>
    </dgm:pt>
    <dgm:pt modelId="{9D70385D-A505-44E9-B1AC-F2825DE6292A}" type="pres">
      <dgm:prSet presAssocID="{11F90F27-B0C7-427F-99B0-35A4C8280F9C}" presName="childText" presStyleLbl="revTx" presStyleIdx="0" presStyleCnt="3">
        <dgm:presLayoutVars>
          <dgm:bulletEnabled val="1"/>
        </dgm:presLayoutVars>
      </dgm:prSet>
      <dgm:spPr/>
      <dgm:t>
        <a:bodyPr/>
        <a:lstStyle/>
        <a:p>
          <a:endParaRPr lang="fr-FR"/>
        </a:p>
      </dgm:t>
    </dgm:pt>
    <dgm:pt modelId="{718E3B2A-9E88-42FC-856D-98924C3B8126}" type="pres">
      <dgm:prSet presAssocID="{39FCBC42-1B94-43BF-A20A-3DFD11E6E870}" presName="parentText" presStyleLbl="node1" presStyleIdx="1" presStyleCnt="3" custScaleY="54540">
        <dgm:presLayoutVars>
          <dgm:chMax val="0"/>
          <dgm:bulletEnabled val="1"/>
        </dgm:presLayoutVars>
      </dgm:prSet>
      <dgm:spPr/>
      <dgm:t>
        <a:bodyPr/>
        <a:lstStyle/>
        <a:p>
          <a:endParaRPr lang="fr-FR"/>
        </a:p>
      </dgm:t>
    </dgm:pt>
    <dgm:pt modelId="{D722BABF-D12C-4859-84E3-2DC0CA64A32F}" type="pres">
      <dgm:prSet presAssocID="{39FCBC42-1B94-43BF-A20A-3DFD11E6E870}" presName="childText" presStyleLbl="revTx" presStyleIdx="1" presStyleCnt="3">
        <dgm:presLayoutVars>
          <dgm:bulletEnabled val="1"/>
        </dgm:presLayoutVars>
      </dgm:prSet>
      <dgm:spPr/>
      <dgm:t>
        <a:bodyPr/>
        <a:lstStyle/>
        <a:p>
          <a:endParaRPr lang="fr-FR"/>
        </a:p>
      </dgm:t>
    </dgm:pt>
    <dgm:pt modelId="{8C9AAEF2-8AA7-40BB-AE5A-A9721D2C9AB5}" type="pres">
      <dgm:prSet presAssocID="{5B1A3237-F018-4549-B495-22AE86468E8C}" presName="parentText" presStyleLbl="node1" presStyleIdx="2" presStyleCnt="3" custScaleY="51099">
        <dgm:presLayoutVars>
          <dgm:chMax val="0"/>
          <dgm:bulletEnabled val="1"/>
        </dgm:presLayoutVars>
      </dgm:prSet>
      <dgm:spPr/>
      <dgm:t>
        <a:bodyPr/>
        <a:lstStyle/>
        <a:p>
          <a:endParaRPr lang="fr-FR"/>
        </a:p>
      </dgm:t>
    </dgm:pt>
    <dgm:pt modelId="{6B27D593-494E-49A2-8D4F-452F5B9FBA50}" type="pres">
      <dgm:prSet presAssocID="{5B1A3237-F018-4549-B495-22AE86468E8C}" presName="childText" presStyleLbl="revTx" presStyleIdx="2" presStyleCnt="3">
        <dgm:presLayoutVars>
          <dgm:bulletEnabled val="1"/>
        </dgm:presLayoutVars>
      </dgm:prSet>
      <dgm:spPr/>
      <dgm:t>
        <a:bodyPr/>
        <a:lstStyle/>
        <a:p>
          <a:endParaRPr lang="fr-FR"/>
        </a:p>
      </dgm:t>
    </dgm:pt>
  </dgm:ptLst>
  <dgm:cxnLst>
    <dgm:cxn modelId="{81B839CC-ED9F-442A-8FBD-F09C2C65A7EE}" type="presOf" srcId="{82A21727-0C4A-4B51-AC78-51BD54248A2B}" destId="{9D70385D-A505-44E9-B1AC-F2825DE6292A}" srcOrd="0" destOrd="2" presId="urn:microsoft.com/office/officeart/2005/8/layout/vList2"/>
    <dgm:cxn modelId="{FE3FED65-BA48-4E1C-B0BB-C7CA16F57B0D}" srcId="{39FCBC42-1B94-43BF-A20A-3DFD11E6E870}" destId="{05779B98-617E-4467-9F67-83D571837E5D}" srcOrd="1" destOrd="0" parTransId="{C364AE8D-878C-464B-8662-E8CC983FBF57}" sibTransId="{42AFACBD-C051-418D-9DA7-0FE86551A6A8}"/>
    <dgm:cxn modelId="{FF9EFE32-AE95-4B0F-B07F-6394FBE80360}" type="presOf" srcId="{11F90F27-B0C7-427F-99B0-35A4C8280F9C}" destId="{BA6C1B6F-6E7B-4616-932B-2B885D533EDB}" srcOrd="0" destOrd="0" presId="urn:microsoft.com/office/officeart/2005/8/layout/vList2"/>
    <dgm:cxn modelId="{A480B3AC-FAB2-418A-BB8F-87BE7A0DD2CD}" srcId="{39FCBC42-1B94-43BF-A20A-3DFD11E6E870}" destId="{CE2D152E-922F-4A3C-903C-8092E3AEBB16}" srcOrd="2" destOrd="0" parTransId="{05B83A37-A5E1-4260-B139-B2352FFB28C0}" sibTransId="{04C7C0C5-E7C8-45FF-A13E-AD9B6D05148F}"/>
    <dgm:cxn modelId="{6CCF9BD7-1E2E-4217-9741-E84259463945}" type="presOf" srcId="{8EA7B0D3-70F0-4889-9E39-7C49AEA0DCA5}" destId="{9D70385D-A505-44E9-B1AC-F2825DE6292A}" srcOrd="0" destOrd="1" presId="urn:microsoft.com/office/officeart/2005/8/layout/vList2"/>
    <dgm:cxn modelId="{B36EFCBB-D256-4DFC-9143-E38B698B8117}" srcId="{A529185F-CEF9-4EC9-A291-84E311A881A5}" destId="{5B1A3237-F018-4549-B495-22AE86468E8C}" srcOrd="2" destOrd="0" parTransId="{6026361A-F7BB-4356-BFC8-9361B9BDDE19}" sibTransId="{D0A6A8E9-B631-41BA-B068-8CCB975443AB}"/>
    <dgm:cxn modelId="{35A9DDDD-B87A-4DB3-9825-5ACA0C4892B4}" srcId="{5B1A3237-F018-4549-B495-22AE86468E8C}" destId="{E4426867-1B24-4DC1-B1AD-8AB517F93A1D}" srcOrd="2" destOrd="0" parTransId="{F273987A-9EDF-4098-8A00-767CF7B533D6}" sibTransId="{7B666C88-FB8C-40DF-AA22-C91E89567C5E}"/>
    <dgm:cxn modelId="{8E874784-E3FF-4C87-981E-4591155AE65D}" srcId="{A529185F-CEF9-4EC9-A291-84E311A881A5}" destId="{39FCBC42-1B94-43BF-A20A-3DFD11E6E870}" srcOrd="1" destOrd="0" parTransId="{3808743C-2014-4819-AF04-3160689D5078}" sibTransId="{F6294AEB-942D-4DD6-AA47-1995995FA894}"/>
    <dgm:cxn modelId="{83904A4D-BEC6-4BB6-9AFE-CC523834FB96}" srcId="{11F90F27-B0C7-427F-99B0-35A4C8280F9C}" destId="{645DFB45-A2E4-42A1-B692-3F9969D3D6BB}" srcOrd="0" destOrd="0" parTransId="{AD21F2E6-9EA8-4909-B677-1A4701E99A9E}" sibTransId="{653D221F-E818-4250-8228-66BBE77B1F54}"/>
    <dgm:cxn modelId="{EAEB5BBC-AFC4-4160-ACFB-B794E071F04C}" srcId="{5B1A3237-F018-4549-B495-22AE86468E8C}" destId="{6A617F2F-87CF-47A7-9423-047F96782921}" srcOrd="1" destOrd="0" parTransId="{1AEA32A0-3BCF-4F4D-86D5-3500E1061312}" sibTransId="{7872EBB2-067B-43E0-A3B3-3CC84F760051}"/>
    <dgm:cxn modelId="{3DD7FED3-63C1-4EA7-9BC6-E6198EB2E7EA}" type="presOf" srcId="{AEBD36F1-1D4A-4368-A292-98E3E64DBE2B}" destId="{D722BABF-D12C-4859-84E3-2DC0CA64A32F}" srcOrd="0" destOrd="3" presId="urn:microsoft.com/office/officeart/2005/8/layout/vList2"/>
    <dgm:cxn modelId="{15220713-B5FF-49C3-97BA-59C4CF471EEC}" srcId="{39FCBC42-1B94-43BF-A20A-3DFD11E6E870}" destId="{B43EB5E5-0C72-447D-9971-254C9DFBCA0C}" srcOrd="0" destOrd="0" parTransId="{7CC3845B-EA96-44CA-B45A-95B9AA3A0008}" sibTransId="{11B190D7-C86E-49B7-AFD8-2B6B4EBEC0CF}"/>
    <dgm:cxn modelId="{A4CE2CFD-D6AC-4766-8C3A-68DF9B8BBF8B}" type="presOf" srcId="{645DFB45-A2E4-42A1-B692-3F9969D3D6BB}" destId="{9D70385D-A505-44E9-B1AC-F2825DE6292A}" srcOrd="0" destOrd="0" presId="urn:microsoft.com/office/officeart/2005/8/layout/vList2"/>
    <dgm:cxn modelId="{9CD14765-6B97-4B3A-BB3D-966568509980}" type="presOf" srcId="{39FCBC42-1B94-43BF-A20A-3DFD11E6E870}" destId="{718E3B2A-9E88-42FC-856D-98924C3B8126}" srcOrd="0" destOrd="0" presId="urn:microsoft.com/office/officeart/2005/8/layout/vList2"/>
    <dgm:cxn modelId="{70B2A443-9007-4BB7-9802-F9F74E0B2D1D}" type="presOf" srcId="{CE2D152E-922F-4A3C-903C-8092E3AEBB16}" destId="{D722BABF-D12C-4859-84E3-2DC0CA64A32F}" srcOrd="0" destOrd="2" presId="urn:microsoft.com/office/officeart/2005/8/layout/vList2"/>
    <dgm:cxn modelId="{0D4D797F-F526-486B-A65E-938A2384A541}" srcId="{11F90F27-B0C7-427F-99B0-35A4C8280F9C}" destId="{8EA7B0D3-70F0-4889-9E39-7C49AEA0DCA5}" srcOrd="1" destOrd="0" parTransId="{9BF4A92A-3CA0-4C82-BA73-737A9EDFBE96}" sibTransId="{76C626ED-3DEE-4AC7-AAF6-8A2DBB5C3ECF}"/>
    <dgm:cxn modelId="{D9B1121F-2719-4FC1-B3F7-117A693D13DC}" type="presOf" srcId="{ADEF17A4-8C6C-4098-8B0F-EBCFCEC31E89}" destId="{6B27D593-494E-49A2-8D4F-452F5B9FBA50}" srcOrd="0" destOrd="0" presId="urn:microsoft.com/office/officeart/2005/8/layout/vList2"/>
    <dgm:cxn modelId="{06C8C27F-6853-4F69-8E67-44430ECE4F7A}" type="presOf" srcId="{5B1A3237-F018-4549-B495-22AE86468E8C}" destId="{8C9AAEF2-8AA7-40BB-AE5A-A9721D2C9AB5}" srcOrd="0" destOrd="0" presId="urn:microsoft.com/office/officeart/2005/8/layout/vList2"/>
    <dgm:cxn modelId="{ED97C16F-4F39-46CF-BBDB-74E33B7D6CDB}" type="presOf" srcId="{526A34C6-8F56-4399-BB19-77076AF83D94}" destId="{D722BABF-D12C-4859-84E3-2DC0CA64A32F}" srcOrd="0" destOrd="4" presId="urn:microsoft.com/office/officeart/2005/8/layout/vList2"/>
    <dgm:cxn modelId="{F9AEBAE8-CB80-464C-8EB9-29EAEB2E324F}" srcId="{11F90F27-B0C7-427F-99B0-35A4C8280F9C}" destId="{82A21727-0C4A-4B51-AC78-51BD54248A2B}" srcOrd="2" destOrd="0" parTransId="{4B33F33A-AA47-423E-A9FC-A78AE9BCED30}" sibTransId="{6458A578-1D1D-498C-884A-B86FBEA5D072}"/>
    <dgm:cxn modelId="{6BF2ECF9-6B8A-4EDD-A14E-930AD66ABD8C}" srcId="{39FCBC42-1B94-43BF-A20A-3DFD11E6E870}" destId="{AEBD36F1-1D4A-4368-A292-98E3E64DBE2B}" srcOrd="3" destOrd="0" parTransId="{76BE5D14-1E18-4C89-A9FC-B6C2B40D0D80}" sibTransId="{D5481DE7-D0B8-4E81-B543-50CAE855C2C7}"/>
    <dgm:cxn modelId="{57597D09-57FF-47AC-8C1B-D1181BBDB1DC}" srcId="{A529185F-CEF9-4EC9-A291-84E311A881A5}" destId="{11F90F27-B0C7-427F-99B0-35A4C8280F9C}" srcOrd="0" destOrd="0" parTransId="{304AA5CC-F598-4FD4-9750-CAFE1B0B2192}" sibTransId="{B75DFAA1-AD85-4FA3-B176-C70CA104E5E2}"/>
    <dgm:cxn modelId="{90DE2DD2-7B23-4BF8-BF47-DF50D9B34A49}" type="presOf" srcId="{B43EB5E5-0C72-447D-9971-254C9DFBCA0C}" destId="{D722BABF-D12C-4859-84E3-2DC0CA64A32F}" srcOrd="0" destOrd="0" presId="urn:microsoft.com/office/officeart/2005/8/layout/vList2"/>
    <dgm:cxn modelId="{200BD7F8-80CC-4840-B266-0B8541259DB8}" type="presOf" srcId="{E4426867-1B24-4DC1-B1AD-8AB517F93A1D}" destId="{6B27D593-494E-49A2-8D4F-452F5B9FBA50}" srcOrd="0" destOrd="2" presId="urn:microsoft.com/office/officeart/2005/8/layout/vList2"/>
    <dgm:cxn modelId="{723EB247-C0BC-4A94-951A-15F8916EDE6D}" srcId="{39FCBC42-1B94-43BF-A20A-3DFD11E6E870}" destId="{526A34C6-8F56-4399-BB19-77076AF83D94}" srcOrd="4" destOrd="0" parTransId="{17075ABB-942F-4912-A203-756E9B14AF82}" sibTransId="{06A66A7E-AB6A-4B82-9BD9-A4F1A047C6CD}"/>
    <dgm:cxn modelId="{BF1EF3A1-D8A8-4869-B7F5-D0017410EC80}" srcId="{5B1A3237-F018-4549-B495-22AE86468E8C}" destId="{ADEF17A4-8C6C-4098-8B0F-EBCFCEC31E89}" srcOrd="0" destOrd="0" parTransId="{FADA56B7-E569-46FE-977D-E34E25910670}" sibTransId="{335EA721-58E0-41C6-B27A-4CFE8D98110F}"/>
    <dgm:cxn modelId="{A3F96AAA-DC9A-4246-ABEE-69F9B0EBDD1F}" type="presOf" srcId="{6A617F2F-87CF-47A7-9423-047F96782921}" destId="{6B27D593-494E-49A2-8D4F-452F5B9FBA50}" srcOrd="0" destOrd="1" presId="urn:microsoft.com/office/officeart/2005/8/layout/vList2"/>
    <dgm:cxn modelId="{89F1F54E-BC95-4404-9037-A0FC37426F3A}" type="presOf" srcId="{A529185F-CEF9-4EC9-A291-84E311A881A5}" destId="{94492B32-6EFD-49B6-A18C-0415207379E1}" srcOrd="0" destOrd="0" presId="urn:microsoft.com/office/officeart/2005/8/layout/vList2"/>
    <dgm:cxn modelId="{996A2850-221A-466F-97B8-8E3565C8472D}" type="presOf" srcId="{05779B98-617E-4467-9F67-83D571837E5D}" destId="{D722BABF-D12C-4859-84E3-2DC0CA64A32F}" srcOrd="0" destOrd="1" presId="urn:microsoft.com/office/officeart/2005/8/layout/vList2"/>
    <dgm:cxn modelId="{74C098F9-4FAA-4FD8-8767-A00D909EB2E6}" type="presParOf" srcId="{94492B32-6EFD-49B6-A18C-0415207379E1}" destId="{BA6C1B6F-6E7B-4616-932B-2B885D533EDB}" srcOrd="0" destOrd="0" presId="urn:microsoft.com/office/officeart/2005/8/layout/vList2"/>
    <dgm:cxn modelId="{852C566F-DC5F-4745-AC21-7C5AF5AC8B83}" type="presParOf" srcId="{94492B32-6EFD-49B6-A18C-0415207379E1}" destId="{9D70385D-A505-44E9-B1AC-F2825DE6292A}" srcOrd="1" destOrd="0" presId="urn:microsoft.com/office/officeart/2005/8/layout/vList2"/>
    <dgm:cxn modelId="{276A28FB-F234-47EC-BB85-ECBDCD473BD7}" type="presParOf" srcId="{94492B32-6EFD-49B6-A18C-0415207379E1}" destId="{718E3B2A-9E88-42FC-856D-98924C3B8126}" srcOrd="2" destOrd="0" presId="urn:microsoft.com/office/officeart/2005/8/layout/vList2"/>
    <dgm:cxn modelId="{FFAFBD53-7F7D-4B67-BEB5-215A48F2B127}" type="presParOf" srcId="{94492B32-6EFD-49B6-A18C-0415207379E1}" destId="{D722BABF-D12C-4859-84E3-2DC0CA64A32F}" srcOrd="3" destOrd="0" presId="urn:microsoft.com/office/officeart/2005/8/layout/vList2"/>
    <dgm:cxn modelId="{1AA8D287-1DD2-4164-84FF-C6439E839D98}" type="presParOf" srcId="{94492B32-6EFD-49B6-A18C-0415207379E1}" destId="{8C9AAEF2-8AA7-40BB-AE5A-A9721D2C9AB5}" srcOrd="4" destOrd="0" presId="urn:microsoft.com/office/officeart/2005/8/layout/vList2"/>
    <dgm:cxn modelId="{F3053982-4C60-4C4C-99A2-2A855AD0841F}" type="presParOf" srcId="{94492B32-6EFD-49B6-A18C-0415207379E1}" destId="{6B27D593-494E-49A2-8D4F-452F5B9FBA50}" srcOrd="5" destOrd="0" presId="urn:microsoft.com/office/officeart/2005/8/layout/vList2"/>
  </dgm:cxnLst>
  <dgm:bg/>
  <dgm:whole/>
</dgm:dataModel>
</file>

<file path=ppt/diagrams/data12.xml><?xml version="1.0" encoding="utf-8"?>
<dgm:dataModel xmlns:dgm="http://schemas.openxmlformats.org/drawingml/2006/diagram" xmlns:a="http://schemas.openxmlformats.org/drawingml/2006/main">
  <dgm:ptLst>
    <dgm:pt modelId="{0E846285-5E35-4A0E-88CF-7021F67EE5E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fr-FR"/>
        </a:p>
      </dgm:t>
    </dgm:pt>
    <dgm:pt modelId="{1BB2B7E9-1906-4690-A11C-9EB6FBC23A5A}">
      <dgm:prSet phldrT="[Texte]" custT="1"/>
      <dgm:spPr>
        <a:solidFill>
          <a:schemeClr val="accent4">
            <a:lumMod val="75000"/>
          </a:schemeClr>
        </a:solidFill>
      </dgm:spPr>
      <dgm:t>
        <a:bodyPr/>
        <a:lstStyle/>
        <a:p>
          <a:r>
            <a:rPr lang="fr-FR" sz="1400" dirty="0" smtClean="0"/>
            <a:t>Augmentation de la puissance installée de 63 GW à 65 GW </a:t>
          </a:r>
          <a:endParaRPr lang="fr-FR" sz="1400" dirty="0"/>
        </a:p>
      </dgm:t>
    </dgm:pt>
    <dgm:pt modelId="{6660EB39-419B-4018-8CAF-37B895F7F7EB}" type="parTrans" cxnId="{BB49BDBF-561F-450D-BF3C-3576AC6EFBC6}">
      <dgm:prSet/>
      <dgm:spPr/>
      <dgm:t>
        <a:bodyPr/>
        <a:lstStyle/>
        <a:p>
          <a:endParaRPr lang="fr-FR" sz="1400"/>
        </a:p>
      </dgm:t>
    </dgm:pt>
    <dgm:pt modelId="{2D698DCE-0ED2-42D8-8EF6-0971F4FF636B}" type="sibTrans" cxnId="{BB49BDBF-561F-450D-BF3C-3576AC6EFBC6}">
      <dgm:prSet/>
      <dgm:spPr/>
      <dgm:t>
        <a:bodyPr/>
        <a:lstStyle/>
        <a:p>
          <a:endParaRPr lang="fr-FR" sz="1400"/>
        </a:p>
      </dgm:t>
    </dgm:pt>
    <dgm:pt modelId="{512D035D-5294-4697-9DC4-D59BD541F9A6}">
      <dgm:prSet custT="1"/>
      <dgm:spPr>
        <a:solidFill>
          <a:schemeClr val="accent4">
            <a:lumMod val="75000"/>
          </a:schemeClr>
        </a:solidFill>
      </dgm:spPr>
      <dgm:t>
        <a:bodyPr/>
        <a:lstStyle/>
        <a:p>
          <a:r>
            <a:rPr lang="fr-FR" sz="1400" dirty="0" smtClean="0"/>
            <a:t>Pas de déclassement des centrales existantes d’ici 2020</a:t>
          </a:r>
          <a:endParaRPr lang="fr-FR" sz="1400" dirty="0"/>
        </a:p>
      </dgm:t>
    </dgm:pt>
    <dgm:pt modelId="{9C5B9A2C-7F6D-48F0-B5CB-D805B6D97D66}" type="parTrans" cxnId="{71B8DB0A-B7A8-4F56-B30B-9FAE81618DFB}">
      <dgm:prSet/>
      <dgm:spPr/>
      <dgm:t>
        <a:bodyPr/>
        <a:lstStyle/>
        <a:p>
          <a:endParaRPr lang="fr-FR" sz="1400"/>
        </a:p>
      </dgm:t>
    </dgm:pt>
    <dgm:pt modelId="{4BFBE00C-3B29-4F6D-B3C7-513CC89CDDDE}" type="sibTrans" cxnId="{71B8DB0A-B7A8-4F56-B30B-9FAE81618DFB}">
      <dgm:prSet/>
      <dgm:spPr/>
      <dgm:t>
        <a:bodyPr/>
        <a:lstStyle/>
        <a:p>
          <a:endParaRPr lang="fr-FR" sz="1400"/>
        </a:p>
      </dgm:t>
    </dgm:pt>
    <dgm:pt modelId="{169E826B-845C-4E3C-86C9-147B30B924A4}">
      <dgm:prSet custT="1"/>
      <dgm:spPr>
        <a:solidFill>
          <a:schemeClr val="accent4">
            <a:lumMod val="75000"/>
          </a:schemeClr>
        </a:solidFill>
      </dgm:spPr>
      <dgm:t>
        <a:bodyPr/>
        <a:lstStyle/>
        <a:p>
          <a:r>
            <a:rPr lang="fr-FR" sz="1400" dirty="0" smtClean="0"/>
            <a:t>1600 MW supplémentaires dès </a:t>
          </a:r>
          <a:r>
            <a:rPr lang="fr-FR" sz="1400" smtClean="0"/>
            <a:t>2013. </a:t>
          </a:r>
          <a:r>
            <a:rPr lang="fr-FR" sz="1400" dirty="0" smtClean="0"/>
            <a:t>Date de mise en service du projet EPR de Flamanville</a:t>
          </a:r>
          <a:endParaRPr lang="fr-FR" sz="1400" dirty="0"/>
        </a:p>
      </dgm:t>
    </dgm:pt>
    <dgm:pt modelId="{8107B88A-4287-4216-BBF3-1A7E70562B1B}" type="parTrans" cxnId="{9A02AFFC-9733-428C-8C45-EC6423559289}">
      <dgm:prSet/>
      <dgm:spPr/>
      <dgm:t>
        <a:bodyPr/>
        <a:lstStyle/>
        <a:p>
          <a:endParaRPr lang="fr-FR" sz="1400"/>
        </a:p>
      </dgm:t>
    </dgm:pt>
    <dgm:pt modelId="{97EA2B8E-DE63-4B43-B8B4-84453F876A4E}" type="sibTrans" cxnId="{9A02AFFC-9733-428C-8C45-EC6423559289}">
      <dgm:prSet/>
      <dgm:spPr/>
      <dgm:t>
        <a:bodyPr/>
        <a:lstStyle/>
        <a:p>
          <a:endParaRPr lang="fr-FR" sz="1400"/>
        </a:p>
      </dgm:t>
    </dgm:pt>
    <dgm:pt modelId="{12705BDA-D54F-4D0B-A2EE-B306FA2CED85}">
      <dgm:prSet custT="1"/>
      <dgm:spPr>
        <a:solidFill>
          <a:schemeClr val="accent4">
            <a:lumMod val="75000"/>
          </a:schemeClr>
        </a:solidFill>
      </dgm:spPr>
      <dgm:t>
        <a:bodyPr/>
        <a:lstStyle/>
        <a:p>
          <a:r>
            <a:rPr lang="fr-FR" sz="1400" dirty="0" smtClean="0"/>
            <a:t>Amélioration du coefficient d’utilisation des tranches </a:t>
          </a:r>
          <a:r>
            <a:rPr lang="fr-FR" sz="1400" dirty="0" smtClean="0">
              <a:sym typeface="Wingdings"/>
            </a:rPr>
            <a:t></a:t>
          </a:r>
          <a:r>
            <a:rPr lang="fr-FR" sz="1400" dirty="0" smtClean="0"/>
            <a:t>7000 heures de fonctionnement annuel à puissance nette maximale en 2020</a:t>
          </a:r>
          <a:endParaRPr lang="fr-FR" sz="1400" dirty="0"/>
        </a:p>
      </dgm:t>
    </dgm:pt>
    <dgm:pt modelId="{5E7289B1-438D-4048-A269-321600BFB079}" type="parTrans" cxnId="{F287A767-DDAF-4F7B-9285-00387D78B016}">
      <dgm:prSet/>
      <dgm:spPr/>
      <dgm:t>
        <a:bodyPr/>
        <a:lstStyle/>
        <a:p>
          <a:endParaRPr lang="fr-FR" sz="1400"/>
        </a:p>
      </dgm:t>
    </dgm:pt>
    <dgm:pt modelId="{03CBEB9D-6CE9-4B10-B643-120A29C711C1}" type="sibTrans" cxnId="{F287A767-DDAF-4F7B-9285-00387D78B016}">
      <dgm:prSet/>
      <dgm:spPr/>
      <dgm:t>
        <a:bodyPr/>
        <a:lstStyle/>
        <a:p>
          <a:endParaRPr lang="fr-FR" sz="1400"/>
        </a:p>
      </dgm:t>
    </dgm:pt>
    <dgm:pt modelId="{2963130A-6DB9-46EA-BC97-9845145BBC76}" type="pres">
      <dgm:prSet presAssocID="{0E846285-5E35-4A0E-88CF-7021F67EE5E6}" presName="diagram" presStyleCnt="0">
        <dgm:presLayoutVars>
          <dgm:dir/>
          <dgm:resizeHandles val="exact"/>
        </dgm:presLayoutVars>
      </dgm:prSet>
      <dgm:spPr/>
      <dgm:t>
        <a:bodyPr/>
        <a:lstStyle/>
        <a:p>
          <a:endParaRPr lang="fr-FR"/>
        </a:p>
      </dgm:t>
    </dgm:pt>
    <dgm:pt modelId="{B6F134B1-31D3-46BE-976A-DEFFF4B0367F}" type="pres">
      <dgm:prSet presAssocID="{1BB2B7E9-1906-4690-A11C-9EB6FBC23A5A}" presName="node" presStyleLbl="node1" presStyleIdx="0" presStyleCnt="4" custScaleY="130946">
        <dgm:presLayoutVars>
          <dgm:bulletEnabled val="1"/>
        </dgm:presLayoutVars>
      </dgm:prSet>
      <dgm:spPr/>
      <dgm:t>
        <a:bodyPr/>
        <a:lstStyle/>
        <a:p>
          <a:endParaRPr lang="fr-FR"/>
        </a:p>
      </dgm:t>
    </dgm:pt>
    <dgm:pt modelId="{5D45B12F-4F14-4270-9F01-9A323D232189}" type="pres">
      <dgm:prSet presAssocID="{2D698DCE-0ED2-42D8-8EF6-0971F4FF636B}" presName="sibTrans" presStyleCnt="0"/>
      <dgm:spPr/>
    </dgm:pt>
    <dgm:pt modelId="{2EFD25DE-94F6-4E20-8083-02CD84B719BF}" type="pres">
      <dgm:prSet presAssocID="{512D035D-5294-4697-9DC4-D59BD541F9A6}" presName="node" presStyleLbl="node1" presStyleIdx="1" presStyleCnt="4" custScaleY="130946">
        <dgm:presLayoutVars>
          <dgm:bulletEnabled val="1"/>
        </dgm:presLayoutVars>
      </dgm:prSet>
      <dgm:spPr/>
      <dgm:t>
        <a:bodyPr/>
        <a:lstStyle/>
        <a:p>
          <a:endParaRPr lang="fr-FR"/>
        </a:p>
      </dgm:t>
    </dgm:pt>
    <dgm:pt modelId="{EC81701E-8131-4F7C-853F-462C0B54E099}" type="pres">
      <dgm:prSet presAssocID="{4BFBE00C-3B29-4F6D-B3C7-513CC89CDDDE}" presName="sibTrans" presStyleCnt="0"/>
      <dgm:spPr/>
    </dgm:pt>
    <dgm:pt modelId="{9D4439B6-1E32-4215-B68D-FDA4FC3FCAAF}" type="pres">
      <dgm:prSet presAssocID="{169E826B-845C-4E3C-86C9-147B30B924A4}" presName="node" presStyleLbl="node1" presStyleIdx="2" presStyleCnt="4" custScaleY="130946">
        <dgm:presLayoutVars>
          <dgm:bulletEnabled val="1"/>
        </dgm:presLayoutVars>
      </dgm:prSet>
      <dgm:spPr/>
      <dgm:t>
        <a:bodyPr/>
        <a:lstStyle/>
        <a:p>
          <a:endParaRPr lang="fr-FR"/>
        </a:p>
      </dgm:t>
    </dgm:pt>
    <dgm:pt modelId="{E1B0C0EF-0BD9-4BEA-BAB8-DC3CEB3CFCF5}" type="pres">
      <dgm:prSet presAssocID="{97EA2B8E-DE63-4B43-B8B4-84453F876A4E}" presName="sibTrans" presStyleCnt="0"/>
      <dgm:spPr/>
    </dgm:pt>
    <dgm:pt modelId="{523BC7A7-E720-4F8E-BDA5-A045EDF169EE}" type="pres">
      <dgm:prSet presAssocID="{12705BDA-D54F-4D0B-A2EE-B306FA2CED85}" presName="node" presStyleLbl="node1" presStyleIdx="3" presStyleCnt="4" custScaleY="130946">
        <dgm:presLayoutVars>
          <dgm:bulletEnabled val="1"/>
        </dgm:presLayoutVars>
      </dgm:prSet>
      <dgm:spPr/>
      <dgm:t>
        <a:bodyPr/>
        <a:lstStyle/>
        <a:p>
          <a:endParaRPr lang="fr-FR"/>
        </a:p>
      </dgm:t>
    </dgm:pt>
  </dgm:ptLst>
  <dgm:cxnLst>
    <dgm:cxn modelId="{BB49BDBF-561F-450D-BF3C-3576AC6EFBC6}" srcId="{0E846285-5E35-4A0E-88CF-7021F67EE5E6}" destId="{1BB2B7E9-1906-4690-A11C-9EB6FBC23A5A}" srcOrd="0" destOrd="0" parTransId="{6660EB39-419B-4018-8CAF-37B895F7F7EB}" sibTransId="{2D698DCE-0ED2-42D8-8EF6-0971F4FF636B}"/>
    <dgm:cxn modelId="{19980D53-D0B0-4BDA-9E50-41CC593B677D}" type="presOf" srcId="{12705BDA-D54F-4D0B-A2EE-B306FA2CED85}" destId="{523BC7A7-E720-4F8E-BDA5-A045EDF169EE}" srcOrd="0" destOrd="0" presId="urn:microsoft.com/office/officeart/2005/8/layout/default"/>
    <dgm:cxn modelId="{F287A767-DDAF-4F7B-9285-00387D78B016}" srcId="{0E846285-5E35-4A0E-88CF-7021F67EE5E6}" destId="{12705BDA-D54F-4D0B-A2EE-B306FA2CED85}" srcOrd="3" destOrd="0" parTransId="{5E7289B1-438D-4048-A269-321600BFB079}" sibTransId="{03CBEB9D-6CE9-4B10-B643-120A29C711C1}"/>
    <dgm:cxn modelId="{ECC71863-4F71-4E76-ABE2-C5536A058518}" type="presOf" srcId="{1BB2B7E9-1906-4690-A11C-9EB6FBC23A5A}" destId="{B6F134B1-31D3-46BE-976A-DEFFF4B0367F}" srcOrd="0" destOrd="0" presId="urn:microsoft.com/office/officeart/2005/8/layout/default"/>
    <dgm:cxn modelId="{9A02AFFC-9733-428C-8C45-EC6423559289}" srcId="{0E846285-5E35-4A0E-88CF-7021F67EE5E6}" destId="{169E826B-845C-4E3C-86C9-147B30B924A4}" srcOrd="2" destOrd="0" parTransId="{8107B88A-4287-4216-BBF3-1A7E70562B1B}" sibTransId="{97EA2B8E-DE63-4B43-B8B4-84453F876A4E}"/>
    <dgm:cxn modelId="{4B52DEC1-21D0-4316-A384-9CC4792270BF}" type="presOf" srcId="{512D035D-5294-4697-9DC4-D59BD541F9A6}" destId="{2EFD25DE-94F6-4E20-8083-02CD84B719BF}" srcOrd="0" destOrd="0" presId="urn:microsoft.com/office/officeart/2005/8/layout/default"/>
    <dgm:cxn modelId="{71B8DB0A-B7A8-4F56-B30B-9FAE81618DFB}" srcId="{0E846285-5E35-4A0E-88CF-7021F67EE5E6}" destId="{512D035D-5294-4697-9DC4-D59BD541F9A6}" srcOrd="1" destOrd="0" parTransId="{9C5B9A2C-7F6D-48F0-B5CB-D805B6D97D66}" sibTransId="{4BFBE00C-3B29-4F6D-B3C7-513CC89CDDDE}"/>
    <dgm:cxn modelId="{023F6FD4-541B-4048-9FAE-3DA7831E1BA6}" type="presOf" srcId="{169E826B-845C-4E3C-86C9-147B30B924A4}" destId="{9D4439B6-1E32-4215-B68D-FDA4FC3FCAAF}" srcOrd="0" destOrd="0" presId="urn:microsoft.com/office/officeart/2005/8/layout/default"/>
    <dgm:cxn modelId="{47AFBAF5-91DA-4663-9E26-28283AEAE8AD}" type="presOf" srcId="{0E846285-5E35-4A0E-88CF-7021F67EE5E6}" destId="{2963130A-6DB9-46EA-BC97-9845145BBC76}" srcOrd="0" destOrd="0" presId="urn:microsoft.com/office/officeart/2005/8/layout/default"/>
    <dgm:cxn modelId="{BD8F79D9-1E94-450B-8858-D62ACA78AD3F}" type="presParOf" srcId="{2963130A-6DB9-46EA-BC97-9845145BBC76}" destId="{B6F134B1-31D3-46BE-976A-DEFFF4B0367F}" srcOrd="0" destOrd="0" presId="urn:microsoft.com/office/officeart/2005/8/layout/default"/>
    <dgm:cxn modelId="{E6A02652-E225-4BBA-93B8-115AD8EC7576}" type="presParOf" srcId="{2963130A-6DB9-46EA-BC97-9845145BBC76}" destId="{5D45B12F-4F14-4270-9F01-9A323D232189}" srcOrd="1" destOrd="0" presId="urn:microsoft.com/office/officeart/2005/8/layout/default"/>
    <dgm:cxn modelId="{33D38E0C-D780-4544-8A4A-0ABF989DC526}" type="presParOf" srcId="{2963130A-6DB9-46EA-BC97-9845145BBC76}" destId="{2EFD25DE-94F6-4E20-8083-02CD84B719BF}" srcOrd="2" destOrd="0" presId="urn:microsoft.com/office/officeart/2005/8/layout/default"/>
    <dgm:cxn modelId="{02CC152D-13E0-4E65-BEC0-2085A35F7A4E}" type="presParOf" srcId="{2963130A-6DB9-46EA-BC97-9845145BBC76}" destId="{EC81701E-8131-4F7C-853F-462C0B54E099}" srcOrd="3" destOrd="0" presId="urn:microsoft.com/office/officeart/2005/8/layout/default"/>
    <dgm:cxn modelId="{C5CD0368-55AA-4265-9ED7-2B3916815D0B}" type="presParOf" srcId="{2963130A-6DB9-46EA-BC97-9845145BBC76}" destId="{9D4439B6-1E32-4215-B68D-FDA4FC3FCAAF}" srcOrd="4" destOrd="0" presId="urn:microsoft.com/office/officeart/2005/8/layout/default"/>
    <dgm:cxn modelId="{FE9CEC6B-DAC4-4405-8774-8FE8C0A9B8BA}" type="presParOf" srcId="{2963130A-6DB9-46EA-BC97-9845145BBC76}" destId="{E1B0C0EF-0BD9-4BEA-BAB8-DC3CEB3CFCF5}" srcOrd="5" destOrd="0" presId="urn:microsoft.com/office/officeart/2005/8/layout/default"/>
    <dgm:cxn modelId="{67F8CFDF-61E8-436F-A2E0-81044EA116D1}" type="presParOf" srcId="{2963130A-6DB9-46EA-BC97-9845145BBC76}" destId="{523BC7A7-E720-4F8E-BDA5-A045EDF169EE}" srcOrd="6" destOrd="0" presId="urn:microsoft.com/office/officeart/2005/8/layout/default"/>
  </dgm:cxnLst>
  <dgm:bg/>
  <dgm:whole/>
</dgm:dataModel>
</file>

<file path=ppt/diagrams/data13.xml><?xml version="1.0" encoding="utf-8"?>
<dgm:dataModel xmlns:dgm="http://schemas.openxmlformats.org/drawingml/2006/diagram" xmlns:a="http://schemas.openxmlformats.org/drawingml/2006/main">
  <dgm:ptLst>
    <dgm:pt modelId="{3742FF9C-1BC9-4CA3-B5CA-AE37404E3031}"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F52377FB-4A79-45FC-92D4-67CD8965F8ED}">
      <dgm:prSet phldrT="[Texte]" custT="1"/>
      <dgm:spPr/>
      <dgm:t>
        <a:bodyPr/>
        <a:lstStyle/>
        <a:p>
          <a:r>
            <a:rPr lang="fr-FR" sz="1600" dirty="0" smtClean="0"/>
            <a:t>Évolution moyenne de la demande au rythme actuel: </a:t>
          </a:r>
          <a:r>
            <a:rPr lang="fr-FR" sz="1600" b="1" dirty="0" smtClean="0"/>
            <a:t>+1.3%</a:t>
          </a:r>
          <a:r>
            <a:rPr lang="fr-FR" sz="1600" dirty="0" smtClean="0"/>
            <a:t> jusqu’en 2020 soit </a:t>
          </a:r>
          <a:r>
            <a:rPr lang="fr-FR" sz="1600" b="1" dirty="0" smtClean="0"/>
            <a:t>572 </a:t>
          </a:r>
          <a:r>
            <a:rPr lang="fr-FR" sz="1600" b="1" dirty="0" err="1" smtClean="0"/>
            <a:t>TWh</a:t>
          </a:r>
          <a:r>
            <a:rPr lang="fr-FR" sz="1600" dirty="0" smtClean="0"/>
            <a:t> (478 en 2006)</a:t>
          </a:r>
          <a:endParaRPr lang="fr-FR" sz="1600" dirty="0"/>
        </a:p>
      </dgm:t>
    </dgm:pt>
    <dgm:pt modelId="{2BE042CA-02CB-461C-A07C-DD39EE067B67}" type="parTrans" cxnId="{389D6F80-4B6D-42D8-8126-AC0BBC9E6262}">
      <dgm:prSet/>
      <dgm:spPr/>
      <dgm:t>
        <a:bodyPr/>
        <a:lstStyle/>
        <a:p>
          <a:endParaRPr lang="fr-FR" sz="1800"/>
        </a:p>
      </dgm:t>
    </dgm:pt>
    <dgm:pt modelId="{96B86756-8C47-40A4-8E53-AC31E86497FC}" type="sibTrans" cxnId="{389D6F80-4B6D-42D8-8126-AC0BBC9E6262}">
      <dgm:prSet/>
      <dgm:spPr/>
      <dgm:t>
        <a:bodyPr/>
        <a:lstStyle/>
        <a:p>
          <a:endParaRPr lang="fr-FR" sz="1800"/>
        </a:p>
      </dgm:t>
    </dgm:pt>
    <dgm:pt modelId="{9A8D255E-A1C2-4D9D-A1EE-A5F43FD1083B}">
      <dgm:prSet custT="1"/>
      <dgm:spPr/>
      <dgm:t>
        <a:bodyPr/>
        <a:lstStyle/>
        <a:p>
          <a:r>
            <a:rPr lang="fr-FR" sz="1600" dirty="0" smtClean="0"/>
            <a:t>Solde exportateur  = +15 </a:t>
          </a:r>
          <a:r>
            <a:rPr lang="fr-FR" sz="1600" dirty="0" err="1" smtClean="0"/>
            <a:t>TWh</a:t>
          </a:r>
          <a:r>
            <a:rPr lang="fr-FR" sz="1600" dirty="0" smtClean="0"/>
            <a:t> d’ici à 2020</a:t>
          </a:r>
          <a:endParaRPr lang="fr-FR" sz="1600" dirty="0"/>
        </a:p>
      </dgm:t>
    </dgm:pt>
    <dgm:pt modelId="{46641449-8C96-46CC-A3AC-34BBC565EE22}" type="parTrans" cxnId="{57B27734-64EA-4F02-AE6A-88B9E25D024A}">
      <dgm:prSet/>
      <dgm:spPr/>
      <dgm:t>
        <a:bodyPr/>
        <a:lstStyle/>
        <a:p>
          <a:endParaRPr lang="fr-FR" sz="1800"/>
        </a:p>
      </dgm:t>
    </dgm:pt>
    <dgm:pt modelId="{20A4C4AE-0D91-43A8-B85A-AEF5D8639013}" type="sibTrans" cxnId="{57B27734-64EA-4F02-AE6A-88B9E25D024A}">
      <dgm:prSet/>
      <dgm:spPr/>
      <dgm:t>
        <a:bodyPr/>
        <a:lstStyle/>
        <a:p>
          <a:endParaRPr lang="fr-FR" sz="1800"/>
        </a:p>
      </dgm:t>
    </dgm:pt>
    <dgm:pt modelId="{81B4F15C-E504-4917-9E1F-3ED683F736F7}">
      <dgm:prSet custT="1"/>
      <dgm:spPr/>
      <dgm:t>
        <a:bodyPr/>
        <a:lstStyle/>
        <a:p>
          <a:r>
            <a:rPr lang="fr-FR" sz="1600" dirty="0" smtClean="0"/>
            <a:t>ENR compétitifs </a:t>
          </a:r>
          <a:r>
            <a:rPr lang="fr-FR" sz="1600" dirty="0" smtClean="0">
              <a:sym typeface="Wingdings"/>
            </a:rPr>
            <a:t></a:t>
          </a:r>
          <a:r>
            <a:rPr lang="fr-FR" sz="1600" dirty="0" smtClean="0"/>
            <a:t> objectifs retenu dans la PPI plutôt que 21% de la production en 2010</a:t>
          </a:r>
          <a:endParaRPr lang="fr-FR" sz="1600" dirty="0"/>
        </a:p>
      </dgm:t>
    </dgm:pt>
    <dgm:pt modelId="{CC4B5477-5C68-4CB3-A7B2-29A8607F9CBE}" type="parTrans" cxnId="{B9B6A4FE-5E7A-4D29-A9DF-E74BAD8F1DEC}">
      <dgm:prSet/>
      <dgm:spPr/>
      <dgm:t>
        <a:bodyPr/>
        <a:lstStyle/>
        <a:p>
          <a:endParaRPr lang="fr-FR" sz="1800"/>
        </a:p>
      </dgm:t>
    </dgm:pt>
    <dgm:pt modelId="{7D9CC9CA-42CD-4040-97FB-8F14862B90F7}" type="sibTrans" cxnId="{B9B6A4FE-5E7A-4D29-A9DF-E74BAD8F1DEC}">
      <dgm:prSet/>
      <dgm:spPr/>
      <dgm:t>
        <a:bodyPr/>
        <a:lstStyle/>
        <a:p>
          <a:endParaRPr lang="fr-FR" sz="1800"/>
        </a:p>
      </dgm:t>
    </dgm:pt>
    <dgm:pt modelId="{4D477DAF-9831-48E5-821A-50116ADB75C1}" type="pres">
      <dgm:prSet presAssocID="{3742FF9C-1BC9-4CA3-B5CA-AE37404E3031}" presName="linear" presStyleCnt="0">
        <dgm:presLayoutVars>
          <dgm:dir/>
          <dgm:animLvl val="lvl"/>
          <dgm:resizeHandles val="exact"/>
        </dgm:presLayoutVars>
      </dgm:prSet>
      <dgm:spPr/>
      <dgm:t>
        <a:bodyPr/>
        <a:lstStyle/>
        <a:p>
          <a:endParaRPr lang="fr-FR"/>
        </a:p>
      </dgm:t>
    </dgm:pt>
    <dgm:pt modelId="{7D0F838D-CF2D-42B1-B288-B97985416ADE}" type="pres">
      <dgm:prSet presAssocID="{F52377FB-4A79-45FC-92D4-67CD8965F8ED}" presName="parentLin" presStyleCnt="0"/>
      <dgm:spPr/>
    </dgm:pt>
    <dgm:pt modelId="{CA108648-1831-4B45-A350-3AAB8F4E3962}" type="pres">
      <dgm:prSet presAssocID="{F52377FB-4A79-45FC-92D4-67CD8965F8ED}" presName="parentLeftMargin" presStyleLbl="node1" presStyleIdx="0" presStyleCnt="3"/>
      <dgm:spPr/>
      <dgm:t>
        <a:bodyPr/>
        <a:lstStyle/>
        <a:p>
          <a:endParaRPr lang="fr-FR"/>
        </a:p>
      </dgm:t>
    </dgm:pt>
    <dgm:pt modelId="{4B3000EF-0525-4CD2-9329-BFE133DAF4E5}" type="pres">
      <dgm:prSet presAssocID="{F52377FB-4A79-45FC-92D4-67CD8965F8ED}" presName="parentText" presStyleLbl="node1" presStyleIdx="0" presStyleCnt="3">
        <dgm:presLayoutVars>
          <dgm:chMax val="0"/>
          <dgm:bulletEnabled val="1"/>
        </dgm:presLayoutVars>
      </dgm:prSet>
      <dgm:spPr/>
      <dgm:t>
        <a:bodyPr/>
        <a:lstStyle/>
        <a:p>
          <a:endParaRPr lang="fr-FR"/>
        </a:p>
      </dgm:t>
    </dgm:pt>
    <dgm:pt modelId="{E2F28649-F235-46A9-BB04-E1A81D1078C4}" type="pres">
      <dgm:prSet presAssocID="{F52377FB-4A79-45FC-92D4-67CD8965F8ED}" presName="negativeSpace" presStyleCnt="0"/>
      <dgm:spPr/>
    </dgm:pt>
    <dgm:pt modelId="{2D877F4D-8417-476D-9070-2D1CA64EDB2D}" type="pres">
      <dgm:prSet presAssocID="{F52377FB-4A79-45FC-92D4-67CD8965F8ED}" presName="childText" presStyleLbl="conFgAcc1" presStyleIdx="0" presStyleCnt="3">
        <dgm:presLayoutVars>
          <dgm:bulletEnabled val="1"/>
        </dgm:presLayoutVars>
      </dgm:prSet>
      <dgm:spPr/>
    </dgm:pt>
    <dgm:pt modelId="{4CCBB5DA-CE24-469D-9570-384483871247}" type="pres">
      <dgm:prSet presAssocID="{96B86756-8C47-40A4-8E53-AC31E86497FC}" presName="spaceBetweenRectangles" presStyleCnt="0"/>
      <dgm:spPr/>
    </dgm:pt>
    <dgm:pt modelId="{25B756E0-B961-42CE-87AD-4E4EADF927F4}" type="pres">
      <dgm:prSet presAssocID="{9A8D255E-A1C2-4D9D-A1EE-A5F43FD1083B}" presName="parentLin" presStyleCnt="0"/>
      <dgm:spPr/>
    </dgm:pt>
    <dgm:pt modelId="{4011AC03-4DE3-4895-8892-C3F426FCA601}" type="pres">
      <dgm:prSet presAssocID="{9A8D255E-A1C2-4D9D-A1EE-A5F43FD1083B}" presName="parentLeftMargin" presStyleLbl="node1" presStyleIdx="0" presStyleCnt="3"/>
      <dgm:spPr/>
      <dgm:t>
        <a:bodyPr/>
        <a:lstStyle/>
        <a:p>
          <a:endParaRPr lang="fr-FR"/>
        </a:p>
      </dgm:t>
    </dgm:pt>
    <dgm:pt modelId="{A10C61CC-6C84-43B8-8EC9-B2ADA7FB5A58}" type="pres">
      <dgm:prSet presAssocID="{9A8D255E-A1C2-4D9D-A1EE-A5F43FD1083B}" presName="parentText" presStyleLbl="node1" presStyleIdx="1" presStyleCnt="3">
        <dgm:presLayoutVars>
          <dgm:chMax val="0"/>
          <dgm:bulletEnabled val="1"/>
        </dgm:presLayoutVars>
      </dgm:prSet>
      <dgm:spPr/>
      <dgm:t>
        <a:bodyPr/>
        <a:lstStyle/>
        <a:p>
          <a:endParaRPr lang="fr-FR"/>
        </a:p>
      </dgm:t>
    </dgm:pt>
    <dgm:pt modelId="{50FABC92-8C01-481F-A82B-DDCA284DF256}" type="pres">
      <dgm:prSet presAssocID="{9A8D255E-A1C2-4D9D-A1EE-A5F43FD1083B}" presName="negativeSpace" presStyleCnt="0"/>
      <dgm:spPr/>
    </dgm:pt>
    <dgm:pt modelId="{76FB50DD-89C2-450F-A69A-2EE9959FD6EB}" type="pres">
      <dgm:prSet presAssocID="{9A8D255E-A1C2-4D9D-A1EE-A5F43FD1083B}" presName="childText" presStyleLbl="conFgAcc1" presStyleIdx="1" presStyleCnt="3">
        <dgm:presLayoutVars>
          <dgm:bulletEnabled val="1"/>
        </dgm:presLayoutVars>
      </dgm:prSet>
      <dgm:spPr/>
    </dgm:pt>
    <dgm:pt modelId="{AE22BB8D-5C17-4988-B35F-BB850970E3DE}" type="pres">
      <dgm:prSet presAssocID="{20A4C4AE-0D91-43A8-B85A-AEF5D8639013}" presName="spaceBetweenRectangles" presStyleCnt="0"/>
      <dgm:spPr/>
    </dgm:pt>
    <dgm:pt modelId="{9B3C2899-0F75-41A1-BD7E-9BB4D34A3B7F}" type="pres">
      <dgm:prSet presAssocID="{81B4F15C-E504-4917-9E1F-3ED683F736F7}" presName="parentLin" presStyleCnt="0"/>
      <dgm:spPr/>
    </dgm:pt>
    <dgm:pt modelId="{F4528407-25EC-4940-96F8-AA0D91E8401C}" type="pres">
      <dgm:prSet presAssocID="{81B4F15C-E504-4917-9E1F-3ED683F736F7}" presName="parentLeftMargin" presStyleLbl="node1" presStyleIdx="1" presStyleCnt="3"/>
      <dgm:spPr/>
      <dgm:t>
        <a:bodyPr/>
        <a:lstStyle/>
        <a:p>
          <a:endParaRPr lang="fr-FR"/>
        </a:p>
      </dgm:t>
    </dgm:pt>
    <dgm:pt modelId="{5D4DD394-DC97-420F-B0F2-B70BA8877553}" type="pres">
      <dgm:prSet presAssocID="{81B4F15C-E504-4917-9E1F-3ED683F736F7}" presName="parentText" presStyleLbl="node1" presStyleIdx="2" presStyleCnt="3">
        <dgm:presLayoutVars>
          <dgm:chMax val="0"/>
          <dgm:bulletEnabled val="1"/>
        </dgm:presLayoutVars>
      </dgm:prSet>
      <dgm:spPr/>
      <dgm:t>
        <a:bodyPr/>
        <a:lstStyle/>
        <a:p>
          <a:endParaRPr lang="fr-FR"/>
        </a:p>
      </dgm:t>
    </dgm:pt>
    <dgm:pt modelId="{BC592371-9773-4396-93FB-3554328A3701}" type="pres">
      <dgm:prSet presAssocID="{81B4F15C-E504-4917-9E1F-3ED683F736F7}" presName="negativeSpace" presStyleCnt="0"/>
      <dgm:spPr/>
    </dgm:pt>
    <dgm:pt modelId="{83091F6B-41F2-4557-AD73-A55A939D5FC8}" type="pres">
      <dgm:prSet presAssocID="{81B4F15C-E504-4917-9E1F-3ED683F736F7}" presName="childText" presStyleLbl="conFgAcc1" presStyleIdx="2" presStyleCnt="3">
        <dgm:presLayoutVars>
          <dgm:bulletEnabled val="1"/>
        </dgm:presLayoutVars>
      </dgm:prSet>
      <dgm:spPr/>
    </dgm:pt>
  </dgm:ptLst>
  <dgm:cxnLst>
    <dgm:cxn modelId="{2A17EE19-D6A2-4686-8E4E-D1AFC6C344C2}" type="presOf" srcId="{3742FF9C-1BC9-4CA3-B5CA-AE37404E3031}" destId="{4D477DAF-9831-48E5-821A-50116ADB75C1}" srcOrd="0" destOrd="0" presId="urn:microsoft.com/office/officeart/2005/8/layout/list1"/>
    <dgm:cxn modelId="{8A44BB79-6F18-4033-BD22-78E299757990}" type="presOf" srcId="{F52377FB-4A79-45FC-92D4-67CD8965F8ED}" destId="{4B3000EF-0525-4CD2-9329-BFE133DAF4E5}" srcOrd="1" destOrd="0" presId="urn:microsoft.com/office/officeart/2005/8/layout/list1"/>
    <dgm:cxn modelId="{B9B6A4FE-5E7A-4D29-A9DF-E74BAD8F1DEC}" srcId="{3742FF9C-1BC9-4CA3-B5CA-AE37404E3031}" destId="{81B4F15C-E504-4917-9E1F-3ED683F736F7}" srcOrd="2" destOrd="0" parTransId="{CC4B5477-5C68-4CB3-A7B2-29A8607F9CBE}" sibTransId="{7D9CC9CA-42CD-4040-97FB-8F14862B90F7}"/>
    <dgm:cxn modelId="{782F2925-B33E-4551-AC87-808EE6B89A0E}" type="presOf" srcId="{F52377FB-4A79-45FC-92D4-67CD8965F8ED}" destId="{CA108648-1831-4B45-A350-3AAB8F4E3962}" srcOrd="0" destOrd="0" presId="urn:microsoft.com/office/officeart/2005/8/layout/list1"/>
    <dgm:cxn modelId="{57B27734-64EA-4F02-AE6A-88B9E25D024A}" srcId="{3742FF9C-1BC9-4CA3-B5CA-AE37404E3031}" destId="{9A8D255E-A1C2-4D9D-A1EE-A5F43FD1083B}" srcOrd="1" destOrd="0" parTransId="{46641449-8C96-46CC-A3AC-34BBC565EE22}" sibTransId="{20A4C4AE-0D91-43A8-B85A-AEF5D8639013}"/>
    <dgm:cxn modelId="{C13F28C9-5940-4F12-B7D0-712F72106D2C}" type="presOf" srcId="{81B4F15C-E504-4917-9E1F-3ED683F736F7}" destId="{5D4DD394-DC97-420F-B0F2-B70BA8877553}" srcOrd="1" destOrd="0" presId="urn:microsoft.com/office/officeart/2005/8/layout/list1"/>
    <dgm:cxn modelId="{58D9DD82-7694-4925-BF56-B02F5750C6CC}" type="presOf" srcId="{81B4F15C-E504-4917-9E1F-3ED683F736F7}" destId="{F4528407-25EC-4940-96F8-AA0D91E8401C}" srcOrd="0" destOrd="0" presId="urn:microsoft.com/office/officeart/2005/8/layout/list1"/>
    <dgm:cxn modelId="{CED080A0-C966-4A43-9FC7-1C2B1EFE309F}" type="presOf" srcId="{9A8D255E-A1C2-4D9D-A1EE-A5F43FD1083B}" destId="{4011AC03-4DE3-4895-8892-C3F426FCA601}" srcOrd="0" destOrd="0" presId="urn:microsoft.com/office/officeart/2005/8/layout/list1"/>
    <dgm:cxn modelId="{D4E31C95-EFD7-4FD6-BC52-0B5CCCDCF48F}" type="presOf" srcId="{9A8D255E-A1C2-4D9D-A1EE-A5F43FD1083B}" destId="{A10C61CC-6C84-43B8-8EC9-B2ADA7FB5A58}" srcOrd="1" destOrd="0" presId="urn:microsoft.com/office/officeart/2005/8/layout/list1"/>
    <dgm:cxn modelId="{389D6F80-4B6D-42D8-8126-AC0BBC9E6262}" srcId="{3742FF9C-1BC9-4CA3-B5CA-AE37404E3031}" destId="{F52377FB-4A79-45FC-92D4-67CD8965F8ED}" srcOrd="0" destOrd="0" parTransId="{2BE042CA-02CB-461C-A07C-DD39EE067B67}" sibTransId="{96B86756-8C47-40A4-8E53-AC31E86497FC}"/>
    <dgm:cxn modelId="{D285466E-188A-44C3-861D-90D6FE870019}" type="presParOf" srcId="{4D477DAF-9831-48E5-821A-50116ADB75C1}" destId="{7D0F838D-CF2D-42B1-B288-B97985416ADE}" srcOrd="0" destOrd="0" presId="urn:microsoft.com/office/officeart/2005/8/layout/list1"/>
    <dgm:cxn modelId="{3ACFE40B-2908-478C-9B6E-3D5D974BD5EB}" type="presParOf" srcId="{7D0F838D-CF2D-42B1-B288-B97985416ADE}" destId="{CA108648-1831-4B45-A350-3AAB8F4E3962}" srcOrd="0" destOrd="0" presId="urn:microsoft.com/office/officeart/2005/8/layout/list1"/>
    <dgm:cxn modelId="{A55B64C9-641E-4CFB-A3C5-511D13E6A964}" type="presParOf" srcId="{7D0F838D-CF2D-42B1-B288-B97985416ADE}" destId="{4B3000EF-0525-4CD2-9329-BFE133DAF4E5}" srcOrd="1" destOrd="0" presId="urn:microsoft.com/office/officeart/2005/8/layout/list1"/>
    <dgm:cxn modelId="{0BDF74C6-C3E0-4EBB-B810-F3F2252D25E9}" type="presParOf" srcId="{4D477DAF-9831-48E5-821A-50116ADB75C1}" destId="{E2F28649-F235-46A9-BB04-E1A81D1078C4}" srcOrd="1" destOrd="0" presId="urn:microsoft.com/office/officeart/2005/8/layout/list1"/>
    <dgm:cxn modelId="{464176FF-3FF1-4AF2-A7D5-A6F8F0442FD0}" type="presParOf" srcId="{4D477DAF-9831-48E5-821A-50116ADB75C1}" destId="{2D877F4D-8417-476D-9070-2D1CA64EDB2D}" srcOrd="2" destOrd="0" presId="urn:microsoft.com/office/officeart/2005/8/layout/list1"/>
    <dgm:cxn modelId="{30529745-8598-4ABD-A98F-0D907819F742}" type="presParOf" srcId="{4D477DAF-9831-48E5-821A-50116ADB75C1}" destId="{4CCBB5DA-CE24-469D-9570-384483871247}" srcOrd="3" destOrd="0" presId="urn:microsoft.com/office/officeart/2005/8/layout/list1"/>
    <dgm:cxn modelId="{96AD7933-E125-442C-A176-DD1419B05924}" type="presParOf" srcId="{4D477DAF-9831-48E5-821A-50116ADB75C1}" destId="{25B756E0-B961-42CE-87AD-4E4EADF927F4}" srcOrd="4" destOrd="0" presId="urn:microsoft.com/office/officeart/2005/8/layout/list1"/>
    <dgm:cxn modelId="{38EF4E38-B5A4-4706-AC61-9FFB98572EBB}" type="presParOf" srcId="{25B756E0-B961-42CE-87AD-4E4EADF927F4}" destId="{4011AC03-4DE3-4895-8892-C3F426FCA601}" srcOrd="0" destOrd="0" presId="urn:microsoft.com/office/officeart/2005/8/layout/list1"/>
    <dgm:cxn modelId="{3712C948-1147-4B80-931F-D97DBFAD226D}" type="presParOf" srcId="{25B756E0-B961-42CE-87AD-4E4EADF927F4}" destId="{A10C61CC-6C84-43B8-8EC9-B2ADA7FB5A58}" srcOrd="1" destOrd="0" presId="urn:microsoft.com/office/officeart/2005/8/layout/list1"/>
    <dgm:cxn modelId="{BD77F666-7470-4534-A933-1C67094ABBE6}" type="presParOf" srcId="{4D477DAF-9831-48E5-821A-50116ADB75C1}" destId="{50FABC92-8C01-481F-A82B-DDCA284DF256}" srcOrd="5" destOrd="0" presId="urn:microsoft.com/office/officeart/2005/8/layout/list1"/>
    <dgm:cxn modelId="{CD8DE4DE-9BEE-43D6-9FFB-2E5AFD2464BB}" type="presParOf" srcId="{4D477DAF-9831-48E5-821A-50116ADB75C1}" destId="{76FB50DD-89C2-450F-A69A-2EE9959FD6EB}" srcOrd="6" destOrd="0" presId="urn:microsoft.com/office/officeart/2005/8/layout/list1"/>
    <dgm:cxn modelId="{7E954967-6571-4177-8E0B-4C3B68CD40F5}" type="presParOf" srcId="{4D477DAF-9831-48E5-821A-50116ADB75C1}" destId="{AE22BB8D-5C17-4988-B35F-BB850970E3DE}" srcOrd="7" destOrd="0" presId="urn:microsoft.com/office/officeart/2005/8/layout/list1"/>
    <dgm:cxn modelId="{6BB87BCF-9B0D-4A66-9153-2202EB491754}" type="presParOf" srcId="{4D477DAF-9831-48E5-821A-50116ADB75C1}" destId="{9B3C2899-0F75-41A1-BD7E-9BB4D34A3B7F}" srcOrd="8" destOrd="0" presId="urn:microsoft.com/office/officeart/2005/8/layout/list1"/>
    <dgm:cxn modelId="{BA7961ED-3A8F-4541-A57F-6509F9811044}" type="presParOf" srcId="{9B3C2899-0F75-41A1-BD7E-9BB4D34A3B7F}" destId="{F4528407-25EC-4940-96F8-AA0D91E8401C}" srcOrd="0" destOrd="0" presId="urn:microsoft.com/office/officeart/2005/8/layout/list1"/>
    <dgm:cxn modelId="{AB4F48F7-81D2-4998-89B2-B18C3A42E320}" type="presParOf" srcId="{9B3C2899-0F75-41A1-BD7E-9BB4D34A3B7F}" destId="{5D4DD394-DC97-420F-B0F2-B70BA8877553}" srcOrd="1" destOrd="0" presId="urn:microsoft.com/office/officeart/2005/8/layout/list1"/>
    <dgm:cxn modelId="{3C3AF407-B368-404B-91AF-DE5FD56DC9EA}" type="presParOf" srcId="{4D477DAF-9831-48E5-821A-50116ADB75C1}" destId="{BC592371-9773-4396-93FB-3554328A3701}" srcOrd="9" destOrd="0" presId="urn:microsoft.com/office/officeart/2005/8/layout/list1"/>
    <dgm:cxn modelId="{80A34C10-E22C-44B8-9EFB-6ECC2BDBFCEE}" type="presParOf" srcId="{4D477DAF-9831-48E5-821A-50116ADB75C1}" destId="{83091F6B-41F2-4557-AD73-A55A939D5FC8}" srcOrd="10" destOrd="0" presId="urn:microsoft.com/office/officeart/2005/8/layout/list1"/>
  </dgm:cxnLst>
  <dgm:bg/>
  <dgm:whole/>
</dgm:dataModel>
</file>

<file path=ppt/diagrams/data14.xml><?xml version="1.0" encoding="utf-8"?>
<dgm:dataModel xmlns:dgm="http://schemas.openxmlformats.org/drawingml/2006/diagram" xmlns:a="http://schemas.openxmlformats.org/drawingml/2006/main">
  <dgm:ptLst>
    <dgm:pt modelId="{7CB4BFF4-C449-4219-A985-2836F1C2AACF}"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fr-FR"/>
        </a:p>
      </dgm:t>
    </dgm:pt>
    <dgm:pt modelId="{5A1A8A03-6C2D-4125-B870-3EA85BC48214}">
      <dgm:prSet custT="1"/>
      <dgm:spPr/>
      <dgm:t>
        <a:bodyPr/>
        <a:lstStyle/>
        <a:p>
          <a:r>
            <a:rPr lang="fr-FR" sz="1600" dirty="0" smtClean="0"/>
            <a:t>Réalisation des projets de CCG jusqu’au bouclage des besoins (demande intérieure + solde exportateur)</a:t>
          </a:r>
          <a:endParaRPr lang="fr-FR" sz="1600" dirty="0"/>
        </a:p>
      </dgm:t>
    </dgm:pt>
    <dgm:pt modelId="{A5D9AD89-CAAF-4724-B65E-6FC9D65EF9C4}" type="parTrans" cxnId="{7BB9B0E1-0FDE-4285-A9B8-0CBAA683645D}">
      <dgm:prSet/>
      <dgm:spPr/>
      <dgm:t>
        <a:bodyPr/>
        <a:lstStyle/>
        <a:p>
          <a:endParaRPr lang="fr-FR" sz="1600"/>
        </a:p>
      </dgm:t>
    </dgm:pt>
    <dgm:pt modelId="{C371EB79-F73E-41AB-A799-17B2A2C13EAC}" type="sibTrans" cxnId="{7BB9B0E1-0FDE-4285-A9B8-0CBAA683645D}">
      <dgm:prSet/>
      <dgm:spPr/>
      <dgm:t>
        <a:bodyPr/>
        <a:lstStyle/>
        <a:p>
          <a:endParaRPr lang="fr-FR" sz="1600"/>
        </a:p>
      </dgm:t>
    </dgm:pt>
    <dgm:pt modelId="{B9585222-4BA2-4558-B6C2-5217D1DEF6F6}" type="pres">
      <dgm:prSet presAssocID="{7CB4BFF4-C449-4219-A985-2836F1C2AACF}" presName="Name0" presStyleCnt="0">
        <dgm:presLayoutVars>
          <dgm:dir/>
          <dgm:animLvl val="lvl"/>
          <dgm:resizeHandles/>
        </dgm:presLayoutVars>
      </dgm:prSet>
      <dgm:spPr/>
      <dgm:t>
        <a:bodyPr/>
        <a:lstStyle/>
        <a:p>
          <a:endParaRPr lang="fr-FR"/>
        </a:p>
      </dgm:t>
    </dgm:pt>
    <dgm:pt modelId="{E6F152CE-ADB0-461E-A6F2-23C37F23E8C4}" type="pres">
      <dgm:prSet presAssocID="{5A1A8A03-6C2D-4125-B870-3EA85BC48214}" presName="linNode" presStyleCnt="0"/>
      <dgm:spPr/>
    </dgm:pt>
    <dgm:pt modelId="{3B291061-F963-4362-B14B-7AAF634AEE81}" type="pres">
      <dgm:prSet presAssocID="{5A1A8A03-6C2D-4125-B870-3EA85BC48214}" presName="parentShp" presStyleLbl="node1" presStyleIdx="0" presStyleCnt="1" custScaleX="289463">
        <dgm:presLayoutVars>
          <dgm:bulletEnabled val="1"/>
        </dgm:presLayoutVars>
      </dgm:prSet>
      <dgm:spPr/>
      <dgm:t>
        <a:bodyPr/>
        <a:lstStyle/>
        <a:p>
          <a:endParaRPr lang="fr-FR"/>
        </a:p>
      </dgm:t>
    </dgm:pt>
    <dgm:pt modelId="{5F8A8B7D-A980-4BD6-B37C-265DEEDDD4CC}" type="pres">
      <dgm:prSet presAssocID="{5A1A8A03-6C2D-4125-B870-3EA85BC48214}" presName="childShp" presStyleLbl="bgAccFollowNode1" presStyleIdx="0" presStyleCnt="1">
        <dgm:presLayoutVars>
          <dgm:bulletEnabled val="1"/>
        </dgm:presLayoutVars>
      </dgm:prSet>
      <dgm:spPr/>
    </dgm:pt>
  </dgm:ptLst>
  <dgm:cxnLst>
    <dgm:cxn modelId="{7BB9B0E1-0FDE-4285-A9B8-0CBAA683645D}" srcId="{7CB4BFF4-C449-4219-A985-2836F1C2AACF}" destId="{5A1A8A03-6C2D-4125-B870-3EA85BC48214}" srcOrd="0" destOrd="0" parTransId="{A5D9AD89-CAAF-4724-B65E-6FC9D65EF9C4}" sibTransId="{C371EB79-F73E-41AB-A799-17B2A2C13EAC}"/>
    <dgm:cxn modelId="{427F7823-256E-406F-83F7-798B722DF77D}" type="presOf" srcId="{5A1A8A03-6C2D-4125-B870-3EA85BC48214}" destId="{3B291061-F963-4362-B14B-7AAF634AEE81}" srcOrd="0" destOrd="0" presId="urn:microsoft.com/office/officeart/2005/8/layout/vList6"/>
    <dgm:cxn modelId="{2EEB45EC-E6C2-40F2-B1DD-D9D64565B248}" type="presOf" srcId="{7CB4BFF4-C449-4219-A985-2836F1C2AACF}" destId="{B9585222-4BA2-4558-B6C2-5217D1DEF6F6}" srcOrd="0" destOrd="0" presId="urn:microsoft.com/office/officeart/2005/8/layout/vList6"/>
    <dgm:cxn modelId="{7DED284E-90F2-4382-9426-9884D8AE6537}" type="presParOf" srcId="{B9585222-4BA2-4558-B6C2-5217D1DEF6F6}" destId="{E6F152CE-ADB0-461E-A6F2-23C37F23E8C4}" srcOrd="0" destOrd="0" presId="urn:microsoft.com/office/officeart/2005/8/layout/vList6"/>
    <dgm:cxn modelId="{8B4ECAEC-6B3B-41A0-9465-1BE4F8AAF234}" type="presParOf" srcId="{E6F152CE-ADB0-461E-A6F2-23C37F23E8C4}" destId="{3B291061-F963-4362-B14B-7AAF634AEE81}" srcOrd="0" destOrd="0" presId="urn:microsoft.com/office/officeart/2005/8/layout/vList6"/>
    <dgm:cxn modelId="{F1C64636-DDBB-4127-A060-675AE6A45AF3}" type="presParOf" srcId="{E6F152CE-ADB0-461E-A6F2-23C37F23E8C4}" destId="{5F8A8B7D-A980-4BD6-B37C-265DEEDDD4CC}" srcOrd="1" destOrd="0" presId="urn:microsoft.com/office/officeart/2005/8/layout/vList6"/>
  </dgm:cxnLst>
  <dgm:bg/>
  <dgm:whole/>
</dgm:dataModel>
</file>

<file path=ppt/diagrams/data15.xml><?xml version="1.0" encoding="utf-8"?>
<dgm:dataModel xmlns:dgm="http://schemas.openxmlformats.org/drawingml/2006/diagram" xmlns:a="http://schemas.openxmlformats.org/drawingml/2006/main">
  <dgm:ptLst>
    <dgm:pt modelId="{36A988ED-1681-4A47-B881-F65A952D8BC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fr-FR"/>
        </a:p>
      </dgm:t>
    </dgm:pt>
    <dgm:pt modelId="{EA5CDDE5-7A3B-4C0D-B408-CA9250F4E61B}">
      <dgm:prSet phldrT="[Texte]"/>
      <dgm:spPr/>
      <dgm:t>
        <a:bodyPr/>
        <a:lstStyle/>
        <a:p>
          <a:r>
            <a:rPr lang="fr-FR" b="1" dirty="0" smtClean="0"/>
            <a:t>Eolien : 4,5% Part de marché dès 2010 avec un objectif de 700 MW en 2020</a:t>
          </a:r>
          <a:endParaRPr lang="fr-FR" dirty="0"/>
        </a:p>
      </dgm:t>
    </dgm:pt>
    <dgm:pt modelId="{BC50A1C3-80D6-4AFC-96F4-19F4DE096290}" type="parTrans" cxnId="{A48BD945-F535-443D-A294-61F99CCC60AD}">
      <dgm:prSet/>
      <dgm:spPr/>
      <dgm:t>
        <a:bodyPr/>
        <a:lstStyle/>
        <a:p>
          <a:endParaRPr lang="fr-FR"/>
        </a:p>
      </dgm:t>
    </dgm:pt>
    <dgm:pt modelId="{C01F1AA0-F375-4DC8-AF5A-85E806AB3B10}" type="sibTrans" cxnId="{A48BD945-F535-443D-A294-61F99CCC60AD}">
      <dgm:prSet/>
      <dgm:spPr/>
      <dgm:t>
        <a:bodyPr/>
        <a:lstStyle/>
        <a:p>
          <a:endParaRPr lang="fr-FR"/>
        </a:p>
      </dgm:t>
    </dgm:pt>
    <dgm:pt modelId="{4965172C-7BAA-4E94-9ECC-741515610C12}">
      <dgm:prSet/>
      <dgm:spPr/>
      <dgm:t>
        <a:bodyPr/>
        <a:lstStyle/>
        <a:p>
          <a:r>
            <a:rPr lang="fr-FR" b="1" dirty="0" smtClean="0"/>
            <a:t>Photovoltaïque : 100 MW en 2020</a:t>
          </a:r>
          <a:endParaRPr lang="fr-FR" dirty="0"/>
        </a:p>
      </dgm:t>
    </dgm:pt>
    <dgm:pt modelId="{801F85EC-5FED-46A9-AA81-4852DAEDD67A}" type="parTrans" cxnId="{3FCC1149-E1E5-4C65-AB22-2C3B16736E9F}">
      <dgm:prSet/>
      <dgm:spPr/>
      <dgm:t>
        <a:bodyPr/>
        <a:lstStyle/>
        <a:p>
          <a:endParaRPr lang="fr-FR"/>
        </a:p>
      </dgm:t>
    </dgm:pt>
    <dgm:pt modelId="{1B053583-31E2-47DE-B597-2238124E5EEE}" type="sibTrans" cxnId="{3FCC1149-E1E5-4C65-AB22-2C3B16736E9F}">
      <dgm:prSet/>
      <dgm:spPr/>
      <dgm:t>
        <a:bodyPr/>
        <a:lstStyle/>
        <a:p>
          <a:endParaRPr lang="fr-FR"/>
        </a:p>
      </dgm:t>
    </dgm:pt>
    <dgm:pt modelId="{FA46E6A2-DB96-427E-9366-789A70716133}">
      <dgm:prSet/>
      <dgm:spPr/>
      <dgm:t>
        <a:bodyPr/>
        <a:lstStyle/>
        <a:p>
          <a:r>
            <a:rPr lang="fr-FR" b="1" dirty="0" smtClean="0"/>
            <a:t>Développement, construction et mise en service de 9 tranches 400 MW à cycles combinés au gaz et 1 tranche 700 MW « charbon propre »</a:t>
          </a:r>
          <a:endParaRPr lang="fr-FR" dirty="0"/>
        </a:p>
      </dgm:t>
    </dgm:pt>
    <dgm:pt modelId="{3DF28CBD-AEC1-4513-88E6-D42E3461FAD6}" type="parTrans" cxnId="{D4BD45A7-A2D7-4E2C-8BA2-B4394E00D727}">
      <dgm:prSet/>
      <dgm:spPr/>
      <dgm:t>
        <a:bodyPr/>
        <a:lstStyle/>
        <a:p>
          <a:endParaRPr lang="fr-FR"/>
        </a:p>
      </dgm:t>
    </dgm:pt>
    <dgm:pt modelId="{D05ADF1F-6528-44E8-8105-0C6436C8CC2A}" type="sibTrans" cxnId="{D4BD45A7-A2D7-4E2C-8BA2-B4394E00D727}">
      <dgm:prSet/>
      <dgm:spPr/>
      <dgm:t>
        <a:bodyPr/>
        <a:lstStyle/>
        <a:p>
          <a:endParaRPr lang="fr-FR"/>
        </a:p>
      </dgm:t>
    </dgm:pt>
    <dgm:pt modelId="{191626BD-8762-4316-B00F-6737BD14C66F}">
      <dgm:prSet/>
      <dgm:spPr/>
      <dgm:t>
        <a:bodyPr/>
        <a:lstStyle/>
        <a:p>
          <a:r>
            <a:rPr lang="fr-FR" b="1" dirty="0" smtClean="0"/>
            <a:t>Arrêt des tranches 250 MW charbon existantes</a:t>
          </a:r>
          <a:endParaRPr lang="fr-FR" dirty="0"/>
        </a:p>
      </dgm:t>
    </dgm:pt>
    <dgm:pt modelId="{F6DE5BD6-2980-40D5-987C-DB1B8739914C}" type="parTrans" cxnId="{94C3BC59-36F6-4E94-8525-6654790F2C21}">
      <dgm:prSet/>
      <dgm:spPr/>
      <dgm:t>
        <a:bodyPr/>
        <a:lstStyle/>
        <a:p>
          <a:endParaRPr lang="fr-FR"/>
        </a:p>
      </dgm:t>
    </dgm:pt>
    <dgm:pt modelId="{F60379B5-9904-4F49-9172-F76789F00F72}" type="sibTrans" cxnId="{94C3BC59-36F6-4E94-8525-6654790F2C21}">
      <dgm:prSet/>
      <dgm:spPr/>
      <dgm:t>
        <a:bodyPr/>
        <a:lstStyle/>
        <a:p>
          <a:endParaRPr lang="fr-FR"/>
        </a:p>
      </dgm:t>
    </dgm:pt>
    <dgm:pt modelId="{3C3DC5F9-4A97-4C7F-9056-16D4C3522180}">
      <dgm:prSet/>
      <dgm:spPr/>
      <dgm:t>
        <a:bodyPr/>
        <a:lstStyle/>
        <a:p>
          <a:r>
            <a:rPr lang="fr-FR" b="1" dirty="0" smtClean="0"/>
            <a:t>Arrêt des tranches LFC</a:t>
          </a:r>
          <a:endParaRPr lang="fr-FR" dirty="0"/>
        </a:p>
      </dgm:t>
    </dgm:pt>
    <dgm:pt modelId="{C66A7362-C758-4FE7-A45E-F94DD50602C9}" type="parTrans" cxnId="{44757909-60AB-4E72-AF71-E24A4E736DBD}">
      <dgm:prSet/>
      <dgm:spPr/>
      <dgm:t>
        <a:bodyPr/>
        <a:lstStyle/>
        <a:p>
          <a:endParaRPr lang="fr-FR"/>
        </a:p>
      </dgm:t>
    </dgm:pt>
    <dgm:pt modelId="{9008E58F-B6BE-428B-83D5-E3DC2B860ACF}" type="sibTrans" cxnId="{44757909-60AB-4E72-AF71-E24A4E736DBD}">
      <dgm:prSet/>
      <dgm:spPr/>
      <dgm:t>
        <a:bodyPr/>
        <a:lstStyle/>
        <a:p>
          <a:endParaRPr lang="fr-FR"/>
        </a:p>
      </dgm:t>
    </dgm:pt>
    <dgm:pt modelId="{00C7BDD0-9DB5-4BEA-A954-3FD7219871C7}">
      <dgm:prSet/>
      <dgm:spPr/>
      <dgm:t>
        <a:bodyPr/>
        <a:lstStyle/>
        <a:p>
          <a:r>
            <a:rPr lang="fr-FR" b="1" dirty="0" smtClean="0"/>
            <a:t>Maintien du parc 600 MW</a:t>
          </a:r>
          <a:endParaRPr lang="fr-FR" dirty="0"/>
        </a:p>
      </dgm:t>
    </dgm:pt>
    <dgm:pt modelId="{2424B0F6-1DF3-4788-8D93-F549088C7E2D}" type="parTrans" cxnId="{EF72C657-E189-489C-BFB8-DC547B0B8F8D}">
      <dgm:prSet/>
      <dgm:spPr/>
      <dgm:t>
        <a:bodyPr/>
        <a:lstStyle/>
        <a:p>
          <a:endParaRPr lang="fr-FR"/>
        </a:p>
      </dgm:t>
    </dgm:pt>
    <dgm:pt modelId="{C77E6573-8401-45B0-8A0E-1B2ECDCEF31E}" type="sibTrans" cxnId="{EF72C657-E189-489C-BFB8-DC547B0B8F8D}">
      <dgm:prSet/>
      <dgm:spPr/>
      <dgm:t>
        <a:bodyPr/>
        <a:lstStyle/>
        <a:p>
          <a:endParaRPr lang="fr-FR"/>
        </a:p>
      </dgm:t>
    </dgm:pt>
    <dgm:pt modelId="{0F149E84-76C5-4985-996B-25DE93C992AE}" type="pres">
      <dgm:prSet presAssocID="{36A988ED-1681-4A47-B881-F65A952D8BC5}" presName="diagram" presStyleCnt="0">
        <dgm:presLayoutVars>
          <dgm:dir/>
          <dgm:resizeHandles val="exact"/>
        </dgm:presLayoutVars>
      </dgm:prSet>
      <dgm:spPr/>
      <dgm:t>
        <a:bodyPr/>
        <a:lstStyle/>
        <a:p>
          <a:endParaRPr lang="fr-FR"/>
        </a:p>
      </dgm:t>
    </dgm:pt>
    <dgm:pt modelId="{019B7634-CF71-4F1D-866E-297DD5D9C04D}" type="pres">
      <dgm:prSet presAssocID="{EA5CDDE5-7A3B-4C0D-B408-CA9250F4E61B}" presName="node" presStyleLbl="node1" presStyleIdx="0" presStyleCnt="6">
        <dgm:presLayoutVars>
          <dgm:bulletEnabled val="1"/>
        </dgm:presLayoutVars>
      </dgm:prSet>
      <dgm:spPr/>
      <dgm:t>
        <a:bodyPr/>
        <a:lstStyle/>
        <a:p>
          <a:endParaRPr lang="fr-FR"/>
        </a:p>
      </dgm:t>
    </dgm:pt>
    <dgm:pt modelId="{00D0B011-DB11-467C-827C-FECB3AE290B5}" type="pres">
      <dgm:prSet presAssocID="{C01F1AA0-F375-4DC8-AF5A-85E806AB3B10}" presName="sibTrans" presStyleCnt="0"/>
      <dgm:spPr/>
    </dgm:pt>
    <dgm:pt modelId="{DC64289F-D40F-466B-8D12-FFE488283044}" type="pres">
      <dgm:prSet presAssocID="{4965172C-7BAA-4E94-9ECC-741515610C12}" presName="node" presStyleLbl="node1" presStyleIdx="1" presStyleCnt="6">
        <dgm:presLayoutVars>
          <dgm:bulletEnabled val="1"/>
        </dgm:presLayoutVars>
      </dgm:prSet>
      <dgm:spPr/>
      <dgm:t>
        <a:bodyPr/>
        <a:lstStyle/>
        <a:p>
          <a:endParaRPr lang="fr-FR"/>
        </a:p>
      </dgm:t>
    </dgm:pt>
    <dgm:pt modelId="{EB93AC53-1811-4F66-94F3-133585BAA3B1}" type="pres">
      <dgm:prSet presAssocID="{1B053583-31E2-47DE-B597-2238124E5EEE}" presName="sibTrans" presStyleCnt="0"/>
      <dgm:spPr/>
    </dgm:pt>
    <dgm:pt modelId="{C2EFCBF7-FFFC-4B46-94E0-34541B2A512D}" type="pres">
      <dgm:prSet presAssocID="{FA46E6A2-DB96-427E-9366-789A70716133}" presName="node" presStyleLbl="node1" presStyleIdx="2" presStyleCnt="6">
        <dgm:presLayoutVars>
          <dgm:bulletEnabled val="1"/>
        </dgm:presLayoutVars>
      </dgm:prSet>
      <dgm:spPr/>
      <dgm:t>
        <a:bodyPr/>
        <a:lstStyle/>
        <a:p>
          <a:endParaRPr lang="fr-FR"/>
        </a:p>
      </dgm:t>
    </dgm:pt>
    <dgm:pt modelId="{FE971AB9-9B4C-4A4E-BD92-5CA35B255D88}" type="pres">
      <dgm:prSet presAssocID="{D05ADF1F-6528-44E8-8105-0C6436C8CC2A}" presName="sibTrans" presStyleCnt="0"/>
      <dgm:spPr/>
    </dgm:pt>
    <dgm:pt modelId="{FD9841E8-9418-43F5-B7B5-8C49631BFA43}" type="pres">
      <dgm:prSet presAssocID="{191626BD-8762-4316-B00F-6737BD14C66F}" presName="node" presStyleLbl="node1" presStyleIdx="3" presStyleCnt="6">
        <dgm:presLayoutVars>
          <dgm:bulletEnabled val="1"/>
        </dgm:presLayoutVars>
      </dgm:prSet>
      <dgm:spPr/>
      <dgm:t>
        <a:bodyPr/>
        <a:lstStyle/>
        <a:p>
          <a:endParaRPr lang="fr-FR"/>
        </a:p>
      </dgm:t>
    </dgm:pt>
    <dgm:pt modelId="{32BC62C3-AF1D-4C7E-9341-667DD1B3CA9E}" type="pres">
      <dgm:prSet presAssocID="{F60379B5-9904-4F49-9172-F76789F00F72}" presName="sibTrans" presStyleCnt="0"/>
      <dgm:spPr/>
    </dgm:pt>
    <dgm:pt modelId="{9F90040C-A9E5-4129-871E-CFD60F565758}" type="pres">
      <dgm:prSet presAssocID="{3C3DC5F9-4A97-4C7F-9056-16D4C3522180}" presName="node" presStyleLbl="node1" presStyleIdx="4" presStyleCnt="6">
        <dgm:presLayoutVars>
          <dgm:bulletEnabled val="1"/>
        </dgm:presLayoutVars>
      </dgm:prSet>
      <dgm:spPr/>
      <dgm:t>
        <a:bodyPr/>
        <a:lstStyle/>
        <a:p>
          <a:endParaRPr lang="fr-FR"/>
        </a:p>
      </dgm:t>
    </dgm:pt>
    <dgm:pt modelId="{0432EB7C-F8C0-4545-8788-99556293401C}" type="pres">
      <dgm:prSet presAssocID="{9008E58F-B6BE-428B-83D5-E3DC2B860ACF}" presName="sibTrans" presStyleCnt="0"/>
      <dgm:spPr/>
    </dgm:pt>
    <dgm:pt modelId="{8E891882-E113-4E6B-9F73-C4041A4EB001}" type="pres">
      <dgm:prSet presAssocID="{00C7BDD0-9DB5-4BEA-A954-3FD7219871C7}" presName="node" presStyleLbl="node1" presStyleIdx="5" presStyleCnt="6">
        <dgm:presLayoutVars>
          <dgm:bulletEnabled val="1"/>
        </dgm:presLayoutVars>
      </dgm:prSet>
      <dgm:spPr/>
      <dgm:t>
        <a:bodyPr/>
        <a:lstStyle/>
        <a:p>
          <a:endParaRPr lang="fr-FR"/>
        </a:p>
      </dgm:t>
    </dgm:pt>
  </dgm:ptLst>
  <dgm:cxnLst>
    <dgm:cxn modelId="{4AD8221C-02CE-48CB-917A-E3C67522736D}" type="presOf" srcId="{EA5CDDE5-7A3B-4C0D-B408-CA9250F4E61B}" destId="{019B7634-CF71-4F1D-866E-297DD5D9C04D}" srcOrd="0" destOrd="0" presId="urn:microsoft.com/office/officeart/2005/8/layout/default"/>
    <dgm:cxn modelId="{D4BD45A7-A2D7-4E2C-8BA2-B4394E00D727}" srcId="{36A988ED-1681-4A47-B881-F65A952D8BC5}" destId="{FA46E6A2-DB96-427E-9366-789A70716133}" srcOrd="2" destOrd="0" parTransId="{3DF28CBD-AEC1-4513-88E6-D42E3461FAD6}" sibTransId="{D05ADF1F-6528-44E8-8105-0C6436C8CC2A}"/>
    <dgm:cxn modelId="{3FCC1149-E1E5-4C65-AB22-2C3B16736E9F}" srcId="{36A988ED-1681-4A47-B881-F65A952D8BC5}" destId="{4965172C-7BAA-4E94-9ECC-741515610C12}" srcOrd="1" destOrd="0" parTransId="{801F85EC-5FED-46A9-AA81-4852DAEDD67A}" sibTransId="{1B053583-31E2-47DE-B597-2238124E5EEE}"/>
    <dgm:cxn modelId="{A48BD945-F535-443D-A294-61F99CCC60AD}" srcId="{36A988ED-1681-4A47-B881-F65A952D8BC5}" destId="{EA5CDDE5-7A3B-4C0D-B408-CA9250F4E61B}" srcOrd="0" destOrd="0" parTransId="{BC50A1C3-80D6-4AFC-96F4-19F4DE096290}" sibTransId="{C01F1AA0-F375-4DC8-AF5A-85E806AB3B10}"/>
    <dgm:cxn modelId="{5C10D647-41A5-4342-9581-5637279CC70A}" type="presOf" srcId="{36A988ED-1681-4A47-B881-F65A952D8BC5}" destId="{0F149E84-76C5-4985-996B-25DE93C992AE}" srcOrd="0" destOrd="0" presId="urn:microsoft.com/office/officeart/2005/8/layout/default"/>
    <dgm:cxn modelId="{94C3BC59-36F6-4E94-8525-6654790F2C21}" srcId="{36A988ED-1681-4A47-B881-F65A952D8BC5}" destId="{191626BD-8762-4316-B00F-6737BD14C66F}" srcOrd="3" destOrd="0" parTransId="{F6DE5BD6-2980-40D5-987C-DB1B8739914C}" sibTransId="{F60379B5-9904-4F49-9172-F76789F00F72}"/>
    <dgm:cxn modelId="{63C154CC-BE60-45FB-A1AB-84A85FC7873B}" type="presOf" srcId="{191626BD-8762-4316-B00F-6737BD14C66F}" destId="{FD9841E8-9418-43F5-B7B5-8C49631BFA43}" srcOrd="0" destOrd="0" presId="urn:microsoft.com/office/officeart/2005/8/layout/default"/>
    <dgm:cxn modelId="{44757909-60AB-4E72-AF71-E24A4E736DBD}" srcId="{36A988ED-1681-4A47-B881-F65A952D8BC5}" destId="{3C3DC5F9-4A97-4C7F-9056-16D4C3522180}" srcOrd="4" destOrd="0" parTransId="{C66A7362-C758-4FE7-A45E-F94DD50602C9}" sibTransId="{9008E58F-B6BE-428B-83D5-E3DC2B860ACF}"/>
    <dgm:cxn modelId="{EF72C657-E189-489C-BFB8-DC547B0B8F8D}" srcId="{36A988ED-1681-4A47-B881-F65A952D8BC5}" destId="{00C7BDD0-9DB5-4BEA-A954-3FD7219871C7}" srcOrd="5" destOrd="0" parTransId="{2424B0F6-1DF3-4788-8D93-F549088C7E2D}" sibTransId="{C77E6573-8401-45B0-8A0E-1B2ECDCEF31E}"/>
    <dgm:cxn modelId="{E86CE3B0-704E-4F74-9405-554CBBFBDEA7}" type="presOf" srcId="{00C7BDD0-9DB5-4BEA-A954-3FD7219871C7}" destId="{8E891882-E113-4E6B-9F73-C4041A4EB001}" srcOrd="0" destOrd="0" presId="urn:microsoft.com/office/officeart/2005/8/layout/default"/>
    <dgm:cxn modelId="{B95BC002-7A66-409F-A1C0-6B5EDB4BE6FA}" type="presOf" srcId="{4965172C-7BAA-4E94-9ECC-741515610C12}" destId="{DC64289F-D40F-466B-8D12-FFE488283044}" srcOrd="0" destOrd="0" presId="urn:microsoft.com/office/officeart/2005/8/layout/default"/>
    <dgm:cxn modelId="{381F31F6-820C-425B-8EB9-91E4661F93F0}" type="presOf" srcId="{FA46E6A2-DB96-427E-9366-789A70716133}" destId="{C2EFCBF7-FFFC-4B46-94E0-34541B2A512D}" srcOrd="0" destOrd="0" presId="urn:microsoft.com/office/officeart/2005/8/layout/default"/>
    <dgm:cxn modelId="{AB5739E0-16C3-4EB0-A56D-6EBC65B6405E}" type="presOf" srcId="{3C3DC5F9-4A97-4C7F-9056-16D4C3522180}" destId="{9F90040C-A9E5-4129-871E-CFD60F565758}" srcOrd="0" destOrd="0" presId="urn:microsoft.com/office/officeart/2005/8/layout/default"/>
    <dgm:cxn modelId="{B3D29201-7293-4E81-97BF-5471BE1C1654}" type="presParOf" srcId="{0F149E84-76C5-4985-996B-25DE93C992AE}" destId="{019B7634-CF71-4F1D-866E-297DD5D9C04D}" srcOrd="0" destOrd="0" presId="urn:microsoft.com/office/officeart/2005/8/layout/default"/>
    <dgm:cxn modelId="{05193302-C995-47E0-B9CF-12674F7CAC0A}" type="presParOf" srcId="{0F149E84-76C5-4985-996B-25DE93C992AE}" destId="{00D0B011-DB11-467C-827C-FECB3AE290B5}" srcOrd="1" destOrd="0" presId="urn:microsoft.com/office/officeart/2005/8/layout/default"/>
    <dgm:cxn modelId="{591A03E2-0604-4BB1-B467-9AF97F6C7009}" type="presParOf" srcId="{0F149E84-76C5-4985-996B-25DE93C992AE}" destId="{DC64289F-D40F-466B-8D12-FFE488283044}" srcOrd="2" destOrd="0" presId="urn:microsoft.com/office/officeart/2005/8/layout/default"/>
    <dgm:cxn modelId="{E86EE9DF-5774-45F1-9E81-78236180920A}" type="presParOf" srcId="{0F149E84-76C5-4985-996B-25DE93C992AE}" destId="{EB93AC53-1811-4F66-94F3-133585BAA3B1}" srcOrd="3" destOrd="0" presId="urn:microsoft.com/office/officeart/2005/8/layout/default"/>
    <dgm:cxn modelId="{8F51D5F9-9F26-4D69-B5F4-0B0BDF3627EC}" type="presParOf" srcId="{0F149E84-76C5-4985-996B-25DE93C992AE}" destId="{C2EFCBF7-FFFC-4B46-94E0-34541B2A512D}" srcOrd="4" destOrd="0" presId="urn:microsoft.com/office/officeart/2005/8/layout/default"/>
    <dgm:cxn modelId="{C378BCED-3695-436D-AFF2-7DEF6AE2F98C}" type="presParOf" srcId="{0F149E84-76C5-4985-996B-25DE93C992AE}" destId="{FE971AB9-9B4C-4A4E-BD92-5CA35B255D88}" srcOrd="5" destOrd="0" presId="urn:microsoft.com/office/officeart/2005/8/layout/default"/>
    <dgm:cxn modelId="{D65DD2FA-77CB-4EDA-BF78-473675F061DE}" type="presParOf" srcId="{0F149E84-76C5-4985-996B-25DE93C992AE}" destId="{FD9841E8-9418-43F5-B7B5-8C49631BFA43}" srcOrd="6" destOrd="0" presId="urn:microsoft.com/office/officeart/2005/8/layout/default"/>
    <dgm:cxn modelId="{4A6E39E8-C0B7-422A-A3C4-E97AD185F89B}" type="presParOf" srcId="{0F149E84-76C5-4985-996B-25DE93C992AE}" destId="{32BC62C3-AF1D-4C7E-9341-667DD1B3CA9E}" srcOrd="7" destOrd="0" presId="urn:microsoft.com/office/officeart/2005/8/layout/default"/>
    <dgm:cxn modelId="{09D04965-56B9-430F-A152-D24853342014}" type="presParOf" srcId="{0F149E84-76C5-4985-996B-25DE93C992AE}" destId="{9F90040C-A9E5-4129-871E-CFD60F565758}" srcOrd="8" destOrd="0" presId="urn:microsoft.com/office/officeart/2005/8/layout/default"/>
    <dgm:cxn modelId="{B9351A0D-C2B5-479A-AC82-5B33D631FB9F}" type="presParOf" srcId="{0F149E84-76C5-4985-996B-25DE93C992AE}" destId="{0432EB7C-F8C0-4545-8788-99556293401C}" srcOrd="9" destOrd="0" presId="urn:microsoft.com/office/officeart/2005/8/layout/default"/>
    <dgm:cxn modelId="{AE424BB1-A758-4B9D-A404-2726CE1786BE}" type="presParOf" srcId="{0F149E84-76C5-4985-996B-25DE93C992AE}" destId="{8E891882-E113-4E6B-9F73-C4041A4EB001}" srcOrd="10" destOrd="0" presId="urn:microsoft.com/office/officeart/2005/8/layout/default"/>
  </dgm:cxnLst>
  <dgm:bg/>
  <dgm:whole/>
</dgm:dataModel>
</file>

<file path=ppt/diagrams/data2.xml><?xml version="1.0" encoding="utf-8"?>
<dgm:dataModel xmlns:dgm="http://schemas.openxmlformats.org/drawingml/2006/diagram" xmlns:a="http://schemas.openxmlformats.org/drawingml/2006/main">
  <dgm:ptLst>
    <dgm:pt modelId="{14D8CC75-0928-4F6A-B546-7A7D77D3AF24}" type="doc">
      <dgm:prSet loTypeId="urn:microsoft.com/office/officeart/2005/8/layout/list1" loCatId="list" qsTypeId="urn:microsoft.com/office/officeart/2005/8/quickstyle/simple1" qsCatId="simple" csTypeId="urn:microsoft.com/office/officeart/2005/8/colors/accent5_1" csCatId="accent5" phldr="1"/>
      <dgm:spPr/>
      <dgm:t>
        <a:bodyPr/>
        <a:lstStyle/>
        <a:p>
          <a:endParaRPr lang="fr-FR"/>
        </a:p>
      </dgm:t>
    </dgm:pt>
    <dgm:pt modelId="{F329CEC1-8656-487C-97C8-F3BD017190CA}">
      <dgm:prSet phldrT="[Texte]" custT="1"/>
      <dgm:spPr/>
      <dgm:t>
        <a:bodyPr/>
        <a:lstStyle/>
        <a:p>
          <a:r>
            <a:rPr lang="fr-FR" sz="1400" b="1" dirty="0" smtClean="0"/>
            <a:t>Orientations technologiques ou géographiques </a:t>
          </a:r>
          <a:endParaRPr lang="fr-FR" sz="1400" b="1" dirty="0"/>
        </a:p>
      </dgm:t>
    </dgm:pt>
    <dgm:pt modelId="{407EBA92-8996-407A-8CCF-78FE7273D460}" type="parTrans" cxnId="{00560D4C-AE07-464B-9ABF-AD28A4E1E023}">
      <dgm:prSet/>
      <dgm:spPr/>
      <dgm:t>
        <a:bodyPr/>
        <a:lstStyle/>
        <a:p>
          <a:endParaRPr lang="fr-FR" sz="2000"/>
        </a:p>
      </dgm:t>
    </dgm:pt>
    <dgm:pt modelId="{87330B86-67E3-40FE-88C7-BACB6193239F}" type="sibTrans" cxnId="{00560D4C-AE07-464B-9ABF-AD28A4E1E023}">
      <dgm:prSet/>
      <dgm:spPr/>
      <dgm:t>
        <a:bodyPr/>
        <a:lstStyle/>
        <a:p>
          <a:endParaRPr lang="fr-FR" sz="2000"/>
        </a:p>
      </dgm:t>
    </dgm:pt>
    <dgm:pt modelId="{F5F50F3A-4DCE-4295-A082-FD7EE074445A}">
      <dgm:prSet phldrT="[Texte]" custT="1"/>
      <dgm:spPr/>
      <dgm:t>
        <a:bodyPr/>
        <a:lstStyle/>
        <a:p>
          <a:r>
            <a:rPr lang="fr-FR" sz="1400" b="1" dirty="0" smtClean="0"/>
            <a:t>Energie et environnement indissociables </a:t>
          </a:r>
          <a:endParaRPr lang="fr-FR" sz="1400" b="1" dirty="0"/>
        </a:p>
      </dgm:t>
    </dgm:pt>
    <dgm:pt modelId="{E82EABFE-C9ED-48D3-8C99-E04AB7715462}" type="parTrans" cxnId="{DB8F9057-7CF0-48B7-910D-84DA57DAD729}">
      <dgm:prSet/>
      <dgm:spPr/>
      <dgm:t>
        <a:bodyPr/>
        <a:lstStyle/>
        <a:p>
          <a:endParaRPr lang="fr-FR" sz="2000"/>
        </a:p>
      </dgm:t>
    </dgm:pt>
    <dgm:pt modelId="{862E303F-46BD-436C-B89D-A96F230533F9}" type="sibTrans" cxnId="{DB8F9057-7CF0-48B7-910D-84DA57DAD729}">
      <dgm:prSet/>
      <dgm:spPr/>
      <dgm:t>
        <a:bodyPr/>
        <a:lstStyle/>
        <a:p>
          <a:endParaRPr lang="fr-FR" sz="2000"/>
        </a:p>
      </dgm:t>
    </dgm:pt>
    <dgm:pt modelId="{6D56ABA9-0B0A-4E61-98ED-483DDFF05D11}">
      <dgm:prSet phldrT="[Texte]" custT="1"/>
      <dgm:spPr>
        <a:solidFill>
          <a:schemeClr val="accent5">
            <a:lumMod val="40000"/>
            <a:lumOff val="60000"/>
            <a:alpha val="90000"/>
          </a:schemeClr>
        </a:solidFill>
      </dgm:spPr>
      <dgm:t>
        <a:bodyPr/>
        <a:lstStyle/>
        <a:p>
          <a:r>
            <a:rPr lang="fr-FR" sz="1400" dirty="0" smtClean="0"/>
            <a:t>L’environnement est intégré à travers les contraintes que vont exercer ces externalités soit par des considérations qualitatives, soit par des estimations. L’objectif  : la réduction des émissions de CO2 au moindre coût</a:t>
          </a:r>
          <a:endParaRPr lang="fr-FR" sz="1400" dirty="0"/>
        </a:p>
      </dgm:t>
    </dgm:pt>
    <dgm:pt modelId="{1C28C31D-F203-427B-949F-1CB1083BA2BA}" type="parTrans" cxnId="{9BDE1ABD-0815-4B4D-8392-A827576858DF}">
      <dgm:prSet/>
      <dgm:spPr/>
      <dgm:t>
        <a:bodyPr/>
        <a:lstStyle/>
        <a:p>
          <a:endParaRPr lang="fr-FR" sz="2000"/>
        </a:p>
      </dgm:t>
    </dgm:pt>
    <dgm:pt modelId="{45386085-6E4A-45F2-B66F-609D67CCD99D}" type="sibTrans" cxnId="{9BDE1ABD-0815-4B4D-8392-A827576858DF}">
      <dgm:prSet/>
      <dgm:spPr/>
      <dgm:t>
        <a:bodyPr/>
        <a:lstStyle/>
        <a:p>
          <a:endParaRPr lang="fr-FR" sz="2000"/>
        </a:p>
      </dgm:t>
    </dgm:pt>
    <dgm:pt modelId="{824C88DB-5DD4-4D48-8B92-86C223D9DD1D}">
      <dgm:prSet custT="1"/>
      <dgm:spPr>
        <a:solidFill>
          <a:schemeClr val="accent5">
            <a:lumMod val="40000"/>
            <a:lumOff val="60000"/>
            <a:alpha val="90000"/>
          </a:schemeClr>
        </a:solidFill>
      </dgm:spPr>
      <dgm:t>
        <a:bodyPr/>
        <a:lstStyle/>
        <a:p>
          <a:r>
            <a:rPr lang="fr-FR" sz="1400" dirty="0" smtClean="0"/>
            <a:t>Principalement cadrées par les orientations politiques. Les incitations des pouvoirs publics au développement de certaines filières, les engagements intergouvernementaux à accroitre les interconnexions, les mesures planifiées en faveur de l’ouverture des marchés ou encore les mesures visant les économies ou l’efficacité énergétique</a:t>
          </a:r>
          <a:endParaRPr lang="fr-FR" sz="1400" dirty="0"/>
        </a:p>
      </dgm:t>
    </dgm:pt>
    <dgm:pt modelId="{1621D6B0-B534-4CBD-BA2C-5B356E9D0F0B}" type="parTrans" cxnId="{077227E7-2BCF-41B0-8197-874DA1420E01}">
      <dgm:prSet/>
      <dgm:spPr/>
      <dgm:t>
        <a:bodyPr/>
        <a:lstStyle/>
        <a:p>
          <a:endParaRPr lang="fr-FR" sz="2000"/>
        </a:p>
      </dgm:t>
    </dgm:pt>
    <dgm:pt modelId="{82DAC986-9F76-4033-810F-5E76E79B47EB}" type="sibTrans" cxnId="{077227E7-2BCF-41B0-8197-874DA1420E01}">
      <dgm:prSet/>
      <dgm:spPr/>
      <dgm:t>
        <a:bodyPr/>
        <a:lstStyle/>
        <a:p>
          <a:endParaRPr lang="fr-FR" sz="2000"/>
        </a:p>
      </dgm:t>
    </dgm:pt>
    <dgm:pt modelId="{C546704C-8EE6-4526-B437-930A92B4D661}">
      <dgm:prSet phldrT="[Texte]" custT="1"/>
      <dgm:spPr/>
      <dgm:t>
        <a:bodyPr/>
        <a:lstStyle/>
        <a:p>
          <a:r>
            <a:rPr lang="fr-FR" sz="1400" b="1" dirty="0" smtClean="0"/>
            <a:t>Garantir le bon approvisionnement</a:t>
          </a:r>
          <a:endParaRPr lang="fr-FR" sz="1400" b="1" dirty="0"/>
        </a:p>
      </dgm:t>
    </dgm:pt>
    <dgm:pt modelId="{9719EB69-2D5E-448D-B0E1-1BF577FAD498}" type="parTrans" cxnId="{E8C7BCD5-353B-490A-A0D5-62107DF1AB7D}">
      <dgm:prSet/>
      <dgm:spPr/>
      <dgm:t>
        <a:bodyPr/>
        <a:lstStyle/>
        <a:p>
          <a:endParaRPr lang="fr-FR" sz="2000"/>
        </a:p>
      </dgm:t>
    </dgm:pt>
    <dgm:pt modelId="{E264704E-AE5D-4ABC-B4C2-509136E6DE05}" type="sibTrans" cxnId="{E8C7BCD5-353B-490A-A0D5-62107DF1AB7D}">
      <dgm:prSet/>
      <dgm:spPr/>
      <dgm:t>
        <a:bodyPr/>
        <a:lstStyle/>
        <a:p>
          <a:endParaRPr lang="fr-FR" sz="2000"/>
        </a:p>
      </dgm:t>
    </dgm:pt>
    <dgm:pt modelId="{FAB7322D-A6E2-4D30-9A35-B8EDA22E40A0}">
      <dgm:prSet phldrT="[Texte]" custT="1"/>
      <dgm:spPr>
        <a:solidFill>
          <a:schemeClr val="accent5">
            <a:lumMod val="40000"/>
            <a:lumOff val="60000"/>
            <a:alpha val="90000"/>
          </a:schemeClr>
        </a:solidFill>
      </dgm:spPr>
      <dgm:t>
        <a:bodyPr/>
        <a:lstStyle/>
        <a:p>
          <a:r>
            <a:rPr lang="fr-FR" sz="1400" dirty="0" smtClean="0"/>
            <a:t>que ce soit en matière de flexibilité, de logistique et de coût de la fourniture, les hypothèses sur les combustibles sont formulées aussi bien en amont sur les prévisions de prix, de liquidité des marchés qu’en aval sur les stratégies d’achat</a:t>
          </a:r>
          <a:endParaRPr lang="fr-FR" sz="1400" dirty="0"/>
        </a:p>
      </dgm:t>
    </dgm:pt>
    <dgm:pt modelId="{74C34AE2-DAB7-4649-B449-B845512E5479}" type="parTrans" cxnId="{72907F37-38CA-40B3-AF94-C8234F035962}">
      <dgm:prSet/>
      <dgm:spPr/>
      <dgm:t>
        <a:bodyPr/>
        <a:lstStyle/>
        <a:p>
          <a:endParaRPr lang="fr-FR" sz="2000"/>
        </a:p>
      </dgm:t>
    </dgm:pt>
    <dgm:pt modelId="{3BD5D6CB-225B-43FE-871B-D1A27EE8B489}" type="sibTrans" cxnId="{72907F37-38CA-40B3-AF94-C8234F035962}">
      <dgm:prSet/>
      <dgm:spPr/>
      <dgm:t>
        <a:bodyPr/>
        <a:lstStyle/>
        <a:p>
          <a:endParaRPr lang="fr-FR" sz="2000"/>
        </a:p>
      </dgm:t>
    </dgm:pt>
    <dgm:pt modelId="{7440A6A8-62AD-4701-AAEB-5ABFB4144707}">
      <dgm:prSet phldrT="[Texte]" custT="1"/>
      <dgm:spPr/>
      <dgm:t>
        <a:bodyPr/>
        <a:lstStyle/>
        <a:p>
          <a:r>
            <a:rPr lang="fr-FR" sz="1400" b="1" dirty="0" smtClean="0"/>
            <a:t>Répondre en volume et en flexibilité</a:t>
          </a:r>
          <a:endParaRPr lang="fr-FR" sz="1400" b="1" dirty="0"/>
        </a:p>
      </dgm:t>
    </dgm:pt>
    <dgm:pt modelId="{E8A46604-ACF2-4075-9795-59F2A8893C30}" type="parTrans" cxnId="{76C46537-B51B-44FA-AA2B-F9C144BFB48A}">
      <dgm:prSet/>
      <dgm:spPr/>
      <dgm:t>
        <a:bodyPr/>
        <a:lstStyle/>
        <a:p>
          <a:endParaRPr lang="fr-FR" sz="2000"/>
        </a:p>
      </dgm:t>
    </dgm:pt>
    <dgm:pt modelId="{45B2A66F-11DB-4DCB-A120-8A19D1E89C66}" type="sibTrans" cxnId="{76C46537-B51B-44FA-AA2B-F9C144BFB48A}">
      <dgm:prSet/>
      <dgm:spPr/>
      <dgm:t>
        <a:bodyPr/>
        <a:lstStyle/>
        <a:p>
          <a:endParaRPr lang="fr-FR" sz="2000"/>
        </a:p>
      </dgm:t>
    </dgm:pt>
    <dgm:pt modelId="{9A405380-11C1-4769-B557-B1FD13D063AE}">
      <dgm:prSet phldrT="[Texte]" custT="1"/>
      <dgm:spPr>
        <a:solidFill>
          <a:schemeClr val="accent5">
            <a:lumMod val="40000"/>
            <a:lumOff val="60000"/>
            <a:alpha val="90000"/>
          </a:schemeClr>
        </a:solidFill>
      </dgm:spPr>
      <dgm:t>
        <a:bodyPr/>
        <a:lstStyle/>
        <a:p>
          <a:r>
            <a:rPr lang="fr-FR" sz="1400" dirty="0" smtClean="0"/>
            <a:t>Anticiper le long terme pour gérer le risque  latent pour le producteur de surcapacités. Un paramètre quantitatif correspond au seuil de puissance nécessaire et un paramètre qualitatif qui permet d’identifier la technologie la mieux adaptée à la flexibilité  en réponse à la demande</a:t>
          </a:r>
          <a:endParaRPr lang="fr-FR" sz="1400" dirty="0"/>
        </a:p>
      </dgm:t>
    </dgm:pt>
    <dgm:pt modelId="{4435ED74-6A07-4C24-A54D-1E311A47BE2E}" type="parTrans" cxnId="{C3E42ED8-DF88-4D7D-9D9C-5286A2AA2623}">
      <dgm:prSet/>
      <dgm:spPr/>
      <dgm:t>
        <a:bodyPr/>
        <a:lstStyle/>
        <a:p>
          <a:endParaRPr lang="fr-FR" sz="2000"/>
        </a:p>
      </dgm:t>
    </dgm:pt>
    <dgm:pt modelId="{D4806894-2F91-408C-AB49-EC24481C4E27}" type="sibTrans" cxnId="{C3E42ED8-DF88-4D7D-9D9C-5286A2AA2623}">
      <dgm:prSet/>
      <dgm:spPr/>
      <dgm:t>
        <a:bodyPr/>
        <a:lstStyle/>
        <a:p>
          <a:endParaRPr lang="fr-FR" sz="2000"/>
        </a:p>
      </dgm:t>
    </dgm:pt>
    <dgm:pt modelId="{6E8EC1C3-134F-46E8-99BB-43FE097FD529}" type="pres">
      <dgm:prSet presAssocID="{14D8CC75-0928-4F6A-B546-7A7D77D3AF24}" presName="linear" presStyleCnt="0">
        <dgm:presLayoutVars>
          <dgm:dir/>
          <dgm:animLvl val="lvl"/>
          <dgm:resizeHandles val="exact"/>
        </dgm:presLayoutVars>
      </dgm:prSet>
      <dgm:spPr/>
      <dgm:t>
        <a:bodyPr/>
        <a:lstStyle/>
        <a:p>
          <a:endParaRPr lang="fr-FR"/>
        </a:p>
      </dgm:t>
    </dgm:pt>
    <dgm:pt modelId="{F75EA6E7-10A8-48A1-9817-9016CD67867D}" type="pres">
      <dgm:prSet presAssocID="{7440A6A8-62AD-4701-AAEB-5ABFB4144707}" presName="parentLin" presStyleCnt="0"/>
      <dgm:spPr/>
    </dgm:pt>
    <dgm:pt modelId="{8F1B445F-F55F-4A51-A171-37FC10C5D403}" type="pres">
      <dgm:prSet presAssocID="{7440A6A8-62AD-4701-AAEB-5ABFB4144707}" presName="parentLeftMargin" presStyleLbl="node1" presStyleIdx="0" presStyleCnt="4"/>
      <dgm:spPr/>
      <dgm:t>
        <a:bodyPr/>
        <a:lstStyle/>
        <a:p>
          <a:endParaRPr lang="fr-FR"/>
        </a:p>
      </dgm:t>
    </dgm:pt>
    <dgm:pt modelId="{88C79F49-0F23-403B-A3F9-47BB45924B71}" type="pres">
      <dgm:prSet presAssocID="{7440A6A8-62AD-4701-AAEB-5ABFB4144707}" presName="parentText" presStyleLbl="node1" presStyleIdx="0" presStyleCnt="4">
        <dgm:presLayoutVars>
          <dgm:chMax val="0"/>
          <dgm:bulletEnabled val="1"/>
        </dgm:presLayoutVars>
      </dgm:prSet>
      <dgm:spPr/>
      <dgm:t>
        <a:bodyPr/>
        <a:lstStyle/>
        <a:p>
          <a:endParaRPr lang="fr-FR"/>
        </a:p>
      </dgm:t>
    </dgm:pt>
    <dgm:pt modelId="{0FF80519-83FA-4074-A0A4-0084F8C91570}" type="pres">
      <dgm:prSet presAssocID="{7440A6A8-62AD-4701-AAEB-5ABFB4144707}" presName="negativeSpace" presStyleCnt="0"/>
      <dgm:spPr/>
    </dgm:pt>
    <dgm:pt modelId="{17B16BFC-AAD9-4604-840E-B1E09854BDE0}" type="pres">
      <dgm:prSet presAssocID="{7440A6A8-62AD-4701-AAEB-5ABFB4144707}" presName="childText" presStyleLbl="conFgAcc1" presStyleIdx="0" presStyleCnt="4">
        <dgm:presLayoutVars>
          <dgm:bulletEnabled val="1"/>
        </dgm:presLayoutVars>
      </dgm:prSet>
      <dgm:spPr/>
      <dgm:t>
        <a:bodyPr/>
        <a:lstStyle/>
        <a:p>
          <a:endParaRPr lang="fr-FR"/>
        </a:p>
      </dgm:t>
    </dgm:pt>
    <dgm:pt modelId="{0A259996-1477-4A87-81B8-5FC07A1F0585}" type="pres">
      <dgm:prSet presAssocID="{45B2A66F-11DB-4DCB-A120-8A19D1E89C66}" presName="spaceBetweenRectangles" presStyleCnt="0"/>
      <dgm:spPr/>
    </dgm:pt>
    <dgm:pt modelId="{9EABFAE9-02E7-4777-BB31-9327C8A6DC47}" type="pres">
      <dgm:prSet presAssocID="{F329CEC1-8656-487C-97C8-F3BD017190CA}" presName="parentLin" presStyleCnt="0"/>
      <dgm:spPr/>
    </dgm:pt>
    <dgm:pt modelId="{3BEB0E51-5529-4B19-9B2C-EC302B1AC90C}" type="pres">
      <dgm:prSet presAssocID="{F329CEC1-8656-487C-97C8-F3BD017190CA}" presName="parentLeftMargin" presStyleLbl="node1" presStyleIdx="0" presStyleCnt="4"/>
      <dgm:spPr/>
      <dgm:t>
        <a:bodyPr/>
        <a:lstStyle/>
        <a:p>
          <a:endParaRPr lang="fr-FR"/>
        </a:p>
      </dgm:t>
    </dgm:pt>
    <dgm:pt modelId="{D78535D6-0380-4CEE-BA58-2C0ACAD4CBE3}" type="pres">
      <dgm:prSet presAssocID="{F329CEC1-8656-487C-97C8-F3BD017190CA}" presName="parentText" presStyleLbl="node1" presStyleIdx="1" presStyleCnt="4">
        <dgm:presLayoutVars>
          <dgm:chMax val="0"/>
          <dgm:bulletEnabled val="1"/>
        </dgm:presLayoutVars>
      </dgm:prSet>
      <dgm:spPr/>
      <dgm:t>
        <a:bodyPr/>
        <a:lstStyle/>
        <a:p>
          <a:endParaRPr lang="fr-FR"/>
        </a:p>
      </dgm:t>
    </dgm:pt>
    <dgm:pt modelId="{E07CF63B-E33A-43B1-B0B5-BFF048B24159}" type="pres">
      <dgm:prSet presAssocID="{F329CEC1-8656-487C-97C8-F3BD017190CA}" presName="negativeSpace" presStyleCnt="0"/>
      <dgm:spPr/>
    </dgm:pt>
    <dgm:pt modelId="{66642131-AF5D-4A2A-9D5C-62F447507D05}" type="pres">
      <dgm:prSet presAssocID="{F329CEC1-8656-487C-97C8-F3BD017190CA}" presName="childText" presStyleLbl="conFgAcc1" presStyleIdx="1" presStyleCnt="4" custLinFactNeighborY="-43108">
        <dgm:presLayoutVars>
          <dgm:bulletEnabled val="1"/>
        </dgm:presLayoutVars>
      </dgm:prSet>
      <dgm:spPr/>
      <dgm:t>
        <a:bodyPr/>
        <a:lstStyle/>
        <a:p>
          <a:endParaRPr lang="fr-FR"/>
        </a:p>
      </dgm:t>
    </dgm:pt>
    <dgm:pt modelId="{D37F6247-3C8B-444E-84EE-423C3E47B8DE}" type="pres">
      <dgm:prSet presAssocID="{87330B86-67E3-40FE-88C7-BACB6193239F}" presName="spaceBetweenRectangles" presStyleCnt="0"/>
      <dgm:spPr/>
    </dgm:pt>
    <dgm:pt modelId="{FC517D42-38D6-4787-8E7A-78F04FC8543C}" type="pres">
      <dgm:prSet presAssocID="{F5F50F3A-4DCE-4295-A082-FD7EE074445A}" presName="parentLin" presStyleCnt="0"/>
      <dgm:spPr/>
    </dgm:pt>
    <dgm:pt modelId="{CD938BB9-F110-4D26-AED8-5E8E29E37A35}" type="pres">
      <dgm:prSet presAssocID="{F5F50F3A-4DCE-4295-A082-FD7EE074445A}" presName="parentLeftMargin" presStyleLbl="node1" presStyleIdx="1" presStyleCnt="4"/>
      <dgm:spPr/>
      <dgm:t>
        <a:bodyPr/>
        <a:lstStyle/>
        <a:p>
          <a:endParaRPr lang="fr-FR"/>
        </a:p>
      </dgm:t>
    </dgm:pt>
    <dgm:pt modelId="{D06A2625-9D12-4FE3-82D5-2E521DE6DC88}" type="pres">
      <dgm:prSet presAssocID="{F5F50F3A-4DCE-4295-A082-FD7EE074445A}" presName="parentText" presStyleLbl="node1" presStyleIdx="2" presStyleCnt="4">
        <dgm:presLayoutVars>
          <dgm:chMax val="0"/>
          <dgm:bulletEnabled val="1"/>
        </dgm:presLayoutVars>
      </dgm:prSet>
      <dgm:spPr/>
      <dgm:t>
        <a:bodyPr/>
        <a:lstStyle/>
        <a:p>
          <a:endParaRPr lang="fr-FR"/>
        </a:p>
      </dgm:t>
    </dgm:pt>
    <dgm:pt modelId="{CAFB3035-7F08-42B4-B6CC-589E78967E21}" type="pres">
      <dgm:prSet presAssocID="{F5F50F3A-4DCE-4295-A082-FD7EE074445A}" presName="negativeSpace" presStyleCnt="0"/>
      <dgm:spPr/>
    </dgm:pt>
    <dgm:pt modelId="{3CB0A9A6-EF40-43E0-8CDD-BD8E4107305E}" type="pres">
      <dgm:prSet presAssocID="{F5F50F3A-4DCE-4295-A082-FD7EE074445A}" presName="childText" presStyleLbl="conFgAcc1" presStyleIdx="2" presStyleCnt="4">
        <dgm:presLayoutVars>
          <dgm:bulletEnabled val="1"/>
        </dgm:presLayoutVars>
      </dgm:prSet>
      <dgm:spPr/>
      <dgm:t>
        <a:bodyPr/>
        <a:lstStyle/>
        <a:p>
          <a:endParaRPr lang="fr-FR"/>
        </a:p>
      </dgm:t>
    </dgm:pt>
    <dgm:pt modelId="{79AC5891-E371-4E01-A46D-9144FD78E883}" type="pres">
      <dgm:prSet presAssocID="{862E303F-46BD-436C-B89D-A96F230533F9}" presName="spaceBetweenRectangles" presStyleCnt="0"/>
      <dgm:spPr/>
    </dgm:pt>
    <dgm:pt modelId="{8D1E20F0-916E-4D37-B3E8-621201F02785}" type="pres">
      <dgm:prSet presAssocID="{C546704C-8EE6-4526-B437-930A92B4D661}" presName="parentLin" presStyleCnt="0"/>
      <dgm:spPr/>
    </dgm:pt>
    <dgm:pt modelId="{7E9594D5-5304-4A33-BE2D-59DBC16B0AB9}" type="pres">
      <dgm:prSet presAssocID="{C546704C-8EE6-4526-B437-930A92B4D661}" presName="parentLeftMargin" presStyleLbl="node1" presStyleIdx="2" presStyleCnt="4"/>
      <dgm:spPr/>
      <dgm:t>
        <a:bodyPr/>
        <a:lstStyle/>
        <a:p>
          <a:endParaRPr lang="fr-FR"/>
        </a:p>
      </dgm:t>
    </dgm:pt>
    <dgm:pt modelId="{CFD788FC-4223-4CA1-AB69-9EEE812121A1}" type="pres">
      <dgm:prSet presAssocID="{C546704C-8EE6-4526-B437-930A92B4D661}" presName="parentText" presStyleLbl="node1" presStyleIdx="3" presStyleCnt="4">
        <dgm:presLayoutVars>
          <dgm:chMax val="0"/>
          <dgm:bulletEnabled val="1"/>
        </dgm:presLayoutVars>
      </dgm:prSet>
      <dgm:spPr/>
      <dgm:t>
        <a:bodyPr/>
        <a:lstStyle/>
        <a:p>
          <a:endParaRPr lang="fr-FR"/>
        </a:p>
      </dgm:t>
    </dgm:pt>
    <dgm:pt modelId="{21A0C50A-3521-431D-89F1-ECAB7964D7C2}" type="pres">
      <dgm:prSet presAssocID="{C546704C-8EE6-4526-B437-930A92B4D661}" presName="negativeSpace" presStyleCnt="0"/>
      <dgm:spPr/>
    </dgm:pt>
    <dgm:pt modelId="{467E2873-49D5-4EC8-8E97-BD81D5837BE2}" type="pres">
      <dgm:prSet presAssocID="{C546704C-8EE6-4526-B437-930A92B4D661}" presName="childText" presStyleLbl="conFgAcc1" presStyleIdx="3" presStyleCnt="4">
        <dgm:presLayoutVars>
          <dgm:bulletEnabled val="1"/>
        </dgm:presLayoutVars>
      </dgm:prSet>
      <dgm:spPr/>
      <dgm:t>
        <a:bodyPr/>
        <a:lstStyle/>
        <a:p>
          <a:endParaRPr lang="fr-FR"/>
        </a:p>
      </dgm:t>
    </dgm:pt>
  </dgm:ptLst>
  <dgm:cxnLst>
    <dgm:cxn modelId="{72907F37-38CA-40B3-AF94-C8234F035962}" srcId="{C546704C-8EE6-4526-B437-930A92B4D661}" destId="{FAB7322D-A6E2-4D30-9A35-B8EDA22E40A0}" srcOrd="0" destOrd="0" parTransId="{74C34AE2-DAB7-4649-B449-B845512E5479}" sibTransId="{3BD5D6CB-225B-43FE-871B-D1A27EE8B489}"/>
    <dgm:cxn modelId="{18690BC9-9F6F-434F-83E7-C5E2E21B54D4}" type="presOf" srcId="{F329CEC1-8656-487C-97C8-F3BD017190CA}" destId="{3BEB0E51-5529-4B19-9B2C-EC302B1AC90C}" srcOrd="0" destOrd="0" presId="urn:microsoft.com/office/officeart/2005/8/layout/list1"/>
    <dgm:cxn modelId="{76C46537-B51B-44FA-AA2B-F9C144BFB48A}" srcId="{14D8CC75-0928-4F6A-B546-7A7D77D3AF24}" destId="{7440A6A8-62AD-4701-AAEB-5ABFB4144707}" srcOrd="0" destOrd="0" parTransId="{E8A46604-ACF2-4075-9795-59F2A8893C30}" sibTransId="{45B2A66F-11DB-4DCB-A120-8A19D1E89C66}"/>
    <dgm:cxn modelId="{8282F65E-91D4-4FC6-943D-CCDC8526B9B3}" type="presOf" srcId="{6D56ABA9-0B0A-4E61-98ED-483DDFF05D11}" destId="{3CB0A9A6-EF40-43E0-8CDD-BD8E4107305E}" srcOrd="0" destOrd="0" presId="urn:microsoft.com/office/officeart/2005/8/layout/list1"/>
    <dgm:cxn modelId="{068F832A-6F49-462E-BAD0-D418ACD4E4D9}" type="presOf" srcId="{824C88DB-5DD4-4D48-8B92-86C223D9DD1D}" destId="{66642131-AF5D-4A2A-9D5C-62F447507D05}" srcOrd="0" destOrd="0" presId="urn:microsoft.com/office/officeart/2005/8/layout/list1"/>
    <dgm:cxn modelId="{F185BBDB-9D55-4563-87AF-405713B36740}" type="presOf" srcId="{7440A6A8-62AD-4701-AAEB-5ABFB4144707}" destId="{88C79F49-0F23-403B-A3F9-47BB45924B71}" srcOrd="1" destOrd="0" presId="urn:microsoft.com/office/officeart/2005/8/layout/list1"/>
    <dgm:cxn modelId="{2C51669F-728F-457B-8AE7-07C3A5FA03FE}" type="presOf" srcId="{9A405380-11C1-4769-B557-B1FD13D063AE}" destId="{17B16BFC-AAD9-4604-840E-B1E09854BDE0}" srcOrd="0" destOrd="0" presId="urn:microsoft.com/office/officeart/2005/8/layout/list1"/>
    <dgm:cxn modelId="{DB8F9057-7CF0-48B7-910D-84DA57DAD729}" srcId="{14D8CC75-0928-4F6A-B546-7A7D77D3AF24}" destId="{F5F50F3A-4DCE-4295-A082-FD7EE074445A}" srcOrd="2" destOrd="0" parTransId="{E82EABFE-C9ED-48D3-8C99-E04AB7715462}" sibTransId="{862E303F-46BD-436C-B89D-A96F230533F9}"/>
    <dgm:cxn modelId="{F9DC4407-C856-480D-95B6-A36A3126A72F}" type="presOf" srcId="{F5F50F3A-4DCE-4295-A082-FD7EE074445A}" destId="{CD938BB9-F110-4D26-AED8-5E8E29E37A35}" srcOrd="0" destOrd="0" presId="urn:microsoft.com/office/officeart/2005/8/layout/list1"/>
    <dgm:cxn modelId="{A9EB3686-B62B-4E9C-89BE-A0DAF2108B93}" type="presOf" srcId="{C546704C-8EE6-4526-B437-930A92B4D661}" destId="{CFD788FC-4223-4CA1-AB69-9EEE812121A1}" srcOrd="1" destOrd="0" presId="urn:microsoft.com/office/officeart/2005/8/layout/list1"/>
    <dgm:cxn modelId="{C3E42ED8-DF88-4D7D-9D9C-5286A2AA2623}" srcId="{7440A6A8-62AD-4701-AAEB-5ABFB4144707}" destId="{9A405380-11C1-4769-B557-B1FD13D063AE}" srcOrd="0" destOrd="0" parTransId="{4435ED74-6A07-4C24-A54D-1E311A47BE2E}" sibTransId="{D4806894-2F91-408C-AB49-EC24481C4E27}"/>
    <dgm:cxn modelId="{E3A11819-D2CE-4B07-B9EC-5EDC20BCBE16}" type="presOf" srcId="{C546704C-8EE6-4526-B437-930A92B4D661}" destId="{7E9594D5-5304-4A33-BE2D-59DBC16B0AB9}" srcOrd="0" destOrd="0" presId="urn:microsoft.com/office/officeart/2005/8/layout/list1"/>
    <dgm:cxn modelId="{94EB0289-E023-4008-B946-F3D08AF6985D}" type="presOf" srcId="{F329CEC1-8656-487C-97C8-F3BD017190CA}" destId="{D78535D6-0380-4CEE-BA58-2C0ACAD4CBE3}" srcOrd="1" destOrd="0" presId="urn:microsoft.com/office/officeart/2005/8/layout/list1"/>
    <dgm:cxn modelId="{00560D4C-AE07-464B-9ABF-AD28A4E1E023}" srcId="{14D8CC75-0928-4F6A-B546-7A7D77D3AF24}" destId="{F329CEC1-8656-487C-97C8-F3BD017190CA}" srcOrd="1" destOrd="0" parTransId="{407EBA92-8996-407A-8CCF-78FE7273D460}" sibTransId="{87330B86-67E3-40FE-88C7-BACB6193239F}"/>
    <dgm:cxn modelId="{AC553AD7-D4D6-4F12-BE2D-E75CE6344710}" type="presOf" srcId="{F5F50F3A-4DCE-4295-A082-FD7EE074445A}" destId="{D06A2625-9D12-4FE3-82D5-2E521DE6DC88}" srcOrd="1" destOrd="0" presId="urn:microsoft.com/office/officeart/2005/8/layout/list1"/>
    <dgm:cxn modelId="{D6614458-21CF-48BC-8322-7C076485E30D}" type="presOf" srcId="{FAB7322D-A6E2-4D30-9A35-B8EDA22E40A0}" destId="{467E2873-49D5-4EC8-8E97-BD81D5837BE2}" srcOrd="0" destOrd="0" presId="urn:microsoft.com/office/officeart/2005/8/layout/list1"/>
    <dgm:cxn modelId="{283C8FF6-78D1-4B75-B2E9-C7F635829345}" type="presOf" srcId="{7440A6A8-62AD-4701-AAEB-5ABFB4144707}" destId="{8F1B445F-F55F-4A51-A171-37FC10C5D403}" srcOrd="0" destOrd="0" presId="urn:microsoft.com/office/officeart/2005/8/layout/list1"/>
    <dgm:cxn modelId="{F4C35EA7-45CC-4C90-9B27-0F6423AF7CE6}" type="presOf" srcId="{14D8CC75-0928-4F6A-B546-7A7D77D3AF24}" destId="{6E8EC1C3-134F-46E8-99BB-43FE097FD529}" srcOrd="0" destOrd="0" presId="urn:microsoft.com/office/officeart/2005/8/layout/list1"/>
    <dgm:cxn modelId="{9BDE1ABD-0815-4B4D-8392-A827576858DF}" srcId="{F5F50F3A-4DCE-4295-A082-FD7EE074445A}" destId="{6D56ABA9-0B0A-4E61-98ED-483DDFF05D11}" srcOrd="0" destOrd="0" parTransId="{1C28C31D-F203-427B-949F-1CB1083BA2BA}" sibTransId="{45386085-6E4A-45F2-B66F-609D67CCD99D}"/>
    <dgm:cxn modelId="{077227E7-2BCF-41B0-8197-874DA1420E01}" srcId="{F329CEC1-8656-487C-97C8-F3BD017190CA}" destId="{824C88DB-5DD4-4D48-8B92-86C223D9DD1D}" srcOrd="0" destOrd="0" parTransId="{1621D6B0-B534-4CBD-BA2C-5B356E9D0F0B}" sibTransId="{82DAC986-9F76-4033-810F-5E76E79B47EB}"/>
    <dgm:cxn modelId="{E8C7BCD5-353B-490A-A0D5-62107DF1AB7D}" srcId="{14D8CC75-0928-4F6A-B546-7A7D77D3AF24}" destId="{C546704C-8EE6-4526-B437-930A92B4D661}" srcOrd="3" destOrd="0" parTransId="{9719EB69-2D5E-448D-B0E1-1BF577FAD498}" sibTransId="{E264704E-AE5D-4ABC-B4C2-509136E6DE05}"/>
    <dgm:cxn modelId="{D58C0D78-A3C2-4B2A-BB9F-F6527FE80660}" type="presParOf" srcId="{6E8EC1C3-134F-46E8-99BB-43FE097FD529}" destId="{F75EA6E7-10A8-48A1-9817-9016CD67867D}" srcOrd="0" destOrd="0" presId="urn:microsoft.com/office/officeart/2005/8/layout/list1"/>
    <dgm:cxn modelId="{947765C6-2BEE-462B-80DB-8FFBEE4BA376}" type="presParOf" srcId="{F75EA6E7-10A8-48A1-9817-9016CD67867D}" destId="{8F1B445F-F55F-4A51-A171-37FC10C5D403}" srcOrd="0" destOrd="0" presId="urn:microsoft.com/office/officeart/2005/8/layout/list1"/>
    <dgm:cxn modelId="{D455E4BD-5E0F-4AD0-97E3-2C4583CB980D}" type="presParOf" srcId="{F75EA6E7-10A8-48A1-9817-9016CD67867D}" destId="{88C79F49-0F23-403B-A3F9-47BB45924B71}" srcOrd="1" destOrd="0" presId="urn:microsoft.com/office/officeart/2005/8/layout/list1"/>
    <dgm:cxn modelId="{6B7DA2A6-303A-4CB8-8A43-C1043444EECE}" type="presParOf" srcId="{6E8EC1C3-134F-46E8-99BB-43FE097FD529}" destId="{0FF80519-83FA-4074-A0A4-0084F8C91570}" srcOrd="1" destOrd="0" presId="urn:microsoft.com/office/officeart/2005/8/layout/list1"/>
    <dgm:cxn modelId="{7179360B-5C5D-4142-9BD0-41091A8C6B0C}" type="presParOf" srcId="{6E8EC1C3-134F-46E8-99BB-43FE097FD529}" destId="{17B16BFC-AAD9-4604-840E-B1E09854BDE0}" srcOrd="2" destOrd="0" presId="urn:microsoft.com/office/officeart/2005/8/layout/list1"/>
    <dgm:cxn modelId="{AB8D988E-067C-4DBC-AA3B-A0A4875766D6}" type="presParOf" srcId="{6E8EC1C3-134F-46E8-99BB-43FE097FD529}" destId="{0A259996-1477-4A87-81B8-5FC07A1F0585}" srcOrd="3" destOrd="0" presId="urn:microsoft.com/office/officeart/2005/8/layout/list1"/>
    <dgm:cxn modelId="{232D531F-E629-4B07-8C9B-13B213A5021B}" type="presParOf" srcId="{6E8EC1C3-134F-46E8-99BB-43FE097FD529}" destId="{9EABFAE9-02E7-4777-BB31-9327C8A6DC47}" srcOrd="4" destOrd="0" presId="urn:microsoft.com/office/officeart/2005/8/layout/list1"/>
    <dgm:cxn modelId="{D64763B1-69F9-46E2-A7BE-BCEDFB932904}" type="presParOf" srcId="{9EABFAE9-02E7-4777-BB31-9327C8A6DC47}" destId="{3BEB0E51-5529-4B19-9B2C-EC302B1AC90C}" srcOrd="0" destOrd="0" presId="urn:microsoft.com/office/officeart/2005/8/layout/list1"/>
    <dgm:cxn modelId="{DE844EA5-72CB-4229-831E-CF1D19105C07}" type="presParOf" srcId="{9EABFAE9-02E7-4777-BB31-9327C8A6DC47}" destId="{D78535D6-0380-4CEE-BA58-2C0ACAD4CBE3}" srcOrd="1" destOrd="0" presId="urn:microsoft.com/office/officeart/2005/8/layout/list1"/>
    <dgm:cxn modelId="{36F2E435-A10F-4369-B151-4B4F4D586EC5}" type="presParOf" srcId="{6E8EC1C3-134F-46E8-99BB-43FE097FD529}" destId="{E07CF63B-E33A-43B1-B0B5-BFF048B24159}" srcOrd="5" destOrd="0" presId="urn:microsoft.com/office/officeart/2005/8/layout/list1"/>
    <dgm:cxn modelId="{73E5920C-BBAC-4830-AEC3-2868BD699AFE}" type="presParOf" srcId="{6E8EC1C3-134F-46E8-99BB-43FE097FD529}" destId="{66642131-AF5D-4A2A-9D5C-62F447507D05}" srcOrd="6" destOrd="0" presId="urn:microsoft.com/office/officeart/2005/8/layout/list1"/>
    <dgm:cxn modelId="{99C15D1C-195C-413D-A455-683B9E84D50F}" type="presParOf" srcId="{6E8EC1C3-134F-46E8-99BB-43FE097FD529}" destId="{D37F6247-3C8B-444E-84EE-423C3E47B8DE}" srcOrd="7" destOrd="0" presId="urn:microsoft.com/office/officeart/2005/8/layout/list1"/>
    <dgm:cxn modelId="{2D982933-5351-45BC-8E2A-DC089CA99BEF}" type="presParOf" srcId="{6E8EC1C3-134F-46E8-99BB-43FE097FD529}" destId="{FC517D42-38D6-4787-8E7A-78F04FC8543C}" srcOrd="8" destOrd="0" presId="urn:microsoft.com/office/officeart/2005/8/layout/list1"/>
    <dgm:cxn modelId="{CAA5CF0C-51FE-4BB2-81D2-5468F8D2D41A}" type="presParOf" srcId="{FC517D42-38D6-4787-8E7A-78F04FC8543C}" destId="{CD938BB9-F110-4D26-AED8-5E8E29E37A35}" srcOrd="0" destOrd="0" presId="urn:microsoft.com/office/officeart/2005/8/layout/list1"/>
    <dgm:cxn modelId="{82A019B9-405E-4B08-B883-AC7E825B7366}" type="presParOf" srcId="{FC517D42-38D6-4787-8E7A-78F04FC8543C}" destId="{D06A2625-9D12-4FE3-82D5-2E521DE6DC88}" srcOrd="1" destOrd="0" presId="urn:microsoft.com/office/officeart/2005/8/layout/list1"/>
    <dgm:cxn modelId="{2E97E364-9489-4B80-8C9A-817C2E3BE72C}" type="presParOf" srcId="{6E8EC1C3-134F-46E8-99BB-43FE097FD529}" destId="{CAFB3035-7F08-42B4-B6CC-589E78967E21}" srcOrd="9" destOrd="0" presId="urn:microsoft.com/office/officeart/2005/8/layout/list1"/>
    <dgm:cxn modelId="{EA02BCA6-5055-42FA-AE02-969BDDFDE99A}" type="presParOf" srcId="{6E8EC1C3-134F-46E8-99BB-43FE097FD529}" destId="{3CB0A9A6-EF40-43E0-8CDD-BD8E4107305E}" srcOrd="10" destOrd="0" presId="urn:microsoft.com/office/officeart/2005/8/layout/list1"/>
    <dgm:cxn modelId="{CC6187F2-9FE4-43D4-BE7D-8A2605513948}" type="presParOf" srcId="{6E8EC1C3-134F-46E8-99BB-43FE097FD529}" destId="{79AC5891-E371-4E01-A46D-9144FD78E883}" srcOrd="11" destOrd="0" presId="urn:microsoft.com/office/officeart/2005/8/layout/list1"/>
    <dgm:cxn modelId="{F3148284-A987-4044-99B2-E95B906B6A04}" type="presParOf" srcId="{6E8EC1C3-134F-46E8-99BB-43FE097FD529}" destId="{8D1E20F0-916E-4D37-B3E8-621201F02785}" srcOrd="12" destOrd="0" presId="urn:microsoft.com/office/officeart/2005/8/layout/list1"/>
    <dgm:cxn modelId="{08F0FD0C-24BF-4ED6-891D-7399C2130CCE}" type="presParOf" srcId="{8D1E20F0-916E-4D37-B3E8-621201F02785}" destId="{7E9594D5-5304-4A33-BE2D-59DBC16B0AB9}" srcOrd="0" destOrd="0" presId="urn:microsoft.com/office/officeart/2005/8/layout/list1"/>
    <dgm:cxn modelId="{B9C21210-4A3D-450B-B26F-BBA6E3C774BA}" type="presParOf" srcId="{8D1E20F0-916E-4D37-B3E8-621201F02785}" destId="{CFD788FC-4223-4CA1-AB69-9EEE812121A1}" srcOrd="1" destOrd="0" presId="urn:microsoft.com/office/officeart/2005/8/layout/list1"/>
    <dgm:cxn modelId="{7CF49FAA-93EA-43D8-9A3D-F19A5E4E92D5}" type="presParOf" srcId="{6E8EC1C3-134F-46E8-99BB-43FE097FD529}" destId="{21A0C50A-3521-431D-89F1-ECAB7964D7C2}" srcOrd="13" destOrd="0" presId="urn:microsoft.com/office/officeart/2005/8/layout/list1"/>
    <dgm:cxn modelId="{8048C557-2620-471A-BDCF-0DA2FCD63102}" type="presParOf" srcId="{6E8EC1C3-134F-46E8-99BB-43FE097FD529}" destId="{467E2873-49D5-4EC8-8E97-BD81D5837BE2}" srcOrd="14" destOrd="0" presId="urn:microsoft.com/office/officeart/2005/8/layout/list1"/>
  </dgm:cxnLst>
  <dgm:bg/>
  <dgm:whole/>
</dgm:dataModel>
</file>

<file path=ppt/diagrams/data3.xml><?xml version="1.0" encoding="utf-8"?>
<dgm:dataModel xmlns:dgm="http://schemas.openxmlformats.org/drawingml/2006/diagram" xmlns:a="http://schemas.openxmlformats.org/drawingml/2006/main">
  <dgm:ptLst>
    <dgm:pt modelId="{D5BC91C5-23C8-4351-8861-3FA7691F8C6C}" type="doc">
      <dgm:prSet loTypeId="urn:microsoft.com/office/officeart/2005/8/layout/balance1" loCatId="relationship" qsTypeId="urn:microsoft.com/office/officeart/2005/8/quickstyle/simple1" qsCatId="simple" csTypeId="urn:microsoft.com/office/officeart/2005/8/colors/accent5_2" csCatId="accent5" phldr="1"/>
      <dgm:spPr/>
      <dgm:t>
        <a:bodyPr/>
        <a:lstStyle/>
        <a:p>
          <a:endParaRPr lang="fr-FR"/>
        </a:p>
      </dgm:t>
    </dgm:pt>
    <dgm:pt modelId="{5A476D18-87ED-4FCA-8B73-C2980AA02B9B}">
      <dgm:prSet phldrT="[Texte]" custT="1"/>
      <dgm:spPr>
        <a:solidFill>
          <a:srgbClr val="00B0F0">
            <a:alpha val="90000"/>
          </a:srgbClr>
        </a:solidFill>
      </dgm:spPr>
      <dgm:t>
        <a:bodyPr/>
        <a:lstStyle/>
        <a:p>
          <a:r>
            <a:rPr lang="fr-FR" sz="1800" dirty="0" smtClean="0">
              <a:solidFill>
                <a:schemeClr val="bg1"/>
              </a:solidFill>
            </a:rPr>
            <a:t>Investir uniquement sur les technologies fortement « incitées » </a:t>
          </a:r>
          <a:endParaRPr lang="fr-FR" sz="1800" dirty="0">
            <a:solidFill>
              <a:schemeClr val="bg1"/>
            </a:solidFill>
          </a:endParaRPr>
        </a:p>
      </dgm:t>
    </dgm:pt>
    <dgm:pt modelId="{D9B3A7D8-8C9F-46A2-B723-156A72ED733E}" type="parTrans" cxnId="{9BF1AEC6-12C0-4972-A200-F1BCDC0FC8AC}">
      <dgm:prSet/>
      <dgm:spPr/>
      <dgm:t>
        <a:bodyPr/>
        <a:lstStyle/>
        <a:p>
          <a:endParaRPr lang="fr-FR">
            <a:solidFill>
              <a:schemeClr val="bg1"/>
            </a:solidFill>
          </a:endParaRPr>
        </a:p>
      </dgm:t>
    </dgm:pt>
    <dgm:pt modelId="{F81678EE-5208-4678-AE30-D3F0CF6A4E74}" type="sibTrans" cxnId="{9BF1AEC6-12C0-4972-A200-F1BCDC0FC8AC}">
      <dgm:prSet/>
      <dgm:spPr/>
      <dgm:t>
        <a:bodyPr/>
        <a:lstStyle/>
        <a:p>
          <a:endParaRPr lang="fr-FR">
            <a:solidFill>
              <a:schemeClr val="bg1"/>
            </a:solidFill>
          </a:endParaRPr>
        </a:p>
      </dgm:t>
    </dgm:pt>
    <dgm:pt modelId="{2E6E561D-C1A2-440C-B8BC-8CB6EB6C62A3}">
      <dgm:prSet phldrT="[Texte]" custT="1"/>
      <dgm:spPr>
        <a:solidFill>
          <a:srgbClr val="00B0F0">
            <a:alpha val="90000"/>
          </a:srgbClr>
        </a:solidFill>
      </dgm:spPr>
      <dgm:t>
        <a:bodyPr/>
        <a:lstStyle/>
        <a:p>
          <a:r>
            <a:rPr lang="fr-FR" sz="1600" dirty="0" smtClean="0">
              <a:solidFill>
                <a:schemeClr val="bg1"/>
              </a:solidFill>
            </a:rPr>
            <a:t>Prévoir la demande sur le long terme pour définir un plan industriel de nouvelles capacités.</a:t>
          </a:r>
          <a:endParaRPr lang="fr-FR" sz="1600" dirty="0">
            <a:solidFill>
              <a:schemeClr val="bg1"/>
            </a:solidFill>
          </a:endParaRPr>
        </a:p>
      </dgm:t>
    </dgm:pt>
    <dgm:pt modelId="{0A7B150C-5C41-4530-A272-FC0FD93709EF}" type="parTrans" cxnId="{3749D105-1833-4238-B234-8E11D1848460}">
      <dgm:prSet/>
      <dgm:spPr/>
      <dgm:t>
        <a:bodyPr/>
        <a:lstStyle/>
        <a:p>
          <a:endParaRPr lang="fr-FR">
            <a:solidFill>
              <a:schemeClr val="bg1"/>
            </a:solidFill>
          </a:endParaRPr>
        </a:p>
      </dgm:t>
    </dgm:pt>
    <dgm:pt modelId="{6A96F779-B4A7-48A7-8BF1-67A0E1C7462D}" type="sibTrans" cxnId="{3749D105-1833-4238-B234-8E11D1848460}">
      <dgm:prSet/>
      <dgm:spPr/>
      <dgm:t>
        <a:bodyPr/>
        <a:lstStyle/>
        <a:p>
          <a:endParaRPr lang="fr-FR">
            <a:solidFill>
              <a:schemeClr val="bg1"/>
            </a:solidFill>
          </a:endParaRPr>
        </a:p>
      </dgm:t>
    </dgm:pt>
    <dgm:pt modelId="{1750E87D-9994-444E-9BF1-13251EE8488E}">
      <dgm:prSet phldrT="[Texte]"/>
      <dgm:spPr/>
      <dgm:t>
        <a:bodyPr/>
        <a:lstStyle/>
        <a:p>
          <a:r>
            <a:rPr lang="fr-FR" dirty="0" smtClean="0">
              <a:solidFill>
                <a:schemeClr val="bg1"/>
              </a:solidFill>
            </a:rPr>
            <a:t>Meilleur mix de technologies</a:t>
          </a:r>
          <a:endParaRPr lang="fr-FR" dirty="0">
            <a:solidFill>
              <a:schemeClr val="bg1"/>
            </a:solidFill>
          </a:endParaRPr>
        </a:p>
      </dgm:t>
    </dgm:pt>
    <dgm:pt modelId="{F9579CD5-B491-423B-9961-07CFFFA98B21}" type="parTrans" cxnId="{197E2391-DB18-4732-AE44-E92061B48A00}">
      <dgm:prSet/>
      <dgm:spPr/>
      <dgm:t>
        <a:bodyPr/>
        <a:lstStyle/>
        <a:p>
          <a:endParaRPr lang="fr-FR">
            <a:solidFill>
              <a:schemeClr val="bg1"/>
            </a:solidFill>
          </a:endParaRPr>
        </a:p>
      </dgm:t>
    </dgm:pt>
    <dgm:pt modelId="{10E9C402-44C9-4490-86D2-D4F556FB4CD1}" type="sibTrans" cxnId="{197E2391-DB18-4732-AE44-E92061B48A00}">
      <dgm:prSet/>
      <dgm:spPr/>
      <dgm:t>
        <a:bodyPr/>
        <a:lstStyle/>
        <a:p>
          <a:endParaRPr lang="fr-FR">
            <a:solidFill>
              <a:schemeClr val="bg1"/>
            </a:solidFill>
          </a:endParaRPr>
        </a:p>
      </dgm:t>
    </dgm:pt>
    <dgm:pt modelId="{FF81CF23-2A4A-4751-BFC5-0719A1B309CA}">
      <dgm:prSet phldrT="[Texte]"/>
      <dgm:spPr/>
      <dgm:t>
        <a:bodyPr/>
        <a:lstStyle/>
        <a:p>
          <a:r>
            <a:rPr lang="fr-FR" dirty="0" smtClean="0">
              <a:solidFill>
                <a:schemeClr val="bg1"/>
              </a:solidFill>
            </a:rPr>
            <a:t>Fort potentiel de marge</a:t>
          </a:r>
          <a:endParaRPr lang="fr-FR" dirty="0">
            <a:solidFill>
              <a:schemeClr val="bg1"/>
            </a:solidFill>
          </a:endParaRPr>
        </a:p>
      </dgm:t>
    </dgm:pt>
    <dgm:pt modelId="{ED8079F8-0E50-4494-A00A-9846875AF25D}" type="parTrans" cxnId="{BD68CF6D-CB73-49DF-A29D-137479D719D8}">
      <dgm:prSet/>
      <dgm:spPr/>
      <dgm:t>
        <a:bodyPr/>
        <a:lstStyle/>
        <a:p>
          <a:endParaRPr lang="fr-FR">
            <a:solidFill>
              <a:schemeClr val="bg1"/>
            </a:solidFill>
          </a:endParaRPr>
        </a:p>
      </dgm:t>
    </dgm:pt>
    <dgm:pt modelId="{D4C90EBF-E9A8-4F20-8DB9-2CE9D1B23468}" type="sibTrans" cxnId="{BD68CF6D-CB73-49DF-A29D-137479D719D8}">
      <dgm:prSet/>
      <dgm:spPr/>
      <dgm:t>
        <a:bodyPr/>
        <a:lstStyle/>
        <a:p>
          <a:endParaRPr lang="fr-FR">
            <a:solidFill>
              <a:schemeClr val="bg1"/>
            </a:solidFill>
          </a:endParaRPr>
        </a:p>
      </dgm:t>
    </dgm:pt>
    <dgm:pt modelId="{7B26DE10-DCFC-49DF-909A-D17DD7B0651D}">
      <dgm:prSet phldrT="[Texte]"/>
      <dgm:spPr/>
      <dgm:t>
        <a:bodyPr/>
        <a:lstStyle/>
        <a:p>
          <a:r>
            <a:rPr lang="fr-FR" dirty="0" smtClean="0">
              <a:solidFill>
                <a:schemeClr val="bg1"/>
              </a:solidFill>
            </a:rPr>
            <a:t>Moindre concurrence</a:t>
          </a:r>
          <a:endParaRPr lang="fr-FR" dirty="0">
            <a:solidFill>
              <a:schemeClr val="bg1"/>
            </a:solidFill>
          </a:endParaRPr>
        </a:p>
      </dgm:t>
    </dgm:pt>
    <dgm:pt modelId="{FCF23E9A-C92F-4DBE-A4B0-2D7C52E2C013}" type="parTrans" cxnId="{52C87B4A-1BC4-4986-AAA7-42999493191E}">
      <dgm:prSet/>
      <dgm:spPr/>
      <dgm:t>
        <a:bodyPr/>
        <a:lstStyle/>
        <a:p>
          <a:endParaRPr lang="fr-FR">
            <a:solidFill>
              <a:schemeClr val="bg1"/>
            </a:solidFill>
          </a:endParaRPr>
        </a:p>
      </dgm:t>
    </dgm:pt>
    <dgm:pt modelId="{96F0B86C-E63A-4633-AD5B-7080B46347EF}" type="sibTrans" cxnId="{52C87B4A-1BC4-4986-AAA7-42999493191E}">
      <dgm:prSet/>
      <dgm:spPr/>
      <dgm:t>
        <a:bodyPr/>
        <a:lstStyle/>
        <a:p>
          <a:endParaRPr lang="fr-FR">
            <a:solidFill>
              <a:schemeClr val="bg1"/>
            </a:solidFill>
          </a:endParaRPr>
        </a:p>
      </dgm:t>
    </dgm:pt>
    <dgm:pt modelId="{45135BF9-6FEB-493A-A297-E13EB79E24C9}">
      <dgm:prSet phldrT="[Texte]" custT="1"/>
      <dgm:spPr/>
      <dgm:t>
        <a:bodyPr/>
        <a:lstStyle/>
        <a:p>
          <a:r>
            <a:rPr lang="fr-FR" sz="1800" dirty="0" smtClean="0">
              <a:solidFill>
                <a:schemeClr val="bg1"/>
              </a:solidFill>
            </a:rPr>
            <a:t>Moindre risque économique</a:t>
          </a:r>
          <a:endParaRPr lang="fr-FR" sz="1800" dirty="0">
            <a:solidFill>
              <a:schemeClr val="bg1"/>
            </a:solidFill>
          </a:endParaRPr>
        </a:p>
      </dgm:t>
    </dgm:pt>
    <dgm:pt modelId="{B161B0B7-F297-43F6-B834-2A3943BECAAE}" type="parTrans" cxnId="{8041A68C-46D9-452C-8872-F7B436911138}">
      <dgm:prSet/>
      <dgm:spPr/>
      <dgm:t>
        <a:bodyPr/>
        <a:lstStyle/>
        <a:p>
          <a:endParaRPr lang="fr-FR">
            <a:solidFill>
              <a:schemeClr val="bg1"/>
            </a:solidFill>
          </a:endParaRPr>
        </a:p>
      </dgm:t>
    </dgm:pt>
    <dgm:pt modelId="{A83533B4-BF1D-433E-9EE9-CDAE11BDDE24}" type="sibTrans" cxnId="{8041A68C-46D9-452C-8872-F7B436911138}">
      <dgm:prSet/>
      <dgm:spPr/>
      <dgm:t>
        <a:bodyPr/>
        <a:lstStyle/>
        <a:p>
          <a:endParaRPr lang="fr-FR">
            <a:solidFill>
              <a:schemeClr val="bg1"/>
            </a:solidFill>
          </a:endParaRPr>
        </a:p>
      </dgm:t>
    </dgm:pt>
    <dgm:pt modelId="{554DE547-B176-47A3-8B67-AA4169219E95}" type="pres">
      <dgm:prSet presAssocID="{D5BC91C5-23C8-4351-8861-3FA7691F8C6C}" presName="outerComposite" presStyleCnt="0">
        <dgm:presLayoutVars>
          <dgm:chMax val="2"/>
          <dgm:animLvl val="lvl"/>
          <dgm:resizeHandles val="exact"/>
        </dgm:presLayoutVars>
      </dgm:prSet>
      <dgm:spPr/>
      <dgm:t>
        <a:bodyPr/>
        <a:lstStyle/>
        <a:p>
          <a:endParaRPr lang="fr-FR"/>
        </a:p>
      </dgm:t>
    </dgm:pt>
    <dgm:pt modelId="{B5FB5346-D82B-4266-A6E2-A926311A37B2}" type="pres">
      <dgm:prSet presAssocID="{D5BC91C5-23C8-4351-8861-3FA7691F8C6C}" presName="dummyMaxCanvas" presStyleCnt="0"/>
      <dgm:spPr/>
    </dgm:pt>
    <dgm:pt modelId="{D2B0F268-B2AC-4C7D-9810-E650CAC0E39C}" type="pres">
      <dgm:prSet presAssocID="{D5BC91C5-23C8-4351-8861-3FA7691F8C6C}" presName="parentComposite" presStyleCnt="0"/>
      <dgm:spPr/>
    </dgm:pt>
    <dgm:pt modelId="{5B42EEAB-719A-472C-A0D2-99826CDB21B6}" type="pres">
      <dgm:prSet presAssocID="{D5BC91C5-23C8-4351-8861-3FA7691F8C6C}" presName="parent1" presStyleLbl="alignAccFollowNode1" presStyleIdx="0" presStyleCnt="4" custScaleX="131533" custScaleY="91287" custLinFactNeighborX="-6698" custLinFactNeighborY="-14613">
        <dgm:presLayoutVars>
          <dgm:chMax val="4"/>
        </dgm:presLayoutVars>
      </dgm:prSet>
      <dgm:spPr/>
      <dgm:t>
        <a:bodyPr/>
        <a:lstStyle/>
        <a:p>
          <a:endParaRPr lang="fr-FR"/>
        </a:p>
      </dgm:t>
    </dgm:pt>
    <dgm:pt modelId="{289A223A-933A-472F-9CE9-A033CA5D9E4D}" type="pres">
      <dgm:prSet presAssocID="{D5BC91C5-23C8-4351-8861-3FA7691F8C6C}" presName="parent2" presStyleLbl="alignAccFollowNode1" presStyleIdx="1" presStyleCnt="4" custScaleX="132360" custScaleY="89089" custLinFactNeighborX="12738" custLinFactNeighborY="-5527">
        <dgm:presLayoutVars>
          <dgm:chMax val="4"/>
        </dgm:presLayoutVars>
      </dgm:prSet>
      <dgm:spPr/>
      <dgm:t>
        <a:bodyPr/>
        <a:lstStyle/>
        <a:p>
          <a:endParaRPr lang="fr-FR"/>
        </a:p>
      </dgm:t>
    </dgm:pt>
    <dgm:pt modelId="{E4EDCD94-0B6D-4D47-B331-FC193BDCB338}" type="pres">
      <dgm:prSet presAssocID="{D5BC91C5-23C8-4351-8861-3FA7691F8C6C}" presName="childrenComposite" presStyleCnt="0"/>
      <dgm:spPr/>
    </dgm:pt>
    <dgm:pt modelId="{159C7EDB-1B73-4A2F-99A3-1243BBA688CC}" type="pres">
      <dgm:prSet presAssocID="{D5BC91C5-23C8-4351-8861-3FA7691F8C6C}" presName="dummyMaxCanvas_ChildArea" presStyleCnt="0"/>
      <dgm:spPr/>
    </dgm:pt>
    <dgm:pt modelId="{6CDC4F0B-5432-4AA1-B447-0BAAEE18A01A}" type="pres">
      <dgm:prSet presAssocID="{D5BC91C5-23C8-4351-8861-3FA7691F8C6C}" presName="fulcrum" presStyleLbl="alignAccFollowNode1" presStyleIdx="2" presStyleCnt="4" custAng="0" custScaleX="62163" custScaleY="63964" custLinFactNeighborX="332" custLinFactNeighborY="7681"/>
      <dgm:spPr>
        <a:solidFill>
          <a:srgbClr val="C00000">
            <a:alpha val="90000"/>
          </a:srgbClr>
        </a:solidFill>
      </dgm:spPr>
      <dgm:t>
        <a:bodyPr/>
        <a:lstStyle/>
        <a:p>
          <a:endParaRPr lang="fr-FR"/>
        </a:p>
      </dgm:t>
    </dgm:pt>
    <dgm:pt modelId="{69FCC212-B118-4A59-9F3A-4E75493075F4}" type="pres">
      <dgm:prSet presAssocID="{D5BC91C5-23C8-4351-8861-3FA7691F8C6C}" presName="balance_13" presStyleLbl="alignAccFollowNode1" presStyleIdx="3" presStyleCnt="4" custLinFactNeighborX="252" custLinFactNeighborY="29695">
        <dgm:presLayoutVars>
          <dgm:bulletEnabled val="1"/>
        </dgm:presLayoutVars>
      </dgm:prSet>
      <dgm:spPr>
        <a:solidFill>
          <a:srgbClr val="C00000">
            <a:alpha val="90000"/>
          </a:srgbClr>
        </a:solidFill>
      </dgm:spPr>
      <dgm:t>
        <a:bodyPr/>
        <a:lstStyle/>
        <a:p>
          <a:endParaRPr lang="fr-FR"/>
        </a:p>
      </dgm:t>
    </dgm:pt>
    <dgm:pt modelId="{7E4F3919-2330-4380-82DD-9399DE8C72DD}" type="pres">
      <dgm:prSet presAssocID="{D5BC91C5-23C8-4351-8861-3FA7691F8C6C}" presName="right_13_1" presStyleLbl="node1" presStyleIdx="0" presStyleCnt="4" custLinFactNeighborX="681" custLinFactNeighborY="19426">
        <dgm:presLayoutVars>
          <dgm:bulletEnabled val="1"/>
        </dgm:presLayoutVars>
      </dgm:prSet>
      <dgm:spPr/>
      <dgm:t>
        <a:bodyPr/>
        <a:lstStyle/>
        <a:p>
          <a:endParaRPr lang="fr-FR"/>
        </a:p>
      </dgm:t>
    </dgm:pt>
    <dgm:pt modelId="{3333D490-DA83-4632-AFA6-BE3A78D07E0A}" type="pres">
      <dgm:prSet presAssocID="{D5BC91C5-23C8-4351-8861-3FA7691F8C6C}" presName="right_13_2" presStyleLbl="node1" presStyleIdx="1" presStyleCnt="4" custLinFactNeighborX="681" custLinFactNeighborY="19426">
        <dgm:presLayoutVars>
          <dgm:bulletEnabled val="1"/>
        </dgm:presLayoutVars>
      </dgm:prSet>
      <dgm:spPr/>
      <dgm:t>
        <a:bodyPr/>
        <a:lstStyle/>
        <a:p>
          <a:endParaRPr lang="fr-FR"/>
        </a:p>
      </dgm:t>
    </dgm:pt>
    <dgm:pt modelId="{0451BA29-F479-43FE-91DB-A0A3322F7D0A}" type="pres">
      <dgm:prSet presAssocID="{D5BC91C5-23C8-4351-8861-3FA7691F8C6C}" presName="right_13_3" presStyleLbl="node1" presStyleIdx="2" presStyleCnt="4" custLinFactNeighborX="681" custLinFactNeighborY="19426">
        <dgm:presLayoutVars>
          <dgm:bulletEnabled val="1"/>
        </dgm:presLayoutVars>
      </dgm:prSet>
      <dgm:spPr/>
      <dgm:t>
        <a:bodyPr/>
        <a:lstStyle/>
        <a:p>
          <a:endParaRPr lang="fr-FR"/>
        </a:p>
      </dgm:t>
    </dgm:pt>
    <dgm:pt modelId="{AC8BDEEF-12E5-42D4-A1F4-69F9ABAA3C84}" type="pres">
      <dgm:prSet presAssocID="{D5BC91C5-23C8-4351-8861-3FA7691F8C6C}" presName="left_13_1" presStyleLbl="node1" presStyleIdx="3" presStyleCnt="4" custLinFactNeighborX="681" custLinFactNeighborY="19426">
        <dgm:presLayoutVars>
          <dgm:bulletEnabled val="1"/>
        </dgm:presLayoutVars>
      </dgm:prSet>
      <dgm:spPr/>
      <dgm:t>
        <a:bodyPr/>
        <a:lstStyle/>
        <a:p>
          <a:endParaRPr lang="fr-FR"/>
        </a:p>
      </dgm:t>
    </dgm:pt>
  </dgm:ptLst>
  <dgm:cxnLst>
    <dgm:cxn modelId="{BD3E168E-1168-4452-A015-04F9EB3F84A0}" type="presOf" srcId="{7B26DE10-DCFC-49DF-909A-D17DD7B0651D}" destId="{0451BA29-F479-43FE-91DB-A0A3322F7D0A}" srcOrd="0" destOrd="0" presId="urn:microsoft.com/office/officeart/2005/8/layout/balance1"/>
    <dgm:cxn modelId="{D1E33296-C908-469E-A8BA-7E138DD91B1B}" type="presOf" srcId="{D5BC91C5-23C8-4351-8861-3FA7691F8C6C}" destId="{554DE547-B176-47A3-8B67-AA4169219E95}" srcOrd="0" destOrd="0" presId="urn:microsoft.com/office/officeart/2005/8/layout/balance1"/>
    <dgm:cxn modelId="{BD68CF6D-CB73-49DF-A29D-137479D719D8}" srcId="{2E6E561D-C1A2-440C-B8BC-8CB6EB6C62A3}" destId="{FF81CF23-2A4A-4751-BFC5-0719A1B309CA}" srcOrd="1" destOrd="0" parTransId="{ED8079F8-0E50-4494-A00A-9846875AF25D}" sibTransId="{D4C90EBF-E9A8-4F20-8DB9-2CE9D1B23468}"/>
    <dgm:cxn modelId="{5084279A-8FBA-40AC-871E-116B4C5F9277}" type="presOf" srcId="{FF81CF23-2A4A-4751-BFC5-0719A1B309CA}" destId="{3333D490-DA83-4632-AFA6-BE3A78D07E0A}" srcOrd="0" destOrd="0" presId="urn:microsoft.com/office/officeart/2005/8/layout/balance1"/>
    <dgm:cxn modelId="{8041A68C-46D9-452C-8872-F7B436911138}" srcId="{5A476D18-87ED-4FCA-8B73-C2980AA02B9B}" destId="{45135BF9-6FEB-493A-A297-E13EB79E24C9}" srcOrd="0" destOrd="0" parTransId="{B161B0B7-F297-43F6-B834-2A3943BECAAE}" sibTransId="{A83533B4-BF1D-433E-9EE9-CDAE11BDDE24}"/>
    <dgm:cxn modelId="{197E2391-DB18-4732-AE44-E92061B48A00}" srcId="{2E6E561D-C1A2-440C-B8BC-8CB6EB6C62A3}" destId="{1750E87D-9994-444E-9BF1-13251EE8488E}" srcOrd="0" destOrd="0" parTransId="{F9579CD5-B491-423B-9961-07CFFFA98B21}" sibTransId="{10E9C402-44C9-4490-86D2-D4F556FB4CD1}"/>
    <dgm:cxn modelId="{07B020A7-2E06-4BD5-BF4A-14D9ADCFB6FE}" type="presOf" srcId="{45135BF9-6FEB-493A-A297-E13EB79E24C9}" destId="{AC8BDEEF-12E5-42D4-A1F4-69F9ABAA3C84}" srcOrd="0" destOrd="0" presId="urn:microsoft.com/office/officeart/2005/8/layout/balance1"/>
    <dgm:cxn modelId="{A4546642-EAE7-4CAA-9F80-B6A2F126E9B1}" type="presOf" srcId="{2E6E561D-C1A2-440C-B8BC-8CB6EB6C62A3}" destId="{289A223A-933A-472F-9CE9-A033CA5D9E4D}" srcOrd="0" destOrd="0" presId="urn:microsoft.com/office/officeart/2005/8/layout/balance1"/>
    <dgm:cxn modelId="{9BF1AEC6-12C0-4972-A200-F1BCDC0FC8AC}" srcId="{D5BC91C5-23C8-4351-8861-3FA7691F8C6C}" destId="{5A476D18-87ED-4FCA-8B73-C2980AA02B9B}" srcOrd="0" destOrd="0" parTransId="{D9B3A7D8-8C9F-46A2-B723-156A72ED733E}" sibTransId="{F81678EE-5208-4678-AE30-D3F0CF6A4E74}"/>
    <dgm:cxn modelId="{3749D105-1833-4238-B234-8E11D1848460}" srcId="{D5BC91C5-23C8-4351-8861-3FA7691F8C6C}" destId="{2E6E561D-C1A2-440C-B8BC-8CB6EB6C62A3}" srcOrd="1" destOrd="0" parTransId="{0A7B150C-5C41-4530-A272-FC0FD93709EF}" sibTransId="{6A96F779-B4A7-48A7-8BF1-67A0E1C7462D}"/>
    <dgm:cxn modelId="{1FEC57C7-F325-4D4A-B881-08F7F4D7E88E}" type="presOf" srcId="{1750E87D-9994-444E-9BF1-13251EE8488E}" destId="{7E4F3919-2330-4380-82DD-9399DE8C72DD}" srcOrd="0" destOrd="0" presId="urn:microsoft.com/office/officeart/2005/8/layout/balance1"/>
    <dgm:cxn modelId="{52C87B4A-1BC4-4986-AAA7-42999493191E}" srcId="{2E6E561D-C1A2-440C-B8BC-8CB6EB6C62A3}" destId="{7B26DE10-DCFC-49DF-909A-D17DD7B0651D}" srcOrd="2" destOrd="0" parTransId="{FCF23E9A-C92F-4DBE-A4B0-2D7C52E2C013}" sibTransId="{96F0B86C-E63A-4633-AD5B-7080B46347EF}"/>
    <dgm:cxn modelId="{AC89063C-8C01-4181-A9C9-495A4734D023}" type="presOf" srcId="{5A476D18-87ED-4FCA-8B73-C2980AA02B9B}" destId="{5B42EEAB-719A-472C-A0D2-99826CDB21B6}" srcOrd="0" destOrd="0" presId="urn:microsoft.com/office/officeart/2005/8/layout/balance1"/>
    <dgm:cxn modelId="{1B1F3239-E352-415E-88CB-CD8E13FD3A19}" type="presParOf" srcId="{554DE547-B176-47A3-8B67-AA4169219E95}" destId="{B5FB5346-D82B-4266-A6E2-A926311A37B2}" srcOrd="0" destOrd="0" presId="urn:microsoft.com/office/officeart/2005/8/layout/balance1"/>
    <dgm:cxn modelId="{6BF9DDC2-738C-424D-B045-E3F78073C307}" type="presParOf" srcId="{554DE547-B176-47A3-8B67-AA4169219E95}" destId="{D2B0F268-B2AC-4C7D-9810-E650CAC0E39C}" srcOrd="1" destOrd="0" presId="urn:microsoft.com/office/officeart/2005/8/layout/balance1"/>
    <dgm:cxn modelId="{1CC83A8F-194D-4D97-AD85-DD147BF34A09}" type="presParOf" srcId="{D2B0F268-B2AC-4C7D-9810-E650CAC0E39C}" destId="{5B42EEAB-719A-472C-A0D2-99826CDB21B6}" srcOrd="0" destOrd="0" presId="urn:microsoft.com/office/officeart/2005/8/layout/balance1"/>
    <dgm:cxn modelId="{E45338F5-4653-4B3A-9A0B-179E4E85483A}" type="presParOf" srcId="{D2B0F268-B2AC-4C7D-9810-E650CAC0E39C}" destId="{289A223A-933A-472F-9CE9-A033CA5D9E4D}" srcOrd="1" destOrd="0" presId="urn:microsoft.com/office/officeart/2005/8/layout/balance1"/>
    <dgm:cxn modelId="{3B6BB335-7ED6-434D-A805-B573ADCFC3F3}" type="presParOf" srcId="{554DE547-B176-47A3-8B67-AA4169219E95}" destId="{E4EDCD94-0B6D-4D47-B331-FC193BDCB338}" srcOrd="2" destOrd="0" presId="urn:microsoft.com/office/officeart/2005/8/layout/balance1"/>
    <dgm:cxn modelId="{17899151-1F37-4BDA-B885-092FA632FC51}" type="presParOf" srcId="{E4EDCD94-0B6D-4D47-B331-FC193BDCB338}" destId="{159C7EDB-1B73-4A2F-99A3-1243BBA688CC}" srcOrd="0" destOrd="0" presId="urn:microsoft.com/office/officeart/2005/8/layout/balance1"/>
    <dgm:cxn modelId="{22BA1B53-B482-4582-9984-23DD3B2321A2}" type="presParOf" srcId="{E4EDCD94-0B6D-4D47-B331-FC193BDCB338}" destId="{6CDC4F0B-5432-4AA1-B447-0BAAEE18A01A}" srcOrd="1" destOrd="0" presId="urn:microsoft.com/office/officeart/2005/8/layout/balance1"/>
    <dgm:cxn modelId="{085D3EC9-7E5E-4152-B244-CB9963276F55}" type="presParOf" srcId="{E4EDCD94-0B6D-4D47-B331-FC193BDCB338}" destId="{69FCC212-B118-4A59-9F3A-4E75493075F4}" srcOrd="2" destOrd="0" presId="urn:microsoft.com/office/officeart/2005/8/layout/balance1"/>
    <dgm:cxn modelId="{DEB79D02-3626-441B-815E-922435E36E51}" type="presParOf" srcId="{E4EDCD94-0B6D-4D47-B331-FC193BDCB338}" destId="{7E4F3919-2330-4380-82DD-9399DE8C72DD}" srcOrd="3" destOrd="0" presId="urn:microsoft.com/office/officeart/2005/8/layout/balance1"/>
    <dgm:cxn modelId="{1E69408B-2B7A-41ED-8F76-114156F724AA}" type="presParOf" srcId="{E4EDCD94-0B6D-4D47-B331-FC193BDCB338}" destId="{3333D490-DA83-4632-AFA6-BE3A78D07E0A}" srcOrd="4" destOrd="0" presId="urn:microsoft.com/office/officeart/2005/8/layout/balance1"/>
    <dgm:cxn modelId="{2E746199-893F-4029-BEA6-C7341B9A6AF4}" type="presParOf" srcId="{E4EDCD94-0B6D-4D47-B331-FC193BDCB338}" destId="{0451BA29-F479-43FE-91DB-A0A3322F7D0A}" srcOrd="5" destOrd="0" presId="urn:microsoft.com/office/officeart/2005/8/layout/balance1"/>
    <dgm:cxn modelId="{2B327566-7C4B-4FF5-B482-0A55A9E118B0}" type="presParOf" srcId="{E4EDCD94-0B6D-4D47-B331-FC193BDCB338}" destId="{AC8BDEEF-12E5-42D4-A1F4-69F9ABAA3C84}" srcOrd="6" destOrd="0" presId="urn:microsoft.com/office/officeart/2005/8/layout/balance1"/>
  </dgm:cxnLst>
  <dgm:bg/>
  <dgm:whole/>
</dgm:dataModel>
</file>

<file path=ppt/diagrams/data4.xml><?xml version="1.0" encoding="utf-8"?>
<dgm:dataModel xmlns:dgm="http://schemas.openxmlformats.org/drawingml/2006/diagram" xmlns:a="http://schemas.openxmlformats.org/drawingml/2006/main">
  <dgm:ptLst>
    <dgm:pt modelId="{ED0ECB10-A23F-4412-B684-F16C9C733AFA}" type="doc">
      <dgm:prSet loTypeId="urn:microsoft.com/office/officeart/2005/8/layout/vList5" loCatId="list" qsTypeId="urn:microsoft.com/office/officeart/2005/8/quickstyle/simple2" qsCatId="simple" csTypeId="urn:microsoft.com/office/officeart/2005/8/colors/accent1_5" csCatId="accent1" phldr="1"/>
      <dgm:spPr/>
      <dgm:t>
        <a:bodyPr/>
        <a:lstStyle/>
        <a:p>
          <a:endParaRPr lang="fr-FR"/>
        </a:p>
      </dgm:t>
    </dgm:pt>
    <dgm:pt modelId="{3EA278E0-1574-4565-B292-5535D0DC4FAC}">
      <dgm:prSet phldrT="[Texte]" custT="1"/>
      <dgm:spPr>
        <a:solidFill>
          <a:schemeClr val="tx2">
            <a:alpha val="90000"/>
          </a:schemeClr>
        </a:solidFill>
      </dgm:spPr>
      <dgm:t>
        <a:bodyPr/>
        <a:lstStyle/>
        <a:p>
          <a:r>
            <a:rPr lang="fr-FR" sz="1600" dirty="0" smtClean="0"/>
            <a:t>Effets des interconnexions</a:t>
          </a:r>
          <a:endParaRPr lang="fr-FR" sz="1600" dirty="0">
            <a:latin typeface="Arial" pitchFamily="34" charset="0"/>
            <a:cs typeface="Arial" pitchFamily="34" charset="0"/>
          </a:endParaRPr>
        </a:p>
      </dgm:t>
    </dgm:pt>
    <dgm:pt modelId="{1F7A6067-9817-472E-AC1F-6B33CA717166}" type="parTrans" cxnId="{DBAFB464-9173-4DB7-B556-6BCFD813187F}">
      <dgm:prSet/>
      <dgm:spPr/>
      <dgm:t>
        <a:bodyPr/>
        <a:lstStyle/>
        <a:p>
          <a:endParaRPr lang="fr-FR" sz="1000">
            <a:latin typeface="Arial" pitchFamily="34" charset="0"/>
            <a:cs typeface="Arial" pitchFamily="34" charset="0"/>
          </a:endParaRPr>
        </a:p>
      </dgm:t>
    </dgm:pt>
    <dgm:pt modelId="{7CC12DAB-02B7-4E1B-A3B8-CFF813416E2C}" type="sibTrans" cxnId="{DBAFB464-9173-4DB7-B556-6BCFD813187F}">
      <dgm:prSet/>
      <dgm:spPr/>
      <dgm:t>
        <a:bodyPr/>
        <a:lstStyle/>
        <a:p>
          <a:endParaRPr lang="fr-FR" sz="1000">
            <a:latin typeface="Arial" pitchFamily="34" charset="0"/>
            <a:cs typeface="Arial" pitchFamily="34" charset="0"/>
          </a:endParaRPr>
        </a:p>
      </dgm:t>
    </dgm:pt>
    <dgm:pt modelId="{284E3C3D-1A93-4F0F-BB32-7BD3C4E29F9D}">
      <dgm:prSet phldrT="[Texte]" custT="1"/>
      <dgm:spPr/>
      <dgm:t>
        <a:bodyPr/>
        <a:lstStyle/>
        <a:p>
          <a:r>
            <a:rPr lang="fr-FR" sz="1400" dirty="0" smtClean="0"/>
            <a:t>En définissant la capacité limite d’échange en puissance, les interconnexions induisent un solde de capacité complémentaire</a:t>
          </a:r>
          <a:endParaRPr lang="fr-FR" sz="1400" dirty="0">
            <a:latin typeface="Arial" pitchFamily="34" charset="0"/>
            <a:cs typeface="Arial" pitchFamily="34" charset="0"/>
          </a:endParaRPr>
        </a:p>
      </dgm:t>
    </dgm:pt>
    <dgm:pt modelId="{5E1A7582-394C-41B9-A9AA-30952D4806CA}" type="parTrans" cxnId="{1C3571DE-3922-4F08-8527-2310CC90528D}">
      <dgm:prSet/>
      <dgm:spPr/>
      <dgm:t>
        <a:bodyPr/>
        <a:lstStyle/>
        <a:p>
          <a:endParaRPr lang="fr-FR" sz="1000">
            <a:latin typeface="Arial" pitchFamily="34" charset="0"/>
            <a:cs typeface="Arial" pitchFamily="34" charset="0"/>
          </a:endParaRPr>
        </a:p>
      </dgm:t>
    </dgm:pt>
    <dgm:pt modelId="{697D7740-33FB-44D1-B879-FBE409F53141}" type="sibTrans" cxnId="{1C3571DE-3922-4F08-8527-2310CC90528D}">
      <dgm:prSet/>
      <dgm:spPr/>
      <dgm:t>
        <a:bodyPr/>
        <a:lstStyle/>
        <a:p>
          <a:endParaRPr lang="fr-FR" sz="1000">
            <a:latin typeface="Arial" pitchFamily="34" charset="0"/>
            <a:cs typeface="Arial" pitchFamily="34" charset="0"/>
          </a:endParaRPr>
        </a:p>
      </dgm:t>
    </dgm:pt>
    <dgm:pt modelId="{B8FDC2A2-6A64-4884-BCBD-D19B837D2BD8}">
      <dgm:prSet phldrT="[Texte]" custT="1"/>
      <dgm:spPr>
        <a:solidFill>
          <a:schemeClr val="accent5">
            <a:lumMod val="75000"/>
            <a:alpha val="70000"/>
          </a:schemeClr>
        </a:solidFill>
      </dgm:spPr>
      <dgm:t>
        <a:bodyPr/>
        <a:lstStyle/>
        <a:p>
          <a:r>
            <a:rPr lang="fr-FR" sz="1600" dirty="0" smtClean="0"/>
            <a:t>Plan européen de renforcement</a:t>
          </a:r>
          <a:endParaRPr lang="fr-FR" sz="1600" dirty="0">
            <a:latin typeface="Arial" pitchFamily="34" charset="0"/>
            <a:cs typeface="Arial" pitchFamily="34" charset="0"/>
          </a:endParaRPr>
        </a:p>
      </dgm:t>
    </dgm:pt>
    <dgm:pt modelId="{A522192D-8A5B-467E-A56E-BF6F7EECB985}" type="parTrans" cxnId="{82EFE31C-889C-4410-B6C6-96E40F9A607F}">
      <dgm:prSet/>
      <dgm:spPr/>
      <dgm:t>
        <a:bodyPr/>
        <a:lstStyle/>
        <a:p>
          <a:endParaRPr lang="fr-FR" sz="1000">
            <a:latin typeface="Arial" pitchFamily="34" charset="0"/>
            <a:cs typeface="Arial" pitchFamily="34" charset="0"/>
          </a:endParaRPr>
        </a:p>
      </dgm:t>
    </dgm:pt>
    <dgm:pt modelId="{379306F9-35B8-4B3B-BD19-85BCF8B6DC04}" type="sibTrans" cxnId="{82EFE31C-889C-4410-B6C6-96E40F9A607F}">
      <dgm:prSet/>
      <dgm:spPr/>
      <dgm:t>
        <a:bodyPr/>
        <a:lstStyle/>
        <a:p>
          <a:endParaRPr lang="fr-FR" sz="1000">
            <a:latin typeface="Arial" pitchFamily="34" charset="0"/>
            <a:cs typeface="Arial" pitchFamily="34" charset="0"/>
          </a:endParaRPr>
        </a:p>
      </dgm:t>
    </dgm:pt>
    <dgm:pt modelId="{E3758EEB-9EF4-4BD5-9717-C9D048DDE3CA}">
      <dgm:prSet phldrT="[Texte]" custT="1"/>
      <dgm:spPr/>
      <dgm:t>
        <a:bodyPr/>
        <a:lstStyle/>
        <a:p>
          <a:r>
            <a:rPr lang="fr-FR" sz="1400" dirty="0" smtClean="0"/>
            <a:t>Les marchés voisins si ils sont suffisamment interconnectés donnent des signaux de prix</a:t>
          </a:r>
          <a:endParaRPr lang="fr-FR" sz="1400" dirty="0">
            <a:latin typeface="Arial" pitchFamily="34" charset="0"/>
            <a:cs typeface="Arial" pitchFamily="34" charset="0"/>
          </a:endParaRPr>
        </a:p>
      </dgm:t>
    </dgm:pt>
    <dgm:pt modelId="{A02AC291-9B93-4C72-B63C-8A14DB76F929}" type="parTrans" cxnId="{3BE309D5-8603-4731-BD6F-537C1C6D141B}">
      <dgm:prSet/>
      <dgm:spPr/>
      <dgm:t>
        <a:bodyPr/>
        <a:lstStyle/>
        <a:p>
          <a:endParaRPr lang="fr-FR"/>
        </a:p>
      </dgm:t>
    </dgm:pt>
    <dgm:pt modelId="{FA51824A-E916-439F-9AC1-AB96DBDD5022}" type="sibTrans" cxnId="{3BE309D5-8603-4731-BD6F-537C1C6D141B}">
      <dgm:prSet/>
      <dgm:spPr/>
      <dgm:t>
        <a:bodyPr/>
        <a:lstStyle/>
        <a:p>
          <a:endParaRPr lang="fr-FR"/>
        </a:p>
      </dgm:t>
    </dgm:pt>
    <dgm:pt modelId="{E6797980-4B67-4351-B253-694952A181D2}">
      <dgm:prSet phldrT="[Texte]" custT="1"/>
      <dgm:spPr/>
      <dgm:t>
        <a:bodyPr/>
        <a:lstStyle/>
        <a:p>
          <a:r>
            <a:rPr lang="fr-FR" sz="1400" dirty="0" smtClean="0"/>
            <a:t>Mix français compte une production de base peu chère peut comme dans le cas de l’Allemagne trouver un débouché à sa production</a:t>
          </a:r>
          <a:endParaRPr lang="fr-FR" sz="1400" dirty="0">
            <a:latin typeface="Arial" pitchFamily="34" charset="0"/>
            <a:cs typeface="Arial" pitchFamily="34" charset="0"/>
          </a:endParaRPr>
        </a:p>
      </dgm:t>
    </dgm:pt>
    <dgm:pt modelId="{1DBB6855-3403-466A-B261-480D8A44DD84}" type="parTrans" cxnId="{18DC0BBA-31B8-4DA3-B98C-7077575C7DA4}">
      <dgm:prSet/>
      <dgm:spPr/>
      <dgm:t>
        <a:bodyPr/>
        <a:lstStyle/>
        <a:p>
          <a:endParaRPr lang="fr-FR"/>
        </a:p>
      </dgm:t>
    </dgm:pt>
    <dgm:pt modelId="{AD97996C-1BAB-4933-9718-8C6885A3559D}" type="sibTrans" cxnId="{18DC0BBA-31B8-4DA3-B98C-7077575C7DA4}">
      <dgm:prSet/>
      <dgm:spPr/>
      <dgm:t>
        <a:bodyPr/>
        <a:lstStyle/>
        <a:p>
          <a:endParaRPr lang="fr-FR"/>
        </a:p>
      </dgm:t>
    </dgm:pt>
    <dgm:pt modelId="{05C213FF-36B5-4109-868C-D00FF6A09C9D}">
      <dgm:prSet phldrT="[Texte]" custT="1"/>
      <dgm:spPr/>
      <dgm:t>
        <a:bodyPr/>
        <a:lstStyle/>
        <a:p>
          <a:r>
            <a:rPr lang="fr-FR" sz="1400" dirty="0" smtClean="0"/>
            <a:t>Une surcapacité en France apparait moins flagrante</a:t>
          </a:r>
          <a:endParaRPr lang="fr-FR" sz="1400" dirty="0">
            <a:latin typeface="Arial" pitchFamily="34" charset="0"/>
            <a:cs typeface="Arial" pitchFamily="34" charset="0"/>
          </a:endParaRPr>
        </a:p>
      </dgm:t>
    </dgm:pt>
    <dgm:pt modelId="{8F617BD9-4AF6-455C-8E8B-EB768FE4FCBC}" type="parTrans" cxnId="{E6912496-782F-4E7D-A3F8-0C04912CA562}">
      <dgm:prSet/>
      <dgm:spPr/>
      <dgm:t>
        <a:bodyPr/>
        <a:lstStyle/>
        <a:p>
          <a:endParaRPr lang="fr-FR"/>
        </a:p>
      </dgm:t>
    </dgm:pt>
    <dgm:pt modelId="{225CB3E9-37E8-451C-B8A3-854F276AEACF}" type="sibTrans" cxnId="{E6912496-782F-4E7D-A3F8-0C04912CA562}">
      <dgm:prSet/>
      <dgm:spPr/>
      <dgm:t>
        <a:bodyPr/>
        <a:lstStyle/>
        <a:p>
          <a:endParaRPr lang="fr-FR"/>
        </a:p>
      </dgm:t>
    </dgm:pt>
    <dgm:pt modelId="{8B98FCF9-E0BF-4270-8388-712B25A4B9C3}">
      <dgm:prSet phldrT="[Texte]" custT="1"/>
      <dgm:spPr>
        <a:solidFill>
          <a:schemeClr val="tx2">
            <a:lumMod val="75000"/>
            <a:alpha val="50000"/>
          </a:schemeClr>
        </a:solidFill>
      </dgm:spPr>
      <dgm:t>
        <a:bodyPr/>
        <a:lstStyle/>
        <a:p>
          <a:r>
            <a:rPr lang="fr-FR" sz="1600" dirty="0" smtClean="0">
              <a:latin typeface="Arial" pitchFamily="34" charset="0"/>
              <a:cs typeface="Arial" pitchFamily="34" charset="0"/>
            </a:rPr>
            <a:t>Impact du renforcement sur les marchés</a:t>
          </a:r>
          <a:endParaRPr lang="fr-FR" sz="1600" dirty="0">
            <a:latin typeface="Arial" pitchFamily="34" charset="0"/>
            <a:cs typeface="Arial" pitchFamily="34" charset="0"/>
          </a:endParaRPr>
        </a:p>
      </dgm:t>
    </dgm:pt>
    <dgm:pt modelId="{2F0F9296-6BD9-42B6-BF81-17EBC4CD8B44}" type="sibTrans" cxnId="{E922A696-16E0-47BC-BEAB-E24FCA60E3BD}">
      <dgm:prSet/>
      <dgm:spPr/>
      <dgm:t>
        <a:bodyPr/>
        <a:lstStyle/>
        <a:p>
          <a:endParaRPr lang="fr-FR"/>
        </a:p>
      </dgm:t>
    </dgm:pt>
    <dgm:pt modelId="{F82C3375-392C-4CC5-BF30-81419FFC04D1}" type="parTrans" cxnId="{E922A696-16E0-47BC-BEAB-E24FCA60E3BD}">
      <dgm:prSet/>
      <dgm:spPr/>
      <dgm:t>
        <a:bodyPr/>
        <a:lstStyle/>
        <a:p>
          <a:endParaRPr lang="fr-FR"/>
        </a:p>
      </dgm:t>
    </dgm:pt>
    <dgm:pt modelId="{7DD619CA-2BEE-4D56-9302-BFD8BC9530B0}">
      <dgm:prSet phldrT="[Texte]" custT="1"/>
      <dgm:spPr/>
      <dgm:t>
        <a:bodyPr/>
        <a:lstStyle/>
        <a:p>
          <a:r>
            <a:rPr lang="fr-FR" sz="1400" dirty="0" smtClean="0"/>
            <a:t>Les renforcements entre la France vers ses voisins notamment du sud doivent améliorer la gestion des pics de demande</a:t>
          </a:r>
          <a:endParaRPr lang="fr-FR" sz="1400" dirty="0">
            <a:latin typeface="Arial" pitchFamily="34" charset="0"/>
            <a:cs typeface="Arial" pitchFamily="34" charset="0"/>
          </a:endParaRPr>
        </a:p>
      </dgm:t>
    </dgm:pt>
    <dgm:pt modelId="{2E968CC4-5847-448B-BAB0-BC6DA6945537}" type="sibTrans" cxnId="{6C54E817-526F-48C6-B5BF-31B833E92B80}">
      <dgm:prSet/>
      <dgm:spPr/>
      <dgm:t>
        <a:bodyPr/>
        <a:lstStyle/>
        <a:p>
          <a:endParaRPr lang="fr-FR"/>
        </a:p>
      </dgm:t>
    </dgm:pt>
    <dgm:pt modelId="{A58C2917-02A0-470F-BEFB-AF9FF8629F61}" type="parTrans" cxnId="{6C54E817-526F-48C6-B5BF-31B833E92B80}">
      <dgm:prSet/>
      <dgm:spPr/>
      <dgm:t>
        <a:bodyPr/>
        <a:lstStyle/>
        <a:p>
          <a:endParaRPr lang="fr-FR"/>
        </a:p>
      </dgm:t>
    </dgm:pt>
    <dgm:pt modelId="{9CCC001F-1CC5-4298-81F4-A2CEF864D450}">
      <dgm:prSet phldrT="[Texte]" custT="1"/>
      <dgm:spPr/>
      <dgm:t>
        <a:bodyPr/>
        <a:lstStyle/>
        <a:p>
          <a:r>
            <a:rPr lang="fr-FR" sz="1400" dirty="0" smtClean="0"/>
            <a:t>Des renforcements importants sont prévus sans certitudes sur les dates d’opérabilité</a:t>
          </a:r>
          <a:endParaRPr lang="fr-FR" sz="1400" dirty="0">
            <a:latin typeface="Arial" pitchFamily="34" charset="0"/>
            <a:cs typeface="Arial" pitchFamily="34" charset="0"/>
          </a:endParaRPr>
        </a:p>
      </dgm:t>
    </dgm:pt>
    <dgm:pt modelId="{84AA1AEB-EA81-431C-983E-F7F5891DEA49}" type="sibTrans" cxnId="{19853D3D-4483-4A5E-B7F7-1FEC1CB02ABF}">
      <dgm:prSet/>
      <dgm:spPr/>
      <dgm:t>
        <a:bodyPr/>
        <a:lstStyle/>
        <a:p>
          <a:endParaRPr lang="fr-FR"/>
        </a:p>
      </dgm:t>
    </dgm:pt>
    <dgm:pt modelId="{390ED05B-787F-4547-8AA4-DE2F9C194866}" type="parTrans" cxnId="{19853D3D-4483-4A5E-B7F7-1FEC1CB02ABF}">
      <dgm:prSet/>
      <dgm:spPr/>
      <dgm:t>
        <a:bodyPr/>
        <a:lstStyle/>
        <a:p>
          <a:endParaRPr lang="fr-FR"/>
        </a:p>
      </dgm:t>
    </dgm:pt>
    <dgm:pt modelId="{9ADAF468-102E-49C5-8203-16B77345AFE6}">
      <dgm:prSet phldrT="[Texte]" custT="1"/>
      <dgm:spPr/>
      <dgm:t>
        <a:bodyPr/>
        <a:lstStyle/>
        <a:p>
          <a:r>
            <a:rPr lang="fr-FR" sz="1400" dirty="0" smtClean="0"/>
            <a:t>les risques se diluent sur la plaque européenne à l’avantage des pays dont le mix sera le plus compétitif</a:t>
          </a:r>
          <a:endParaRPr lang="fr-FR" sz="1400" dirty="0">
            <a:latin typeface="Arial" pitchFamily="34" charset="0"/>
            <a:cs typeface="Arial" pitchFamily="34" charset="0"/>
          </a:endParaRPr>
        </a:p>
      </dgm:t>
    </dgm:pt>
    <dgm:pt modelId="{E8676C1E-4EF3-481E-9FD5-241B0C1A0B07}" type="parTrans" cxnId="{7FEE5F2E-2EC0-4068-A662-F4A79B5AD1B0}">
      <dgm:prSet/>
      <dgm:spPr/>
      <dgm:t>
        <a:bodyPr/>
        <a:lstStyle/>
        <a:p>
          <a:endParaRPr lang="fr-FR"/>
        </a:p>
      </dgm:t>
    </dgm:pt>
    <dgm:pt modelId="{C5302B79-143B-4023-9F4C-1E81BD1F17DC}" type="sibTrans" cxnId="{7FEE5F2E-2EC0-4068-A662-F4A79B5AD1B0}">
      <dgm:prSet/>
      <dgm:spPr/>
      <dgm:t>
        <a:bodyPr/>
        <a:lstStyle/>
        <a:p>
          <a:endParaRPr lang="fr-FR"/>
        </a:p>
      </dgm:t>
    </dgm:pt>
    <dgm:pt modelId="{C7CD534D-864A-4A3D-8C7E-92CBC174956B}" type="pres">
      <dgm:prSet presAssocID="{ED0ECB10-A23F-4412-B684-F16C9C733AFA}" presName="Name0" presStyleCnt="0">
        <dgm:presLayoutVars>
          <dgm:dir/>
          <dgm:animLvl val="lvl"/>
          <dgm:resizeHandles val="exact"/>
        </dgm:presLayoutVars>
      </dgm:prSet>
      <dgm:spPr/>
      <dgm:t>
        <a:bodyPr/>
        <a:lstStyle/>
        <a:p>
          <a:endParaRPr lang="fr-FR"/>
        </a:p>
      </dgm:t>
    </dgm:pt>
    <dgm:pt modelId="{421F41EE-C833-43BC-855A-EB422B8728B8}" type="pres">
      <dgm:prSet presAssocID="{3EA278E0-1574-4565-B292-5535D0DC4FAC}" presName="linNode" presStyleCnt="0"/>
      <dgm:spPr/>
      <dgm:t>
        <a:bodyPr/>
        <a:lstStyle/>
        <a:p>
          <a:endParaRPr lang="fr-FR"/>
        </a:p>
      </dgm:t>
    </dgm:pt>
    <dgm:pt modelId="{63153683-B13A-4672-8C40-09DD1E6C2264}" type="pres">
      <dgm:prSet presAssocID="{3EA278E0-1574-4565-B292-5535D0DC4FAC}" presName="parentText" presStyleLbl="node1" presStyleIdx="0" presStyleCnt="3" custScaleX="60919" custScaleY="81239" custLinFactNeighborX="0" custLinFactNeighborY="-152">
        <dgm:presLayoutVars>
          <dgm:chMax val="1"/>
          <dgm:bulletEnabled val="1"/>
        </dgm:presLayoutVars>
      </dgm:prSet>
      <dgm:spPr/>
      <dgm:t>
        <a:bodyPr/>
        <a:lstStyle/>
        <a:p>
          <a:endParaRPr lang="fr-FR"/>
        </a:p>
      </dgm:t>
    </dgm:pt>
    <dgm:pt modelId="{55ED4847-CB83-46DC-A0C2-5A69249BAFB7}" type="pres">
      <dgm:prSet presAssocID="{3EA278E0-1574-4565-B292-5535D0DC4FAC}" presName="descendantText" presStyleLbl="alignAccFollowNode1" presStyleIdx="0" presStyleCnt="3" custScaleX="110281">
        <dgm:presLayoutVars>
          <dgm:bulletEnabled val="1"/>
        </dgm:presLayoutVars>
      </dgm:prSet>
      <dgm:spPr/>
      <dgm:t>
        <a:bodyPr/>
        <a:lstStyle/>
        <a:p>
          <a:endParaRPr lang="fr-FR"/>
        </a:p>
      </dgm:t>
    </dgm:pt>
    <dgm:pt modelId="{C7B2C655-C466-4692-AEA0-44C8584C4673}" type="pres">
      <dgm:prSet presAssocID="{7CC12DAB-02B7-4E1B-A3B8-CFF813416E2C}" presName="sp" presStyleCnt="0"/>
      <dgm:spPr/>
      <dgm:t>
        <a:bodyPr/>
        <a:lstStyle/>
        <a:p>
          <a:endParaRPr lang="fr-FR"/>
        </a:p>
      </dgm:t>
    </dgm:pt>
    <dgm:pt modelId="{0F9715F9-6719-42CB-B767-6D7B84A4C8BA}" type="pres">
      <dgm:prSet presAssocID="{B8FDC2A2-6A64-4884-BCBD-D19B837D2BD8}" presName="linNode" presStyleCnt="0"/>
      <dgm:spPr/>
      <dgm:t>
        <a:bodyPr/>
        <a:lstStyle/>
        <a:p>
          <a:endParaRPr lang="fr-FR"/>
        </a:p>
      </dgm:t>
    </dgm:pt>
    <dgm:pt modelId="{7A643748-6359-445E-A22B-EA4C073957B8}" type="pres">
      <dgm:prSet presAssocID="{B8FDC2A2-6A64-4884-BCBD-D19B837D2BD8}" presName="parentText" presStyleLbl="node1" presStyleIdx="1" presStyleCnt="3" custScaleX="61657" custScaleY="72665">
        <dgm:presLayoutVars>
          <dgm:chMax val="1"/>
          <dgm:bulletEnabled val="1"/>
        </dgm:presLayoutVars>
      </dgm:prSet>
      <dgm:spPr/>
      <dgm:t>
        <a:bodyPr/>
        <a:lstStyle/>
        <a:p>
          <a:endParaRPr lang="fr-FR"/>
        </a:p>
      </dgm:t>
    </dgm:pt>
    <dgm:pt modelId="{0627EF98-122C-4CA1-99DE-49E820DA2526}" type="pres">
      <dgm:prSet presAssocID="{B8FDC2A2-6A64-4884-BCBD-D19B837D2BD8}" presName="descendantText" presStyleLbl="alignAccFollowNode1" presStyleIdx="1" presStyleCnt="3" custScaleX="123486">
        <dgm:presLayoutVars>
          <dgm:bulletEnabled val="1"/>
        </dgm:presLayoutVars>
      </dgm:prSet>
      <dgm:spPr/>
      <dgm:t>
        <a:bodyPr/>
        <a:lstStyle/>
        <a:p>
          <a:endParaRPr lang="fr-FR"/>
        </a:p>
      </dgm:t>
    </dgm:pt>
    <dgm:pt modelId="{AC911B21-35D3-433F-8E8B-D8B8FA6207C6}" type="pres">
      <dgm:prSet presAssocID="{379306F9-35B8-4B3B-BD19-85BCF8B6DC04}" presName="sp" presStyleCnt="0"/>
      <dgm:spPr/>
      <dgm:t>
        <a:bodyPr/>
        <a:lstStyle/>
        <a:p>
          <a:endParaRPr lang="fr-FR"/>
        </a:p>
      </dgm:t>
    </dgm:pt>
    <dgm:pt modelId="{0B629DF7-8024-407F-AAA0-2B19204BA50E}" type="pres">
      <dgm:prSet presAssocID="{8B98FCF9-E0BF-4270-8388-712B25A4B9C3}" presName="linNode" presStyleCnt="0"/>
      <dgm:spPr/>
      <dgm:t>
        <a:bodyPr/>
        <a:lstStyle/>
        <a:p>
          <a:endParaRPr lang="fr-FR"/>
        </a:p>
      </dgm:t>
    </dgm:pt>
    <dgm:pt modelId="{1DF3930F-1AD4-4317-948B-7D69574EAF05}" type="pres">
      <dgm:prSet presAssocID="{8B98FCF9-E0BF-4270-8388-712B25A4B9C3}" presName="parentText" presStyleLbl="node1" presStyleIdx="2" presStyleCnt="3" custScaleX="87601" custScaleY="91809">
        <dgm:presLayoutVars>
          <dgm:chMax val="1"/>
          <dgm:bulletEnabled val="1"/>
        </dgm:presLayoutVars>
      </dgm:prSet>
      <dgm:spPr/>
      <dgm:t>
        <a:bodyPr/>
        <a:lstStyle/>
        <a:p>
          <a:endParaRPr lang="fr-FR"/>
        </a:p>
      </dgm:t>
    </dgm:pt>
    <dgm:pt modelId="{D53A92BA-01AE-4A0E-AA2D-EFFC9F9D7A3A}" type="pres">
      <dgm:prSet presAssocID="{8B98FCF9-E0BF-4270-8388-712B25A4B9C3}" presName="descendantText" presStyleLbl="alignAccFollowNode1" presStyleIdx="2" presStyleCnt="3" custScaleX="175701" custScaleY="114629">
        <dgm:presLayoutVars>
          <dgm:bulletEnabled val="1"/>
        </dgm:presLayoutVars>
      </dgm:prSet>
      <dgm:spPr/>
      <dgm:t>
        <a:bodyPr/>
        <a:lstStyle/>
        <a:p>
          <a:endParaRPr lang="fr-FR"/>
        </a:p>
      </dgm:t>
    </dgm:pt>
  </dgm:ptLst>
  <dgm:cxnLst>
    <dgm:cxn modelId="{E922A696-16E0-47BC-BEAB-E24FCA60E3BD}" srcId="{ED0ECB10-A23F-4412-B684-F16C9C733AFA}" destId="{8B98FCF9-E0BF-4270-8388-712B25A4B9C3}" srcOrd="2" destOrd="0" parTransId="{F82C3375-392C-4CC5-BF30-81419FFC04D1}" sibTransId="{2F0F9296-6BD9-42B6-BF81-17EBC4CD8B44}"/>
    <dgm:cxn modelId="{3BE309D5-8603-4731-BD6F-537C1C6D141B}" srcId="{3EA278E0-1574-4565-B292-5535D0DC4FAC}" destId="{E3758EEB-9EF4-4BD5-9717-C9D048DDE3CA}" srcOrd="1" destOrd="0" parTransId="{A02AC291-9B93-4C72-B63C-8A14DB76F929}" sibTransId="{FA51824A-E916-439F-9AC1-AB96DBDD5022}"/>
    <dgm:cxn modelId="{744EC285-1DAC-4ABF-B07A-45671E835E4E}" type="presOf" srcId="{05C213FF-36B5-4109-868C-D00FF6A09C9D}" destId="{D53A92BA-01AE-4A0E-AA2D-EFFC9F9D7A3A}" srcOrd="0" destOrd="1" presId="urn:microsoft.com/office/officeart/2005/8/layout/vList5"/>
    <dgm:cxn modelId="{1C3571DE-3922-4F08-8527-2310CC90528D}" srcId="{3EA278E0-1574-4565-B292-5535D0DC4FAC}" destId="{284E3C3D-1A93-4F0F-BB32-7BD3C4E29F9D}" srcOrd="0" destOrd="0" parTransId="{5E1A7582-394C-41B9-A9AA-30952D4806CA}" sibTransId="{697D7740-33FB-44D1-B879-FBE409F53141}"/>
    <dgm:cxn modelId="{6C54E817-526F-48C6-B5BF-31B833E92B80}" srcId="{B8FDC2A2-6A64-4884-BCBD-D19B837D2BD8}" destId="{7DD619CA-2BEE-4D56-9302-BFD8BC9530B0}" srcOrd="1" destOrd="0" parTransId="{A58C2917-02A0-470F-BEFB-AF9FF8629F61}" sibTransId="{2E968CC4-5847-448B-BAB0-BC6DA6945537}"/>
    <dgm:cxn modelId="{18DC0BBA-31B8-4DA3-B98C-7077575C7DA4}" srcId="{8B98FCF9-E0BF-4270-8388-712B25A4B9C3}" destId="{E6797980-4B67-4351-B253-694952A181D2}" srcOrd="0" destOrd="0" parTransId="{1DBB6855-3403-466A-B261-480D8A44DD84}" sibTransId="{AD97996C-1BAB-4933-9718-8C6885A3559D}"/>
    <dgm:cxn modelId="{2E082D71-D3BB-404E-9462-E8DE7D3C1E6A}" type="presOf" srcId="{B8FDC2A2-6A64-4884-BCBD-D19B837D2BD8}" destId="{7A643748-6359-445E-A22B-EA4C073957B8}" srcOrd="0" destOrd="0" presId="urn:microsoft.com/office/officeart/2005/8/layout/vList5"/>
    <dgm:cxn modelId="{C418887C-1674-45E4-AC2E-D2FF575A4E3B}" type="presOf" srcId="{9ADAF468-102E-49C5-8203-16B77345AFE6}" destId="{D53A92BA-01AE-4A0E-AA2D-EFFC9F9D7A3A}" srcOrd="0" destOrd="2" presId="urn:microsoft.com/office/officeart/2005/8/layout/vList5"/>
    <dgm:cxn modelId="{AD9619ED-4111-494F-A244-87394D67BFA3}" type="presOf" srcId="{7DD619CA-2BEE-4D56-9302-BFD8BC9530B0}" destId="{0627EF98-122C-4CA1-99DE-49E820DA2526}" srcOrd="0" destOrd="1" presId="urn:microsoft.com/office/officeart/2005/8/layout/vList5"/>
    <dgm:cxn modelId="{6640A464-74EE-41E4-A8AE-041B3C2D624C}" type="presOf" srcId="{E3758EEB-9EF4-4BD5-9717-C9D048DDE3CA}" destId="{55ED4847-CB83-46DC-A0C2-5A69249BAFB7}" srcOrd="0" destOrd="1" presId="urn:microsoft.com/office/officeart/2005/8/layout/vList5"/>
    <dgm:cxn modelId="{7FEE5F2E-2EC0-4068-A662-F4A79B5AD1B0}" srcId="{8B98FCF9-E0BF-4270-8388-712B25A4B9C3}" destId="{9ADAF468-102E-49C5-8203-16B77345AFE6}" srcOrd="2" destOrd="0" parTransId="{E8676C1E-4EF3-481E-9FD5-241B0C1A0B07}" sibTransId="{C5302B79-143B-4023-9F4C-1E81BD1F17DC}"/>
    <dgm:cxn modelId="{19853D3D-4483-4A5E-B7F7-1FEC1CB02ABF}" srcId="{B8FDC2A2-6A64-4884-BCBD-D19B837D2BD8}" destId="{9CCC001F-1CC5-4298-81F4-A2CEF864D450}" srcOrd="0" destOrd="0" parTransId="{390ED05B-787F-4547-8AA4-DE2F9C194866}" sibTransId="{84AA1AEB-EA81-431C-983E-F7F5891DEA49}"/>
    <dgm:cxn modelId="{2CBB1B45-D68D-4722-8169-545630F9DAAD}" type="presOf" srcId="{284E3C3D-1A93-4F0F-BB32-7BD3C4E29F9D}" destId="{55ED4847-CB83-46DC-A0C2-5A69249BAFB7}" srcOrd="0" destOrd="0" presId="urn:microsoft.com/office/officeart/2005/8/layout/vList5"/>
    <dgm:cxn modelId="{437094D3-3CDE-4869-A6A4-1686F75E4644}" type="presOf" srcId="{ED0ECB10-A23F-4412-B684-F16C9C733AFA}" destId="{C7CD534D-864A-4A3D-8C7E-92CBC174956B}" srcOrd="0" destOrd="0" presId="urn:microsoft.com/office/officeart/2005/8/layout/vList5"/>
    <dgm:cxn modelId="{A48BC190-EB7A-41A4-A12A-DAB3C3C30D65}" type="presOf" srcId="{8B98FCF9-E0BF-4270-8388-712B25A4B9C3}" destId="{1DF3930F-1AD4-4317-948B-7D69574EAF05}" srcOrd="0" destOrd="0" presId="urn:microsoft.com/office/officeart/2005/8/layout/vList5"/>
    <dgm:cxn modelId="{DBAFB464-9173-4DB7-B556-6BCFD813187F}" srcId="{ED0ECB10-A23F-4412-B684-F16C9C733AFA}" destId="{3EA278E0-1574-4565-B292-5535D0DC4FAC}" srcOrd="0" destOrd="0" parTransId="{1F7A6067-9817-472E-AC1F-6B33CA717166}" sibTransId="{7CC12DAB-02B7-4E1B-A3B8-CFF813416E2C}"/>
    <dgm:cxn modelId="{82EFE31C-889C-4410-B6C6-96E40F9A607F}" srcId="{ED0ECB10-A23F-4412-B684-F16C9C733AFA}" destId="{B8FDC2A2-6A64-4884-BCBD-D19B837D2BD8}" srcOrd="1" destOrd="0" parTransId="{A522192D-8A5B-467E-A56E-BF6F7EECB985}" sibTransId="{379306F9-35B8-4B3B-BD19-85BCF8B6DC04}"/>
    <dgm:cxn modelId="{F962DFD3-C7FD-4C5C-9EF5-747A0912FBAB}" type="presOf" srcId="{3EA278E0-1574-4565-B292-5535D0DC4FAC}" destId="{63153683-B13A-4672-8C40-09DD1E6C2264}" srcOrd="0" destOrd="0" presId="urn:microsoft.com/office/officeart/2005/8/layout/vList5"/>
    <dgm:cxn modelId="{3EDE2C38-E27B-4D2D-835D-403230D0E9B8}" type="presOf" srcId="{9CCC001F-1CC5-4298-81F4-A2CEF864D450}" destId="{0627EF98-122C-4CA1-99DE-49E820DA2526}" srcOrd="0" destOrd="0" presId="urn:microsoft.com/office/officeart/2005/8/layout/vList5"/>
    <dgm:cxn modelId="{E6912496-782F-4E7D-A3F8-0C04912CA562}" srcId="{8B98FCF9-E0BF-4270-8388-712B25A4B9C3}" destId="{05C213FF-36B5-4109-868C-D00FF6A09C9D}" srcOrd="1" destOrd="0" parTransId="{8F617BD9-4AF6-455C-8E8B-EB768FE4FCBC}" sibTransId="{225CB3E9-37E8-451C-B8A3-854F276AEACF}"/>
    <dgm:cxn modelId="{52D829FB-1A54-43B2-A978-21E38B6F5D14}" type="presOf" srcId="{E6797980-4B67-4351-B253-694952A181D2}" destId="{D53A92BA-01AE-4A0E-AA2D-EFFC9F9D7A3A}" srcOrd="0" destOrd="0" presId="urn:microsoft.com/office/officeart/2005/8/layout/vList5"/>
    <dgm:cxn modelId="{BB443EBA-2C27-4254-B2B0-BB608047E6AB}" type="presParOf" srcId="{C7CD534D-864A-4A3D-8C7E-92CBC174956B}" destId="{421F41EE-C833-43BC-855A-EB422B8728B8}" srcOrd="0" destOrd="0" presId="urn:microsoft.com/office/officeart/2005/8/layout/vList5"/>
    <dgm:cxn modelId="{9CC5B74D-4B8C-4CCE-B7D5-EE43042935BE}" type="presParOf" srcId="{421F41EE-C833-43BC-855A-EB422B8728B8}" destId="{63153683-B13A-4672-8C40-09DD1E6C2264}" srcOrd="0" destOrd="0" presId="urn:microsoft.com/office/officeart/2005/8/layout/vList5"/>
    <dgm:cxn modelId="{39568982-4F62-4543-9667-62D9B6946495}" type="presParOf" srcId="{421F41EE-C833-43BC-855A-EB422B8728B8}" destId="{55ED4847-CB83-46DC-A0C2-5A69249BAFB7}" srcOrd="1" destOrd="0" presId="urn:microsoft.com/office/officeart/2005/8/layout/vList5"/>
    <dgm:cxn modelId="{D4FB612B-2949-4689-BE34-E075A3A63860}" type="presParOf" srcId="{C7CD534D-864A-4A3D-8C7E-92CBC174956B}" destId="{C7B2C655-C466-4692-AEA0-44C8584C4673}" srcOrd="1" destOrd="0" presId="urn:microsoft.com/office/officeart/2005/8/layout/vList5"/>
    <dgm:cxn modelId="{ABEAD145-5C19-4C9E-965B-0DA50526F80F}" type="presParOf" srcId="{C7CD534D-864A-4A3D-8C7E-92CBC174956B}" destId="{0F9715F9-6719-42CB-B767-6D7B84A4C8BA}" srcOrd="2" destOrd="0" presId="urn:microsoft.com/office/officeart/2005/8/layout/vList5"/>
    <dgm:cxn modelId="{EBDA17D6-B1F2-4BC9-98D6-7DFA2D763C9B}" type="presParOf" srcId="{0F9715F9-6719-42CB-B767-6D7B84A4C8BA}" destId="{7A643748-6359-445E-A22B-EA4C073957B8}" srcOrd="0" destOrd="0" presId="urn:microsoft.com/office/officeart/2005/8/layout/vList5"/>
    <dgm:cxn modelId="{51F33733-DA51-4B08-95FC-18A55C45780C}" type="presParOf" srcId="{0F9715F9-6719-42CB-B767-6D7B84A4C8BA}" destId="{0627EF98-122C-4CA1-99DE-49E820DA2526}" srcOrd="1" destOrd="0" presId="urn:microsoft.com/office/officeart/2005/8/layout/vList5"/>
    <dgm:cxn modelId="{0AC82958-5973-4349-9613-CA06679E39C3}" type="presParOf" srcId="{C7CD534D-864A-4A3D-8C7E-92CBC174956B}" destId="{AC911B21-35D3-433F-8E8B-D8B8FA6207C6}" srcOrd="3" destOrd="0" presId="urn:microsoft.com/office/officeart/2005/8/layout/vList5"/>
    <dgm:cxn modelId="{199D3211-1874-47C4-AA2B-D4E4DA9493DC}" type="presParOf" srcId="{C7CD534D-864A-4A3D-8C7E-92CBC174956B}" destId="{0B629DF7-8024-407F-AAA0-2B19204BA50E}" srcOrd="4" destOrd="0" presId="urn:microsoft.com/office/officeart/2005/8/layout/vList5"/>
    <dgm:cxn modelId="{C36830C3-F6D4-4A86-8F82-991596B7CE05}" type="presParOf" srcId="{0B629DF7-8024-407F-AAA0-2B19204BA50E}" destId="{1DF3930F-1AD4-4317-948B-7D69574EAF05}" srcOrd="0" destOrd="0" presId="urn:microsoft.com/office/officeart/2005/8/layout/vList5"/>
    <dgm:cxn modelId="{9D65E8F9-7FA5-43C4-AE9D-2D194F9A8C7C}" type="presParOf" srcId="{0B629DF7-8024-407F-AAA0-2B19204BA50E}" destId="{D53A92BA-01AE-4A0E-AA2D-EFFC9F9D7A3A}" srcOrd="1" destOrd="0" presId="urn:microsoft.com/office/officeart/2005/8/layout/vList5"/>
  </dgm:cxnLst>
  <dgm:bg/>
  <dgm:whole/>
</dgm:dataModel>
</file>

<file path=ppt/diagrams/data5.xml><?xml version="1.0" encoding="utf-8"?>
<dgm:dataModel xmlns:dgm="http://schemas.openxmlformats.org/drawingml/2006/diagram" xmlns:a="http://schemas.openxmlformats.org/drawingml/2006/main">
  <dgm:ptLst>
    <dgm:pt modelId="{0E7CEF59-6A74-4DDF-93C2-BBA88EA0E496}"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fr-FR"/>
        </a:p>
      </dgm:t>
    </dgm:pt>
    <dgm:pt modelId="{5D11887F-BF71-412D-A2CF-16E8BE090A95}">
      <dgm:prSet phldrT="[Texte]" custT="1"/>
      <dgm:spPr>
        <a:solidFill>
          <a:schemeClr val="bg2">
            <a:lumMod val="50000"/>
          </a:schemeClr>
        </a:solidFill>
      </dgm:spPr>
      <dgm:t>
        <a:bodyPr/>
        <a:lstStyle/>
        <a:p>
          <a:r>
            <a:rPr lang="fr-FR" sz="2000" dirty="0" smtClean="0"/>
            <a:t>Les tendances observées</a:t>
          </a:r>
          <a:endParaRPr lang="fr-FR" sz="2000" dirty="0"/>
        </a:p>
      </dgm:t>
    </dgm:pt>
    <dgm:pt modelId="{D6C7FDC5-F5CD-4B80-A318-BB47C11A65BA}" type="parTrans" cxnId="{132BA033-31AB-4B57-B0F7-ABF40FED27FB}">
      <dgm:prSet/>
      <dgm:spPr/>
      <dgm:t>
        <a:bodyPr/>
        <a:lstStyle/>
        <a:p>
          <a:endParaRPr lang="fr-FR" sz="600"/>
        </a:p>
      </dgm:t>
    </dgm:pt>
    <dgm:pt modelId="{39E19CAE-821A-42C4-8C69-CA73B3168B78}" type="sibTrans" cxnId="{132BA033-31AB-4B57-B0F7-ABF40FED27FB}">
      <dgm:prSet/>
      <dgm:spPr/>
      <dgm:t>
        <a:bodyPr/>
        <a:lstStyle/>
        <a:p>
          <a:endParaRPr lang="fr-FR" sz="600"/>
        </a:p>
      </dgm:t>
    </dgm:pt>
    <dgm:pt modelId="{ED0DD244-D7AA-4BF9-9DA7-1D24640A5CFF}">
      <dgm:prSet phldrT="[Texte]" custT="1"/>
      <dgm:spPr/>
      <dgm:t>
        <a:bodyPr/>
        <a:lstStyle/>
        <a:p>
          <a:r>
            <a:rPr lang="fr-FR" sz="1600" dirty="0" smtClean="0"/>
            <a:t>Les niveaux d’investissement annuels restent lissés autour de 7GW</a:t>
          </a:r>
          <a:endParaRPr lang="fr-FR" sz="1600" dirty="0"/>
        </a:p>
      </dgm:t>
    </dgm:pt>
    <dgm:pt modelId="{E6C3D4C0-1FEB-44DB-A5F7-5E06AB699220}" type="parTrans" cxnId="{86519063-4239-40E8-8468-B736CB2A3817}">
      <dgm:prSet/>
      <dgm:spPr/>
      <dgm:t>
        <a:bodyPr/>
        <a:lstStyle/>
        <a:p>
          <a:endParaRPr lang="fr-FR" sz="600"/>
        </a:p>
      </dgm:t>
    </dgm:pt>
    <dgm:pt modelId="{8AD81F1E-D648-46CA-8747-557DA56945DB}" type="sibTrans" cxnId="{86519063-4239-40E8-8468-B736CB2A3817}">
      <dgm:prSet/>
      <dgm:spPr/>
      <dgm:t>
        <a:bodyPr/>
        <a:lstStyle/>
        <a:p>
          <a:endParaRPr lang="fr-FR" sz="600"/>
        </a:p>
      </dgm:t>
    </dgm:pt>
    <dgm:pt modelId="{EB3E1972-5B5D-46C4-BDEB-933F20D6A2A3}">
      <dgm:prSet phldrT="[Texte]" custT="1"/>
      <dgm:spPr/>
      <dgm:t>
        <a:bodyPr/>
        <a:lstStyle/>
        <a:p>
          <a:r>
            <a:rPr lang="fr-FR" sz="1600" dirty="0" smtClean="0"/>
            <a:t>grands investissements réalisés dans les ENR</a:t>
          </a:r>
          <a:endParaRPr lang="fr-FR" sz="1600" dirty="0"/>
        </a:p>
      </dgm:t>
    </dgm:pt>
    <dgm:pt modelId="{7929EB95-D785-47D2-8EC7-53FD64315E6D}" type="parTrans" cxnId="{F5B05243-D0C2-4DEB-A1B6-DB68BF0F44E7}">
      <dgm:prSet/>
      <dgm:spPr/>
      <dgm:t>
        <a:bodyPr/>
        <a:lstStyle/>
        <a:p>
          <a:endParaRPr lang="fr-FR" sz="600"/>
        </a:p>
      </dgm:t>
    </dgm:pt>
    <dgm:pt modelId="{5F8528AC-B272-4F50-9ADF-14001A7B7837}" type="sibTrans" cxnId="{F5B05243-D0C2-4DEB-A1B6-DB68BF0F44E7}">
      <dgm:prSet/>
      <dgm:spPr/>
      <dgm:t>
        <a:bodyPr/>
        <a:lstStyle/>
        <a:p>
          <a:endParaRPr lang="fr-FR" sz="600"/>
        </a:p>
      </dgm:t>
    </dgm:pt>
    <dgm:pt modelId="{05350A92-6274-4873-81EF-17B0E5483632}">
      <dgm:prSet phldrT="[Texte]" custT="1"/>
      <dgm:spPr/>
      <dgm:t>
        <a:bodyPr/>
        <a:lstStyle/>
        <a:p>
          <a:r>
            <a:rPr lang="fr-FR" sz="1600" dirty="0" smtClean="0"/>
            <a:t>essor de nouvelles implantations au gaz : 95% des nouvelles installations </a:t>
          </a:r>
          <a:endParaRPr lang="fr-FR" sz="1600" dirty="0"/>
        </a:p>
      </dgm:t>
    </dgm:pt>
    <dgm:pt modelId="{7BBDEC92-23C9-4A32-996B-FD1846EB8195}" type="parTrans" cxnId="{D89BAA48-6170-4C6E-A374-FC4EF9710534}">
      <dgm:prSet/>
      <dgm:spPr/>
      <dgm:t>
        <a:bodyPr/>
        <a:lstStyle/>
        <a:p>
          <a:endParaRPr lang="fr-FR" sz="1400"/>
        </a:p>
      </dgm:t>
    </dgm:pt>
    <dgm:pt modelId="{51E15EEF-EAB9-4EC2-9456-B14853AA63AA}" type="sibTrans" cxnId="{D89BAA48-6170-4C6E-A374-FC4EF9710534}">
      <dgm:prSet/>
      <dgm:spPr/>
      <dgm:t>
        <a:bodyPr/>
        <a:lstStyle/>
        <a:p>
          <a:endParaRPr lang="fr-FR" sz="1400"/>
        </a:p>
      </dgm:t>
    </dgm:pt>
    <dgm:pt modelId="{6150997A-2A70-41E7-8704-D9338FEB8224}">
      <dgm:prSet phldrT="[Texte]" custT="1"/>
      <dgm:spPr/>
      <dgm:t>
        <a:bodyPr/>
        <a:lstStyle/>
        <a:p>
          <a:r>
            <a:rPr lang="fr-FR" sz="1600" dirty="0" smtClean="0"/>
            <a:t>Le nucléaire après 2013</a:t>
          </a:r>
          <a:endParaRPr lang="fr-FR" sz="1600" dirty="0"/>
        </a:p>
      </dgm:t>
    </dgm:pt>
    <dgm:pt modelId="{67DA0FD8-7C12-42EC-A25F-C9EDACD46DA0}" type="parTrans" cxnId="{8C0FED46-405D-4EB0-B3E2-EDCEE6E3F244}">
      <dgm:prSet/>
      <dgm:spPr/>
      <dgm:t>
        <a:bodyPr/>
        <a:lstStyle/>
        <a:p>
          <a:endParaRPr lang="fr-FR"/>
        </a:p>
      </dgm:t>
    </dgm:pt>
    <dgm:pt modelId="{7695D193-11AC-4ABE-B6B9-D322FA1B8605}" type="sibTrans" cxnId="{8C0FED46-405D-4EB0-B3E2-EDCEE6E3F244}">
      <dgm:prSet/>
      <dgm:spPr/>
      <dgm:t>
        <a:bodyPr/>
        <a:lstStyle/>
        <a:p>
          <a:endParaRPr lang="fr-FR"/>
        </a:p>
      </dgm:t>
    </dgm:pt>
    <dgm:pt modelId="{683D5C52-74D0-4994-8CB0-7F0AF74FDB16}" type="pres">
      <dgm:prSet presAssocID="{0E7CEF59-6A74-4DDF-93C2-BBA88EA0E496}" presName="Name0" presStyleCnt="0">
        <dgm:presLayoutVars>
          <dgm:dir/>
          <dgm:animLvl val="lvl"/>
          <dgm:resizeHandles/>
        </dgm:presLayoutVars>
      </dgm:prSet>
      <dgm:spPr/>
      <dgm:t>
        <a:bodyPr/>
        <a:lstStyle/>
        <a:p>
          <a:endParaRPr lang="fr-FR"/>
        </a:p>
      </dgm:t>
    </dgm:pt>
    <dgm:pt modelId="{4FD517F0-8B36-41E5-A3E0-D78C1AAB96B2}" type="pres">
      <dgm:prSet presAssocID="{5D11887F-BF71-412D-A2CF-16E8BE090A95}" presName="linNode" presStyleCnt="0"/>
      <dgm:spPr/>
    </dgm:pt>
    <dgm:pt modelId="{8952AE29-8481-4918-8799-0FBCD3A289FC}" type="pres">
      <dgm:prSet presAssocID="{5D11887F-BF71-412D-A2CF-16E8BE090A95}" presName="parentShp" presStyleLbl="node1" presStyleIdx="0" presStyleCnt="1" custScaleX="79367" custScaleY="82143">
        <dgm:presLayoutVars>
          <dgm:bulletEnabled val="1"/>
        </dgm:presLayoutVars>
      </dgm:prSet>
      <dgm:spPr/>
      <dgm:t>
        <a:bodyPr/>
        <a:lstStyle/>
        <a:p>
          <a:endParaRPr lang="fr-FR"/>
        </a:p>
      </dgm:t>
    </dgm:pt>
    <dgm:pt modelId="{E1E1036F-B0C8-4FB4-ACE2-8D7A811477F1}" type="pres">
      <dgm:prSet presAssocID="{5D11887F-BF71-412D-A2CF-16E8BE090A95}" presName="childShp" presStyleLbl="bgAccFollowNode1" presStyleIdx="0" presStyleCnt="1">
        <dgm:presLayoutVars>
          <dgm:bulletEnabled val="1"/>
        </dgm:presLayoutVars>
      </dgm:prSet>
      <dgm:spPr/>
      <dgm:t>
        <a:bodyPr/>
        <a:lstStyle/>
        <a:p>
          <a:endParaRPr lang="fr-FR"/>
        </a:p>
      </dgm:t>
    </dgm:pt>
  </dgm:ptLst>
  <dgm:cxnLst>
    <dgm:cxn modelId="{3613330C-2962-4B39-909B-F7ABAEF5FA43}" type="presOf" srcId="{05350A92-6274-4873-81EF-17B0E5483632}" destId="{E1E1036F-B0C8-4FB4-ACE2-8D7A811477F1}" srcOrd="0" destOrd="1" presId="urn:microsoft.com/office/officeart/2005/8/layout/vList6"/>
    <dgm:cxn modelId="{86519063-4239-40E8-8468-B736CB2A3817}" srcId="{5D11887F-BF71-412D-A2CF-16E8BE090A95}" destId="{ED0DD244-D7AA-4BF9-9DA7-1D24640A5CFF}" srcOrd="0" destOrd="0" parTransId="{E6C3D4C0-1FEB-44DB-A5F7-5E06AB699220}" sibTransId="{8AD81F1E-D648-46CA-8747-557DA56945DB}"/>
    <dgm:cxn modelId="{F5B05243-D0C2-4DEB-A1B6-DB68BF0F44E7}" srcId="{5D11887F-BF71-412D-A2CF-16E8BE090A95}" destId="{EB3E1972-5B5D-46C4-BDEB-933F20D6A2A3}" srcOrd="2" destOrd="0" parTransId="{7929EB95-D785-47D2-8EC7-53FD64315E6D}" sibTransId="{5F8528AC-B272-4F50-9ADF-14001A7B7837}"/>
    <dgm:cxn modelId="{8C0FED46-405D-4EB0-B3E2-EDCEE6E3F244}" srcId="{5D11887F-BF71-412D-A2CF-16E8BE090A95}" destId="{6150997A-2A70-41E7-8704-D9338FEB8224}" srcOrd="3" destOrd="0" parTransId="{67DA0FD8-7C12-42EC-A25F-C9EDACD46DA0}" sibTransId="{7695D193-11AC-4ABE-B6B9-D322FA1B8605}"/>
    <dgm:cxn modelId="{132BA033-31AB-4B57-B0F7-ABF40FED27FB}" srcId="{0E7CEF59-6A74-4DDF-93C2-BBA88EA0E496}" destId="{5D11887F-BF71-412D-A2CF-16E8BE090A95}" srcOrd="0" destOrd="0" parTransId="{D6C7FDC5-F5CD-4B80-A318-BB47C11A65BA}" sibTransId="{39E19CAE-821A-42C4-8C69-CA73B3168B78}"/>
    <dgm:cxn modelId="{4C147491-157B-4730-8A97-6F081198B009}" type="presOf" srcId="{0E7CEF59-6A74-4DDF-93C2-BBA88EA0E496}" destId="{683D5C52-74D0-4994-8CB0-7F0AF74FDB16}" srcOrd="0" destOrd="0" presId="urn:microsoft.com/office/officeart/2005/8/layout/vList6"/>
    <dgm:cxn modelId="{D89BAA48-6170-4C6E-A374-FC4EF9710534}" srcId="{5D11887F-BF71-412D-A2CF-16E8BE090A95}" destId="{05350A92-6274-4873-81EF-17B0E5483632}" srcOrd="1" destOrd="0" parTransId="{7BBDEC92-23C9-4A32-996B-FD1846EB8195}" sibTransId="{51E15EEF-EAB9-4EC2-9456-B14853AA63AA}"/>
    <dgm:cxn modelId="{F3A5B1F5-5EFE-4B16-B680-73F9F9D1DA52}" type="presOf" srcId="{5D11887F-BF71-412D-A2CF-16E8BE090A95}" destId="{8952AE29-8481-4918-8799-0FBCD3A289FC}" srcOrd="0" destOrd="0" presId="urn:microsoft.com/office/officeart/2005/8/layout/vList6"/>
    <dgm:cxn modelId="{5E91AD5A-CD7C-4122-B118-EC51F10D953E}" type="presOf" srcId="{ED0DD244-D7AA-4BF9-9DA7-1D24640A5CFF}" destId="{E1E1036F-B0C8-4FB4-ACE2-8D7A811477F1}" srcOrd="0" destOrd="0" presId="urn:microsoft.com/office/officeart/2005/8/layout/vList6"/>
    <dgm:cxn modelId="{14EDD6DE-308D-47E3-9F7E-232D647AD1E9}" type="presOf" srcId="{EB3E1972-5B5D-46C4-BDEB-933F20D6A2A3}" destId="{E1E1036F-B0C8-4FB4-ACE2-8D7A811477F1}" srcOrd="0" destOrd="2" presId="urn:microsoft.com/office/officeart/2005/8/layout/vList6"/>
    <dgm:cxn modelId="{90769110-BB90-45C2-B3C6-EC9C81E8F989}" type="presOf" srcId="{6150997A-2A70-41E7-8704-D9338FEB8224}" destId="{E1E1036F-B0C8-4FB4-ACE2-8D7A811477F1}" srcOrd="0" destOrd="3" presId="urn:microsoft.com/office/officeart/2005/8/layout/vList6"/>
    <dgm:cxn modelId="{A78DEAD3-377A-4196-9AA9-0BBA9DAADBFF}" type="presParOf" srcId="{683D5C52-74D0-4994-8CB0-7F0AF74FDB16}" destId="{4FD517F0-8B36-41E5-A3E0-D78C1AAB96B2}" srcOrd="0" destOrd="0" presId="urn:microsoft.com/office/officeart/2005/8/layout/vList6"/>
    <dgm:cxn modelId="{E89F76FF-37C4-4163-90CF-82A22C12641D}" type="presParOf" srcId="{4FD517F0-8B36-41E5-A3E0-D78C1AAB96B2}" destId="{8952AE29-8481-4918-8799-0FBCD3A289FC}" srcOrd="0" destOrd="0" presId="urn:microsoft.com/office/officeart/2005/8/layout/vList6"/>
    <dgm:cxn modelId="{786195D5-91E8-4C3E-B93E-B5913670F367}" type="presParOf" srcId="{4FD517F0-8B36-41E5-A3E0-D78C1AAB96B2}" destId="{E1E1036F-B0C8-4FB4-ACE2-8D7A811477F1}" srcOrd="1" destOrd="0" presId="urn:microsoft.com/office/officeart/2005/8/layout/vList6"/>
  </dgm:cxnLst>
  <dgm:bg/>
  <dgm:whole/>
</dgm:dataModel>
</file>

<file path=ppt/diagrams/data6.xml><?xml version="1.0" encoding="utf-8"?>
<dgm:dataModel xmlns:dgm="http://schemas.openxmlformats.org/drawingml/2006/diagram" xmlns:a="http://schemas.openxmlformats.org/drawingml/2006/main">
  <dgm:ptLst>
    <dgm:pt modelId="{34247F3D-3CA2-4E4F-934C-7EA1AB839493}" type="doc">
      <dgm:prSet loTypeId="urn:microsoft.com/office/officeart/2005/8/layout/process1" loCatId="process" qsTypeId="urn:microsoft.com/office/officeart/2005/8/quickstyle/simple1" qsCatId="simple" csTypeId="urn:microsoft.com/office/officeart/2005/8/colors/accent1_2" csCatId="accent1" phldr="1"/>
      <dgm:spPr/>
    </dgm:pt>
    <dgm:pt modelId="{D3D623F9-F8FC-4A34-B75C-0CCFCA69B5E1}">
      <dgm:prSet phldrT="[Texte]" custT="1">
        <dgm:style>
          <a:lnRef idx="1">
            <a:schemeClr val="accent6"/>
          </a:lnRef>
          <a:fillRef idx="2">
            <a:schemeClr val="accent6"/>
          </a:fillRef>
          <a:effectRef idx="1">
            <a:schemeClr val="accent6"/>
          </a:effectRef>
          <a:fontRef idx="minor">
            <a:schemeClr val="dk1"/>
          </a:fontRef>
        </dgm:style>
      </dgm:prSet>
      <dgm:spPr/>
      <dgm:t>
        <a:bodyPr/>
        <a:lstStyle/>
        <a:p>
          <a:r>
            <a:rPr lang="fr-FR" sz="1600" dirty="0" smtClean="0"/>
            <a:t>La France exporte de la base d’origine nucléaire vers l’Allemagne </a:t>
          </a:r>
          <a:endParaRPr lang="fr-FR" sz="1600" dirty="0"/>
        </a:p>
      </dgm:t>
    </dgm:pt>
    <dgm:pt modelId="{6A1D5937-44C5-440D-9A98-626F2BB2CF4F}" type="parTrans" cxnId="{185EF49B-51BA-4FF9-9F82-81017584F8DF}">
      <dgm:prSet/>
      <dgm:spPr/>
      <dgm:t>
        <a:bodyPr/>
        <a:lstStyle/>
        <a:p>
          <a:endParaRPr lang="fr-FR" sz="1600"/>
        </a:p>
      </dgm:t>
    </dgm:pt>
    <dgm:pt modelId="{F06760DB-A094-4A0B-9D8F-7C0A5E47054E}" type="sibTrans" cxnId="{185EF49B-51BA-4FF9-9F82-81017584F8DF}">
      <dgm:prSet/>
      <dgm:spPr/>
      <dgm:t>
        <a:bodyPr/>
        <a:lstStyle/>
        <a:p>
          <a:endParaRPr lang="fr-FR" sz="1600"/>
        </a:p>
      </dgm:t>
    </dgm:pt>
    <dgm:pt modelId="{8C9BECCB-3BB2-46A5-914D-B5BADDBCD37A}">
      <dgm:prSet phldrT="[Texte]" custT="1">
        <dgm:style>
          <a:lnRef idx="1">
            <a:schemeClr val="accent6"/>
          </a:lnRef>
          <a:fillRef idx="3">
            <a:schemeClr val="accent6"/>
          </a:fillRef>
          <a:effectRef idx="2">
            <a:schemeClr val="accent6"/>
          </a:effectRef>
          <a:fontRef idx="minor">
            <a:schemeClr val="lt1"/>
          </a:fontRef>
        </dgm:style>
      </dgm:prSet>
      <dgm:spPr/>
      <dgm:t>
        <a:bodyPr/>
        <a:lstStyle/>
        <a:p>
          <a:r>
            <a:rPr lang="fr-FR" sz="1600" dirty="0" smtClean="0">
              <a:solidFill>
                <a:schemeClr val="accent3">
                  <a:lumMod val="50000"/>
                </a:schemeClr>
              </a:solidFill>
            </a:rPr>
            <a:t>Paysage énergétique allemand de demain</a:t>
          </a:r>
          <a:endParaRPr lang="fr-FR" sz="1600" dirty="0">
            <a:solidFill>
              <a:schemeClr val="accent3">
                <a:lumMod val="50000"/>
              </a:schemeClr>
            </a:solidFill>
          </a:endParaRPr>
        </a:p>
      </dgm:t>
    </dgm:pt>
    <dgm:pt modelId="{9259CDB7-3310-47CB-9C13-B893EF52D53F}" type="parTrans" cxnId="{75A70AE5-1B88-47FB-995F-5BCE0E488934}">
      <dgm:prSet/>
      <dgm:spPr/>
      <dgm:t>
        <a:bodyPr/>
        <a:lstStyle/>
        <a:p>
          <a:endParaRPr lang="fr-FR" sz="1600"/>
        </a:p>
      </dgm:t>
    </dgm:pt>
    <dgm:pt modelId="{C3616BC8-7081-4CFB-A0E1-F6295F551386}" type="sibTrans" cxnId="{75A70AE5-1B88-47FB-995F-5BCE0E488934}">
      <dgm:prSet/>
      <dgm:spPr/>
      <dgm:t>
        <a:bodyPr/>
        <a:lstStyle/>
        <a:p>
          <a:endParaRPr lang="fr-FR" sz="1600"/>
        </a:p>
      </dgm:t>
    </dgm:pt>
    <dgm:pt modelId="{3557DE06-A1BD-4D0A-B1A7-698EC49B6044}">
      <dgm:prSet phldrT="[Texte]" custT="1">
        <dgm:style>
          <a:lnRef idx="1">
            <a:schemeClr val="accent6"/>
          </a:lnRef>
          <a:fillRef idx="2">
            <a:schemeClr val="accent6"/>
          </a:fillRef>
          <a:effectRef idx="1">
            <a:schemeClr val="accent6"/>
          </a:effectRef>
          <a:fontRef idx="minor">
            <a:schemeClr val="dk1"/>
          </a:fontRef>
        </dgm:style>
      </dgm:prSet>
      <dgm:spPr/>
      <dgm:t>
        <a:bodyPr/>
        <a:lstStyle/>
        <a:p>
          <a:r>
            <a:rPr lang="fr-FR" sz="1800" dirty="0" smtClean="0">
              <a:solidFill>
                <a:schemeClr val="accent3">
                  <a:lumMod val="75000"/>
                </a:schemeClr>
              </a:solidFill>
            </a:rPr>
            <a:t>Situation actuelle</a:t>
          </a:r>
          <a:endParaRPr lang="fr-FR" sz="1800" dirty="0">
            <a:solidFill>
              <a:schemeClr val="accent3">
                <a:lumMod val="75000"/>
              </a:schemeClr>
            </a:solidFill>
          </a:endParaRPr>
        </a:p>
      </dgm:t>
    </dgm:pt>
    <dgm:pt modelId="{805032D6-DF05-474A-BE1B-12F707729A02}" type="parTrans" cxnId="{A27E32AB-DC67-4C03-B2FF-FCFD3BA6C429}">
      <dgm:prSet/>
      <dgm:spPr/>
      <dgm:t>
        <a:bodyPr/>
        <a:lstStyle/>
        <a:p>
          <a:endParaRPr lang="fr-FR" sz="1600"/>
        </a:p>
      </dgm:t>
    </dgm:pt>
    <dgm:pt modelId="{D13CDFFB-D87D-47E7-B63C-C3269198AB0F}" type="sibTrans" cxnId="{A27E32AB-DC67-4C03-B2FF-FCFD3BA6C429}">
      <dgm:prSet custT="1"/>
      <dgm:spPr/>
      <dgm:t>
        <a:bodyPr/>
        <a:lstStyle/>
        <a:p>
          <a:endParaRPr lang="fr-FR" sz="3200"/>
        </a:p>
      </dgm:t>
    </dgm:pt>
    <dgm:pt modelId="{F286AE8B-49AB-47D3-8C08-735B6F79BA7D}">
      <dgm:prSet phldrT="[Texte]" custT="1">
        <dgm:style>
          <a:lnRef idx="1">
            <a:schemeClr val="accent6"/>
          </a:lnRef>
          <a:fillRef idx="2">
            <a:schemeClr val="accent6"/>
          </a:fillRef>
          <a:effectRef idx="1">
            <a:schemeClr val="accent6"/>
          </a:effectRef>
          <a:fontRef idx="minor">
            <a:schemeClr val="dk1"/>
          </a:fontRef>
        </dgm:style>
      </dgm:prSet>
      <dgm:spPr/>
      <dgm:t>
        <a:bodyPr/>
        <a:lstStyle/>
        <a:p>
          <a:r>
            <a:rPr lang="fr-FR" sz="1600" dirty="0" smtClean="0"/>
            <a:t>L’Allemagne exporte de la pointe thermique saisonalisée vers la France</a:t>
          </a:r>
          <a:endParaRPr lang="fr-FR" sz="1600" dirty="0"/>
        </a:p>
      </dgm:t>
    </dgm:pt>
    <dgm:pt modelId="{A41A085F-A47A-4EC0-88E5-214A07EA019F}" type="parTrans" cxnId="{8AC976FD-2E77-4CE0-895E-172E55E62C12}">
      <dgm:prSet/>
      <dgm:spPr/>
      <dgm:t>
        <a:bodyPr/>
        <a:lstStyle/>
        <a:p>
          <a:endParaRPr lang="fr-FR" sz="1600"/>
        </a:p>
      </dgm:t>
    </dgm:pt>
    <dgm:pt modelId="{D6EA5920-6C3B-4499-AE9E-33E292DEEB6D}" type="sibTrans" cxnId="{8AC976FD-2E77-4CE0-895E-172E55E62C12}">
      <dgm:prSet/>
      <dgm:spPr/>
      <dgm:t>
        <a:bodyPr/>
        <a:lstStyle/>
        <a:p>
          <a:endParaRPr lang="fr-FR" sz="1600"/>
        </a:p>
      </dgm:t>
    </dgm:pt>
    <dgm:pt modelId="{3BBF42DE-2A9E-4A8A-8E10-541B89EDCFE7}">
      <dgm:prSet phldrT="[Texte]" custT="1">
        <dgm:style>
          <a:lnRef idx="1">
            <a:schemeClr val="accent6"/>
          </a:lnRef>
          <a:fillRef idx="3">
            <a:schemeClr val="accent6"/>
          </a:fillRef>
          <a:effectRef idx="2">
            <a:schemeClr val="accent6"/>
          </a:effectRef>
          <a:fontRef idx="minor">
            <a:schemeClr val="lt1"/>
          </a:fontRef>
        </dgm:style>
      </dgm:prSet>
      <dgm:spPr/>
      <dgm:t>
        <a:bodyPr/>
        <a:lstStyle/>
        <a:p>
          <a:r>
            <a:rPr lang="fr-FR" sz="1600" dirty="0" smtClean="0"/>
            <a:t>L’arrêt progressif du nucléaire</a:t>
          </a:r>
          <a:endParaRPr lang="fr-FR" sz="1600" dirty="0"/>
        </a:p>
      </dgm:t>
    </dgm:pt>
    <dgm:pt modelId="{0B61C8DF-89E7-4CD7-8CC1-E67CF148A512}" type="parTrans" cxnId="{E609F1BD-C229-4411-9BE9-B9BB8C9A32F7}">
      <dgm:prSet/>
      <dgm:spPr/>
      <dgm:t>
        <a:bodyPr/>
        <a:lstStyle/>
        <a:p>
          <a:endParaRPr lang="fr-FR" sz="1600"/>
        </a:p>
      </dgm:t>
    </dgm:pt>
    <dgm:pt modelId="{D7F29C29-9498-4AB6-AED5-073D9280AC67}" type="sibTrans" cxnId="{E609F1BD-C229-4411-9BE9-B9BB8C9A32F7}">
      <dgm:prSet/>
      <dgm:spPr/>
      <dgm:t>
        <a:bodyPr/>
        <a:lstStyle/>
        <a:p>
          <a:endParaRPr lang="fr-FR" sz="1600"/>
        </a:p>
      </dgm:t>
    </dgm:pt>
    <dgm:pt modelId="{58CE53D1-11DE-4447-A79F-1C48CE84009C}">
      <dgm:prSet custT="1">
        <dgm:style>
          <a:lnRef idx="1">
            <a:schemeClr val="accent6"/>
          </a:lnRef>
          <a:fillRef idx="3">
            <a:schemeClr val="accent6"/>
          </a:fillRef>
          <a:effectRef idx="2">
            <a:schemeClr val="accent6"/>
          </a:effectRef>
          <a:fontRef idx="minor">
            <a:schemeClr val="lt1"/>
          </a:fontRef>
        </dgm:style>
      </dgm:prSet>
      <dgm:spPr/>
      <dgm:t>
        <a:bodyPr/>
        <a:lstStyle/>
        <a:p>
          <a:r>
            <a:rPr lang="fr-FR" sz="1600" dirty="0" smtClean="0"/>
            <a:t>Le développement du gaz et des ENR</a:t>
          </a:r>
          <a:endParaRPr lang="fr-FR" sz="1600" dirty="0"/>
        </a:p>
      </dgm:t>
    </dgm:pt>
    <dgm:pt modelId="{C9406F58-B489-4533-8C7B-A623655A5FA9}" type="parTrans" cxnId="{8B232FB0-9CFE-4766-AC58-6E251352904D}">
      <dgm:prSet/>
      <dgm:spPr/>
      <dgm:t>
        <a:bodyPr/>
        <a:lstStyle/>
        <a:p>
          <a:endParaRPr lang="fr-FR" sz="1600"/>
        </a:p>
      </dgm:t>
    </dgm:pt>
    <dgm:pt modelId="{593088DA-B4EA-492A-ABF8-DD9D14F29224}" type="sibTrans" cxnId="{8B232FB0-9CFE-4766-AC58-6E251352904D}">
      <dgm:prSet/>
      <dgm:spPr/>
      <dgm:t>
        <a:bodyPr/>
        <a:lstStyle/>
        <a:p>
          <a:endParaRPr lang="fr-FR" sz="1600"/>
        </a:p>
      </dgm:t>
    </dgm:pt>
    <dgm:pt modelId="{6995760C-EE34-4002-9D95-097F0A1C9927}">
      <dgm:prSet custT="1">
        <dgm:style>
          <a:lnRef idx="1">
            <a:schemeClr val="accent6"/>
          </a:lnRef>
          <a:fillRef idx="3">
            <a:schemeClr val="accent6"/>
          </a:fillRef>
          <a:effectRef idx="2">
            <a:schemeClr val="accent6"/>
          </a:effectRef>
          <a:fontRef idx="minor">
            <a:schemeClr val="lt1"/>
          </a:fontRef>
        </dgm:style>
      </dgm:prSet>
      <dgm:spPr/>
      <dgm:t>
        <a:bodyPr/>
        <a:lstStyle/>
        <a:p>
          <a:r>
            <a:rPr lang="fr-FR" sz="1600" dirty="0" smtClean="0"/>
            <a:t>Le maintien d’un parc lignite/charbon</a:t>
          </a:r>
          <a:endParaRPr lang="fr-FR" sz="1600" dirty="0"/>
        </a:p>
      </dgm:t>
    </dgm:pt>
    <dgm:pt modelId="{69D22207-947F-4634-A5D7-688F8F8B2B08}" type="parTrans" cxnId="{D753D446-47D3-4699-88CE-8E8AFCC030F3}">
      <dgm:prSet/>
      <dgm:spPr/>
      <dgm:t>
        <a:bodyPr/>
        <a:lstStyle/>
        <a:p>
          <a:endParaRPr lang="fr-FR" sz="1600"/>
        </a:p>
      </dgm:t>
    </dgm:pt>
    <dgm:pt modelId="{94629C8D-D1BD-4F32-BDE3-2964159620BF}" type="sibTrans" cxnId="{D753D446-47D3-4699-88CE-8E8AFCC030F3}">
      <dgm:prSet/>
      <dgm:spPr/>
      <dgm:t>
        <a:bodyPr/>
        <a:lstStyle/>
        <a:p>
          <a:endParaRPr lang="fr-FR" sz="1600"/>
        </a:p>
      </dgm:t>
    </dgm:pt>
    <dgm:pt modelId="{92CE7F9B-57E0-49AF-BB1C-46EFAE53B9F6}">
      <dgm:prSet custT="1">
        <dgm:style>
          <a:lnRef idx="0">
            <a:schemeClr val="accent6"/>
          </a:lnRef>
          <a:fillRef idx="3">
            <a:schemeClr val="accent6"/>
          </a:fillRef>
          <a:effectRef idx="3">
            <a:schemeClr val="accent6"/>
          </a:effectRef>
          <a:fontRef idx="minor">
            <a:schemeClr val="lt1"/>
          </a:fontRef>
        </dgm:style>
      </dgm:prSet>
      <dgm:spPr/>
      <dgm:t>
        <a:bodyPr/>
        <a:lstStyle/>
        <a:p>
          <a:r>
            <a:rPr lang="fr-FR" sz="1800" dirty="0" smtClean="0">
              <a:solidFill>
                <a:schemeClr val="accent3">
                  <a:lumMod val="50000"/>
                </a:schemeClr>
              </a:solidFill>
            </a:rPr>
            <a:t>Situation future</a:t>
          </a:r>
          <a:endParaRPr lang="fr-FR" sz="1800" dirty="0">
            <a:solidFill>
              <a:schemeClr val="accent3">
                <a:lumMod val="50000"/>
              </a:schemeClr>
            </a:solidFill>
          </a:endParaRPr>
        </a:p>
      </dgm:t>
    </dgm:pt>
    <dgm:pt modelId="{010465C1-9599-45D9-9AB5-2F1868AC397E}" type="parTrans" cxnId="{71DC0967-0660-46B6-AAB9-2E59135976E2}">
      <dgm:prSet/>
      <dgm:spPr/>
      <dgm:t>
        <a:bodyPr/>
        <a:lstStyle/>
        <a:p>
          <a:endParaRPr lang="fr-FR"/>
        </a:p>
      </dgm:t>
    </dgm:pt>
    <dgm:pt modelId="{2B93DE53-1D15-4B52-B57E-2EC256D54C30}" type="sibTrans" cxnId="{71DC0967-0660-46B6-AAB9-2E59135976E2}">
      <dgm:prSet/>
      <dgm:spPr/>
      <dgm:t>
        <a:bodyPr/>
        <a:lstStyle/>
        <a:p>
          <a:endParaRPr lang="fr-FR"/>
        </a:p>
      </dgm:t>
    </dgm:pt>
    <dgm:pt modelId="{63FB0188-C29D-4B5D-9DA5-8EBA64AA9F71}">
      <dgm:prSet custT="1">
        <dgm:style>
          <a:lnRef idx="0">
            <a:schemeClr val="accent6"/>
          </a:lnRef>
          <a:fillRef idx="3">
            <a:schemeClr val="accent6"/>
          </a:fillRef>
          <a:effectRef idx="3">
            <a:schemeClr val="accent6"/>
          </a:effectRef>
          <a:fontRef idx="minor">
            <a:schemeClr val="lt1"/>
          </a:fontRef>
        </dgm:style>
      </dgm:prSet>
      <dgm:spPr/>
      <dgm:t>
        <a:bodyPr/>
        <a:lstStyle/>
        <a:p>
          <a:r>
            <a:rPr lang="fr-FR" sz="1600" dirty="0" smtClean="0"/>
            <a:t>Davantage de besoin en base</a:t>
          </a:r>
          <a:endParaRPr lang="fr-FR" sz="1600" dirty="0"/>
        </a:p>
      </dgm:t>
    </dgm:pt>
    <dgm:pt modelId="{F347FE8C-C1F2-4684-9EAA-36AA172CCD1E}" type="parTrans" cxnId="{7B9684FB-B700-4711-AC45-76F100A19886}">
      <dgm:prSet/>
      <dgm:spPr/>
      <dgm:t>
        <a:bodyPr/>
        <a:lstStyle/>
        <a:p>
          <a:endParaRPr lang="fr-FR"/>
        </a:p>
      </dgm:t>
    </dgm:pt>
    <dgm:pt modelId="{3AFA6984-9692-474C-A060-8DF7ACB3A5DC}" type="sibTrans" cxnId="{7B9684FB-B700-4711-AC45-76F100A19886}">
      <dgm:prSet/>
      <dgm:spPr/>
      <dgm:t>
        <a:bodyPr/>
        <a:lstStyle/>
        <a:p>
          <a:endParaRPr lang="fr-FR"/>
        </a:p>
      </dgm:t>
    </dgm:pt>
    <dgm:pt modelId="{5874CA5D-460D-4674-A6FC-90E99C898E36}">
      <dgm:prSet custT="1">
        <dgm:style>
          <a:lnRef idx="0">
            <a:schemeClr val="accent6"/>
          </a:lnRef>
          <a:fillRef idx="3">
            <a:schemeClr val="accent6"/>
          </a:fillRef>
          <a:effectRef idx="3">
            <a:schemeClr val="accent6"/>
          </a:effectRef>
          <a:fontRef idx="minor">
            <a:schemeClr val="lt1"/>
          </a:fontRef>
        </dgm:style>
      </dgm:prSet>
      <dgm:spPr/>
      <dgm:t>
        <a:bodyPr/>
        <a:lstStyle/>
        <a:p>
          <a:r>
            <a:rPr lang="fr-FR" sz="1600" dirty="0" smtClean="0"/>
            <a:t>Backup éolien</a:t>
          </a:r>
          <a:endParaRPr lang="fr-FR" sz="1600" dirty="0"/>
        </a:p>
      </dgm:t>
    </dgm:pt>
    <dgm:pt modelId="{A875EAEA-CF83-41CE-B9DD-EF673AD2B5F1}" type="parTrans" cxnId="{E77DBAE2-26CD-4827-9239-D4BB55B7F24F}">
      <dgm:prSet/>
      <dgm:spPr/>
      <dgm:t>
        <a:bodyPr/>
        <a:lstStyle/>
        <a:p>
          <a:endParaRPr lang="fr-FR"/>
        </a:p>
      </dgm:t>
    </dgm:pt>
    <dgm:pt modelId="{1245ABD0-8607-49F6-A3C1-880902A70ADF}" type="sibTrans" cxnId="{E77DBAE2-26CD-4827-9239-D4BB55B7F24F}">
      <dgm:prSet/>
      <dgm:spPr/>
      <dgm:t>
        <a:bodyPr/>
        <a:lstStyle/>
        <a:p>
          <a:endParaRPr lang="fr-FR"/>
        </a:p>
      </dgm:t>
    </dgm:pt>
    <dgm:pt modelId="{FCF3F390-50E9-40B4-BED1-B0ABDAB7C0F8}">
      <dgm:prSet custT="1">
        <dgm:style>
          <a:lnRef idx="0">
            <a:schemeClr val="accent6"/>
          </a:lnRef>
          <a:fillRef idx="3">
            <a:schemeClr val="accent6"/>
          </a:fillRef>
          <a:effectRef idx="3">
            <a:schemeClr val="accent6"/>
          </a:effectRef>
          <a:fontRef idx="minor">
            <a:schemeClr val="lt1"/>
          </a:fontRef>
        </dgm:style>
      </dgm:prSet>
      <dgm:spPr/>
      <dgm:t>
        <a:bodyPr/>
        <a:lstStyle/>
        <a:p>
          <a:r>
            <a:rPr lang="fr-FR" sz="1600" dirty="0" smtClean="0"/>
            <a:t>arbitrage sur les prix gaz et lignite</a:t>
          </a:r>
          <a:endParaRPr lang="fr-FR" sz="1600" dirty="0"/>
        </a:p>
      </dgm:t>
    </dgm:pt>
    <dgm:pt modelId="{4D4B55F9-E492-4E36-939C-ED2449320008}" type="parTrans" cxnId="{29F6D7BE-AC5B-4D62-A351-B3B4CCBCD8E6}">
      <dgm:prSet/>
      <dgm:spPr/>
      <dgm:t>
        <a:bodyPr/>
        <a:lstStyle/>
        <a:p>
          <a:endParaRPr lang="fr-FR"/>
        </a:p>
      </dgm:t>
    </dgm:pt>
    <dgm:pt modelId="{D56D9D3C-8F03-4607-9C16-80C302E9A90D}" type="sibTrans" cxnId="{29F6D7BE-AC5B-4D62-A351-B3B4CCBCD8E6}">
      <dgm:prSet/>
      <dgm:spPr/>
      <dgm:t>
        <a:bodyPr/>
        <a:lstStyle/>
        <a:p>
          <a:endParaRPr lang="fr-FR"/>
        </a:p>
      </dgm:t>
    </dgm:pt>
    <dgm:pt modelId="{94F9EB12-59CD-401C-B705-39AED186FE3C}">
      <dgm:prSet custT="1">
        <dgm:style>
          <a:lnRef idx="0">
            <a:schemeClr val="accent6"/>
          </a:lnRef>
          <a:fillRef idx="3">
            <a:schemeClr val="accent6"/>
          </a:fillRef>
          <a:effectRef idx="3">
            <a:schemeClr val="accent6"/>
          </a:effectRef>
          <a:fontRef idx="minor">
            <a:schemeClr val="lt1"/>
          </a:fontRef>
        </dgm:style>
      </dgm:prSet>
      <dgm:spPr/>
      <dgm:t>
        <a:bodyPr/>
        <a:lstStyle/>
        <a:p>
          <a:r>
            <a:rPr lang="fr-FR" sz="1600" dirty="0" smtClean="0"/>
            <a:t>Solde exportateur net vers l’Allemagne</a:t>
          </a:r>
          <a:endParaRPr lang="fr-FR" sz="1600" dirty="0"/>
        </a:p>
      </dgm:t>
    </dgm:pt>
    <dgm:pt modelId="{30DDD043-755A-4A26-A0DF-B8630F9C9AE4}" type="parTrans" cxnId="{9DEB447F-2AFC-427F-ADB6-904438270DFD}">
      <dgm:prSet/>
      <dgm:spPr/>
      <dgm:t>
        <a:bodyPr/>
        <a:lstStyle/>
        <a:p>
          <a:endParaRPr lang="fr-FR"/>
        </a:p>
      </dgm:t>
    </dgm:pt>
    <dgm:pt modelId="{E832DFC1-2543-45BE-8DE1-C8E39312D33A}" type="sibTrans" cxnId="{9DEB447F-2AFC-427F-ADB6-904438270DFD}">
      <dgm:prSet/>
      <dgm:spPr/>
      <dgm:t>
        <a:bodyPr/>
        <a:lstStyle/>
        <a:p>
          <a:endParaRPr lang="fr-FR"/>
        </a:p>
      </dgm:t>
    </dgm:pt>
    <dgm:pt modelId="{955C063E-4DDC-4D37-88D8-44C8384E3C51}">
      <dgm:prSet custT="1">
        <dgm:style>
          <a:lnRef idx="0">
            <a:schemeClr val="accent6"/>
          </a:lnRef>
          <a:fillRef idx="3">
            <a:schemeClr val="accent6"/>
          </a:fillRef>
          <a:effectRef idx="3">
            <a:schemeClr val="accent6"/>
          </a:effectRef>
          <a:fontRef idx="minor">
            <a:schemeClr val="lt1"/>
          </a:fontRef>
        </dgm:style>
      </dgm:prSet>
      <dgm:spPr/>
      <dgm:t>
        <a:bodyPr/>
        <a:lstStyle/>
        <a:p>
          <a:r>
            <a:rPr lang="fr-FR" sz="1600" dirty="0" smtClean="0"/>
            <a:t>Besoin en semi-base</a:t>
          </a:r>
          <a:endParaRPr lang="fr-FR" sz="1600" dirty="0"/>
        </a:p>
      </dgm:t>
    </dgm:pt>
    <dgm:pt modelId="{6DFE7F12-F88E-43DB-8A21-DA7AB39D8013}" type="parTrans" cxnId="{0DCE81BE-85BF-481B-BFFC-5DEE9EA3AE32}">
      <dgm:prSet/>
      <dgm:spPr/>
      <dgm:t>
        <a:bodyPr/>
        <a:lstStyle/>
        <a:p>
          <a:endParaRPr lang="fr-FR"/>
        </a:p>
      </dgm:t>
    </dgm:pt>
    <dgm:pt modelId="{7D2DA7E5-3FB7-4A7B-B6DB-BA4FFE222AE5}" type="sibTrans" cxnId="{0DCE81BE-85BF-481B-BFFC-5DEE9EA3AE32}">
      <dgm:prSet/>
      <dgm:spPr/>
      <dgm:t>
        <a:bodyPr/>
        <a:lstStyle/>
        <a:p>
          <a:endParaRPr lang="fr-FR"/>
        </a:p>
      </dgm:t>
    </dgm:pt>
    <dgm:pt modelId="{965018C4-111E-4D1D-9184-4615B513F409}" type="pres">
      <dgm:prSet presAssocID="{34247F3D-3CA2-4E4F-934C-7EA1AB839493}" presName="Name0" presStyleCnt="0">
        <dgm:presLayoutVars>
          <dgm:dir/>
          <dgm:resizeHandles val="exact"/>
        </dgm:presLayoutVars>
      </dgm:prSet>
      <dgm:spPr/>
    </dgm:pt>
    <dgm:pt modelId="{9FEB5F2E-417F-4234-8040-74718EF481B6}" type="pres">
      <dgm:prSet presAssocID="{3557DE06-A1BD-4D0A-B1A7-698EC49B6044}" presName="node" presStyleLbl="node1" presStyleIdx="0" presStyleCnt="3">
        <dgm:presLayoutVars>
          <dgm:bulletEnabled val="1"/>
        </dgm:presLayoutVars>
      </dgm:prSet>
      <dgm:spPr/>
      <dgm:t>
        <a:bodyPr/>
        <a:lstStyle/>
        <a:p>
          <a:endParaRPr lang="fr-FR"/>
        </a:p>
      </dgm:t>
    </dgm:pt>
    <dgm:pt modelId="{3970E752-6627-48C5-AA7E-5705FE90895F}" type="pres">
      <dgm:prSet presAssocID="{D13CDFFB-D87D-47E7-B63C-C3269198AB0F}" presName="sibTrans" presStyleLbl="sibTrans2D1" presStyleIdx="0" presStyleCnt="2"/>
      <dgm:spPr/>
      <dgm:t>
        <a:bodyPr/>
        <a:lstStyle/>
        <a:p>
          <a:endParaRPr lang="fr-FR"/>
        </a:p>
      </dgm:t>
    </dgm:pt>
    <dgm:pt modelId="{732E5458-A17D-4FDA-B423-6E5F02A1A783}" type="pres">
      <dgm:prSet presAssocID="{D13CDFFB-D87D-47E7-B63C-C3269198AB0F}" presName="connectorText" presStyleLbl="sibTrans2D1" presStyleIdx="0" presStyleCnt="2"/>
      <dgm:spPr/>
      <dgm:t>
        <a:bodyPr/>
        <a:lstStyle/>
        <a:p>
          <a:endParaRPr lang="fr-FR"/>
        </a:p>
      </dgm:t>
    </dgm:pt>
    <dgm:pt modelId="{BD5293CF-B3AA-41C1-84F3-E7B2BC83D422}" type="pres">
      <dgm:prSet presAssocID="{8C9BECCB-3BB2-46A5-914D-B5BADDBCD37A}" presName="node" presStyleLbl="node1" presStyleIdx="1" presStyleCnt="3">
        <dgm:presLayoutVars>
          <dgm:bulletEnabled val="1"/>
        </dgm:presLayoutVars>
      </dgm:prSet>
      <dgm:spPr/>
      <dgm:t>
        <a:bodyPr/>
        <a:lstStyle/>
        <a:p>
          <a:endParaRPr lang="fr-FR"/>
        </a:p>
      </dgm:t>
    </dgm:pt>
    <dgm:pt modelId="{05894F4B-A0D1-436D-8DE3-845A3A373CF8}" type="pres">
      <dgm:prSet presAssocID="{C3616BC8-7081-4CFB-A0E1-F6295F551386}" presName="sibTrans" presStyleLbl="sibTrans2D1" presStyleIdx="1" presStyleCnt="2"/>
      <dgm:spPr/>
      <dgm:t>
        <a:bodyPr/>
        <a:lstStyle/>
        <a:p>
          <a:endParaRPr lang="fr-FR"/>
        </a:p>
      </dgm:t>
    </dgm:pt>
    <dgm:pt modelId="{E27DEDAA-F8F0-4087-B8A1-302322F32420}" type="pres">
      <dgm:prSet presAssocID="{C3616BC8-7081-4CFB-A0E1-F6295F551386}" presName="connectorText" presStyleLbl="sibTrans2D1" presStyleIdx="1" presStyleCnt="2"/>
      <dgm:spPr/>
      <dgm:t>
        <a:bodyPr/>
        <a:lstStyle/>
        <a:p>
          <a:endParaRPr lang="fr-FR"/>
        </a:p>
      </dgm:t>
    </dgm:pt>
    <dgm:pt modelId="{EA8D4B68-6D52-4E64-A760-6FAF65FC76C1}" type="pres">
      <dgm:prSet presAssocID="{92CE7F9B-57E0-49AF-BB1C-46EFAE53B9F6}" presName="node" presStyleLbl="node1" presStyleIdx="2" presStyleCnt="3">
        <dgm:presLayoutVars>
          <dgm:bulletEnabled val="1"/>
        </dgm:presLayoutVars>
      </dgm:prSet>
      <dgm:spPr/>
      <dgm:t>
        <a:bodyPr/>
        <a:lstStyle/>
        <a:p>
          <a:endParaRPr lang="fr-FR"/>
        </a:p>
      </dgm:t>
    </dgm:pt>
  </dgm:ptLst>
  <dgm:cxnLst>
    <dgm:cxn modelId="{75A70AE5-1B88-47FB-995F-5BCE0E488934}" srcId="{34247F3D-3CA2-4E4F-934C-7EA1AB839493}" destId="{8C9BECCB-3BB2-46A5-914D-B5BADDBCD37A}" srcOrd="1" destOrd="0" parTransId="{9259CDB7-3310-47CB-9C13-B893EF52D53F}" sibTransId="{C3616BC8-7081-4CFB-A0E1-F6295F551386}"/>
    <dgm:cxn modelId="{8AC976FD-2E77-4CE0-895E-172E55E62C12}" srcId="{3557DE06-A1BD-4D0A-B1A7-698EC49B6044}" destId="{F286AE8B-49AB-47D3-8C08-735B6F79BA7D}" srcOrd="1" destOrd="0" parTransId="{A41A085F-A47A-4EC0-88E5-214A07EA019F}" sibTransId="{D6EA5920-6C3B-4499-AE9E-33E292DEEB6D}"/>
    <dgm:cxn modelId="{7FDB702A-D574-4175-AC11-DC1B4D33062F}" type="presOf" srcId="{92CE7F9B-57E0-49AF-BB1C-46EFAE53B9F6}" destId="{EA8D4B68-6D52-4E64-A760-6FAF65FC76C1}" srcOrd="0" destOrd="0" presId="urn:microsoft.com/office/officeart/2005/8/layout/process1"/>
    <dgm:cxn modelId="{D2A21D4E-80E9-4EA1-8D96-A3B89B68FC68}" type="presOf" srcId="{34247F3D-3CA2-4E4F-934C-7EA1AB839493}" destId="{965018C4-111E-4D1D-9184-4615B513F409}" srcOrd="0" destOrd="0" presId="urn:microsoft.com/office/officeart/2005/8/layout/process1"/>
    <dgm:cxn modelId="{29F6D7BE-AC5B-4D62-A351-B3B4CCBCD8E6}" srcId="{955C063E-4DDC-4D37-88D8-44C8384E3C51}" destId="{FCF3F390-50E9-40B4-BED1-B0ABDAB7C0F8}" srcOrd="1" destOrd="0" parTransId="{4D4B55F9-E492-4E36-939C-ED2449320008}" sibTransId="{D56D9D3C-8F03-4607-9C16-80C302E9A90D}"/>
    <dgm:cxn modelId="{8CAAC8F7-E2B3-47EB-BA6F-5ED99EA0AFBC}" type="presOf" srcId="{D13CDFFB-D87D-47E7-B63C-C3269198AB0F}" destId="{3970E752-6627-48C5-AA7E-5705FE90895F}" srcOrd="0" destOrd="0" presId="urn:microsoft.com/office/officeart/2005/8/layout/process1"/>
    <dgm:cxn modelId="{E609F1BD-C229-4411-9BE9-B9BB8C9A32F7}" srcId="{8C9BECCB-3BB2-46A5-914D-B5BADDBCD37A}" destId="{3BBF42DE-2A9E-4A8A-8E10-541B89EDCFE7}" srcOrd="0" destOrd="0" parTransId="{0B61C8DF-89E7-4CD7-8CC1-E67CF148A512}" sibTransId="{D7F29C29-9498-4AB6-AED5-073D9280AC67}"/>
    <dgm:cxn modelId="{9DEB447F-2AFC-427F-ADB6-904438270DFD}" srcId="{92CE7F9B-57E0-49AF-BB1C-46EFAE53B9F6}" destId="{94F9EB12-59CD-401C-B705-39AED186FE3C}" srcOrd="0" destOrd="0" parTransId="{30DDD043-755A-4A26-A0DF-B8630F9C9AE4}" sibTransId="{E832DFC1-2543-45BE-8DE1-C8E39312D33A}"/>
    <dgm:cxn modelId="{9B099203-2965-45B1-93E6-FC4AAE09ED0A}" type="presOf" srcId="{3BBF42DE-2A9E-4A8A-8E10-541B89EDCFE7}" destId="{BD5293CF-B3AA-41C1-84F3-E7B2BC83D422}" srcOrd="0" destOrd="1" presId="urn:microsoft.com/office/officeart/2005/8/layout/process1"/>
    <dgm:cxn modelId="{7B9684FB-B700-4711-AC45-76F100A19886}" srcId="{92CE7F9B-57E0-49AF-BB1C-46EFAE53B9F6}" destId="{63FB0188-C29D-4B5D-9DA5-8EBA64AA9F71}" srcOrd="1" destOrd="0" parTransId="{F347FE8C-C1F2-4684-9EAA-36AA172CCD1E}" sibTransId="{3AFA6984-9692-474C-A060-8DF7ACB3A5DC}"/>
    <dgm:cxn modelId="{C793AAE4-0D65-4EA1-8F08-6CE7DFC37474}" type="presOf" srcId="{8C9BECCB-3BB2-46A5-914D-B5BADDBCD37A}" destId="{BD5293CF-B3AA-41C1-84F3-E7B2BC83D422}" srcOrd="0" destOrd="0" presId="urn:microsoft.com/office/officeart/2005/8/layout/process1"/>
    <dgm:cxn modelId="{10DCE0EC-EDE4-43BA-8509-1ACAC2E50D40}" type="presOf" srcId="{3557DE06-A1BD-4D0A-B1A7-698EC49B6044}" destId="{9FEB5F2E-417F-4234-8040-74718EF481B6}" srcOrd="0" destOrd="0" presId="urn:microsoft.com/office/officeart/2005/8/layout/process1"/>
    <dgm:cxn modelId="{4C49599D-2423-4C39-A609-679FD3C17B02}" type="presOf" srcId="{955C063E-4DDC-4D37-88D8-44C8384E3C51}" destId="{EA8D4B68-6D52-4E64-A760-6FAF65FC76C1}" srcOrd="0" destOrd="3" presId="urn:microsoft.com/office/officeart/2005/8/layout/process1"/>
    <dgm:cxn modelId="{F2DC0716-4445-4E95-9E9A-DCD8C285AC9D}" type="presOf" srcId="{C3616BC8-7081-4CFB-A0E1-F6295F551386}" destId="{05894F4B-A0D1-436D-8DE3-845A3A373CF8}" srcOrd="0" destOrd="0" presId="urn:microsoft.com/office/officeart/2005/8/layout/process1"/>
    <dgm:cxn modelId="{28542029-5F06-4264-8111-9047AC337598}" type="presOf" srcId="{F286AE8B-49AB-47D3-8C08-735B6F79BA7D}" destId="{9FEB5F2E-417F-4234-8040-74718EF481B6}" srcOrd="0" destOrd="2" presId="urn:microsoft.com/office/officeart/2005/8/layout/process1"/>
    <dgm:cxn modelId="{6982D79E-8E6B-4B0B-B120-E894F6BD2D84}" type="presOf" srcId="{5874CA5D-460D-4674-A6FC-90E99C898E36}" destId="{EA8D4B68-6D52-4E64-A760-6FAF65FC76C1}" srcOrd="0" destOrd="4" presId="urn:microsoft.com/office/officeart/2005/8/layout/process1"/>
    <dgm:cxn modelId="{8ABF2ADD-5081-42C8-B54A-122C5BB502D4}" type="presOf" srcId="{63FB0188-C29D-4B5D-9DA5-8EBA64AA9F71}" destId="{EA8D4B68-6D52-4E64-A760-6FAF65FC76C1}" srcOrd="0" destOrd="2" presId="urn:microsoft.com/office/officeart/2005/8/layout/process1"/>
    <dgm:cxn modelId="{0A89E9B7-2132-4A36-A2A1-3A190FC8F4B1}" type="presOf" srcId="{FCF3F390-50E9-40B4-BED1-B0ABDAB7C0F8}" destId="{EA8D4B68-6D52-4E64-A760-6FAF65FC76C1}" srcOrd="0" destOrd="5" presId="urn:microsoft.com/office/officeart/2005/8/layout/process1"/>
    <dgm:cxn modelId="{8B232FB0-9CFE-4766-AC58-6E251352904D}" srcId="{8C9BECCB-3BB2-46A5-914D-B5BADDBCD37A}" destId="{58CE53D1-11DE-4447-A79F-1C48CE84009C}" srcOrd="1" destOrd="0" parTransId="{C9406F58-B489-4533-8C7B-A623655A5FA9}" sibTransId="{593088DA-B4EA-492A-ABF8-DD9D14F29224}"/>
    <dgm:cxn modelId="{71DC0967-0660-46B6-AAB9-2E59135976E2}" srcId="{34247F3D-3CA2-4E4F-934C-7EA1AB839493}" destId="{92CE7F9B-57E0-49AF-BB1C-46EFAE53B9F6}" srcOrd="2" destOrd="0" parTransId="{010465C1-9599-45D9-9AB5-2F1868AC397E}" sibTransId="{2B93DE53-1D15-4B52-B57E-2EC256D54C30}"/>
    <dgm:cxn modelId="{CCE2125C-99F0-4F58-8987-32171632626D}" type="presOf" srcId="{D13CDFFB-D87D-47E7-B63C-C3269198AB0F}" destId="{732E5458-A17D-4FDA-B423-6E5F02A1A783}" srcOrd="1" destOrd="0" presId="urn:microsoft.com/office/officeart/2005/8/layout/process1"/>
    <dgm:cxn modelId="{D4FC3346-776C-4FFA-915E-86DA13121907}" type="presOf" srcId="{6995760C-EE34-4002-9D95-097F0A1C9927}" destId="{BD5293CF-B3AA-41C1-84F3-E7B2BC83D422}" srcOrd="0" destOrd="3" presId="urn:microsoft.com/office/officeart/2005/8/layout/process1"/>
    <dgm:cxn modelId="{D41A9438-5872-43C7-938E-D3B3D3FB8F4A}" type="presOf" srcId="{58CE53D1-11DE-4447-A79F-1C48CE84009C}" destId="{BD5293CF-B3AA-41C1-84F3-E7B2BC83D422}" srcOrd="0" destOrd="2" presId="urn:microsoft.com/office/officeart/2005/8/layout/process1"/>
    <dgm:cxn modelId="{0DCE81BE-85BF-481B-BFFC-5DEE9EA3AE32}" srcId="{92CE7F9B-57E0-49AF-BB1C-46EFAE53B9F6}" destId="{955C063E-4DDC-4D37-88D8-44C8384E3C51}" srcOrd="2" destOrd="0" parTransId="{6DFE7F12-F88E-43DB-8A21-DA7AB39D8013}" sibTransId="{7D2DA7E5-3FB7-4A7B-B6DB-BA4FFE222AE5}"/>
    <dgm:cxn modelId="{135B46D8-5A27-42D9-8E47-97BED77AC6C4}" type="presOf" srcId="{C3616BC8-7081-4CFB-A0E1-F6295F551386}" destId="{E27DEDAA-F8F0-4087-B8A1-302322F32420}" srcOrd="1" destOrd="0" presId="urn:microsoft.com/office/officeart/2005/8/layout/process1"/>
    <dgm:cxn modelId="{D753D446-47D3-4699-88CE-8E8AFCC030F3}" srcId="{8C9BECCB-3BB2-46A5-914D-B5BADDBCD37A}" destId="{6995760C-EE34-4002-9D95-097F0A1C9927}" srcOrd="2" destOrd="0" parTransId="{69D22207-947F-4634-A5D7-688F8F8B2B08}" sibTransId="{94629C8D-D1BD-4F32-BDE3-2964159620BF}"/>
    <dgm:cxn modelId="{BA2E641A-BEFB-4B08-A976-8E297A939AEE}" type="presOf" srcId="{94F9EB12-59CD-401C-B705-39AED186FE3C}" destId="{EA8D4B68-6D52-4E64-A760-6FAF65FC76C1}" srcOrd="0" destOrd="1" presId="urn:microsoft.com/office/officeart/2005/8/layout/process1"/>
    <dgm:cxn modelId="{6B7F171F-D7BC-4BF2-BD91-B23CDAC85366}" type="presOf" srcId="{D3D623F9-F8FC-4A34-B75C-0CCFCA69B5E1}" destId="{9FEB5F2E-417F-4234-8040-74718EF481B6}" srcOrd="0" destOrd="1" presId="urn:microsoft.com/office/officeart/2005/8/layout/process1"/>
    <dgm:cxn modelId="{E77DBAE2-26CD-4827-9239-D4BB55B7F24F}" srcId="{955C063E-4DDC-4D37-88D8-44C8384E3C51}" destId="{5874CA5D-460D-4674-A6FC-90E99C898E36}" srcOrd="0" destOrd="0" parTransId="{A875EAEA-CF83-41CE-B9DD-EF673AD2B5F1}" sibTransId="{1245ABD0-8607-49F6-A3C1-880902A70ADF}"/>
    <dgm:cxn modelId="{A27E32AB-DC67-4C03-B2FF-FCFD3BA6C429}" srcId="{34247F3D-3CA2-4E4F-934C-7EA1AB839493}" destId="{3557DE06-A1BD-4D0A-B1A7-698EC49B6044}" srcOrd="0" destOrd="0" parTransId="{805032D6-DF05-474A-BE1B-12F707729A02}" sibTransId="{D13CDFFB-D87D-47E7-B63C-C3269198AB0F}"/>
    <dgm:cxn modelId="{185EF49B-51BA-4FF9-9F82-81017584F8DF}" srcId="{3557DE06-A1BD-4D0A-B1A7-698EC49B6044}" destId="{D3D623F9-F8FC-4A34-B75C-0CCFCA69B5E1}" srcOrd="0" destOrd="0" parTransId="{6A1D5937-44C5-440D-9A98-626F2BB2CF4F}" sibTransId="{F06760DB-A094-4A0B-9D8F-7C0A5E47054E}"/>
    <dgm:cxn modelId="{46924665-DFE1-4975-8862-6B208F81003E}" type="presParOf" srcId="{965018C4-111E-4D1D-9184-4615B513F409}" destId="{9FEB5F2E-417F-4234-8040-74718EF481B6}" srcOrd="0" destOrd="0" presId="urn:microsoft.com/office/officeart/2005/8/layout/process1"/>
    <dgm:cxn modelId="{59FE1BFB-60F2-458A-B96F-2F6508E9C29A}" type="presParOf" srcId="{965018C4-111E-4D1D-9184-4615B513F409}" destId="{3970E752-6627-48C5-AA7E-5705FE90895F}" srcOrd="1" destOrd="0" presId="urn:microsoft.com/office/officeart/2005/8/layout/process1"/>
    <dgm:cxn modelId="{CCA9B4B2-0260-4991-8227-AB2CC65E1F99}" type="presParOf" srcId="{3970E752-6627-48C5-AA7E-5705FE90895F}" destId="{732E5458-A17D-4FDA-B423-6E5F02A1A783}" srcOrd="0" destOrd="0" presId="urn:microsoft.com/office/officeart/2005/8/layout/process1"/>
    <dgm:cxn modelId="{9EF870B7-6690-4D79-8F76-DB8D8E3E20AF}" type="presParOf" srcId="{965018C4-111E-4D1D-9184-4615B513F409}" destId="{BD5293CF-B3AA-41C1-84F3-E7B2BC83D422}" srcOrd="2" destOrd="0" presId="urn:microsoft.com/office/officeart/2005/8/layout/process1"/>
    <dgm:cxn modelId="{169B6D0B-3718-48F9-889A-A5694AB3BF7A}" type="presParOf" srcId="{965018C4-111E-4D1D-9184-4615B513F409}" destId="{05894F4B-A0D1-436D-8DE3-845A3A373CF8}" srcOrd="3" destOrd="0" presId="urn:microsoft.com/office/officeart/2005/8/layout/process1"/>
    <dgm:cxn modelId="{5035E850-19C2-42F8-A42F-9CB10FB60B5E}" type="presParOf" srcId="{05894F4B-A0D1-436D-8DE3-845A3A373CF8}" destId="{E27DEDAA-F8F0-4087-B8A1-302322F32420}" srcOrd="0" destOrd="0" presId="urn:microsoft.com/office/officeart/2005/8/layout/process1"/>
    <dgm:cxn modelId="{B3A85018-1FDD-4134-91CC-B1A8CC9DB438}" type="presParOf" srcId="{965018C4-111E-4D1D-9184-4615B513F409}" destId="{EA8D4B68-6D52-4E64-A760-6FAF65FC76C1}" srcOrd="4" destOrd="0" presId="urn:microsoft.com/office/officeart/2005/8/layout/process1"/>
  </dgm:cxnLst>
  <dgm:bg/>
  <dgm:whole/>
</dgm:dataModel>
</file>

<file path=ppt/diagrams/data7.xml><?xml version="1.0" encoding="utf-8"?>
<dgm:dataModel xmlns:dgm="http://schemas.openxmlformats.org/drawingml/2006/diagram" xmlns:a="http://schemas.openxmlformats.org/drawingml/2006/main">
  <dgm:ptLst>
    <dgm:pt modelId="{8B332E0A-5757-4987-860B-2C28B5AA594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FCE2CE56-668F-4EEE-8FE2-E0A30624501D}">
      <dgm:prSet phldrT="[Texte]"/>
      <dgm:spPr/>
      <dgm:t>
        <a:bodyPr/>
        <a:lstStyle/>
        <a:p>
          <a:r>
            <a:rPr lang="fr-FR" dirty="0" smtClean="0"/>
            <a:t>Hypothèses macro économiques centrales</a:t>
          </a:r>
          <a:endParaRPr lang="fr-FR" dirty="0"/>
        </a:p>
      </dgm:t>
    </dgm:pt>
    <dgm:pt modelId="{C4E288AC-01CE-4A70-B69D-4897E3898A19}" type="parTrans" cxnId="{386872C3-8BCA-416E-8E70-89A8E1390996}">
      <dgm:prSet/>
      <dgm:spPr/>
      <dgm:t>
        <a:bodyPr/>
        <a:lstStyle/>
        <a:p>
          <a:endParaRPr lang="fr-FR"/>
        </a:p>
      </dgm:t>
    </dgm:pt>
    <dgm:pt modelId="{0E0251C5-D29B-4C5F-AF9D-7156AB24AFF2}" type="sibTrans" cxnId="{386872C3-8BCA-416E-8E70-89A8E1390996}">
      <dgm:prSet/>
      <dgm:spPr/>
      <dgm:t>
        <a:bodyPr/>
        <a:lstStyle/>
        <a:p>
          <a:endParaRPr lang="fr-FR"/>
        </a:p>
      </dgm:t>
    </dgm:pt>
    <dgm:pt modelId="{D3AA449F-9A98-41E0-BAAE-D2890AC5A48C}">
      <dgm:prSet phldrT="[Texte]"/>
      <dgm:spPr/>
      <dgm:t>
        <a:bodyPr/>
        <a:lstStyle/>
        <a:p>
          <a:r>
            <a:rPr lang="fr-FR" dirty="0" smtClean="0"/>
            <a:t>4 scénarii</a:t>
          </a:r>
          <a:endParaRPr lang="fr-FR" dirty="0"/>
        </a:p>
      </dgm:t>
    </dgm:pt>
    <dgm:pt modelId="{0D287E05-B3C3-4654-B0A4-67BFF7D2C8DB}" type="parTrans" cxnId="{797D2A08-6FFB-4BA0-961C-35833E5CAD6C}">
      <dgm:prSet/>
      <dgm:spPr/>
      <dgm:t>
        <a:bodyPr/>
        <a:lstStyle/>
        <a:p>
          <a:endParaRPr lang="fr-FR"/>
        </a:p>
      </dgm:t>
    </dgm:pt>
    <dgm:pt modelId="{6969A64F-126F-4A41-B609-731C9BFFDBEA}" type="sibTrans" cxnId="{797D2A08-6FFB-4BA0-961C-35833E5CAD6C}">
      <dgm:prSet/>
      <dgm:spPr/>
      <dgm:t>
        <a:bodyPr/>
        <a:lstStyle/>
        <a:p>
          <a:endParaRPr lang="fr-FR"/>
        </a:p>
      </dgm:t>
    </dgm:pt>
    <dgm:pt modelId="{D193A6FD-D8C3-4E28-8FD4-2BE941100E32}">
      <dgm:prSet phldrT="[Texte]"/>
      <dgm:spPr/>
      <dgm:t>
        <a:bodyPr/>
        <a:lstStyle/>
        <a:p>
          <a:r>
            <a:rPr lang="fr-FR" dirty="0" smtClean="0"/>
            <a:t>une démographie de 62,7 millions d’habitants en 2020,</a:t>
          </a:r>
          <a:endParaRPr lang="fr-FR" dirty="0"/>
        </a:p>
      </dgm:t>
    </dgm:pt>
    <dgm:pt modelId="{344044A7-C856-4C80-96D6-9EA9BD203F56}" type="parTrans" cxnId="{DA4FFD1B-B488-472D-9053-D6A8C4072A73}">
      <dgm:prSet/>
      <dgm:spPr/>
      <dgm:t>
        <a:bodyPr/>
        <a:lstStyle/>
        <a:p>
          <a:endParaRPr lang="fr-FR"/>
        </a:p>
      </dgm:t>
    </dgm:pt>
    <dgm:pt modelId="{DF3141FF-C368-4284-8BD2-CB010FB5A294}" type="sibTrans" cxnId="{DA4FFD1B-B488-472D-9053-D6A8C4072A73}">
      <dgm:prSet/>
      <dgm:spPr/>
      <dgm:t>
        <a:bodyPr/>
        <a:lstStyle/>
        <a:p>
          <a:endParaRPr lang="fr-FR"/>
        </a:p>
      </dgm:t>
    </dgm:pt>
    <dgm:pt modelId="{705EFC08-0640-4CC5-BE74-17A6126C3530}">
      <dgm:prSet phldrT="[Texte]"/>
      <dgm:spPr/>
      <dgm:t>
        <a:bodyPr/>
        <a:lstStyle/>
        <a:p>
          <a:r>
            <a:rPr lang="fr-FR" dirty="0" smtClean="0"/>
            <a:t>un taux de croissance du PIB de 2,3%</a:t>
          </a:r>
          <a:endParaRPr lang="fr-FR" dirty="0"/>
        </a:p>
      </dgm:t>
    </dgm:pt>
    <dgm:pt modelId="{C0E484BE-6BB8-43F1-979D-469CF342FCAD}" type="parTrans" cxnId="{F94C596A-0443-4981-ACAE-4D5B4A43CF90}">
      <dgm:prSet/>
      <dgm:spPr/>
      <dgm:t>
        <a:bodyPr/>
        <a:lstStyle/>
        <a:p>
          <a:endParaRPr lang="fr-FR"/>
        </a:p>
      </dgm:t>
    </dgm:pt>
    <dgm:pt modelId="{43FAD20B-35EC-4827-9C67-CAE10B6BAA03}" type="sibTrans" cxnId="{F94C596A-0443-4981-ACAE-4D5B4A43CF90}">
      <dgm:prSet/>
      <dgm:spPr/>
      <dgm:t>
        <a:bodyPr/>
        <a:lstStyle/>
        <a:p>
          <a:endParaRPr lang="fr-FR"/>
        </a:p>
      </dgm:t>
    </dgm:pt>
    <dgm:pt modelId="{FF833AE9-0990-47C7-8DD7-974DF3A6DED4}">
      <dgm:prSet phldrT="[Texte]"/>
      <dgm:spPr/>
      <dgm:t>
        <a:bodyPr/>
        <a:lstStyle/>
        <a:p>
          <a:r>
            <a:rPr lang="fr-FR" dirty="0" smtClean="0"/>
            <a:t>un taux de croissance de la production industrielle de 1,3% par an</a:t>
          </a:r>
          <a:endParaRPr lang="fr-FR" dirty="0"/>
        </a:p>
      </dgm:t>
    </dgm:pt>
    <dgm:pt modelId="{3B8E7893-DB83-48F1-AE55-FA6D08EFCD1B}" type="parTrans" cxnId="{129AFFD8-EA48-47C3-958F-F19BA179E82E}">
      <dgm:prSet/>
      <dgm:spPr/>
      <dgm:t>
        <a:bodyPr/>
        <a:lstStyle/>
        <a:p>
          <a:endParaRPr lang="fr-FR"/>
        </a:p>
      </dgm:t>
    </dgm:pt>
    <dgm:pt modelId="{0410532A-7554-4C3C-9DED-ACA3A4EF0AFD}" type="sibTrans" cxnId="{129AFFD8-EA48-47C3-958F-F19BA179E82E}">
      <dgm:prSet/>
      <dgm:spPr/>
      <dgm:t>
        <a:bodyPr/>
        <a:lstStyle/>
        <a:p>
          <a:endParaRPr lang="fr-FR"/>
        </a:p>
      </dgm:t>
    </dgm:pt>
    <dgm:pt modelId="{D12377D1-DA8D-4315-8F91-00AD09435D69}">
      <dgm:prSet phldrT="[Texte]"/>
      <dgm:spPr/>
      <dgm:t>
        <a:bodyPr/>
        <a:lstStyle/>
        <a:p>
          <a:r>
            <a:rPr lang="fr-FR" dirty="0" smtClean="0"/>
            <a:t> « haut » favorisant la consommation et le prix de l’électricité</a:t>
          </a:r>
          <a:endParaRPr lang="fr-FR" dirty="0"/>
        </a:p>
      </dgm:t>
    </dgm:pt>
    <dgm:pt modelId="{37A516CE-D4A7-40C4-B51A-02EED7699340}" type="parTrans" cxnId="{3FF0FD8B-D6F2-4DEB-9C7B-133C9A716C0C}">
      <dgm:prSet/>
      <dgm:spPr/>
      <dgm:t>
        <a:bodyPr/>
        <a:lstStyle/>
        <a:p>
          <a:endParaRPr lang="fr-FR"/>
        </a:p>
      </dgm:t>
    </dgm:pt>
    <dgm:pt modelId="{EC918697-F1C4-4036-85A1-2E1C7078D855}" type="sibTrans" cxnId="{3FF0FD8B-D6F2-4DEB-9C7B-133C9A716C0C}">
      <dgm:prSet/>
      <dgm:spPr/>
      <dgm:t>
        <a:bodyPr/>
        <a:lstStyle/>
        <a:p>
          <a:endParaRPr lang="fr-FR"/>
        </a:p>
      </dgm:t>
    </dgm:pt>
    <dgm:pt modelId="{DD928C86-D973-4FB9-A990-09617E91B1F8}">
      <dgm:prSet phldrT="[Texte]"/>
      <dgm:spPr/>
      <dgm:t>
        <a:bodyPr/>
        <a:lstStyle/>
        <a:p>
          <a:r>
            <a:rPr lang="fr-FR" dirty="0" smtClean="0"/>
            <a:t>« référence » utilisant les hypothèses centrales</a:t>
          </a:r>
          <a:endParaRPr lang="fr-FR" dirty="0"/>
        </a:p>
      </dgm:t>
    </dgm:pt>
    <dgm:pt modelId="{6C97D9F1-7415-47BB-9155-CCA3ACECF4EB}" type="parTrans" cxnId="{41E188F3-ABC8-445B-8058-D164831F4D13}">
      <dgm:prSet/>
      <dgm:spPr/>
      <dgm:t>
        <a:bodyPr/>
        <a:lstStyle/>
        <a:p>
          <a:endParaRPr lang="fr-FR"/>
        </a:p>
      </dgm:t>
    </dgm:pt>
    <dgm:pt modelId="{AEA12BBE-700F-4D64-9242-9197709D0A32}" type="sibTrans" cxnId="{41E188F3-ABC8-445B-8058-D164831F4D13}">
      <dgm:prSet/>
      <dgm:spPr/>
      <dgm:t>
        <a:bodyPr/>
        <a:lstStyle/>
        <a:p>
          <a:endParaRPr lang="fr-FR"/>
        </a:p>
      </dgm:t>
    </dgm:pt>
    <dgm:pt modelId="{0CE8C90F-DC3F-4DF7-8F77-119DFB292AEF}">
      <dgm:prSet phldrT="[Texte]"/>
      <dgm:spPr/>
      <dgm:t>
        <a:bodyPr/>
        <a:lstStyle/>
        <a:p>
          <a:r>
            <a:rPr lang="fr-FR" dirty="0" smtClean="0"/>
            <a:t>« MDE renforcée » taux élevé de réussite des mesures de maîtrise de l’énergie</a:t>
          </a:r>
          <a:endParaRPr lang="fr-FR" dirty="0"/>
        </a:p>
      </dgm:t>
    </dgm:pt>
    <dgm:pt modelId="{923406EE-214D-4A50-806A-B7DBD7119DBD}" type="parTrans" cxnId="{766D9A3B-F79C-4144-A45D-FE0160F46430}">
      <dgm:prSet/>
      <dgm:spPr/>
      <dgm:t>
        <a:bodyPr/>
        <a:lstStyle/>
        <a:p>
          <a:endParaRPr lang="fr-FR"/>
        </a:p>
      </dgm:t>
    </dgm:pt>
    <dgm:pt modelId="{BF4E6D41-1CC7-41BE-AB6B-3533F3030634}" type="sibTrans" cxnId="{766D9A3B-F79C-4144-A45D-FE0160F46430}">
      <dgm:prSet/>
      <dgm:spPr/>
      <dgm:t>
        <a:bodyPr/>
        <a:lstStyle/>
        <a:p>
          <a:endParaRPr lang="fr-FR"/>
        </a:p>
      </dgm:t>
    </dgm:pt>
    <dgm:pt modelId="{6FB8172F-D6C6-46DE-B170-15F291B6BFE4}">
      <dgm:prSet phldrT="[Texte]"/>
      <dgm:spPr/>
      <dgm:t>
        <a:bodyPr/>
        <a:lstStyle/>
        <a:p>
          <a:r>
            <a:rPr lang="fr-FR" dirty="0" smtClean="0"/>
            <a:t>« bas » retenant les hypothèses conduisant à la moindre consommation</a:t>
          </a:r>
          <a:endParaRPr lang="fr-FR" dirty="0"/>
        </a:p>
      </dgm:t>
    </dgm:pt>
    <dgm:pt modelId="{DE3A1AA8-4AE3-44AF-866E-15D62CB1A48E}" type="parTrans" cxnId="{78088EB3-5565-42DA-A045-4C97797AEE3E}">
      <dgm:prSet/>
      <dgm:spPr/>
      <dgm:t>
        <a:bodyPr/>
        <a:lstStyle/>
        <a:p>
          <a:endParaRPr lang="fr-FR"/>
        </a:p>
      </dgm:t>
    </dgm:pt>
    <dgm:pt modelId="{85358A40-4950-40F9-A925-59961D0BC835}" type="sibTrans" cxnId="{78088EB3-5565-42DA-A045-4C97797AEE3E}">
      <dgm:prSet/>
      <dgm:spPr/>
      <dgm:t>
        <a:bodyPr/>
        <a:lstStyle/>
        <a:p>
          <a:endParaRPr lang="fr-FR"/>
        </a:p>
      </dgm:t>
    </dgm:pt>
    <dgm:pt modelId="{BC4B9C41-1F6D-4CA3-9941-02D67A1CE169}" type="pres">
      <dgm:prSet presAssocID="{8B332E0A-5757-4987-860B-2C28B5AA5945}" presName="linear" presStyleCnt="0">
        <dgm:presLayoutVars>
          <dgm:dir/>
          <dgm:animLvl val="lvl"/>
          <dgm:resizeHandles val="exact"/>
        </dgm:presLayoutVars>
      </dgm:prSet>
      <dgm:spPr/>
      <dgm:t>
        <a:bodyPr/>
        <a:lstStyle/>
        <a:p>
          <a:endParaRPr lang="fr-FR"/>
        </a:p>
      </dgm:t>
    </dgm:pt>
    <dgm:pt modelId="{8145E6AC-8DF7-4B08-A745-5D67ACA11E04}" type="pres">
      <dgm:prSet presAssocID="{FCE2CE56-668F-4EEE-8FE2-E0A30624501D}" presName="parentLin" presStyleCnt="0"/>
      <dgm:spPr/>
    </dgm:pt>
    <dgm:pt modelId="{18F7B224-03BE-45C1-8B6C-CE8A4151EA63}" type="pres">
      <dgm:prSet presAssocID="{FCE2CE56-668F-4EEE-8FE2-E0A30624501D}" presName="parentLeftMargin" presStyleLbl="node1" presStyleIdx="0" presStyleCnt="2"/>
      <dgm:spPr/>
      <dgm:t>
        <a:bodyPr/>
        <a:lstStyle/>
        <a:p>
          <a:endParaRPr lang="fr-FR"/>
        </a:p>
      </dgm:t>
    </dgm:pt>
    <dgm:pt modelId="{C9BCE7CF-0AED-4422-93EC-AE3D06E41A22}" type="pres">
      <dgm:prSet presAssocID="{FCE2CE56-668F-4EEE-8FE2-E0A30624501D}" presName="parentText" presStyleLbl="node1" presStyleIdx="0" presStyleCnt="2" custLinFactNeighborX="-6249" custLinFactNeighborY="11218">
        <dgm:presLayoutVars>
          <dgm:chMax val="0"/>
          <dgm:bulletEnabled val="1"/>
        </dgm:presLayoutVars>
      </dgm:prSet>
      <dgm:spPr/>
      <dgm:t>
        <a:bodyPr/>
        <a:lstStyle/>
        <a:p>
          <a:endParaRPr lang="fr-FR"/>
        </a:p>
      </dgm:t>
    </dgm:pt>
    <dgm:pt modelId="{1B717B28-6049-4EFF-A8E2-E9460C915D3D}" type="pres">
      <dgm:prSet presAssocID="{FCE2CE56-668F-4EEE-8FE2-E0A30624501D}" presName="negativeSpace" presStyleCnt="0"/>
      <dgm:spPr/>
    </dgm:pt>
    <dgm:pt modelId="{DC85ED5C-4505-49B2-B099-A70D6B3DBFEA}" type="pres">
      <dgm:prSet presAssocID="{FCE2CE56-668F-4EEE-8FE2-E0A30624501D}" presName="childText" presStyleLbl="conFgAcc1" presStyleIdx="0" presStyleCnt="2" custLinFactNeighborY="10112">
        <dgm:presLayoutVars>
          <dgm:bulletEnabled val="1"/>
        </dgm:presLayoutVars>
      </dgm:prSet>
      <dgm:spPr/>
      <dgm:t>
        <a:bodyPr/>
        <a:lstStyle/>
        <a:p>
          <a:endParaRPr lang="fr-FR"/>
        </a:p>
      </dgm:t>
    </dgm:pt>
    <dgm:pt modelId="{C506A70D-BF92-4AD5-82F3-B7A722F00D8E}" type="pres">
      <dgm:prSet presAssocID="{0E0251C5-D29B-4C5F-AF9D-7156AB24AFF2}" presName="spaceBetweenRectangles" presStyleCnt="0"/>
      <dgm:spPr/>
    </dgm:pt>
    <dgm:pt modelId="{6C58C4BB-B729-4FCE-BC14-2ED5AAE5EB56}" type="pres">
      <dgm:prSet presAssocID="{D3AA449F-9A98-41E0-BAAE-D2890AC5A48C}" presName="parentLin" presStyleCnt="0"/>
      <dgm:spPr/>
    </dgm:pt>
    <dgm:pt modelId="{D7B7CD54-80A8-42EA-BACE-40E6604452F3}" type="pres">
      <dgm:prSet presAssocID="{D3AA449F-9A98-41E0-BAAE-D2890AC5A48C}" presName="parentLeftMargin" presStyleLbl="node1" presStyleIdx="0" presStyleCnt="2"/>
      <dgm:spPr/>
      <dgm:t>
        <a:bodyPr/>
        <a:lstStyle/>
        <a:p>
          <a:endParaRPr lang="fr-FR"/>
        </a:p>
      </dgm:t>
    </dgm:pt>
    <dgm:pt modelId="{BCCA2768-F0BB-460E-9573-2F42C12EA719}" type="pres">
      <dgm:prSet presAssocID="{D3AA449F-9A98-41E0-BAAE-D2890AC5A48C}" presName="parentText" presStyleLbl="node1" presStyleIdx="1" presStyleCnt="2">
        <dgm:presLayoutVars>
          <dgm:chMax val="0"/>
          <dgm:bulletEnabled val="1"/>
        </dgm:presLayoutVars>
      </dgm:prSet>
      <dgm:spPr/>
      <dgm:t>
        <a:bodyPr/>
        <a:lstStyle/>
        <a:p>
          <a:endParaRPr lang="fr-FR"/>
        </a:p>
      </dgm:t>
    </dgm:pt>
    <dgm:pt modelId="{0CBD4C79-5194-4BA0-8E31-40EC846238CC}" type="pres">
      <dgm:prSet presAssocID="{D3AA449F-9A98-41E0-BAAE-D2890AC5A48C}" presName="negativeSpace" presStyleCnt="0"/>
      <dgm:spPr/>
    </dgm:pt>
    <dgm:pt modelId="{E51D51B2-77D4-4310-9B61-44801E2AFE98}" type="pres">
      <dgm:prSet presAssocID="{D3AA449F-9A98-41E0-BAAE-D2890AC5A48C}" presName="childText" presStyleLbl="conFgAcc1" presStyleIdx="1" presStyleCnt="2">
        <dgm:presLayoutVars>
          <dgm:bulletEnabled val="1"/>
        </dgm:presLayoutVars>
      </dgm:prSet>
      <dgm:spPr/>
      <dgm:t>
        <a:bodyPr/>
        <a:lstStyle/>
        <a:p>
          <a:endParaRPr lang="fr-FR"/>
        </a:p>
      </dgm:t>
    </dgm:pt>
  </dgm:ptLst>
  <dgm:cxnLst>
    <dgm:cxn modelId="{3A9441BA-8592-471C-9531-FC2A829A6777}" type="presOf" srcId="{FF833AE9-0990-47C7-8DD7-974DF3A6DED4}" destId="{DC85ED5C-4505-49B2-B099-A70D6B3DBFEA}" srcOrd="0" destOrd="2" presId="urn:microsoft.com/office/officeart/2005/8/layout/list1"/>
    <dgm:cxn modelId="{292FF7AB-BEFA-4DAE-A8BD-C1445195232D}" type="presOf" srcId="{D3AA449F-9A98-41E0-BAAE-D2890AC5A48C}" destId="{D7B7CD54-80A8-42EA-BACE-40E6604452F3}" srcOrd="0" destOrd="0" presId="urn:microsoft.com/office/officeart/2005/8/layout/list1"/>
    <dgm:cxn modelId="{3FF0FD8B-D6F2-4DEB-9C7B-133C9A716C0C}" srcId="{D3AA449F-9A98-41E0-BAAE-D2890AC5A48C}" destId="{D12377D1-DA8D-4315-8F91-00AD09435D69}" srcOrd="0" destOrd="0" parTransId="{37A516CE-D4A7-40C4-B51A-02EED7699340}" sibTransId="{EC918697-F1C4-4036-85A1-2E1C7078D855}"/>
    <dgm:cxn modelId="{386872C3-8BCA-416E-8E70-89A8E1390996}" srcId="{8B332E0A-5757-4987-860B-2C28B5AA5945}" destId="{FCE2CE56-668F-4EEE-8FE2-E0A30624501D}" srcOrd="0" destOrd="0" parTransId="{C4E288AC-01CE-4A70-B69D-4897E3898A19}" sibTransId="{0E0251C5-D29B-4C5F-AF9D-7156AB24AFF2}"/>
    <dgm:cxn modelId="{129AFFD8-EA48-47C3-958F-F19BA179E82E}" srcId="{FCE2CE56-668F-4EEE-8FE2-E0A30624501D}" destId="{FF833AE9-0990-47C7-8DD7-974DF3A6DED4}" srcOrd="2" destOrd="0" parTransId="{3B8E7893-DB83-48F1-AE55-FA6D08EFCD1B}" sibTransId="{0410532A-7554-4C3C-9DED-ACA3A4EF0AFD}"/>
    <dgm:cxn modelId="{DA4FFD1B-B488-472D-9053-D6A8C4072A73}" srcId="{FCE2CE56-668F-4EEE-8FE2-E0A30624501D}" destId="{D193A6FD-D8C3-4E28-8FD4-2BE941100E32}" srcOrd="0" destOrd="0" parTransId="{344044A7-C856-4C80-96D6-9EA9BD203F56}" sibTransId="{DF3141FF-C368-4284-8BD2-CB010FB5A294}"/>
    <dgm:cxn modelId="{BB839160-CD21-426E-82B8-C15011A8EF55}" type="presOf" srcId="{8B332E0A-5757-4987-860B-2C28B5AA5945}" destId="{BC4B9C41-1F6D-4CA3-9941-02D67A1CE169}" srcOrd="0" destOrd="0" presId="urn:microsoft.com/office/officeart/2005/8/layout/list1"/>
    <dgm:cxn modelId="{41E188F3-ABC8-445B-8058-D164831F4D13}" srcId="{D3AA449F-9A98-41E0-BAAE-D2890AC5A48C}" destId="{DD928C86-D973-4FB9-A990-09617E91B1F8}" srcOrd="1" destOrd="0" parTransId="{6C97D9F1-7415-47BB-9155-CCA3ACECF4EB}" sibTransId="{AEA12BBE-700F-4D64-9242-9197709D0A32}"/>
    <dgm:cxn modelId="{78088EB3-5565-42DA-A045-4C97797AEE3E}" srcId="{D3AA449F-9A98-41E0-BAAE-D2890AC5A48C}" destId="{6FB8172F-D6C6-46DE-B170-15F291B6BFE4}" srcOrd="3" destOrd="0" parTransId="{DE3A1AA8-4AE3-44AF-866E-15D62CB1A48E}" sibTransId="{85358A40-4950-40F9-A925-59961D0BC835}"/>
    <dgm:cxn modelId="{CA7E8549-376C-4812-B102-59053506D8D4}" type="presOf" srcId="{FCE2CE56-668F-4EEE-8FE2-E0A30624501D}" destId="{18F7B224-03BE-45C1-8B6C-CE8A4151EA63}" srcOrd="0" destOrd="0" presId="urn:microsoft.com/office/officeart/2005/8/layout/list1"/>
    <dgm:cxn modelId="{1B43B892-909A-4886-8D33-00A3A2584663}" type="presOf" srcId="{6FB8172F-D6C6-46DE-B170-15F291B6BFE4}" destId="{E51D51B2-77D4-4310-9B61-44801E2AFE98}" srcOrd="0" destOrd="3" presId="urn:microsoft.com/office/officeart/2005/8/layout/list1"/>
    <dgm:cxn modelId="{DB14830A-01D0-497C-B1F8-88E666F9EFB4}" type="presOf" srcId="{DD928C86-D973-4FB9-A990-09617E91B1F8}" destId="{E51D51B2-77D4-4310-9B61-44801E2AFE98}" srcOrd="0" destOrd="1" presId="urn:microsoft.com/office/officeart/2005/8/layout/list1"/>
    <dgm:cxn modelId="{E9927458-681B-49F2-9FA6-F25258F1F559}" type="presOf" srcId="{0CE8C90F-DC3F-4DF7-8F77-119DFB292AEF}" destId="{E51D51B2-77D4-4310-9B61-44801E2AFE98}" srcOrd="0" destOrd="2" presId="urn:microsoft.com/office/officeart/2005/8/layout/list1"/>
    <dgm:cxn modelId="{DE1293F9-E86E-4712-B46B-C0F329F4D3E0}" type="presOf" srcId="{D12377D1-DA8D-4315-8F91-00AD09435D69}" destId="{E51D51B2-77D4-4310-9B61-44801E2AFE98}" srcOrd="0" destOrd="0" presId="urn:microsoft.com/office/officeart/2005/8/layout/list1"/>
    <dgm:cxn modelId="{56642BBB-C30E-4502-A87B-80FC7C49DA2D}" type="presOf" srcId="{D193A6FD-D8C3-4E28-8FD4-2BE941100E32}" destId="{DC85ED5C-4505-49B2-B099-A70D6B3DBFEA}" srcOrd="0" destOrd="0" presId="urn:microsoft.com/office/officeart/2005/8/layout/list1"/>
    <dgm:cxn modelId="{797D2A08-6FFB-4BA0-961C-35833E5CAD6C}" srcId="{8B332E0A-5757-4987-860B-2C28B5AA5945}" destId="{D3AA449F-9A98-41E0-BAAE-D2890AC5A48C}" srcOrd="1" destOrd="0" parTransId="{0D287E05-B3C3-4654-B0A4-67BFF7D2C8DB}" sibTransId="{6969A64F-126F-4A41-B609-731C9BFFDBEA}"/>
    <dgm:cxn modelId="{438B2C1C-980D-4006-A276-C6E6752ECD3B}" type="presOf" srcId="{D3AA449F-9A98-41E0-BAAE-D2890AC5A48C}" destId="{BCCA2768-F0BB-460E-9573-2F42C12EA719}" srcOrd="1" destOrd="0" presId="urn:microsoft.com/office/officeart/2005/8/layout/list1"/>
    <dgm:cxn modelId="{03527E9F-1509-4FBB-8F49-12FC8B0C9812}" type="presOf" srcId="{705EFC08-0640-4CC5-BE74-17A6126C3530}" destId="{DC85ED5C-4505-49B2-B099-A70D6B3DBFEA}" srcOrd="0" destOrd="1" presId="urn:microsoft.com/office/officeart/2005/8/layout/list1"/>
    <dgm:cxn modelId="{F94C596A-0443-4981-ACAE-4D5B4A43CF90}" srcId="{FCE2CE56-668F-4EEE-8FE2-E0A30624501D}" destId="{705EFC08-0640-4CC5-BE74-17A6126C3530}" srcOrd="1" destOrd="0" parTransId="{C0E484BE-6BB8-43F1-979D-469CF342FCAD}" sibTransId="{43FAD20B-35EC-4827-9C67-CAE10B6BAA03}"/>
    <dgm:cxn modelId="{766D9A3B-F79C-4144-A45D-FE0160F46430}" srcId="{D3AA449F-9A98-41E0-BAAE-D2890AC5A48C}" destId="{0CE8C90F-DC3F-4DF7-8F77-119DFB292AEF}" srcOrd="2" destOrd="0" parTransId="{923406EE-214D-4A50-806A-B7DBD7119DBD}" sibTransId="{BF4E6D41-1CC7-41BE-AB6B-3533F3030634}"/>
    <dgm:cxn modelId="{38F88E18-45E9-4EA3-B9BB-AD37C4A77FE1}" type="presOf" srcId="{FCE2CE56-668F-4EEE-8FE2-E0A30624501D}" destId="{C9BCE7CF-0AED-4422-93EC-AE3D06E41A22}" srcOrd="1" destOrd="0" presId="urn:microsoft.com/office/officeart/2005/8/layout/list1"/>
    <dgm:cxn modelId="{5D309A79-98CF-49CC-B858-57F9D9F8B9E8}" type="presParOf" srcId="{BC4B9C41-1F6D-4CA3-9941-02D67A1CE169}" destId="{8145E6AC-8DF7-4B08-A745-5D67ACA11E04}" srcOrd="0" destOrd="0" presId="urn:microsoft.com/office/officeart/2005/8/layout/list1"/>
    <dgm:cxn modelId="{CD3D027B-DBFA-45BC-B477-766577BC21F8}" type="presParOf" srcId="{8145E6AC-8DF7-4B08-A745-5D67ACA11E04}" destId="{18F7B224-03BE-45C1-8B6C-CE8A4151EA63}" srcOrd="0" destOrd="0" presId="urn:microsoft.com/office/officeart/2005/8/layout/list1"/>
    <dgm:cxn modelId="{383D293B-8296-4274-A5CC-1EDD1978C00B}" type="presParOf" srcId="{8145E6AC-8DF7-4B08-A745-5D67ACA11E04}" destId="{C9BCE7CF-0AED-4422-93EC-AE3D06E41A22}" srcOrd="1" destOrd="0" presId="urn:microsoft.com/office/officeart/2005/8/layout/list1"/>
    <dgm:cxn modelId="{654C9108-4021-4AFF-8639-3BE13B4A5A17}" type="presParOf" srcId="{BC4B9C41-1F6D-4CA3-9941-02D67A1CE169}" destId="{1B717B28-6049-4EFF-A8E2-E9460C915D3D}" srcOrd="1" destOrd="0" presId="urn:microsoft.com/office/officeart/2005/8/layout/list1"/>
    <dgm:cxn modelId="{A00F1C91-1B9D-4A15-A42E-548712C51A7B}" type="presParOf" srcId="{BC4B9C41-1F6D-4CA3-9941-02D67A1CE169}" destId="{DC85ED5C-4505-49B2-B099-A70D6B3DBFEA}" srcOrd="2" destOrd="0" presId="urn:microsoft.com/office/officeart/2005/8/layout/list1"/>
    <dgm:cxn modelId="{8DBED9E5-D2C2-4035-90D3-A3C903819E6E}" type="presParOf" srcId="{BC4B9C41-1F6D-4CA3-9941-02D67A1CE169}" destId="{C506A70D-BF92-4AD5-82F3-B7A722F00D8E}" srcOrd="3" destOrd="0" presId="urn:microsoft.com/office/officeart/2005/8/layout/list1"/>
    <dgm:cxn modelId="{C9968242-4292-4FD5-A998-21FCC5B6923D}" type="presParOf" srcId="{BC4B9C41-1F6D-4CA3-9941-02D67A1CE169}" destId="{6C58C4BB-B729-4FCE-BC14-2ED5AAE5EB56}" srcOrd="4" destOrd="0" presId="urn:microsoft.com/office/officeart/2005/8/layout/list1"/>
    <dgm:cxn modelId="{B730DEE4-7A46-4402-8CA0-F71B22BF8CF2}" type="presParOf" srcId="{6C58C4BB-B729-4FCE-BC14-2ED5AAE5EB56}" destId="{D7B7CD54-80A8-42EA-BACE-40E6604452F3}" srcOrd="0" destOrd="0" presId="urn:microsoft.com/office/officeart/2005/8/layout/list1"/>
    <dgm:cxn modelId="{3C0B4C09-36ED-4C34-B637-0174BE9389BD}" type="presParOf" srcId="{6C58C4BB-B729-4FCE-BC14-2ED5AAE5EB56}" destId="{BCCA2768-F0BB-460E-9573-2F42C12EA719}" srcOrd="1" destOrd="0" presId="urn:microsoft.com/office/officeart/2005/8/layout/list1"/>
    <dgm:cxn modelId="{A0F2E70F-E9B4-4B65-B5D0-0DA24A0A317C}" type="presParOf" srcId="{BC4B9C41-1F6D-4CA3-9941-02D67A1CE169}" destId="{0CBD4C79-5194-4BA0-8E31-40EC846238CC}" srcOrd="5" destOrd="0" presId="urn:microsoft.com/office/officeart/2005/8/layout/list1"/>
    <dgm:cxn modelId="{75123248-CBD6-4CE0-A37A-D4D866AC2B3D}" type="presParOf" srcId="{BC4B9C41-1F6D-4CA3-9941-02D67A1CE169}" destId="{E51D51B2-77D4-4310-9B61-44801E2AFE98}" srcOrd="6" destOrd="0" presId="urn:microsoft.com/office/officeart/2005/8/layout/list1"/>
  </dgm:cxnLst>
  <dgm:bg/>
  <dgm:whole/>
</dgm:dataModel>
</file>

<file path=ppt/diagrams/data8.xml><?xml version="1.0" encoding="utf-8"?>
<dgm:dataModel xmlns:dgm="http://schemas.openxmlformats.org/drawingml/2006/diagram" xmlns:a="http://schemas.openxmlformats.org/drawingml/2006/main">
  <dgm:ptLst>
    <dgm:pt modelId="{08017995-7C92-4242-8B18-1BC041861391}"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BE850BC1-F4B8-4919-AF78-5C7162148E0F}">
      <dgm:prSet phldrT="[Texte]" custT="1"/>
      <dgm:spPr>
        <a:solidFill>
          <a:schemeClr val="accent4">
            <a:lumMod val="75000"/>
          </a:schemeClr>
        </a:solidFill>
      </dgm:spPr>
      <dgm:t>
        <a:bodyPr/>
        <a:lstStyle/>
        <a:p>
          <a:r>
            <a:rPr lang="fr-FR" sz="1400" dirty="0" smtClean="0"/>
            <a:t>Portée par la consommation spécifique du résidentiel-tertiaire, la consommation de pointe devrait continuer d’augmenter plus significativement dans les années à venir</a:t>
          </a:r>
          <a:endParaRPr lang="fr-FR" sz="1400" dirty="0"/>
        </a:p>
      </dgm:t>
    </dgm:pt>
    <dgm:pt modelId="{46F6CF93-AC7E-4A16-A46B-37EC273231A9}" type="parTrans" cxnId="{33FD15CD-2795-48FF-BFEE-49FFA730F29C}">
      <dgm:prSet/>
      <dgm:spPr/>
      <dgm:t>
        <a:bodyPr/>
        <a:lstStyle/>
        <a:p>
          <a:endParaRPr lang="fr-FR" sz="1400"/>
        </a:p>
      </dgm:t>
    </dgm:pt>
    <dgm:pt modelId="{CE60CA91-8449-48B4-9053-7D13535C19B0}" type="sibTrans" cxnId="{33FD15CD-2795-48FF-BFEE-49FFA730F29C}">
      <dgm:prSet/>
      <dgm:spPr/>
      <dgm:t>
        <a:bodyPr/>
        <a:lstStyle/>
        <a:p>
          <a:endParaRPr lang="fr-FR" sz="1400"/>
        </a:p>
      </dgm:t>
    </dgm:pt>
    <dgm:pt modelId="{10730FC7-BA05-47B8-9CB6-D3A1FD2F5EE5}">
      <dgm:prSet phldrT="[Texte]"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fr-FR" sz="1400" dirty="0" smtClean="0"/>
            <a:t>L’envolée des prix et les tensions sur les marchés des énergies primaires, le maintien des tarifs de vente de l’électricité, encourage les transferts technologiques chez les consommateurs finals pour les appareils de confort.</a:t>
          </a:r>
        </a:p>
      </dgm:t>
    </dgm:pt>
    <dgm:pt modelId="{9E99E60A-33F1-4648-9994-24A29FF543B4}" type="parTrans" cxnId="{4412E654-28A2-486F-B4DD-8E1513451C47}">
      <dgm:prSet/>
      <dgm:spPr/>
      <dgm:t>
        <a:bodyPr/>
        <a:lstStyle/>
        <a:p>
          <a:endParaRPr lang="fr-FR" sz="1400"/>
        </a:p>
      </dgm:t>
    </dgm:pt>
    <dgm:pt modelId="{D0A75FB1-37B7-4C2B-970C-73E6000D68FD}" type="sibTrans" cxnId="{4412E654-28A2-486F-B4DD-8E1513451C47}">
      <dgm:prSet/>
      <dgm:spPr/>
      <dgm:t>
        <a:bodyPr/>
        <a:lstStyle/>
        <a:p>
          <a:endParaRPr lang="fr-FR" sz="1400"/>
        </a:p>
      </dgm:t>
    </dgm:pt>
    <dgm:pt modelId="{A286495C-DDDB-46FC-8E75-36805DECC6DC}" type="pres">
      <dgm:prSet presAssocID="{08017995-7C92-4242-8B18-1BC041861391}" presName="linear" presStyleCnt="0">
        <dgm:presLayoutVars>
          <dgm:dir/>
          <dgm:animLvl val="lvl"/>
          <dgm:resizeHandles val="exact"/>
        </dgm:presLayoutVars>
      </dgm:prSet>
      <dgm:spPr/>
      <dgm:t>
        <a:bodyPr/>
        <a:lstStyle/>
        <a:p>
          <a:endParaRPr lang="fr-FR"/>
        </a:p>
      </dgm:t>
    </dgm:pt>
    <dgm:pt modelId="{88283C6C-59AF-4252-BD4E-6FDE087918F7}" type="pres">
      <dgm:prSet presAssocID="{BE850BC1-F4B8-4919-AF78-5C7162148E0F}" presName="parentLin" presStyleCnt="0"/>
      <dgm:spPr/>
    </dgm:pt>
    <dgm:pt modelId="{738A922A-4B54-4B3A-B07E-E12176897359}" type="pres">
      <dgm:prSet presAssocID="{BE850BC1-F4B8-4919-AF78-5C7162148E0F}" presName="parentLeftMargin" presStyleLbl="node1" presStyleIdx="0" presStyleCnt="2"/>
      <dgm:spPr/>
      <dgm:t>
        <a:bodyPr/>
        <a:lstStyle/>
        <a:p>
          <a:endParaRPr lang="fr-FR"/>
        </a:p>
      </dgm:t>
    </dgm:pt>
    <dgm:pt modelId="{58BB2471-7125-4E8F-A0CA-13EF09D0255A}" type="pres">
      <dgm:prSet presAssocID="{BE850BC1-F4B8-4919-AF78-5C7162148E0F}" presName="parentText" presStyleLbl="node1" presStyleIdx="0" presStyleCnt="2" custScaleX="121298" custScaleY="116700">
        <dgm:presLayoutVars>
          <dgm:chMax val="0"/>
          <dgm:bulletEnabled val="1"/>
        </dgm:presLayoutVars>
      </dgm:prSet>
      <dgm:spPr/>
      <dgm:t>
        <a:bodyPr/>
        <a:lstStyle/>
        <a:p>
          <a:endParaRPr lang="fr-FR"/>
        </a:p>
      </dgm:t>
    </dgm:pt>
    <dgm:pt modelId="{9F480FB1-4477-4F31-8F01-E9C8D03B630B}" type="pres">
      <dgm:prSet presAssocID="{BE850BC1-F4B8-4919-AF78-5C7162148E0F}" presName="negativeSpace" presStyleCnt="0"/>
      <dgm:spPr/>
    </dgm:pt>
    <dgm:pt modelId="{B2A6E196-333D-4E70-B45F-B19CBE14035A}" type="pres">
      <dgm:prSet presAssocID="{BE850BC1-F4B8-4919-AF78-5C7162148E0F}" presName="childText" presStyleLbl="conFgAcc1" presStyleIdx="0" presStyleCnt="2">
        <dgm:presLayoutVars>
          <dgm:bulletEnabled val="1"/>
        </dgm:presLayoutVars>
      </dgm:prSet>
      <dgm:spPr/>
    </dgm:pt>
    <dgm:pt modelId="{D1CFE946-FD6C-44CE-AB0D-3602F38401CE}" type="pres">
      <dgm:prSet presAssocID="{CE60CA91-8449-48B4-9053-7D13535C19B0}" presName="spaceBetweenRectangles" presStyleCnt="0"/>
      <dgm:spPr/>
    </dgm:pt>
    <dgm:pt modelId="{5367D6F1-6594-42AC-8540-151B53A01D6B}" type="pres">
      <dgm:prSet presAssocID="{10730FC7-BA05-47B8-9CB6-D3A1FD2F5EE5}" presName="parentLin" presStyleCnt="0"/>
      <dgm:spPr/>
    </dgm:pt>
    <dgm:pt modelId="{AFCD4646-AE78-4B20-A13B-D31B3D93521F}" type="pres">
      <dgm:prSet presAssocID="{10730FC7-BA05-47B8-9CB6-D3A1FD2F5EE5}" presName="parentLeftMargin" presStyleLbl="node1" presStyleIdx="0" presStyleCnt="2"/>
      <dgm:spPr/>
      <dgm:t>
        <a:bodyPr/>
        <a:lstStyle/>
        <a:p>
          <a:endParaRPr lang="fr-FR"/>
        </a:p>
      </dgm:t>
    </dgm:pt>
    <dgm:pt modelId="{CD73C63F-FB57-431F-8088-98469F0F0F55}" type="pres">
      <dgm:prSet presAssocID="{10730FC7-BA05-47B8-9CB6-D3A1FD2F5EE5}" presName="parentText" presStyleLbl="node1" presStyleIdx="1" presStyleCnt="2" custScaleX="121303" custScaleY="135230">
        <dgm:presLayoutVars>
          <dgm:chMax val="0"/>
          <dgm:bulletEnabled val="1"/>
        </dgm:presLayoutVars>
      </dgm:prSet>
      <dgm:spPr/>
      <dgm:t>
        <a:bodyPr/>
        <a:lstStyle/>
        <a:p>
          <a:endParaRPr lang="fr-FR"/>
        </a:p>
      </dgm:t>
    </dgm:pt>
    <dgm:pt modelId="{96B598EE-90F3-4705-9B08-713D9C1DD60D}" type="pres">
      <dgm:prSet presAssocID="{10730FC7-BA05-47B8-9CB6-D3A1FD2F5EE5}" presName="negativeSpace" presStyleCnt="0"/>
      <dgm:spPr/>
    </dgm:pt>
    <dgm:pt modelId="{A594F0C3-36C8-41B9-8A5A-BB1608EAA5D9}" type="pres">
      <dgm:prSet presAssocID="{10730FC7-BA05-47B8-9CB6-D3A1FD2F5EE5}" presName="childText" presStyleLbl="conFgAcc1" presStyleIdx="1" presStyleCnt="2">
        <dgm:presLayoutVars>
          <dgm:bulletEnabled val="1"/>
        </dgm:presLayoutVars>
      </dgm:prSet>
      <dgm:spPr/>
    </dgm:pt>
  </dgm:ptLst>
  <dgm:cxnLst>
    <dgm:cxn modelId="{4412E654-28A2-486F-B4DD-8E1513451C47}" srcId="{08017995-7C92-4242-8B18-1BC041861391}" destId="{10730FC7-BA05-47B8-9CB6-D3A1FD2F5EE5}" srcOrd="1" destOrd="0" parTransId="{9E99E60A-33F1-4648-9994-24A29FF543B4}" sibTransId="{D0A75FB1-37B7-4C2B-970C-73E6000D68FD}"/>
    <dgm:cxn modelId="{33FD15CD-2795-48FF-BFEE-49FFA730F29C}" srcId="{08017995-7C92-4242-8B18-1BC041861391}" destId="{BE850BC1-F4B8-4919-AF78-5C7162148E0F}" srcOrd="0" destOrd="0" parTransId="{46F6CF93-AC7E-4A16-A46B-37EC273231A9}" sibTransId="{CE60CA91-8449-48B4-9053-7D13535C19B0}"/>
    <dgm:cxn modelId="{E9911147-D73A-44DB-9406-B39B9259EA68}" type="presOf" srcId="{10730FC7-BA05-47B8-9CB6-D3A1FD2F5EE5}" destId="{CD73C63F-FB57-431F-8088-98469F0F0F55}" srcOrd="1" destOrd="0" presId="urn:microsoft.com/office/officeart/2005/8/layout/list1"/>
    <dgm:cxn modelId="{C4E8A51D-65A4-4C28-B672-8D6BCCA9B775}" type="presOf" srcId="{08017995-7C92-4242-8B18-1BC041861391}" destId="{A286495C-DDDB-46FC-8E75-36805DECC6DC}" srcOrd="0" destOrd="0" presId="urn:microsoft.com/office/officeart/2005/8/layout/list1"/>
    <dgm:cxn modelId="{9586E384-F3A7-432B-9450-0B46105C34C1}" type="presOf" srcId="{10730FC7-BA05-47B8-9CB6-D3A1FD2F5EE5}" destId="{AFCD4646-AE78-4B20-A13B-D31B3D93521F}" srcOrd="0" destOrd="0" presId="urn:microsoft.com/office/officeart/2005/8/layout/list1"/>
    <dgm:cxn modelId="{4E802744-1361-4908-A139-18AFD7E013FB}" type="presOf" srcId="{BE850BC1-F4B8-4919-AF78-5C7162148E0F}" destId="{738A922A-4B54-4B3A-B07E-E12176897359}" srcOrd="0" destOrd="0" presId="urn:microsoft.com/office/officeart/2005/8/layout/list1"/>
    <dgm:cxn modelId="{DEC901AD-CBAF-4469-868C-FF69B0344C82}" type="presOf" srcId="{BE850BC1-F4B8-4919-AF78-5C7162148E0F}" destId="{58BB2471-7125-4E8F-A0CA-13EF09D0255A}" srcOrd="1" destOrd="0" presId="urn:microsoft.com/office/officeart/2005/8/layout/list1"/>
    <dgm:cxn modelId="{5B45EC70-9160-4927-A37D-1A0667EF53A0}" type="presParOf" srcId="{A286495C-DDDB-46FC-8E75-36805DECC6DC}" destId="{88283C6C-59AF-4252-BD4E-6FDE087918F7}" srcOrd="0" destOrd="0" presId="urn:microsoft.com/office/officeart/2005/8/layout/list1"/>
    <dgm:cxn modelId="{620F1EF1-B184-40CE-AF41-8C9C0ECCCB5C}" type="presParOf" srcId="{88283C6C-59AF-4252-BD4E-6FDE087918F7}" destId="{738A922A-4B54-4B3A-B07E-E12176897359}" srcOrd="0" destOrd="0" presId="urn:microsoft.com/office/officeart/2005/8/layout/list1"/>
    <dgm:cxn modelId="{67A7DB89-C702-4499-8FCB-B42800DF7F4E}" type="presParOf" srcId="{88283C6C-59AF-4252-BD4E-6FDE087918F7}" destId="{58BB2471-7125-4E8F-A0CA-13EF09D0255A}" srcOrd="1" destOrd="0" presId="urn:microsoft.com/office/officeart/2005/8/layout/list1"/>
    <dgm:cxn modelId="{1A8EF9BF-BE27-4A37-9AFB-E8D07C85D6EC}" type="presParOf" srcId="{A286495C-DDDB-46FC-8E75-36805DECC6DC}" destId="{9F480FB1-4477-4F31-8F01-E9C8D03B630B}" srcOrd="1" destOrd="0" presId="urn:microsoft.com/office/officeart/2005/8/layout/list1"/>
    <dgm:cxn modelId="{E7039EB0-BC1A-4CA1-8C94-B41CD37594D6}" type="presParOf" srcId="{A286495C-DDDB-46FC-8E75-36805DECC6DC}" destId="{B2A6E196-333D-4E70-B45F-B19CBE14035A}" srcOrd="2" destOrd="0" presId="urn:microsoft.com/office/officeart/2005/8/layout/list1"/>
    <dgm:cxn modelId="{41E3AD20-D565-4445-A7F5-2C7BF5A7628E}" type="presParOf" srcId="{A286495C-DDDB-46FC-8E75-36805DECC6DC}" destId="{D1CFE946-FD6C-44CE-AB0D-3602F38401CE}" srcOrd="3" destOrd="0" presId="urn:microsoft.com/office/officeart/2005/8/layout/list1"/>
    <dgm:cxn modelId="{59916B1D-F41E-4404-9509-016D9085D63B}" type="presParOf" srcId="{A286495C-DDDB-46FC-8E75-36805DECC6DC}" destId="{5367D6F1-6594-42AC-8540-151B53A01D6B}" srcOrd="4" destOrd="0" presId="urn:microsoft.com/office/officeart/2005/8/layout/list1"/>
    <dgm:cxn modelId="{A1C424B8-C36F-4B56-8D19-2F49D98CFCCD}" type="presParOf" srcId="{5367D6F1-6594-42AC-8540-151B53A01D6B}" destId="{AFCD4646-AE78-4B20-A13B-D31B3D93521F}" srcOrd="0" destOrd="0" presId="urn:microsoft.com/office/officeart/2005/8/layout/list1"/>
    <dgm:cxn modelId="{D0484EAC-ED41-4AAD-BA4C-A99325FC314A}" type="presParOf" srcId="{5367D6F1-6594-42AC-8540-151B53A01D6B}" destId="{CD73C63F-FB57-431F-8088-98469F0F0F55}" srcOrd="1" destOrd="0" presId="urn:microsoft.com/office/officeart/2005/8/layout/list1"/>
    <dgm:cxn modelId="{90706C5C-C122-4FF8-B398-2EC0246DBA23}" type="presParOf" srcId="{A286495C-DDDB-46FC-8E75-36805DECC6DC}" destId="{96B598EE-90F3-4705-9B08-713D9C1DD60D}" srcOrd="5" destOrd="0" presId="urn:microsoft.com/office/officeart/2005/8/layout/list1"/>
    <dgm:cxn modelId="{3BF5EFA3-A42E-49D6-904E-3A2C881B3B2B}" type="presParOf" srcId="{A286495C-DDDB-46FC-8E75-36805DECC6DC}" destId="{A594F0C3-36C8-41B9-8A5A-BB1608EAA5D9}" srcOrd="6" destOrd="0" presId="urn:microsoft.com/office/officeart/2005/8/layout/list1"/>
  </dgm:cxnLst>
  <dgm:bg/>
  <dgm:whole/>
</dgm:dataModel>
</file>

<file path=ppt/diagrams/data9.xml><?xml version="1.0" encoding="utf-8"?>
<dgm:dataModel xmlns:dgm="http://schemas.openxmlformats.org/drawingml/2006/diagram" xmlns:a="http://schemas.openxmlformats.org/drawingml/2006/main">
  <dgm:ptLst>
    <dgm:pt modelId="{518D3BA2-96C4-430E-AF04-90A28571875D}"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fr-FR"/>
        </a:p>
      </dgm:t>
    </dgm:pt>
    <dgm:pt modelId="{99615F93-D591-4DA4-837A-85FDFDE086B5}">
      <dgm:prSet custT="1"/>
      <dgm:spPr/>
      <dgm:t>
        <a:bodyPr/>
        <a:lstStyle/>
        <a:p>
          <a:pPr rtl="0"/>
          <a:r>
            <a:rPr lang="fr-FR" sz="1600" b="1" dirty="0" smtClean="0">
              <a:solidFill>
                <a:srgbClr val="FF0000"/>
              </a:solidFill>
            </a:rPr>
            <a:t>Suivant une attitude « prudente » de type « business as </a:t>
          </a:r>
          <a:r>
            <a:rPr lang="fr-FR" sz="1600" b="1" dirty="0" err="1" smtClean="0">
              <a:solidFill>
                <a:srgbClr val="FF0000"/>
              </a:solidFill>
            </a:rPr>
            <a:t>usual</a:t>
          </a:r>
          <a:r>
            <a:rPr lang="fr-FR" sz="1600" b="1" dirty="0" smtClean="0">
              <a:solidFill>
                <a:srgbClr val="FF0000"/>
              </a:solidFill>
            </a:rPr>
            <a:t> » nous retenons comme hypothèse de consommation prévisionnelle une croissance moyenne annuelle de la demande d’électricité de 1,3% par an soit + 6 TWh.</a:t>
          </a:r>
          <a:endParaRPr lang="fr-FR" sz="1600" dirty="0">
            <a:solidFill>
              <a:srgbClr val="FF0000"/>
            </a:solidFill>
          </a:endParaRPr>
        </a:p>
      </dgm:t>
    </dgm:pt>
    <dgm:pt modelId="{410040D8-3155-496B-BB1A-1C074686EDA0}" type="parTrans" cxnId="{FDCEE130-2E34-40F4-ADC6-F958E70D39D4}">
      <dgm:prSet/>
      <dgm:spPr/>
      <dgm:t>
        <a:bodyPr/>
        <a:lstStyle/>
        <a:p>
          <a:endParaRPr lang="fr-FR" sz="1600">
            <a:solidFill>
              <a:srgbClr val="FF0000"/>
            </a:solidFill>
          </a:endParaRPr>
        </a:p>
      </dgm:t>
    </dgm:pt>
    <dgm:pt modelId="{873DB8FA-EB77-4A2B-B5B5-B27CD8474D41}" type="sibTrans" cxnId="{FDCEE130-2E34-40F4-ADC6-F958E70D39D4}">
      <dgm:prSet/>
      <dgm:spPr/>
      <dgm:t>
        <a:bodyPr/>
        <a:lstStyle/>
        <a:p>
          <a:endParaRPr lang="fr-FR" sz="1600">
            <a:solidFill>
              <a:srgbClr val="FF0000"/>
            </a:solidFill>
          </a:endParaRPr>
        </a:p>
      </dgm:t>
    </dgm:pt>
    <dgm:pt modelId="{F17DFF30-D8D1-4487-8192-B861FB837929}" type="pres">
      <dgm:prSet presAssocID="{518D3BA2-96C4-430E-AF04-90A28571875D}" presName="linear" presStyleCnt="0">
        <dgm:presLayoutVars>
          <dgm:animLvl val="lvl"/>
          <dgm:resizeHandles val="exact"/>
        </dgm:presLayoutVars>
      </dgm:prSet>
      <dgm:spPr/>
      <dgm:t>
        <a:bodyPr/>
        <a:lstStyle/>
        <a:p>
          <a:endParaRPr lang="fr-FR"/>
        </a:p>
      </dgm:t>
    </dgm:pt>
    <dgm:pt modelId="{4E195677-3F9E-40CF-B53F-BC9647905FE0}" type="pres">
      <dgm:prSet presAssocID="{99615F93-D591-4DA4-837A-85FDFDE086B5}" presName="parentText" presStyleLbl="node1" presStyleIdx="0" presStyleCnt="1" custScaleY="59216">
        <dgm:presLayoutVars>
          <dgm:chMax val="0"/>
          <dgm:bulletEnabled val="1"/>
        </dgm:presLayoutVars>
      </dgm:prSet>
      <dgm:spPr/>
      <dgm:t>
        <a:bodyPr/>
        <a:lstStyle/>
        <a:p>
          <a:endParaRPr lang="fr-FR"/>
        </a:p>
      </dgm:t>
    </dgm:pt>
  </dgm:ptLst>
  <dgm:cxnLst>
    <dgm:cxn modelId="{2B6E1C0B-4E55-48EF-8B24-D170AF35E4BD}" type="presOf" srcId="{99615F93-D591-4DA4-837A-85FDFDE086B5}" destId="{4E195677-3F9E-40CF-B53F-BC9647905FE0}" srcOrd="0" destOrd="0" presId="urn:microsoft.com/office/officeart/2005/8/layout/vList2"/>
    <dgm:cxn modelId="{80C35193-7059-4A1A-ADC3-475CB886FF62}" type="presOf" srcId="{518D3BA2-96C4-430E-AF04-90A28571875D}" destId="{F17DFF30-D8D1-4487-8192-B861FB837929}" srcOrd="0" destOrd="0" presId="urn:microsoft.com/office/officeart/2005/8/layout/vList2"/>
    <dgm:cxn modelId="{FDCEE130-2E34-40F4-ADC6-F958E70D39D4}" srcId="{518D3BA2-96C4-430E-AF04-90A28571875D}" destId="{99615F93-D591-4DA4-837A-85FDFDE086B5}" srcOrd="0" destOrd="0" parTransId="{410040D8-3155-496B-BB1A-1C074686EDA0}" sibTransId="{873DB8FA-EB77-4A2B-B5B5-B27CD8474D41}"/>
    <dgm:cxn modelId="{DE02CB4A-8E3F-4E9B-9770-CA3CD685DE2E}" type="presParOf" srcId="{F17DFF30-D8D1-4487-8192-B861FB837929}" destId="{4E195677-3F9E-40CF-B53F-BC9647905FE0}" srcOrd="0" destOrd="0" presId="urn:microsoft.com/office/officeart/2005/8/layout/vList2"/>
  </dgm:cxnLst>
  <dgm:bg/>
  <dgm:whole>
    <a:ln>
      <a:noFill/>
    </a:ln>
  </dgm:whole>
</dgm:dataModel>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image" Target="../media/image14.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image" Target="../media/image18.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image" Target="../media/image24.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7.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6738" name="Rectangle 1026"/>
          <p:cNvSpPr>
            <a:spLocks noGrp="1" noChangeArrowheads="1"/>
          </p:cNvSpPr>
          <p:nvPr>
            <p:ph type="hdr" sz="quarter"/>
          </p:nvPr>
        </p:nvSpPr>
        <p:spPr bwMode="auto">
          <a:xfrm>
            <a:off x="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fr-FR"/>
          </a:p>
        </p:txBody>
      </p:sp>
      <p:sp>
        <p:nvSpPr>
          <p:cNvPr id="116739" name="Rectangle 1027"/>
          <p:cNvSpPr>
            <a:spLocks noGrp="1" noChangeArrowheads="1"/>
          </p:cNvSpPr>
          <p:nvPr>
            <p:ph type="dt" sz="quarter" idx="1"/>
          </p:nvPr>
        </p:nvSpPr>
        <p:spPr bwMode="auto">
          <a:xfrm>
            <a:off x="518160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fld id="{2D8E68FF-D535-4238-AC93-731FE676AE0C}" type="datetimeFigureOut">
              <a:rPr lang="fr-FR"/>
              <a:pPr>
                <a:defRPr/>
              </a:pPr>
              <a:t>07/07/2008</a:t>
            </a:fld>
            <a:endParaRPr lang="fr-FR"/>
          </a:p>
        </p:txBody>
      </p:sp>
      <p:sp>
        <p:nvSpPr>
          <p:cNvPr id="116740" name="Rectangle 1028"/>
          <p:cNvSpPr>
            <a:spLocks noGrp="1" noChangeArrowheads="1"/>
          </p:cNvSpPr>
          <p:nvPr>
            <p:ph type="ftr" sz="quarter" idx="2"/>
          </p:nvPr>
        </p:nvSpPr>
        <p:spPr bwMode="auto">
          <a:xfrm>
            <a:off x="0" y="651510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fr-FR"/>
          </a:p>
        </p:txBody>
      </p:sp>
      <p:sp>
        <p:nvSpPr>
          <p:cNvPr id="116741" name="Rectangle 1029"/>
          <p:cNvSpPr>
            <a:spLocks noGrp="1" noChangeArrowheads="1"/>
          </p:cNvSpPr>
          <p:nvPr>
            <p:ph type="sldNum" sz="quarter" idx="3"/>
          </p:nvPr>
        </p:nvSpPr>
        <p:spPr bwMode="auto">
          <a:xfrm>
            <a:off x="5181600" y="651510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A87B21FC-62D6-4A13-9C05-8BA4E97F24FE}" type="slidenum">
              <a:rPr lang="fr-FR"/>
              <a:pPr>
                <a:defRPr/>
              </a:pPr>
              <a:t>‹N°›</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962400" cy="3429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fr-FR"/>
          </a:p>
        </p:txBody>
      </p:sp>
      <p:sp>
        <p:nvSpPr>
          <p:cNvPr id="3" name="Espace réservé de la date 2"/>
          <p:cNvSpPr>
            <a:spLocks noGrp="1"/>
          </p:cNvSpPr>
          <p:nvPr>
            <p:ph type="dt" idx="1"/>
          </p:nvPr>
        </p:nvSpPr>
        <p:spPr>
          <a:xfrm>
            <a:off x="5179484" y="0"/>
            <a:ext cx="3962400" cy="3429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6B2E6672-A273-4784-B513-F873D0AA59DB}" type="datetimeFigureOut">
              <a:rPr lang="fr-FR"/>
              <a:pPr>
                <a:defRPr/>
              </a:pPr>
              <a:t>07/07/2008</a:t>
            </a:fld>
            <a:endParaRPr lang="fr-FR"/>
          </a:p>
        </p:txBody>
      </p:sp>
      <p:sp>
        <p:nvSpPr>
          <p:cNvPr id="4" name="Espace réservé de l'image des diapositives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pPr lvl="0"/>
            <a:endParaRPr lang="fr-FR" noProof="0" smtClean="0"/>
          </a:p>
        </p:txBody>
      </p:sp>
      <p:sp>
        <p:nvSpPr>
          <p:cNvPr id="5" name="Espace réservé des commentaires 4"/>
          <p:cNvSpPr>
            <a:spLocks noGrp="1"/>
          </p:cNvSpPr>
          <p:nvPr>
            <p:ph type="body" sz="quarter" idx="3"/>
          </p:nvPr>
        </p:nvSpPr>
        <p:spPr>
          <a:xfrm>
            <a:off x="914400" y="3257550"/>
            <a:ext cx="7315200" cy="3086100"/>
          </a:xfrm>
          <a:prstGeom prst="rect">
            <a:avLst/>
          </a:prstGeom>
        </p:spPr>
        <p:txBody>
          <a:bodyPr vert="horz" wrap="square" lIns="91440" tIns="45720" rIns="91440" bIns="45720" numCol="1" anchor="t" anchorCtr="0" compatLnSpc="1">
            <a:prstTxWarp prst="textNoShape">
              <a:avLst/>
            </a:prstTxWarp>
            <a:normAutofit/>
          </a:bodyPr>
          <a:lstStyle/>
          <a:p>
            <a:pPr lvl="0"/>
            <a:r>
              <a:rPr lang="fr-FR" noProof="0" smtClean="0"/>
              <a:t>Cliquez pour modifier les styles du texte du masque</a:t>
            </a:r>
          </a:p>
          <a:p>
            <a:pPr lvl="0"/>
            <a:r>
              <a:rPr lang="fr-FR" noProof="0" smtClean="0"/>
              <a:t>Deuxième niveau</a:t>
            </a:r>
          </a:p>
          <a:p>
            <a:pPr lvl="0"/>
            <a:r>
              <a:rPr lang="fr-FR" noProof="0" smtClean="0"/>
              <a:t>Troisième niveau</a:t>
            </a:r>
          </a:p>
          <a:p>
            <a:pPr lvl="0"/>
            <a:r>
              <a:rPr lang="fr-FR" noProof="0" smtClean="0"/>
              <a:t>Quatrième niveau</a:t>
            </a:r>
          </a:p>
          <a:p>
            <a:pPr lvl="0"/>
            <a:r>
              <a:rPr lang="fr-FR" noProof="0" smtClean="0"/>
              <a:t>Cinquième niveau</a:t>
            </a:r>
          </a:p>
        </p:txBody>
      </p:sp>
      <p:sp>
        <p:nvSpPr>
          <p:cNvPr id="6" name="Espace réservé du pied de page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fr-FR"/>
          </a:p>
        </p:txBody>
      </p:sp>
      <p:sp>
        <p:nvSpPr>
          <p:cNvPr id="7" name="Espace réservé du numéro de diapositive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598F014D-914D-4EC4-BF1C-9E41BC11A501}" type="slidenum">
              <a:rPr lang="fr-FR"/>
              <a:pPr>
                <a:defRPr/>
              </a:pPr>
              <a:t>‹N°›</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742950" indent="-285750" algn="l" rtl="0" eaLnBrk="0" fontAlgn="base" hangingPunct="0">
      <a:spcBef>
        <a:spcPct val="30000"/>
      </a:spcBef>
      <a:spcAft>
        <a:spcPct val="0"/>
      </a:spcAft>
      <a:defRPr sz="1200" kern="1200">
        <a:solidFill>
          <a:schemeClr val="tx1"/>
        </a:solidFill>
        <a:latin typeface="+mn-lt"/>
        <a:ea typeface="+mn-ea"/>
        <a:cs typeface="+mn-cs"/>
      </a:defRPr>
    </a:lvl2pPr>
    <a:lvl3pPr marL="1143000" indent="-228600" algn="l" rtl="0" eaLnBrk="0" fontAlgn="base" hangingPunct="0">
      <a:spcBef>
        <a:spcPct val="30000"/>
      </a:spcBef>
      <a:spcAft>
        <a:spcPct val="0"/>
      </a:spcAft>
      <a:defRPr sz="1200" kern="1200">
        <a:solidFill>
          <a:schemeClr val="tx1"/>
        </a:solidFill>
        <a:latin typeface="+mn-lt"/>
        <a:ea typeface="+mn-ea"/>
        <a:cs typeface="+mn-cs"/>
      </a:defRPr>
    </a:lvl3pPr>
    <a:lvl4pPr marL="1600200" indent="-228600" algn="l" rtl="0" eaLnBrk="0" fontAlgn="base" hangingPunct="0">
      <a:spcBef>
        <a:spcPct val="30000"/>
      </a:spcBef>
      <a:spcAft>
        <a:spcPct val="0"/>
      </a:spcAft>
      <a:defRPr sz="1200" kern="1200">
        <a:solidFill>
          <a:schemeClr val="tx1"/>
        </a:solidFill>
        <a:latin typeface="+mn-lt"/>
        <a:ea typeface="+mn-ea"/>
        <a:cs typeface="+mn-cs"/>
      </a:defRPr>
    </a:lvl4pPr>
    <a:lvl5pPr marL="2057400" indent="-2286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6867" name="Espace réservé des commentaires 2"/>
          <p:cNvSpPr>
            <a:spLocks noGrp="1"/>
          </p:cNvSpPr>
          <p:nvPr>
            <p:ph type="body" idx="1"/>
          </p:nvPr>
        </p:nvSpPr>
        <p:spPr bwMode="auto">
          <a:noFill/>
        </p:spPr>
        <p:txBody>
          <a:bodyPr/>
          <a:lstStyle/>
          <a:p>
            <a:pPr eaLnBrk="1" hangingPunct="1">
              <a:spcBef>
                <a:spcPct val="0"/>
              </a:spcBef>
            </a:pPr>
            <a:endParaRPr lang="fr-FR" sz="1800" smtClean="0">
              <a:latin typeface="Arial" charset="0"/>
            </a:endParaRPr>
          </a:p>
        </p:txBody>
      </p:sp>
      <p:sp>
        <p:nvSpPr>
          <p:cNvPr id="75780"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B02042F-FFEF-4CF8-B3D4-20AE974C15B5}" type="slidenum">
              <a:rPr lang="fr-FR" smtClean="0"/>
              <a:pPr fontAlgn="base">
                <a:spcBef>
                  <a:spcPct val="0"/>
                </a:spcBef>
                <a:spcAft>
                  <a:spcPct val="0"/>
                </a:spcAft>
                <a:defRPr/>
              </a:pPr>
              <a:t>11</a:t>
            </a:fld>
            <a:endParaRPr lang="fr-F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7891" name="Espace réservé des commentaires 2"/>
          <p:cNvSpPr>
            <a:spLocks noGrp="1"/>
          </p:cNvSpPr>
          <p:nvPr>
            <p:ph type="body" idx="1"/>
          </p:nvPr>
        </p:nvSpPr>
        <p:spPr bwMode="auto">
          <a:noFill/>
        </p:spPr>
        <p:txBody>
          <a:bodyPr/>
          <a:lstStyle/>
          <a:p>
            <a:pPr eaLnBrk="1" hangingPunct="1">
              <a:spcBef>
                <a:spcPct val="0"/>
              </a:spcBef>
            </a:pPr>
            <a:endParaRPr lang="fr-FR" sz="1800" smtClean="0">
              <a:latin typeface="Arial" charset="0"/>
            </a:endParaRPr>
          </a:p>
        </p:txBody>
      </p:sp>
      <p:sp>
        <p:nvSpPr>
          <p:cNvPr id="76804"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A7F6F6D-9230-4376-BCD8-7FCCE87ABD0A}" type="slidenum">
              <a:rPr lang="fr-FR" smtClean="0"/>
              <a:pPr fontAlgn="base">
                <a:spcBef>
                  <a:spcPct val="0"/>
                </a:spcBef>
                <a:spcAft>
                  <a:spcPct val="0"/>
                </a:spcAft>
                <a:defRPr/>
              </a:pPr>
              <a:t>16</a:t>
            </a:fld>
            <a:endParaRPr lang="fr-F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8915" name="Espace réservé des commentaires 2"/>
          <p:cNvSpPr>
            <a:spLocks noGrp="1"/>
          </p:cNvSpPr>
          <p:nvPr>
            <p:ph type="body" idx="1"/>
          </p:nvPr>
        </p:nvSpPr>
        <p:spPr bwMode="auto">
          <a:noFill/>
        </p:spPr>
        <p:txBody>
          <a:bodyPr/>
          <a:lstStyle/>
          <a:p>
            <a:pPr eaLnBrk="1" hangingPunct="1">
              <a:spcBef>
                <a:spcPct val="0"/>
              </a:spcBef>
            </a:pPr>
            <a:endParaRPr lang="fr-FR" sz="1800" smtClean="0">
              <a:latin typeface="Arial" charset="0"/>
            </a:endParaRPr>
          </a:p>
        </p:txBody>
      </p:sp>
      <p:sp>
        <p:nvSpPr>
          <p:cNvPr id="77828"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731E190-D25D-46EA-B4F9-1414A54D67ED}" type="slidenum">
              <a:rPr lang="fr-FR" smtClean="0"/>
              <a:pPr fontAlgn="base">
                <a:spcBef>
                  <a:spcPct val="0"/>
                </a:spcBef>
                <a:spcAft>
                  <a:spcPct val="0"/>
                </a:spcAft>
                <a:defRPr/>
              </a:pPr>
              <a:t>22</a:t>
            </a:fld>
            <a:endParaRPr lang="fr-F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9939" name="Espace réservé des commentaires 2"/>
          <p:cNvSpPr>
            <a:spLocks noGrp="1"/>
          </p:cNvSpPr>
          <p:nvPr>
            <p:ph type="body" idx="1"/>
          </p:nvPr>
        </p:nvSpPr>
        <p:spPr bwMode="auto">
          <a:noFill/>
        </p:spPr>
        <p:txBody>
          <a:bodyPr/>
          <a:lstStyle/>
          <a:p>
            <a:pPr eaLnBrk="1" hangingPunct="1">
              <a:spcBef>
                <a:spcPct val="0"/>
              </a:spcBef>
            </a:pPr>
            <a:endParaRPr lang="fr-FR" sz="1800" smtClean="0">
              <a:latin typeface="Arial" charset="0"/>
            </a:endParaRPr>
          </a:p>
        </p:txBody>
      </p:sp>
      <p:sp>
        <p:nvSpPr>
          <p:cNvPr id="78852"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1A29A31-D928-421D-A4A8-72C60038EAF0}" type="slidenum">
              <a:rPr lang="fr-FR" smtClean="0"/>
              <a:pPr fontAlgn="base">
                <a:spcBef>
                  <a:spcPct val="0"/>
                </a:spcBef>
                <a:spcAft>
                  <a:spcPct val="0"/>
                </a:spcAft>
                <a:defRPr/>
              </a:pPr>
              <a:t>26</a:t>
            </a:fld>
            <a:endParaRPr lang="fr-F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40963" name="Espace réservé des commentaires 2"/>
          <p:cNvSpPr>
            <a:spLocks noGrp="1"/>
          </p:cNvSpPr>
          <p:nvPr>
            <p:ph type="body" idx="1"/>
          </p:nvPr>
        </p:nvSpPr>
        <p:spPr bwMode="auto">
          <a:noFill/>
        </p:spPr>
        <p:txBody>
          <a:bodyPr/>
          <a:lstStyle/>
          <a:p>
            <a:pPr eaLnBrk="1" hangingPunct="1">
              <a:spcBef>
                <a:spcPct val="0"/>
              </a:spcBef>
            </a:pPr>
            <a:endParaRPr lang="fr-FR" sz="1800" smtClean="0">
              <a:latin typeface="Arial" charset="0"/>
            </a:endParaRPr>
          </a:p>
        </p:txBody>
      </p:sp>
      <p:sp>
        <p:nvSpPr>
          <p:cNvPr id="79876"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68A50F7-3EA4-49E6-BB0C-CAD1396146DC}" type="slidenum">
              <a:rPr lang="fr-FR" smtClean="0"/>
              <a:pPr fontAlgn="base">
                <a:spcBef>
                  <a:spcPct val="0"/>
                </a:spcBef>
                <a:spcAft>
                  <a:spcPct val="0"/>
                </a:spcAft>
                <a:defRPr/>
              </a:pPr>
              <a:t>32</a:t>
            </a:fld>
            <a:endParaRPr lang="fr-F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4" name="ZoneTexte 3"/>
          <p:cNvSpPr txBox="1"/>
          <p:nvPr userDrawn="1"/>
        </p:nvSpPr>
        <p:spPr>
          <a:xfrm>
            <a:off x="0" y="0"/>
            <a:ext cx="642938" cy="6858000"/>
          </a:xfrm>
          <a:prstGeom prst="rect">
            <a:avLst/>
          </a:prstGeom>
          <a:solidFill>
            <a:srgbClr val="FF0000"/>
          </a:solidFill>
        </p:spPr>
        <p:txBody>
          <a:bodyPr>
            <a:spAutoFit/>
          </a:bodyPr>
          <a:lstStyle/>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p:txBody>
      </p:sp>
      <p:sp>
        <p:nvSpPr>
          <p:cNvPr id="5" name="ZoneTexte 4"/>
          <p:cNvSpPr txBox="1"/>
          <p:nvPr userDrawn="1"/>
        </p:nvSpPr>
        <p:spPr>
          <a:xfrm>
            <a:off x="-71438" y="6572250"/>
            <a:ext cx="728084" cy="276999"/>
          </a:xfrm>
          <a:prstGeom prst="rect">
            <a:avLst/>
          </a:prstGeom>
          <a:noFill/>
        </p:spPr>
        <p:txBody>
          <a:bodyPr wrap="none">
            <a:spAutoFit/>
          </a:bodyPr>
          <a:lstStyle/>
          <a:p>
            <a:pPr>
              <a:defRPr/>
            </a:pPr>
            <a:r>
              <a:rPr lang="fr-FR" sz="600" dirty="0" err="1" smtClean="0">
                <a:solidFill>
                  <a:schemeClr val="bg1"/>
                </a:solidFill>
              </a:rPr>
              <a:t>Dir</a:t>
            </a:r>
            <a:endParaRPr lang="fr-FR" sz="600" dirty="0">
              <a:solidFill>
                <a:schemeClr val="bg1"/>
              </a:solidFill>
            </a:endParaRPr>
          </a:p>
          <a:p>
            <a:pPr>
              <a:defRPr/>
            </a:pPr>
            <a:r>
              <a:rPr lang="fr-FR" sz="600" dirty="0">
                <a:solidFill>
                  <a:schemeClr val="bg1"/>
                </a:solidFill>
              </a:rPr>
              <a:t>Développement</a:t>
            </a:r>
          </a:p>
        </p:txBody>
      </p:sp>
      <p:sp>
        <p:nvSpPr>
          <p:cNvPr id="2" name="Titre 1"/>
          <p:cNvSpPr>
            <a:spLocks noGrp="1"/>
          </p:cNvSpPr>
          <p:nvPr>
            <p:ph type="ctrTitle"/>
          </p:nvPr>
        </p:nvSpPr>
        <p:spPr>
          <a:xfrm>
            <a:off x="685800" y="2130425"/>
            <a:ext cx="7772400" cy="1470025"/>
          </a:xfrm>
          <a:noFill/>
          <a:ln>
            <a:miter lim="800000"/>
            <a:headEnd/>
            <a:tailEnd/>
          </a:ln>
        </p:spPr>
        <p:txBody>
          <a:bodyPr rtlCol="0">
            <a:normAutofit/>
          </a:bodyPr>
          <a:lstStyle>
            <a:lvl1pPr algn="r" defTabSz="914400" rtl="0" eaLnBrk="1" latinLnBrk="0" hangingPunct="1">
              <a:spcBef>
                <a:spcPct val="0"/>
              </a:spcBef>
              <a:buNone/>
              <a:defRPr lang="fr-FR" sz="4000" b="1" kern="1200" dirty="0">
                <a:solidFill>
                  <a:schemeClr val="tx1"/>
                </a:solidFill>
                <a:latin typeface="Arial" pitchFamily="34" charset="0"/>
                <a:ea typeface="+mj-ea"/>
                <a:cs typeface="Arial" pitchFamily="34" charset="0"/>
              </a:defRPr>
            </a:lvl1pPr>
          </a:lstStyle>
          <a:p>
            <a:r>
              <a:rPr lang="fr-FR" smtClean="0"/>
              <a:t>Cliquez pour modifier le style du titre</a:t>
            </a:r>
            <a:endParaRPr lang="fr-FR"/>
          </a:p>
        </p:txBody>
      </p:sp>
      <p:sp>
        <p:nvSpPr>
          <p:cNvPr id="3" name="Sous-titre 2"/>
          <p:cNvSpPr>
            <a:spLocks noGrp="1"/>
          </p:cNvSpPr>
          <p:nvPr>
            <p:ph type="subTitle" idx="1"/>
          </p:nvPr>
        </p:nvSpPr>
        <p:spPr>
          <a:xfrm>
            <a:off x="2071670" y="3714752"/>
            <a:ext cx="6400800" cy="1752600"/>
          </a:xfrm>
        </p:spPr>
        <p:txBody>
          <a:bodyPr rtlCol="0">
            <a:normAutofit/>
          </a:bodyPr>
          <a:lstStyle>
            <a:lvl1pPr marL="0" indent="0" algn="r" defTabSz="914400" rtl="0" eaLnBrk="1" latinLnBrk="0" hangingPunct="1">
              <a:spcBef>
                <a:spcPct val="20000"/>
              </a:spcBef>
              <a:buFont typeface="Arial" pitchFamily="34" charset="0"/>
              <a:buNone/>
              <a:defRPr lang="fr-FR" sz="2000" b="1" kern="1200" dirty="0" smtClean="0">
                <a:solidFill>
                  <a:schemeClr val="tx1"/>
                </a:solidFill>
                <a:latin typeface="Tahoma" pitchFamily="34" charset="0"/>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Cliquez pour modifier le style des sous-titres du masque</a:t>
            </a:r>
            <a:endParaRPr lang="fr-FR" dirty="0"/>
          </a:p>
        </p:txBody>
      </p:sp>
      <p:sp>
        <p:nvSpPr>
          <p:cNvPr id="6" name="Espace réservé du numéro de diapositive 9"/>
          <p:cNvSpPr>
            <a:spLocks noGrp="1"/>
          </p:cNvSpPr>
          <p:nvPr>
            <p:ph type="sldNum" sz="quarter" idx="10"/>
          </p:nvPr>
        </p:nvSpPr>
        <p:spPr/>
        <p:txBody>
          <a:bodyPr/>
          <a:lstStyle>
            <a:lvl1pPr>
              <a:defRPr/>
            </a:lvl1pPr>
          </a:lstStyle>
          <a:p>
            <a:pPr>
              <a:defRPr/>
            </a:pPr>
            <a:fld id="{9B410793-4D25-4823-87B6-F2CB9A351675}" type="slidenum">
              <a:rPr/>
              <a:pPr>
                <a:defRPr/>
              </a:pPr>
              <a:t>‹N°›</a:t>
            </a:fld>
            <a:endParaRPr dirty="0"/>
          </a:p>
        </p:txBody>
      </p:sp>
      <p:sp>
        <p:nvSpPr>
          <p:cNvPr id="7" name="Rectangle 6"/>
          <p:cNvSpPr/>
          <p:nvPr userDrawn="1"/>
        </p:nvSpPr>
        <p:spPr>
          <a:xfrm>
            <a:off x="8328471" y="6513741"/>
            <a:ext cx="367408" cy="215444"/>
          </a:xfrm>
          <a:prstGeom prst="rect">
            <a:avLst/>
          </a:prstGeom>
        </p:spPr>
        <p:txBody>
          <a:bodyPr wrap="none">
            <a:spAutoFit/>
          </a:bodyPr>
          <a:lstStyle/>
          <a:p>
            <a:fld id="{9B410793-4D25-4823-87B6-F2CB9A351675}" type="slidenum">
              <a:rPr kumimoji="0" lang="fr-FR" sz="800" b="0" i="0" u="none" strike="noStrike" kern="1200" cap="none" spc="0" normalizeH="0" baseline="0" noProof="0" smtClean="0">
                <a:ln>
                  <a:noFill/>
                </a:ln>
                <a:solidFill>
                  <a:prstClr val="white"/>
                </a:solidFill>
                <a:effectLst/>
                <a:uLnTx/>
                <a:uFillTx/>
                <a:latin typeface="Arial"/>
                <a:ea typeface="+mn-ea"/>
                <a:cs typeface="+mn-cs"/>
              </a:rPr>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4" name="ZoneTexte 3"/>
          <p:cNvSpPr txBox="1"/>
          <p:nvPr userDrawn="1"/>
        </p:nvSpPr>
        <p:spPr>
          <a:xfrm>
            <a:off x="0" y="0"/>
            <a:ext cx="642938" cy="6858000"/>
          </a:xfrm>
          <a:prstGeom prst="rect">
            <a:avLst/>
          </a:prstGeom>
          <a:solidFill>
            <a:srgbClr val="FF0000"/>
          </a:solidFill>
        </p:spPr>
        <p:txBody>
          <a:bodyPr>
            <a:spAutoFit/>
          </a:bodyPr>
          <a:lstStyle/>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p:txBody>
      </p:sp>
      <p:sp>
        <p:nvSpPr>
          <p:cNvPr id="6" name="ZoneTexte 5"/>
          <p:cNvSpPr txBox="1"/>
          <p:nvPr userDrawn="1"/>
        </p:nvSpPr>
        <p:spPr>
          <a:xfrm>
            <a:off x="-71438" y="6572250"/>
            <a:ext cx="728084" cy="276999"/>
          </a:xfrm>
          <a:prstGeom prst="rect">
            <a:avLst/>
          </a:prstGeom>
          <a:noFill/>
        </p:spPr>
        <p:txBody>
          <a:bodyPr wrap="none">
            <a:spAutoFit/>
          </a:bodyPr>
          <a:lstStyle/>
          <a:p>
            <a:pPr>
              <a:defRPr/>
            </a:pPr>
            <a:r>
              <a:rPr lang="fr-FR" sz="600" dirty="0" err="1" smtClean="0">
                <a:solidFill>
                  <a:schemeClr val="bg1"/>
                </a:solidFill>
              </a:rPr>
              <a:t>Dir</a:t>
            </a:r>
            <a:endParaRPr lang="fr-FR" sz="600" dirty="0">
              <a:solidFill>
                <a:schemeClr val="bg1"/>
              </a:solidFill>
            </a:endParaRPr>
          </a:p>
          <a:p>
            <a:pPr>
              <a:defRPr/>
            </a:pPr>
            <a:r>
              <a:rPr lang="fr-FR" sz="600" dirty="0">
                <a:solidFill>
                  <a:schemeClr val="bg1"/>
                </a:solidFill>
              </a:rPr>
              <a:t>Développement</a:t>
            </a:r>
          </a:p>
        </p:txBody>
      </p:sp>
      <p:sp>
        <p:nvSpPr>
          <p:cNvPr id="2" name="Titre 1"/>
          <p:cNvSpPr>
            <a:spLocks noGrp="1"/>
          </p:cNvSpPr>
          <p:nvPr>
            <p:ph type="title"/>
          </p:nvPr>
        </p:nvSpPr>
        <p:spPr>
          <a:xfrm>
            <a:off x="642910" y="346076"/>
            <a:ext cx="8515320" cy="511156"/>
          </a:xfrm>
          <a:solidFill>
            <a:schemeClr val="bg1"/>
          </a:solidFill>
          <a:ln w="9525">
            <a:noFill/>
            <a:miter lim="800000"/>
            <a:headEnd/>
            <a:tailEnd/>
          </a:ln>
        </p:spPr>
        <p:txBody>
          <a:bodyPr rtlCol="0">
            <a:normAutofit/>
          </a:bodyPr>
          <a:lstStyle>
            <a:lvl1pPr algn="l" rtl="0" fontAlgn="auto">
              <a:spcBef>
                <a:spcPct val="0"/>
              </a:spcBef>
              <a:spcAft>
                <a:spcPts val="0"/>
              </a:spcAft>
              <a:defRPr lang="fr-FR" sz="2800" b="1" kern="1200" dirty="0" smtClean="0">
                <a:solidFill>
                  <a:srgbClr val="FF0000"/>
                </a:solidFill>
                <a:latin typeface="Arial" pitchFamily="34" charset="0"/>
                <a:ea typeface="+mj-ea"/>
                <a:cs typeface="Arial" pitchFamily="34" charset="0"/>
              </a:defRPr>
            </a:lvl1pPr>
          </a:lstStyle>
          <a:p>
            <a:r>
              <a:rPr lang="fr-FR" smtClean="0"/>
              <a:t>Cliquez pour modifier le style du titre</a:t>
            </a:r>
            <a:endParaRPr lang="fr-FR"/>
          </a:p>
        </p:txBody>
      </p:sp>
      <p:sp>
        <p:nvSpPr>
          <p:cNvPr id="3" name="Espace réservé du contenu 2"/>
          <p:cNvSpPr>
            <a:spLocks noGrp="1"/>
          </p:cNvSpPr>
          <p:nvPr>
            <p:ph idx="1"/>
          </p:nvPr>
        </p:nvSpPr>
        <p:spPr>
          <a:xfrm>
            <a:off x="642910" y="1600200"/>
            <a:ext cx="8229600" cy="4525963"/>
          </a:xfrm>
        </p:spPr>
        <p:txBody>
          <a:bodyPr>
            <a:normAutofit/>
          </a:bodyPr>
          <a:lstStyle>
            <a:lvl1pPr>
              <a:defRPr sz="2800">
                <a:solidFill>
                  <a:schemeClr val="accent1">
                    <a:lumMod val="75000"/>
                  </a:schemeClr>
                </a:solidFill>
              </a:defRPr>
            </a:lvl1pPr>
            <a:lvl2pPr>
              <a:defRPr sz="2400">
                <a:solidFill>
                  <a:schemeClr val="accent1">
                    <a:lumMod val="75000"/>
                  </a:schemeClr>
                </a:solidFill>
              </a:defRPr>
            </a:lvl2pPr>
            <a:lvl3pPr>
              <a:defRPr sz="2000">
                <a:solidFill>
                  <a:schemeClr val="accent1">
                    <a:lumMod val="75000"/>
                  </a:schemeClr>
                </a:solidFill>
              </a:defRPr>
            </a:lvl3pPr>
            <a:lvl4pPr>
              <a:defRPr sz="1800">
                <a:solidFill>
                  <a:schemeClr val="accent1">
                    <a:lumMod val="75000"/>
                  </a:schemeClr>
                </a:solidFill>
              </a:defRPr>
            </a:lvl4pPr>
            <a:lvl5pPr>
              <a:defRPr sz="1800">
                <a:solidFill>
                  <a:schemeClr val="accent1">
                    <a:lumMod val="75000"/>
                  </a:schemeClr>
                </a:solidFill>
              </a:defRPr>
            </a:lvl5p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7" name="Espace réservé du numéro de diapositive 9"/>
          <p:cNvSpPr>
            <a:spLocks noGrp="1"/>
          </p:cNvSpPr>
          <p:nvPr>
            <p:ph type="sldNum" sz="quarter" idx="10"/>
          </p:nvPr>
        </p:nvSpPr>
        <p:spPr>
          <a:xfrm>
            <a:off x="8786813" y="6564313"/>
            <a:ext cx="357187" cy="293687"/>
          </a:xfrm>
        </p:spPr>
        <p:txBody>
          <a:bodyPr/>
          <a:lstStyle>
            <a:lvl1pPr>
              <a:defRPr/>
            </a:lvl1pPr>
          </a:lstStyle>
          <a:p>
            <a:pPr>
              <a:defRPr/>
            </a:pPr>
            <a:fld id="{D40B4002-27F3-4860-8BE3-FAB338E5745E}" type="slidenum">
              <a:rPr/>
              <a:pPr>
                <a:defRPr/>
              </a:pPr>
              <a:t>‹N°›</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 name="ZoneTexte 2"/>
          <p:cNvSpPr txBox="1"/>
          <p:nvPr userDrawn="1"/>
        </p:nvSpPr>
        <p:spPr>
          <a:xfrm>
            <a:off x="0" y="0"/>
            <a:ext cx="642938" cy="6858000"/>
          </a:xfrm>
          <a:prstGeom prst="rect">
            <a:avLst/>
          </a:prstGeom>
          <a:solidFill>
            <a:srgbClr val="FF0000"/>
          </a:solidFill>
        </p:spPr>
        <p:txBody>
          <a:bodyPr>
            <a:spAutoFit/>
          </a:bodyPr>
          <a:lstStyle/>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a:p>
            <a:pPr fontAlgn="auto">
              <a:spcBef>
                <a:spcPts val="0"/>
              </a:spcBef>
              <a:spcAft>
                <a:spcPts val="0"/>
              </a:spcAft>
              <a:defRPr/>
            </a:pPr>
            <a:endParaRPr lang="fr-FR" dirty="0">
              <a:latin typeface="Arial" pitchFamily="34" charset="0"/>
              <a:cs typeface="Arial" pitchFamily="34" charset="0"/>
            </a:endParaRPr>
          </a:p>
        </p:txBody>
      </p:sp>
      <p:sp>
        <p:nvSpPr>
          <p:cNvPr id="4" name="ZoneTexte 3"/>
          <p:cNvSpPr txBox="1"/>
          <p:nvPr userDrawn="1"/>
        </p:nvSpPr>
        <p:spPr>
          <a:xfrm>
            <a:off x="-71438" y="6572250"/>
            <a:ext cx="728084" cy="276999"/>
          </a:xfrm>
          <a:prstGeom prst="rect">
            <a:avLst/>
          </a:prstGeom>
          <a:noFill/>
        </p:spPr>
        <p:txBody>
          <a:bodyPr wrap="none">
            <a:spAutoFit/>
          </a:bodyPr>
          <a:lstStyle/>
          <a:p>
            <a:pPr>
              <a:defRPr/>
            </a:pPr>
            <a:r>
              <a:rPr lang="fr-FR" sz="600" dirty="0" err="1">
                <a:solidFill>
                  <a:schemeClr val="bg1"/>
                </a:solidFill>
              </a:rPr>
              <a:t>Dir</a:t>
            </a:r>
            <a:r>
              <a:rPr lang="fr-FR" sz="600" dirty="0" smtClean="0">
                <a:solidFill>
                  <a:schemeClr val="bg1"/>
                </a:solidFill>
              </a:rPr>
              <a:t>.</a:t>
            </a:r>
            <a:endParaRPr lang="fr-FR" sz="600" dirty="0">
              <a:solidFill>
                <a:schemeClr val="bg1"/>
              </a:solidFill>
            </a:endParaRPr>
          </a:p>
          <a:p>
            <a:pPr>
              <a:defRPr/>
            </a:pPr>
            <a:r>
              <a:rPr lang="fr-FR" sz="600" dirty="0">
                <a:solidFill>
                  <a:schemeClr val="bg1"/>
                </a:solidFill>
              </a:rPr>
              <a:t>Développement</a:t>
            </a:r>
          </a:p>
        </p:txBody>
      </p:sp>
      <p:sp>
        <p:nvSpPr>
          <p:cNvPr id="2" name="Titre 1"/>
          <p:cNvSpPr>
            <a:spLocks noGrp="1"/>
          </p:cNvSpPr>
          <p:nvPr>
            <p:ph type="title"/>
          </p:nvPr>
        </p:nvSpPr>
        <p:spPr>
          <a:xfrm>
            <a:off x="642910" y="2000240"/>
            <a:ext cx="8229600" cy="1569660"/>
          </a:xfrm>
          <a:solidFill>
            <a:srgbClr val="FF0000"/>
          </a:solidFill>
          <a:ln>
            <a:miter lim="800000"/>
            <a:headEnd/>
            <a:tailEnd/>
          </a:ln>
        </p:spPr>
        <p:txBody>
          <a:bodyPr>
            <a:spAutoFit/>
          </a:bodyPr>
          <a:lstStyle>
            <a:lvl1pPr marL="457200" indent="-457200" algn="r" defTabSz="914400" rtl="0" eaLnBrk="1" fontAlgn="auto" latinLnBrk="0" hangingPunct="1">
              <a:spcAft>
                <a:spcPts val="0"/>
              </a:spcAft>
              <a:defRPr lang="fr-FR" sz="3200" b="1" kern="1200" dirty="0">
                <a:solidFill>
                  <a:schemeClr val="bg1"/>
                </a:solidFill>
                <a:latin typeface="Arial" pitchFamily="34" charset="0"/>
                <a:ea typeface="+mj-ea"/>
                <a:cs typeface="Arial" pitchFamily="34" charset="0"/>
              </a:defRPr>
            </a:lvl1pPr>
          </a:lstStyle>
          <a:p>
            <a:r>
              <a:rPr lang="fr-FR" smtClean="0"/>
              <a:t>Cliquez pour modifier le style du titre</a:t>
            </a:r>
            <a:endParaRPr lang="fr-FR" dirty="0"/>
          </a:p>
        </p:txBody>
      </p:sp>
      <p:sp>
        <p:nvSpPr>
          <p:cNvPr id="5" name="Espace réservé du numéro de diapositive 4"/>
          <p:cNvSpPr>
            <a:spLocks noGrp="1"/>
          </p:cNvSpPr>
          <p:nvPr>
            <p:ph type="sldNum" sz="quarter" idx="10"/>
          </p:nvPr>
        </p:nvSpPr>
        <p:spPr/>
        <p:txBody>
          <a:bodyPr/>
          <a:lstStyle>
            <a:lvl1pPr algn="r" rtl="0" fontAlgn="auto">
              <a:spcBef>
                <a:spcPts val="0"/>
              </a:spcBef>
              <a:spcAft>
                <a:spcPts val="0"/>
              </a:spcAft>
              <a:defRPr lang="fr-FR" sz="800" kern="1200">
                <a:solidFill>
                  <a:schemeClr val="bg1"/>
                </a:solidFill>
                <a:latin typeface="+mn-lt"/>
                <a:ea typeface="+mn-ea"/>
                <a:cs typeface="+mn-cs"/>
              </a:defRPr>
            </a:lvl1pPr>
          </a:lstStyle>
          <a:p>
            <a:pPr>
              <a:defRPr/>
            </a:pPr>
            <a:fld id="{CBBC887D-2367-4FE4-BCD0-A3EA4230F4E2}" type="slidenum">
              <a:rPr/>
              <a:pPr>
                <a:defRPr/>
              </a:pPr>
              <a:t>‹N°›</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46"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6147"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7" name="Espace réservé du numéro de diapositive 4"/>
          <p:cNvSpPr>
            <a:spLocks noGrp="1"/>
          </p:cNvSpPr>
          <p:nvPr>
            <p:ph type="sldNum" sz="quarter" idx="4"/>
          </p:nvPr>
        </p:nvSpPr>
        <p:spPr>
          <a:xfrm>
            <a:off x="8786813" y="6564313"/>
            <a:ext cx="357187" cy="293687"/>
          </a:xfrm>
          <a:prstGeom prst="rect">
            <a:avLst/>
          </a:prstGeom>
          <a:solidFill>
            <a:srgbClr val="FF0000"/>
          </a:solidFill>
        </p:spPr>
        <p:txBody>
          <a:bodyPr vert="horz" lIns="91440" tIns="45720" rIns="91440" bIns="45720" rtlCol="0" anchor="ctr"/>
          <a:lstStyle>
            <a:lvl1pPr algn="r" rtl="0" fontAlgn="auto">
              <a:spcBef>
                <a:spcPts val="0"/>
              </a:spcBef>
              <a:spcAft>
                <a:spcPts val="0"/>
              </a:spcAft>
              <a:defRPr lang="fr-FR" sz="800" kern="1200">
                <a:solidFill>
                  <a:schemeClr val="bg1"/>
                </a:solidFill>
                <a:latin typeface="+mn-lt"/>
                <a:ea typeface="+mn-ea"/>
                <a:cs typeface="+mn-cs"/>
              </a:defRPr>
            </a:lvl1pPr>
          </a:lstStyle>
          <a:p>
            <a:pPr>
              <a:defRPr/>
            </a:pPr>
            <a:fld id="{782FA919-C32D-4DFD-9FC1-F0BD9FC4E5CD}" type="slidenum">
              <a:rPr/>
              <a:pPr>
                <a:defRPr/>
              </a:pPr>
              <a:t>‹N°›</a:t>
            </a:fld>
            <a:endParaRPr dirty="0"/>
          </a:p>
        </p:txBody>
      </p:sp>
    </p:spTree>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Lst>
  <p:hf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3.wmf"/><Relationship Id="rId3" Type="http://schemas.openxmlformats.org/officeDocument/2006/relationships/image" Target="../media/image2.wmf"/><Relationship Id="rId7" Type="http://schemas.openxmlformats.org/officeDocument/2006/relationships/diagramColors" Target="../diagrams/colors4.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5.wmf"/><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openxmlformats.org/officeDocument/2006/relationships/image" Target="../media/image4.wmf"/><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7.xml"/><Relationship Id="rId2" Type="http://schemas.openxmlformats.org/officeDocument/2006/relationships/image" Target="../media/image13.emf"/><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oleObject" Target="../embeddings/oleObject1.bin"/><Relationship Id="rId7" Type="http://schemas.openxmlformats.org/officeDocument/2006/relationships/diagramColors" Target="../diagrams/colors8.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21.xml.rels><?xml version="1.0" encoding="UTF-8" standalone="yes"?>
<Relationships xmlns="http://schemas.openxmlformats.org/package/2006/relationships"><Relationship Id="rId8" Type="http://schemas.openxmlformats.org/officeDocument/2006/relationships/diagramQuickStyle" Target="../diagrams/quickStyle10.xml"/><Relationship Id="rId3" Type="http://schemas.openxmlformats.org/officeDocument/2006/relationships/diagramLayout" Target="../diagrams/layout9.xml"/><Relationship Id="rId7" Type="http://schemas.openxmlformats.org/officeDocument/2006/relationships/diagramLayout" Target="../diagrams/layout10.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openxmlformats.org/officeDocument/2006/relationships/diagramData" Target="../diagrams/data10.xml"/><Relationship Id="rId11" Type="http://schemas.openxmlformats.org/officeDocument/2006/relationships/image" Target="../media/image17.emf"/><Relationship Id="rId5" Type="http://schemas.openxmlformats.org/officeDocument/2006/relationships/diagramColors" Target="../diagrams/colors9.xml"/><Relationship Id="rId10" Type="http://schemas.openxmlformats.org/officeDocument/2006/relationships/image" Target="../media/image16.emf"/><Relationship Id="rId4" Type="http://schemas.openxmlformats.org/officeDocument/2006/relationships/diagramQuickStyle" Target="../diagrams/quickStyle9.xml"/><Relationship Id="rId9" Type="http://schemas.openxmlformats.org/officeDocument/2006/relationships/diagramColors" Target="../diagrams/colors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Feuille_Microsoft_Office_Excel_97-20031.xls"/><Relationship Id="rId7" Type="http://schemas.openxmlformats.org/officeDocument/2006/relationships/image" Target="../media/image22.e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21.emf"/><Relationship Id="rId5" Type="http://schemas.openxmlformats.org/officeDocument/2006/relationships/image" Target="../media/image20.emf"/><Relationship Id="rId4" Type="http://schemas.openxmlformats.org/officeDocument/2006/relationships/oleObject" Target="../embeddings/Feuille_Microsoft_Office_Excel_97-20032.xls"/></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4.bin"/></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openxmlformats.org/officeDocument/2006/relationships/image" Target="../media/image26.wmf"/><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9.xml.rels><?xml version="1.0" encoding="UTF-8" standalone="yes"?>
<Relationships xmlns="http://schemas.openxmlformats.org/package/2006/relationships"><Relationship Id="rId8" Type="http://schemas.openxmlformats.org/officeDocument/2006/relationships/image" Target="../media/image33.wmf"/><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openxmlformats.org/officeDocument/2006/relationships/image" Target="../media/image34.emf"/><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1.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4.v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8.w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emf"/><Relationship Id="rId1" Type="http://schemas.openxmlformats.org/officeDocument/2006/relationships/slideLayout" Target="../slideLayouts/slideLayout2.xml"/><Relationship Id="rId4" Type="http://schemas.openxmlformats.org/officeDocument/2006/relationships/image" Target="../media/image45.emf"/></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re 1"/>
          <p:cNvSpPr>
            <a:spLocks noGrp="1"/>
          </p:cNvSpPr>
          <p:nvPr>
            <p:ph type="ctrTitle"/>
          </p:nvPr>
        </p:nvSpPr>
        <p:spPr>
          <a:xfrm>
            <a:off x="685800" y="2878138"/>
            <a:ext cx="7772400" cy="1470025"/>
          </a:xfrm>
        </p:spPr>
        <p:txBody>
          <a:bodyPr/>
          <a:lstStyle/>
          <a:p>
            <a:r>
              <a:rPr smtClean="0">
                <a:latin typeface="Arial" charset="0"/>
                <a:cs typeface="Arial" charset="0"/>
              </a:rPr>
              <a:t>Plan Pluriannuel 2020</a:t>
            </a:r>
          </a:p>
        </p:txBody>
      </p:sp>
      <p:sp>
        <p:nvSpPr>
          <p:cNvPr id="10243" name="Sous-titre 2"/>
          <p:cNvSpPr>
            <a:spLocks noGrp="1"/>
          </p:cNvSpPr>
          <p:nvPr>
            <p:ph type="subTitle" idx="1"/>
          </p:nvPr>
        </p:nvSpPr>
        <p:spPr>
          <a:xfrm>
            <a:off x="2000250" y="3962400"/>
            <a:ext cx="6400800" cy="466725"/>
          </a:xfrm>
        </p:spPr>
        <p:txBody>
          <a:bodyPr/>
          <a:lstStyle/>
          <a:p>
            <a:pPr>
              <a:buFont typeface="Arial" charset="0"/>
              <a:buNone/>
            </a:pPr>
            <a:r>
              <a:t>Rueil</a:t>
            </a:r>
            <a:r>
              <a:rPr/>
              <a:t>, </a:t>
            </a:r>
            <a:r>
              <a:rPr smtClean="0"/>
              <a:t>jeudi 03 juillet 2008</a:t>
            </a:r>
            <a:endParaRPr/>
          </a:p>
          <a:p>
            <a:pPr>
              <a:buFont typeface="Arial" charset="0"/>
              <a:buNone/>
            </a:pPr>
            <a:endParaRPr/>
          </a:p>
        </p:txBody>
      </p:sp>
      <p:sp>
        <p:nvSpPr>
          <p:cNvPr id="10244" name="Rectangle 6"/>
          <p:cNvSpPr>
            <a:spLocks noChangeArrowheads="1"/>
          </p:cNvSpPr>
          <p:nvPr/>
        </p:nvSpPr>
        <p:spPr bwMode="auto">
          <a:xfrm>
            <a:off x="5845175" y="1223963"/>
            <a:ext cx="2500313" cy="276225"/>
          </a:xfrm>
          <a:prstGeom prst="rect">
            <a:avLst/>
          </a:prstGeom>
          <a:noFill/>
          <a:ln w="9525">
            <a:noFill/>
            <a:miter lim="800000"/>
            <a:headEnd/>
            <a:tailEnd/>
          </a:ln>
        </p:spPr>
        <p:txBody>
          <a:bodyPr>
            <a:spAutoFit/>
          </a:bodyPr>
          <a:lstStyle/>
          <a:p>
            <a:pPr algn="r"/>
            <a:r>
              <a:rPr lang="fr-FR" sz="1200">
                <a:cs typeface="Arial" charset="0"/>
              </a:rPr>
              <a:t>Réunion Intégration</a:t>
            </a:r>
          </a:p>
        </p:txBody>
      </p:sp>
      <p:pic>
        <p:nvPicPr>
          <p:cNvPr id="10245" name="Image 8" descr="Logo LA SNET_Rouge.jpg"/>
          <p:cNvPicPr>
            <a:picLocks noChangeAspect="1"/>
          </p:cNvPicPr>
          <p:nvPr/>
        </p:nvPicPr>
        <p:blipFill>
          <a:blip r:embed="rId2"/>
          <a:srcRect/>
          <a:stretch>
            <a:fillRect/>
          </a:stretch>
        </p:blipFill>
        <p:spPr bwMode="auto">
          <a:xfrm>
            <a:off x="6794500" y="714375"/>
            <a:ext cx="1706563" cy="460375"/>
          </a:xfrm>
          <a:prstGeom prst="rect">
            <a:avLst/>
          </a:prstGeom>
          <a:noFill/>
          <a:ln w="9525">
            <a:noFill/>
            <a:miter lim="800000"/>
            <a:headEnd/>
            <a:tailEnd/>
          </a:ln>
        </p:spPr>
      </p:pic>
      <p:sp>
        <p:nvSpPr>
          <p:cNvPr id="6" name="Espace réservé du numéro de diapositive 9"/>
          <p:cNvSpPr>
            <a:spLocks noGrp="1"/>
          </p:cNvSpPr>
          <p:nvPr>
            <p:ph type="sldNum" sz="quarter" idx="10"/>
          </p:nvPr>
        </p:nvSpPr>
        <p:spPr>
          <a:xfrm>
            <a:off x="8786813" y="6564313"/>
            <a:ext cx="357187" cy="293687"/>
          </a:xfrm>
        </p:spPr>
        <p:txBody>
          <a:bodyPr/>
          <a:lstStyle>
            <a:lvl1pPr>
              <a:defRPr/>
            </a:lvl1pPr>
          </a:lstStyle>
          <a:p>
            <a:pPr>
              <a:defRPr/>
            </a:pPr>
            <a:fld id="{D40B4002-27F3-4860-8BE3-FAB338E5745E}" type="slidenum">
              <a:rPr/>
              <a:pPr>
                <a:defRPr/>
              </a:pPr>
              <a:t>1</a:t>
            </a:fld>
            <a:endParaRP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38" y="2251075"/>
            <a:ext cx="8229600" cy="1066800"/>
          </a:xfrm>
        </p:spPr>
        <p:txBody>
          <a:bodyPr rtlCol="0"/>
          <a:lstStyle/>
          <a:p>
            <a:pPr>
              <a:defRPr/>
            </a:pPr>
            <a:r>
              <a:rPr smtClean="0">
                <a:latin typeface="+mn-lt"/>
                <a:cs typeface="Tahoma" pitchFamily="34" charset="0"/>
              </a:rPr>
              <a:t>III. Le Marché Unique </a:t>
            </a:r>
            <a:br>
              <a:rPr smtClean="0">
                <a:latin typeface="+mn-lt"/>
                <a:cs typeface="Tahoma" pitchFamily="34" charset="0"/>
              </a:rPr>
            </a:br>
            <a:endParaRPr smtClean="0">
              <a:latin typeface="+mn-lt"/>
              <a:cs typeface="Tahoma" pitchFamily="34" charset="0"/>
            </a:endParaRPr>
          </a:p>
        </p:txBody>
      </p:sp>
      <p:sp>
        <p:nvSpPr>
          <p:cNvPr id="16388" name="Espace réservé du numéro de diapositive 3"/>
          <p:cNvSpPr>
            <a:spLocks noGrp="1"/>
          </p:cNvSpPr>
          <p:nvPr>
            <p:ph type="sldNum"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FE09020-46F3-43AE-9476-C32F1B8BB2B1}" type="slidenum">
              <a:rPr/>
              <a:pPr fontAlgn="base">
                <a:spcBef>
                  <a:spcPct val="0"/>
                </a:spcBef>
                <a:spcAft>
                  <a:spcPct val="0"/>
                </a:spcAft>
                <a:defRPr/>
              </a:pPr>
              <a:t>10</a:t>
            </a:fld>
            <a:endParaRPr/>
          </a:p>
        </p:txBody>
      </p:sp>
      <p:sp>
        <p:nvSpPr>
          <p:cNvPr id="4" name="ZoneTexte 3"/>
          <p:cNvSpPr txBox="1"/>
          <p:nvPr/>
        </p:nvSpPr>
        <p:spPr>
          <a:xfrm>
            <a:off x="142844" y="0"/>
            <a:ext cx="400110" cy="2031325"/>
          </a:xfrm>
          <a:prstGeom prst="rect">
            <a:avLst/>
          </a:prstGeom>
          <a:noFill/>
        </p:spPr>
        <p:txBody>
          <a:bodyPr vert="vert270">
            <a:spAutoFit/>
          </a:bodyPr>
          <a:lstStyle/>
          <a:p>
            <a:pPr algn="ctr">
              <a:defRPr/>
            </a:pPr>
            <a:r>
              <a:rPr lang="fr-FR" sz="1400" dirty="0">
                <a:solidFill>
                  <a:schemeClr val="bg1"/>
                </a:solidFill>
              </a:rPr>
              <a:t>Vision Stratégique</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4"/>
          <p:cNvPicPr>
            <a:picLocks noChangeAspect="1" noChangeArrowheads="1"/>
          </p:cNvPicPr>
          <p:nvPr/>
        </p:nvPicPr>
        <p:blipFill>
          <a:blip r:embed="rId3"/>
          <a:srcRect/>
          <a:stretch>
            <a:fillRect/>
          </a:stretch>
        </p:blipFill>
        <p:spPr bwMode="auto">
          <a:xfrm>
            <a:off x="2000232" y="4429132"/>
            <a:ext cx="2714644" cy="2269054"/>
          </a:xfrm>
          <a:prstGeom prst="rect">
            <a:avLst/>
          </a:prstGeom>
          <a:noFill/>
          <a:ln w="25400" algn="ctr">
            <a:noFill/>
            <a:miter lim="800000"/>
            <a:headEnd/>
            <a:tailEnd/>
          </a:ln>
        </p:spPr>
      </p:pic>
      <p:sp>
        <p:nvSpPr>
          <p:cNvPr id="21506" name="Titre 1"/>
          <p:cNvSpPr>
            <a:spLocks noGrp="1"/>
          </p:cNvSpPr>
          <p:nvPr>
            <p:ph type="title"/>
          </p:nvPr>
        </p:nvSpPr>
        <p:spPr>
          <a:xfrm>
            <a:off x="642938" y="274638"/>
            <a:ext cx="8043862" cy="582612"/>
          </a:xfrm>
        </p:spPr>
        <p:txBody>
          <a:bodyPr/>
          <a:lstStyle/>
          <a:p>
            <a:pPr eaLnBrk="1" fontAlgn="base" hangingPunct="1">
              <a:spcAft>
                <a:spcPct val="0"/>
              </a:spcAft>
            </a:pPr>
            <a:r>
              <a:rPr sz="2400">
                <a:latin typeface="Arial" charset="0"/>
                <a:cs typeface="Arial" charset="0"/>
              </a:rPr>
              <a:t>L’évolution des interconnections électriques</a:t>
            </a:r>
          </a:p>
        </p:txBody>
      </p:sp>
      <p:graphicFrame>
        <p:nvGraphicFramePr>
          <p:cNvPr id="10" name="Diagramme 9"/>
          <p:cNvGraphicFramePr/>
          <p:nvPr/>
        </p:nvGraphicFramePr>
        <p:xfrm>
          <a:off x="642910" y="857232"/>
          <a:ext cx="8215370" cy="35719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1509" name="Picture 5"/>
          <p:cNvPicPr>
            <a:picLocks noChangeAspect="1" noChangeArrowheads="1"/>
          </p:cNvPicPr>
          <p:nvPr/>
        </p:nvPicPr>
        <p:blipFill>
          <a:blip r:embed="rId8"/>
          <a:srcRect/>
          <a:stretch>
            <a:fillRect/>
          </a:stretch>
        </p:blipFill>
        <p:spPr bwMode="auto">
          <a:xfrm>
            <a:off x="5572132" y="5000636"/>
            <a:ext cx="1462088" cy="787400"/>
          </a:xfrm>
          <a:prstGeom prst="rect">
            <a:avLst/>
          </a:prstGeom>
          <a:noFill/>
          <a:ln w="25400" algn="ctr">
            <a:noFill/>
            <a:miter lim="800000"/>
            <a:headEnd/>
            <a:tailEnd/>
          </a:ln>
        </p:spPr>
      </p:pic>
      <p:sp>
        <p:nvSpPr>
          <p:cNvPr id="7" name="Espace réservé du numéro de diapositive 6"/>
          <p:cNvSpPr>
            <a:spLocks noGrp="1"/>
          </p:cNvSpPr>
          <p:nvPr>
            <p:ph type="sldNum" sz="quarter" idx="10"/>
          </p:nvPr>
        </p:nvSpPr>
        <p:spPr/>
        <p:txBody>
          <a:bodyPr/>
          <a:lstStyle/>
          <a:p>
            <a:pPr>
              <a:defRPr/>
            </a:pPr>
            <a:fld id="{20414BE0-2ACD-4D69-9AF6-CB724C616B77}" type="slidenum">
              <a:rPr/>
              <a:pPr>
                <a:defRPr/>
              </a:pPr>
              <a:t>11</a:t>
            </a:fld>
            <a:endParaRPr dirty="0"/>
          </a:p>
        </p:txBody>
      </p:sp>
      <p:sp>
        <p:nvSpPr>
          <p:cNvPr id="8" name="ZoneTexte 7"/>
          <p:cNvSpPr txBox="1"/>
          <p:nvPr/>
        </p:nvSpPr>
        <p:spPr>
          <a:xfrm>
            <a:off x="142844" y="0"/>
            <a:ext cx="400110" cy="2031325"/>
          </a:xfrm>
          <a:prstGeom prst="rect">
            <a:avLst/>
          </a:prstGeom>
          <a:noFill/>
        </p:spPr>
        <p:txBody>
          <a:bodyPr vert="vert270">
            <a:spAutoFit/>
          </a:bodyPr>
          <a:lstStyle/>
          <a:p>
            <a:pPr algn="ctr">
              <a:defRPr/>
            </a:pPr>
            <a:r>
              <a:rPr lang="fr-FR" sz="1400" dirty="0">
                <a:solidFill>
                  <a:schemeClr val="bg1"/>
                </a:solidFill>
              </a:rPr>
              <a:t>Vision Stratégique</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re 1"/>
          <p:cNvSpPr>
            <a:spLocks noGrp="1"/>
          </p:cNvSpPr>
          <p:nvPr>
            <p:ph type="title"/>
          </p:nvPr>
        </p:nvSpPr>
        <p:spPr>
          <a:xfrm>
            <a:off x="642938" y="274638"/>
            <a:ext cx="8515350" cy="511175"/>
          </a:xfrm>
        </p:spPr>
        <p:txBody>
          <a:bodyPr>
            <a:normAutofit fontScale="90000"/>
          </a:bodyPr>
          <a:lstStyle/>
          <a:p>
            <a:pPr eaLnBrk="1" fontAlgn="base" hangingPunct="1">
              <a:spcAft>
                <a:spcPct val="0"/>
              </a:spcAft>
              <a:defRPr/>
            </a:pPr>
            <a:r>
              <a:rPr sz="2400"/>
              <a:t>L’évolution des parcs des pays voisins donnent des signaux de prix et de volume d’échanges futurs</a:t>
            </a:r>
          </a:p>
        </p:txBody>
      </p:sp>
      <p:graphicFrame>
        <p:nvGraphicFramePr>
          <p:cNvPr id="7" name="Espace réservé du contenu 6"/>
          <p:cNvGraphicFramePr>
            <a:graphicFrameLocks noGrp="1"/>
          </p:cNvGraphicFramePr>
          <p:nvPr>
            <p:ph idx="1"/>
          </p:nvPr>
        </p:nvGraphicFramePr>
        <p:xfrm>
          <a:off x="885828" y="1214422"/>
          <a:ext cx="7686700" cy="24003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2532" name="Picture 6"/>
          <p:cNvPicPr>
            <a:picLocks noChangeAspect="1" noChangeArrowheads="1"/>
          </p:cNvPicPr>
          <p:nvPr/>
        </p:nvPicPr>
        <p:blipFill>
          <a:blip r:embed="rId6"/>
          <a:srcRect/>
          <a:stretch>
            <a:fillRect/>
          </a:stretch>
        </p:blipFill>
        <p:spPr bwMode="auto">
          <a:xfrm>
            <a:off x="4267200" y="3684588"/>
            <a:ext cx="4572000" cy="2459037"/>
          </a:xfrm>
          <a:prstGeom prst="rect">
            <a:avLst/>
          </a:prstGeom>
          <a:noFill/>
          <a:ln w="9525">
            <a:noFill/>
            <a:miter lim="800000"/>
            <a:headEnd/>
            <a:tailEnd/>
          </a:ln>
        </p:spPr>
      </p:pic>
      <p:pic>
        <p:nvPicPr>
          <p:cNvPr id="22533" name="Picture 7"/>
          <p:cNvPicPr>
            <a:picLocks noChangeAspect="1" noChangeArrowheads="1"/>
          </p:cNvPicPr>
          <p:nvPr/>
        </p:nvPicPr>
        <p:blipFill>
          <a:blip r:embed="rId7"/>
          <a:srcRect/>
          <a:stretch>
            <a:fillRect/>
          </a:stretch>
        </p:blipFill>
        <p:spPr bwMode="auto">
          <a:xfrm>
            <a:off x="762000" y="3913188"/>
            <a:ext cx="3511550" cy="2155825"/>
          </a:xfrm>
          <a:prstGeom prst="rect">
            <a:avLst/>
          </a:prstGeom>
          <a:noFill/>
          <a:ln w="25400" algn="ctr">
            <a:noFill/>
            <a:miter lim="800000"/>
            <a:headEnd/>
            <a:tailEnd/>
          </a:ln>
        </p:spPr>
      </p:pic>
      <p:sp>
        <p:nvSpPr>
          <p:cNvPr id="6" name="Espace réservé du numéro de diapositive 5"/>
          <p:cNvSpPr>
            <a:spLocks noGrp="1"/>
          </p:cNvSpPr>
          <p:nvPr>
            <p:ph type="sldNum" sz="quarter" idx="10"/>
          </p:nvPr>
        </p:nvSpPr>
        <p:spPr/>
        <p:txBody>
          <a:bodyPr/>
          <a:lstStyle/>
          <a:p>
            <a:pPr>
              <a:defRPr/>
            </a:pPr>
            <a:fld id="{00F8791E-5A13-407E-8ADD-6A438596BA3A}" type="slidenum">
              <a:rPr/>
              <a:pPr>
                <a:defRPr/>
              </a:pPr>
              <a:t>12</a:t>
            </a:fld>
            <a:endParaRPr dirty="0"/>
          </a:p>
        </p:txBody>
      </p:sp>
      <p:sp>
        <p:nvSpPr>
          <p:cNvPr id="8" name="ZoneTexte 7"/>
          <p:cNvSpPr txBox="1"/>
          <p:nvPr/>
        </p:nvSpPr>
        <p:spPr>
          <a:xfrm>
            <a:off x="142844" y="0"/>
            <a:ext cx="400110" cy="2031325"/>
          </a:xfrm>
          <a:prstGeom prst="rect">
            <a:avLst/>
          </a:prstGeom>
          <a:noFill/>
        </p:spPr>
        <p:txBody>
          <a:bodyPr vert="vert270">
            <a:spAutoFit/>
          </a:bodyPr>
          <a:lstStyle/>
          <a:p>
            <a:pPr algn="ctr">
              <a:defRPr/>
            </a:pPr>
            <a:r>
              <a:rPr lang="fr-FR" sz="1400" dirty="0">
                <a:solidFill>
                  <a:schemeClr val="bg1"/>
                </a:solidFill>
              </a:rPr>
              <a:t>Vision Stratégique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re 1"/>
          <p:cNvSpPr>
            <a:spLocks noGrp="1"/>
          </p:cNvSpPr>
          <p:nvPr>
            <p:ph type="title" idx="4294967295"/>
          </p:nvPr>
        </p:nvSpPr>
        <p:spPr>
          <a:xfrm>
            <a:off x="642938" y="214313"/>
            <a:ext cx="8229600" cy="571500"/>
          </a:xfrm>
          <a:solidFill>
            <a:schemeClr val="bg1"/>
          </a:solidFill>
        </p:spPr>
        <p:txBody>
          <a:bodyPr/>
          <a:lstStyle/>
          <a:p>
            <a:pPr marL="80963" indent="12700" algn="l" eaLnBrk="1" hangingPunct="1"/>
            <a:r>
              <a:rPr lang="fr-FR" sz="2400" b="1" dirty="0" smtClean="0">
                <a:solidFill>
                  <a:srgbClr val="FF0000"/>
                </a:solidFill>
                <a:cs typeface="Arial" charset="0"/>
              </a:rPr>
              <a:t>Échanges d’électricité aux frontières: état des lieux</a:t>
            </a:r>
          </a:p>
        </p:txBody>
      </p:sp>
      <p:sp>
        <p:nvSpPr>
          <p:cNvPr id="29699" name="Rectangle 5"/>
          <p:cNvSpPr>
            <a:spLocks noChangeArrowheads="1"/>
          </p:cNvSpPr>
          <p:nvPr/>
        </p:nvSpPr>
        <p:spPr bwMode="auto">
          <a:xfrm>
            <a:off x="6629400" y="6248400"/>
            <a:ext cx="990600" cy="381000"/>
          </a:xfrm>
          <a:prstGeom prst="rect">
            <a:avLst/>
          </a:prstGeom>
          <a:solidFill>
            <a:schemeClr val="bg1"/>
          </a:solidFill>
          <a:ln w="9525">
            <a:noFill/>
            <a:miter lim="800000"/>
            <a:headEnd/>
            <a:tailEnd/>
          </a:ln>
        </p:spPr>
        <p:txBody>
          <a:bodyPr wrap="none" anchor="ctr"/>
          <a:lstStyle/>
          <a:p>
            <a:endParaRPr lang="fr-FR"/>
          </a:p>
        </p:txBody>
      </p:sp>
      <p:pic>
        <p:nvPicPr>
          <p:cNvPr id="29704" name="Picture 15"/>
          <p:cNvPicPr>
            <a:picLocks noChangeAspect="1" noChangeArrowheads="1"/>
          </p:cNvPicPr>
          <p:nvPr/>
        </p:nvPicPr>
        <p:blipFill>
          <a:blip r:embed="rId2"/>
          <a:srcRect/>
          <a:stretch>
            <a:fillRect/>
          </a:stretch>
        </p:blipFill>
        <p:spPr bwMode="auto">
          <a:xfrm>
            <a:off x="785786" y="2143116"/>
            <a:ext cx="7596008" cy="4214842"/>
          </a:xfrm>
          <a:prstGeom prst="rect">
            <a:avLst/>
          </a:prstGeom>
          <a:noFill/>
          <a:ln w="9525">
            <a:noFill/>
            <a:miter lim="800000"/>
            <a:headEnd/>
            <a:tailEnd/>
          </a:ln>
        </p:spPr>
      </p:pic>
      <p:sp>
        <p:nvSpPr>
          <p:cNvPr id="37898" name="Text Box 16"/>
          <p:cNvSpPr txBox="1">
            <a:spLocks noChangeArrowheads="1"/>
          </p:cNvSpPr>
          <p:nvPr/>
        </p:nvSpPr>
        <p:spPr bwMode="auto">
          <a:xfrm>
            <a:off x="928662" y="1357298"/>
            <a:ext cx="4893391" cy="830997"/>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pPr marL="354013" indent="-354013">
              <a:buFontTx/>
              <a:buChar char="•"/>
              <a:defRPr/>
            </a:pPr>
            <a:r>
              <a:rPr lang="fr-FR" sz="1600" dirty="0">
                <a:solidFill>
                  <a:schemeClr val="bg1"/>
                </a:solidFill>
              </a:rPr>
              <a:t>Baisse du solde exportateur</a:t>
            </a:r>
          </a:p>
          <a:p>
            <a:pPr marL="354013" indent="-354013">
              <a:buFontTx/>
              <a:buChar char="•"/>
              <a:defRPr/>
            </a:pPr>
            <a:r>
              <a:rPr lang="fr-FR" sz="1600" dirty="0">
                <a:solidFill>
                  <a:schemeClr val="bg1"/>
                </a:solidFill>
              </a:rPr>
              <a:t>Très forte baisse du solde exportateur en pointe</a:t>
            </a:r>
          </a:p>
          <a:p>
            <a:pPr marL="354013" indent="-354013">
              <a:buFontTx/>
              <a:buChar char="•"/>
              <a:defRPr/>
            </a:pPr>
            <a:r>
              <a:rPr lang="fr-FR" sz="1600" dirty="0" smtClean="0">
                <a:solidFill>
                  <a:schemeClr val="bg1"/>
                </a:solidFill>
              </a:rPr>
              <a:t>Hausse des exportations en base</a:t>
            </a:r>
            <a:endParaRPr lang="fr-FR" sz="1600" dirty="0">
              <a:solidFill>
                <a:schemeClr val="bg1"/>
              </a:solidFill>
            </a:endParaRPr>
          </a:p>
        </p:txBody>
      </p:sp>
      <p:sp>
        <p:nvSpPr>
          <p:cNvPr id="12" name="Espace réservé du numéro de diapositive 11"/>
          <p:cNvSpPr>
            <a:spLocks noGrp="1"/>
          </p:cNvSpPr>
          <p:nvPr>
            <p:ph type="sldNum" sz="quarter" idx="10"/>
          </p:nvPr>
        </p:nvSpPr>
        <p:spPr/>
        <p:txBody>
          <a:bodyPr/>
          <a:lstStyle/>
          <a:p>
            <a:pPr>
              <a:defRPr/>
            </a:pPr>
            <a:fld id="{5BD60E20-0C86-4377-8BFD-6A49A2E5CE7E}" type="slidenum">
              <a:rPr/>
              <a:pPr>
                <a:defRPr/>
              </a:pPr>
              <a:t>13</a:t>
            </a:fld>
            <a:endParaRPr dirty="0"/>
          </a:p>
        </p:txBody>
      </p:sp>
      <p:sp>
        <p:nvSpPr>
          <p:cNvPr id="13" name="ZoneTexte 12"/>
          <p:cNvSpPr txBox="1"/>
          <p:nvPr/>
        </p:nvSpPr>
        <p:spPr>
          <a:xfrm>
            <a:off x="142844" y="0"/>
            <a:ext cx="400110" cy="2031325"/>
          </a:xfrm>
          <a:prstGeom prst="rect">
            <a:avLst/>
          </a:prstGeom>
          <a:noFill/>
        </p:spPr>
        <p:txBody>
          <a:bodyPr vert="vert270">
            <a:spAutoFit/>
          </a:bodyPr>
          <a:lstStyle/>
          <a:p>
            <a:pPr algn="ctr">
              <a:defRPr/>
            </a:pPr>
            <a:r>
              <a:rPr lang="fr-FR" sz="1400" dirty="0">
                <a:solidFill>
                  <a:schemeClr val="bg1"/>
                </a:solidFill>
              </a:rPr>
              <a:t>Vision Stratégique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noFill/>
          <a:ln w="9525">
            <a:noFill/>
            <a:miter lim="800000"/>
            <a:headEnd/>
            <a:tailEnd/>
          </a:ln>
        </p:spPr>
        <p:txBody>
          <a:bodyPr vert="horz" wrap="square" lIns="91440" tIns="45720" rIns="91440" bIns="45720" numCol="1" anchor="ctr" anchorCtr="0" compatLnSpc="1">
            <a:prstTxWarp prst="textNoShape">
              <a:avLst/>
            </a:prstTxWarp>
            <a:normAutofit fontScale="90000"/>
          </a:bodyPr>
          <a:lstStyle/>
          <a:p>
            <a:pPr lvl="0"/>
            <a:r>
              <a:rPr lang="fr-FR" sz="2800" dirty="0" smtClean="0"/>
              <a:t>Zoom : Evolution prévisionnelle des échanges avec l’Allemagne</a:t>
            </a:r>
            <a:br>
              <a:rPr lang="fr-FR" sz="2800" dirty="0" smtClean="0"/>
            </a:br>
            <a:endParaRPr lang="fr-FR" sz="2800" dirty="0" smtClean="0"/>
          </a:p>
        </p:txBody>
      </p:sp>
      <p:graphicFrame>
        <p:nvGraphicFramePr>
          <p:cNvPr id="5" name="Espace réservé du contenu 4"/>
          <p:cNvGraphicFramePr>
            <a:graphicFrameLocks noGrp="1"/>
          </p:cNvGraphicFramePr>
          <p:nvPr>
            <p:ph idx="1"/>
          </p:nvPr>
        </p:nvGraphicFramePr>
        <p:xfrm>
          <a:off x="785786" y="785794"/>
          <a:ext cx="8072494" cy="34290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Image 5"/>
          <p:cNvPicPr/>
          <p:nvPr/>
        </p:nvPicPr>
        <p:blipFill>
          <a:blip r:embed="rId6"/>
          <a:srcRect/>
          <a:stretch>
            <a:fillRect/>
          </a:stretch>
        </p:blipFill>
        <p:spPr bwMode="auto">
          <a:xfrm>
            <a:off x="2285984" y="4286256"/>
            <a:ext cx="4643470" cy="2357454"/>
          </a:xfrm>
          <a:prstGeom prst="rect">
            <a:avLst/>
          </a:prstGeom>
          <a:noFill/>
          <a:ln w="9525">
            <a:noFill/>
            <a:miter lim="800000"/>
            <a:headEnd/>
            <a:tailEnd/>
          </a:ln>
        </p:spPr>
      </p:pic>
      <p:sp>
        <p:nvSpPr>
          <p:cNvPr id="7" name="Espace réservé du numéro de diapositive 9"/>
          <p:cNvSpPr>
            <a:spLocks noGrp="1"/>
          </p:cNvSpPr>
          <p:nvPr>
            <p:ph type="sldNum" sz="quarter" idx="10"/>
          </p:nvPr>
        </p:nvSpPr>
        <p:spPr>
          <a:xfrm>
            <a:off x="8786813" y="6564313"/>
            <a:ext cx="357187" cy="293687"/>
          </a:xfrm>
        </p:spPr>
        <p:txBody>
          <a:bodyPr/>
          <a:lstStyle>
            <a:lvl1pPr>
              <a:defRPr/>
            </a:lvl1pPr>
          </a:lstStyle>
          <a:p>
            <a:pPr>
              <a:defRPr/>
            </a:pPr>
            <a:fld id="{D40B4002-27F3-4860-8BE3-FAB338E5745E}" type="slidenum">
              <a:rPr/>
              <a:pPr>
                <a:defRPr/>
              </a:pPr>
              <a:t>14</a:t>
            </a:fld>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0"/>
            <a:ext cx="8229600" cy="1143000"/>
          </a:xfrm>
          <a:noFill/>
          <a:ln w="9525">
            <a:noFill/>
            <a:miter lim="800000"/>
            <a:headEnd/>
            <a:tailEnd/>
          </a:ln>
        </p:spPr>
        <p:txBody>
          <a:bodyPr vert="horz" wrap="square" lIns="91440" tIns="45720" rIns="91440" bIns="45720" numCol="1" anchor="ctr" anchorCtr="0" compatLnSpc="1">
            <a:prstTxWarp prst="textNoShape">
              <a:avLst/>
            </a:prstTxWarp>
          </a:bodyPr>
          <a:lstStyle/>
          <a:p>
            <a:r>
              <a:rPr lang="fr-FR" sz="2400" dirty="0" smtClean="0"/>
              <a:t>Le bilan prévisionnel allemand présente un potentiel d’exportation de 50TWh pour la production française</a:t>
            </a:r>
          </a:p>
        </p:txBody>
      </p:sp>
      <p:sp>
        <p:nvSpPr>
          <p:cNvPr id="3" name="Espace réservé du contenu 2"/>
          <p:cNvSpPr>
            <a:spLocks noGrp="1"/>
          </p:cNvSpPr>
          <p:nvPr>
            <p:ph idx="1"/>
          </p:nvPr>
        </p:nvSpPr>
        <p:spPr>
          <a:xfrm>
            <a:off x="1071538" y="4643446"/>
            <a:ext cx="7786742" cy="1571636"/>
          </a:xfrm>
          <a:solidFill>
            <a:schemeClr val="accent1">
              <a:lumMod val="20000"/>
              <a:lumOff val="80000"/>
            </a:schemeClr>
          </a:solidFill>
          <a:ln w="12700">
            <a:solidFill>
              <a:srgbClr val="009999"/>
            </a:solidFill>
          </a:ln>
        </p:spPr>
        <p:style>
          <a:lnRef idx="1">
            <a:schemeClr val="accent5"/>
          </a:lnRef>
          <a:fillRef idx="2">
            <a:schemeClr val="accent5"/>
          </a:fillRef>
          <a:effectRef idx="1">
            <a:schemeClr val="accent5"/>
          </a:effectRef>
          <a:fontRef idx="minor">
            <a:schemeClr val="dk1"/>
          </a:fontRef>
        </p:style>
        <p:txBody>
          <a:bodyPr>
            <a:normAutofit fontScale="92500"/>
          </a:bodyPr>
          <a:lstStyle/>
          <a:p>
            <a:r>
              <a:rPr lang="fr-FR" sz="1400" dirty="0" smtClean="0"/>
              <a:t>Le nucléaire sera exploité jusqu’à la fin de vie des tranches actuellement en service vers 2030.</a:t>
            </a:r>
          </a:p>
          <a:p>
            <a:r>
              <a:rPr lang="fr-FR" sz="1400" dirty="0" smtClean="0"/>
              <a:t>L’ensemble lignite/charbon voit sa production stagner jusqu’en 2020 puis décroitre de 7% par an. </a:t>
            </a:r>
          </a:p>
          <a:p>
            <a:r>
              <a:rPr lang="fr-FR" sz="1400" dirty="0" smtClean="0"/>
              <a:t>La production d’électricité au gaz croît de 4% par an.</a:t>
            </a:r>
          </a:p>
          <a:p>
            <a:r>
              <a:rPr lang="fr-FR" sz="1400" dirty="0" smtClean="0"/>
              <a:t> Le renouvelable en développement doit représenter 30 GW d’ici 2020</a:t>
            </a:r>
          </a:p>
          <a:p>
            <a:r>
              <a:rPr lang="fr-FR" sz="1400" dirty="0" smtClean="0"/>
              <a:t>La croissance de la demande d’électricité attendue jusqu’en 2020 se situe en moyenne entre 0.2% et 0.4% par an</a:t>
            </a:r>
            <a:endParaRPr lang="fr-FR" sz="1400" dirty="0"/>
          </a:p>
        </p:txBody>
      </p:sp>
      <p:pic>
        <p:nvPicPr>
          <p:cNvPr id="36866" name="Picture 2"/>
          <p:cNvPicPr>
            <a:picLocks noChangeAspect="1" noChangeArrowheads="1"/>
          </p:cNvPicPr>
          <p:nvPr/>
        </p:nvPicPr>
        <p:blipFill>
          <a:blip r:embed="rId2"/>
          <a:srcRect/>
          <a:stretch>
            <a:fillRect/>
          </a:stretch>
        </p:blipFill>
        <p:spPr bwMode="auto">
          <a:xfrm>
            <a:off x="2778923" y="3429000"/>
            <a:ext cx="4371973" cy="660118"/>
          </a:xfrm>
          <a:prstGeom prst="rect">
            <a:avLst/>
          </a:prstGeom>
          <a:noFill/>
          <a:ln w="9525">
            <a:noFill/>
            <a:miter lim="800000"/>
            <a:headEnd/>
            <a:tailEnd/>
          </a:ln>
          <a:effectLst/>
        </p:spPr>
      </p:pic>
      <p:sp>
        <p:nvSpPr>
          <p:cNvPr id="9" name="Organigramme : Fusion 8"/>
          <p:cNvSpPr/>
          <p:nvPr/>
        </p:nvSpPr>
        <p:spPr>
          <a:xfrm>
            <a:off x="3214678" y="4214818"/>
            <a:ext cx="3500462" cy="357190"/>
          </a:xfrm>
          <a:prstGeom prst="flowChartMerg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6867" name="Picture 3"/>
          <p:cNvPicPr>
            <a:picLocks noChangeAspect="1" noChangeArrowheads="1"/>
          </p:cNvPicPr>
          <p:nvPr/>
        </p:nvPicPr>
        <p:blipFill>
          <a:blip r:embed="rId3"/>
          <a:srcRect/>
          <a:stretch>
            <a:fillRect/>
          </a:stretch>
        </p:blipFill>
        <p:spPr bwMode="auto">
          <a:xfrm>
            <a:off x="2991647" y="1142984"/>
            <a:ext cx="3946525" cy="2139950"/>
          </a:xfrm>
          <a:prstGeom prst="rect">
            <a:avLst/>
          </a:prstGeom>
          <a:noFill/>
          <a:ln w="9525">
            <a:noFill/>
            <a:miter lim="800000"/>
            <a:headEnd/>
            <a:tailEnd/>
          </a:ln>
          <a:effectLst/>
        </p:spPr>
      </p:pic>
      <p:sp>
        <p:nvSpPr>
          <p:cNvPr id="8" name="Espace réservé du numéro de diapositive 9"/>
          <p:cNvSpPr>
            <a:spLocks noGrp="1"/>
          </p:cNvSpPr>
          <p:nvPr>
            <p:ph type="sldNum" sz="quarter" idx="10"/>
          </p:nvPr>
        </p:nvSpPr>
        <p:spPr>
          <a:xfrm>
            <a:off x="8786813" y="6564313"/>
            <a:ext cx="357187" cy="293687"/>
          </a:xfrm>
        </p:spPr>
        <p:txBody>
          <a:bodyPr/>
          <a:lstStyle>
            <a:lvl1pPr>
              <a:defRPr/>
            </a:lvl1pPr>
          </a:lstStyle>
          <a:p>
            <a:pPr>
              <a:defRPr/>
            </a:pPr>
            <a:fld id="{D40B4002-27F3-4860-8BE3-FAB338E5745E}" type="slidenum">
              <a:rPr/>
              <a:pPr>
                <a:defRPr/>
              </a:pPr>
              <a:t>15</a:t>
            </a:fld>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38" y="2000250"/>
            <a:ext cx="8229600" cy="1077913"/>
          </a:xfrm>
        </p:spPr>
        <p:txBody>
          <a:bodyPr rtlCol="0"/>
          <a:lstStyle/>
          <a:p>
            <a:pPr>
              <a:defRPr/>
            </a:pPr>
            <a:r>
              <a:rPr smtClean="0">
                <a:latin typeface="+mn-lt"/>
                <a:cs typeface="Tahoma" pitchFamily="34" charset="0"/>
              </a:rPr>
              <a:t>IV. La demande d'électricité </a:t>
            </a:r>
            <a:br>
              <a:rPr smtClean="0">
                <a:latin typeface="+mn-lt"/>
                <a:cs typeface="Tahoma" pitchFamily="34" charset="0"/>
              </a:rPr>
            </a:br>
            <a:endParaRPr smtClean="0">
              <a:latin typeface="+mn-lt"/>
              <a:cs typeface="Tahoma" pitchFamily="34" charset="0"/>
            </a:endParaRPr>
          </a:p>
        </p:txBody>
      </p:sp>
      <p:sp>
        <p:nvSpPr>
          <p:cNvPr id="21508" name="Espace réservé du numéro de diapositive 3"/>
          <p:cNvSpPr>
            <a:spLocks noGrp="1"/>
          </p:cNvSpPr>
          <p:nvPr>
            <p:ph type="sldNum"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167E22E-8984-4E55-B721-998ED8912F14}" type="slidenum">
              <a:rPr/>
              <a:pPr fontAlgn="base">
                <a:spcBef>
                  <a:spcPct val="0"/>
                </a:spcBef>
                <a:spcAft>
                  <a:spcPct val="0"/>
                </a:spcAft>
                <a:defRPr/>
              </a:pPr>
              <a:t>16</a:t>
            </a:fld>
            <a:endParaRPr/>
          </a:p>
        </p:txBody>
      </p:sp>
      <p:sp>
        <p:nvSpPr>
          <p:cNvPr id="4" name="ZoneTexte 3"/>
          <p:cNvSpPr txBox="1"/>
          <p:nvPr/>
        </p:nvSpPr>
        <p:spPr>
          <a:xfrm>
            <a:off x="142844" y="0"/>
            <a:ext cx="400110" cy="2031325"/>
          </a:xfrm>
          <a:prstGeom prst="rect">
            <a:avLst/>
          </a:prstGeom>
          <a:noFill/>
        </p:spPr>
        <p:txBody>
          <a:bodyPr vert="vert270">
            <a:spAutoFit/>
          </a:bodyPr>
          <a:lstStyle/>
          <a:p>
            <a:pPr algn="ctr">
              <a:defRPr/>
            </a:pPr>
            <a:r>
              <a:rPr lang="fr-FR" sz="1400" dirty="0">
                <a:solidFill>
                  <a:schemeClr val="bg1"/>
                </a:solidFill>
              </a:rPr>
              <a:t>Vision Stratégique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re 1"/>
          <p:cNvSpPr>
            <a:spLocks noGrp="1"/>
          </p:cNvSpPr>
          <p:nvPr>
            <p:ph type="title"/>
          </p:nvPr>
        </p:nvSpPr>
        <p:spPr>
          <a:xfrm>
            <a:off x="642938" y="214290"/>
            <a:ext cx="8501062" cy="654050"/>
          </a:xfrm>
        </p:spPr>
        <p:txBody>
          <a:bodyPr>
            <a:normAutofit fontScale="90000"/>
          </a:bodyPr>
          <a:lstStyle/>
          <a:p>
            <a:pPr eaLnBrk="1" fontAlgn="base" hangingPunct="1">
              <a:spcAft>
                <a:spcPct val="0"/>
              </a:spcAft>
              <a:defRPr/>
            </a:pPr>
            <a:r>
              <a:rPr sz="2200">
                <a:latin typeface="Arial" charset="0"/>
                <a:cs typeface="Arial" charset="0"/>
              </a:rPr>
              <a:t>La croissance de la demande d’électricité est observable depuis 1950 – Fléchissement de la croissance</a:t>
            </a:r>
          </a:p>
        </p:txBody>
      </p:sp>
      <p:sp>
        <p:nvSpPr>
          <p:cNvPr id="3" name="Espace réservé du contenu 2"/>
          <p:cNvSpPr>
            <a:spLocks noGrp="1"/>
          </p:cNvSpPr>
          <p:nvPr>
            <p:ph idx="1"/>
          </p:nvPr>
        </p:nvSpPr>
        <p:spPr>
          <a:xfrm>
            <a:off x="5038725" y="1524000"/>
            <a:ext cx="4105275" cy="1752600"/>
          </a:xfrm>
          <a:solidFill>
            <a:schemeClr val="accent1">
              <a:lumMod val="75000"/>
            </a:schemeClr>
          </a:solidFill>
        </p:spPr>
        <p:txBody>
          <a:bodyPr rtlCol="0">
            <a:noAutofit/>
          </a:bodyPr>
          <a:lstStyle/>
          <a:p>
            <a:pPr eaLnBrk="1" fontAlgn="auto" hangingPunct="1">
              <a:spcAft>
                <a:spcPts val="0"/>
              </a:spcAft>
              <a:buFont typeface="Wingdings" pitchFamily="2" charset="2"/>
              <a:buChar char="ü"/>
              <a:defRPr/>
            </a:pPr>
            <a:r>
              <a:rPr lang="fr-FR" sz="1200" b="1" dirty="0" smtClean="0">
                <a:solidFill>
                  <a:schemeClr val="bg1"/>
                </a:solidFill>
              </a:rPr>
              <a:t>La demande en volume à doublée ces 20 dernières années</a:t>
            </a:r>
          </a:p>
          <a:p>
            <a:pPr eaLnBrk="1" fontAlgn="auto" hangingPunct="1">
              <a:spcAft>
                <a:spcPts val="0"/>
              </a:spcAft>
              <a:buFont typeface="Wingdings" pitchFamily="2" charset="2"/>
              <a:buChar char="ü"/>
              <a:defRPr/>
            </a:pPr>
            <a:r>
              <a:rPr lang="fr-FR" sz="1200" b="1" dirty="0" smtClean="0">
                <a:solidFill>
                  <a:schemeClr val="bg1"/>
                </a:solidFill>
              </a:rPr>
              <a:t>La sensibilité de l’usage de l’électricité aux variations climatiques à augmentée depuis les années 80</a:t>
            </a:r>
          </a:p>
          <a:p>
            <a:pPr eaLnBrk="1" fontAlgn="auto" hangingPunct="1">
              <a:spcAft>
                <a:spcPts val="0"/>
              </a:spcAft>
              <a:buFont typeface="Wingdings" pitchFamily="2" charset="2"/>
              <a:buChar char="ü"/>
              <a:defRPr/>
            </a:pPr>
            <a:r>
              <a:rPr lang="fr-FR" sz="1200" b="1" dirty="0" smtClean="0">
                <a:solidFill>
                  <a:schemeClr val="bg1"/>
                </a:solidFill>
              </a:rPr>
              <a:t>Une inflexion de la croissance de la demande se dessine depuis les années 2000</a:t>
            </a:r>
          </a:p>
          <a:p>
            <a:pPr eaLnBrk="1" fontAlgn="auto" hangingPunct="1">
              <a:spcAft>
                <a:spcPts val="0"/>
              </a:spcAft>
              <a:buFont typeface="Wingdings" pitchFamily="2" charset="2"/>
              <a:buChar char="ü"/>
              <a:defRPr/>
            </a:pPr>
            <a:endParaRPr lang="fr-FR" sz="1200" b="1" dirty="0">
              <a:solidFill>
                <a:schemeClr val="bg1"/>
              </a:solidFill>
            </a:endParaRPr>
          </a:p>
        </p:txBody>
      </p:sp>
      <p:pic>
        <p:nvPicPr>
          <p:cNvPr id="24580" name="Picture 3" descr="pastilla azul oscura"/>
          <p:cNvPicPr>
            <a:picLocks noChangeAspect="1" noChangeArrowheads="1"/>
          </p:cNvPicPr>
          <p:nvPr/>
        </p:nvPicPr>
        <p:blipFill>
          <a:blip r:embed="rId2"/>
          <a:srcRect/>
          <a:stretch>
            <a:fillRect/>
          </a:stretch>
        </p:blipFill>
        <p:spPr bwMode="auto">
          <a:xfrm>
            <a:off x="762000" y="990600"/>
            <a:ext cx="3738562" cy="2469377"/>
          </a:xfrm>
          <a:prstGeom prst="rect">
            <a:avLst/>
          </a:prstGeom>
          <a:noFill/>
          <a:ln w="9525">
            <a:noFill/>
            <a:miter lim="800000"/>
            <a:headEnd/>
            <a:tailEnd/>
          </a:ln>
        </p:spPr>
      </p:pic>
      <p:pic>
        <p:nvPicPr>
          <p:cNvPr id="24581" name="Image 3" descr="pastilla azul oscura"/>
          <p:cNvPicPr>
            <a:picLocks noChangeAspect="1" noChangeArrowheads="1"/>
          </p:cNvPicPr>
          <p:nvPr/>
        </p:nvPicPr>
        <p:blipFill>
          <a:blip r:embed="rId3"/>
          <a:srcRect/>
          <a:stretch>
            <a:fillRect/>
          </a:stretch>
        </p:blipFill>
        <p:spPr bwMode="auto">
          <a:xfrm>
            <a:off x="928662" y="3500438"/>
            <a:ext cx="7391424" cy="2251075"/>
          </a:xfrm>
          <a:prstGeom prst="rect">
            <a:avLst/>
          </a:prstGeom>
          <a:noFill/>
          <a:ln w="9525">
            <a:noFill/>
            <a:miter lim="800000"/>
            <a:headEnd/>
            <a:tailEnd/>
          </a:ln>
        </p:spPr>
      </p:pic>
      <p:sp>
        <p:nvSpPr>
          <p:cNvPr id="2" name="Espace réservé du contenu 2"/>
          <p:cNvSpPr>
            <a:spLocks/>
          </p:cNvSpPr>
          <p:nvPr/>
        </p:nvSpPr>
        <p:spPr bwMode="auto">
          <a:xfrm>
            <a:off x="642910" y="5715016"/>
            <a:ext cx="8501090" cy="857256"/>
          </a:xfrm>
          <a:prstGeom prst="rect">
            <a:avLst/>
          </a:prstGeom>
          <a:solidFill>
            <a:srgbClr val="376092"/>
          </a:solidFill>
          <a:ln w="9525">
            <a:noFill/>
            <a:miter lim="800000"/>
            <a:headEnd/>
            <a:tailEnd/>
          </a:ln>
        </p:spPr>
        <p:txBody>
          <a:bodyPr/>
          <a:lstStyle/>
          <a:p>
            <a:pPr marL="342900" indent="-342900" fontAlgn="auto">
              <a:spcBef>
                <a:spcPct val="20000"/>
              </a:spcBef>
              <a:spcAft>
                <a:spcPts val="0"/>
              </a:spcAft>
              <a:buFont typeface="Wingdings" pitchFamily="2" charset="2"/>
              <a:buChar char="Ø"/>
              <a:defRPr/>
            </a:pPr>
            <a:r>
              <a:rPr lang="fr-FR" sz="1200" b="1" dirty="0">
                <a:solidFill>
                  <a:schemeClr val="bg1"/>
                </a:solidFill>
                <a:latin typeface="+mn-lt"/>
              </a:rPr>
              <a:t>La hausse moyenne annuelle de la consommation corrigée des aléas climatiques s’est stabilisée juste en dessous de 2%</a:t>
            </a:r>
          </a:p>
          <a:p>
            <a:pPr marL="342900" indent="-342900" fontAlgn="auto">
              <a:spcBef>
                <a:spcPct val="20000"/>
              </a:spcBef>
              <a:spcAft>
                <a:spcPts val="0"/>
              </a:spcAft>
              <a:buFont typeface="Wingdings" pitchFamily="2" charset="2"/>
              <a:buChar char="Ø"/>
              <a:defRPr/>
            </a:pPr>
            <a:r>
              <a:rPr lang="fr-FR" sz="1200" b="1" dirty="0">
                <a:solidFill>
                  <a:schemeClr val="bg1"/>
                </a:solidFill>
                <a:latin typeface="+mn-lt"/>
              </a:rPr>
              <a:t>L’intensité électrique finale a eu une tendance linéaire à la hausse jusqu’en 1993. </a:t>
            </a:r>
            <a:r>
              <a:rPr lang="fr-FR" sz="1200" b="1" dirty="0" smtClean="0">
                <a:solidFill>
                  <a:schemeClr val="bg1"/>
                </a:solidFill>
                <a:latin typeface="+mn-lt"/>
              </a:rPr>
              <a:t>Stabilisation </a:t>
            </a:r>
            <a:r>
              <a:rPr lang="fr-FR" sz="1200" b="1" dirty="0">
                <a:solidFill>
                  <a:schemeClr val="bg1"/>
                </a:solidFill>
                <a:latin typeface="+mn-lt"/>
              </a:rPr>
              <a:t>de la croissance </a:t>
            </a:r>
            <a:r>
              <a:rPr lang="fr-FR" sz="1200" b="1" dirty="0" smtClean="0">
                <a:solidFill>
                  <a:schemeClr val="bg1"/>
                </a:solidFill>
                <a:latin typeface="+mn-lt"/>
              </a:rPr>
              <a:t>depuis10 </a:t>
            </a:r>
            <a:r>
              <a:rPr lang="fr-FR" sz="1200" b="1" dirty="0">
                <a:solidFill>
                  <a:schemeClr val="bg1"/>
                </a:solidFill>
                <a:latin typeface="+mn-lt"/>
              </a:rPr>
              <a:t>ans </a:t>
            </a:r>
            <a:r>
              <a:rPr lang="fr-FR" sz="1200" b="1" dirty="0" smtClean="0">
                <a:solidFill>
                  <a:schemeClr val="bg1"/>
                </a:solidFill>
                <a:latin typeface="+mn-lt"/>
              </a:rPr>
              <a:t>: demande </a:t>
            </a:r>
            <a:r>
              <a:rPr lang="fr-FR" sz="1200" b="1" dirty="0">
                <a:solidFill>
                  <a:schemeClr val="bg1"/>
                </a:solidFill>
                <a:latin typeface="+mn-lt"/>
              </a:rPr>
              <a:t>du secteur résidentiel-tertiaire par rapport à la croissance du PIB</a:t>
            </a:r>
          </a:p>
        </p:txBody>
      </p:sp>
      <p:sp>
        <p:nvSpPr>
          <p:cNvPr id="7" name="Espace réservé du numéro de diapositive 6"/>
          <p:cNvSpPr>
            <a:spLocks noGrp="1"/>
          </p:cNvSpPr>
          <p:nvPr>
            <p:ph type="sldNum" sz="quarter" idx="10"/>
          </p:nvPr>
        </p:nvSpPr>
        <p:spPr/>
        <p:txBody>
          <a:bodyPr/>
          <a:lstStyle/>
          <a:p>
            <a:pPr>
              <a:defRPr/>
            </a:pPr>
            <a:fld id="{143D415A-3CBB-4876-B3C0-D8A979E2266F}" type="slidenum">
              <a:rPr/>
              <a:pPr>
                <a:defRPr/>
              </a:pPr>
              <a:t>17</a:t>
            </a:fld>
            <a:endParaRPr dirty="0"/>
          </a:p>
        </p:txBody>
      </p:sp>
      <p:sp>
        <p:nvSpPr>
          <p:cNvPr id="8" name="ZoneTexte 7"/>
          <p:cNvSpPr txBox="1"/>
          <p:nvPr/>
        </p:nvSpPr>
        <p:spPr>
          <a:xfrm>
            <a:off x="142844" y="0"/>
            <a:ext cx="400110" cy="2031325"/>
          </a:xfrm>
          <a:prstGeom prst="rect">
            <a:avLst/>
          </a:prstGeom>
          <a:noFill/>
        </p:spPr>
        <p:txBody>
          <a:bodyPr vert="vert270">
            <a:spAutoFit/>
          </a:bodyPr>
          <a:lstStyle/>
          <a:p>
            <a:pPr algn="ctr">
              <a:defRPr/>
            </a:pPr>
            <a:r>
              <a:rPr lang="fr-FR" sz="1400" dirty="0">
                <a:solidFill>
                  <a:schemeClr val="bg1"/>
                </a:solidFill>
              </a:rPr>
              <a:t>Vision Stratégique</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re 1"/>
          <p:cNvSpPr>
            <a:spLocks noGrp="1"/>
          </p:cNvSpPr>
          <p:nvPr>
            <p:ph type="title"/>
          </p:nvPr>
        </p:nvSpPr>
        <p:spPr>
          <a:xfrm>
            <a:off x="642938" y="214313"/>
            <a:ext cx="8515350" cy="511175"/>
          </a:xfrm>
        </p:spPr>
        <p:txBody>
          <a:bodyPr/>
          <a:lstStyle/>
          <a:p>
            <a:pPr eaLnBrk="1" fontAlgn="base" hangingPunct="1">
              <a:spcAft>
                <a:spcPct val="0"/>
              </a:spcAft>
            </a:pPr>
            <a:r>
              <a:rPr sz="2400">
                <a:latin typeface="Arial" charset="0"/>
                <a:cs typeface="Arial" charset="0"/>
              </a:rPr>
              <a:t>Observation de la demande par grands secteurs </a:t>
            </a:r>
          </a:p>
        </p:txBody>
      </p:sp>
      <p:sp>
        <p:nvSpPr>
          <p:cNvPr id="3" name="Espace réservé du contenu 2"/>
          <p:cNvSpPr>
            <a:spLocks noGrp="1"/>
          </p:cNvSpPr>
          <p:nvPr>
            <p:ph idx="1"/>
          </p:nvPr>
        </p:nvSpPr>
        <p:spPr>
          <a:xfrm>
            <a:off x="714375" y="4953000"/>
            <a:ext cx="8229600" cy="1476375"/>
          </a:xfrm>
          <a:solidFill>
            <a:schemeClr val="accent1">
              <a:lumMod val="75000"/>
            </a:schemeClr>
          </a:solidFill>
        </p:spPr>
        <p:txBody>
          <a:bodyPr rtlCol="0" anchor="ctr">
            <a:noAutofit/>
          </a:bodyPr>
          <a:lstStyle/>
          <a:p>
            <a:pPr marL="354013" indent="-341313" eaLnBrk="1" fontAlgn="auto" hangingPunct="1">
              <a:spcBef>
                <a:spcPct val="0"/>
              </a:spcBef>
              <a:spcAft>
                <a:spcPts val="0"/>
              </a:spcAft>
              <a:buFont typeface="Wingdings" pitchFamily="2" charset="2"/>
              <a:buChar char="ü"/>
              <a:defRPr/>
            </a:pPr>
            <a:r>
              <a:rPr lang="fr-FR" sz="1400" b="1" dirty="0" smtClean="0">
                <a:solidFill>
                  <a:schemeClr val="bg1"/>
                </a:solidFill>
                <a:ea typeface="+mj-ea"/>
                <a:cs typeface="+mj-cs"/>
              </a:rPr>
              <a:t>L’analyse sectorielle montre le poids du résidentiel tertiaire qui soutient la hausse malgré le ralentissement industriel</a:t>
            </a:r>
          </a:p>
          <a:p>
            <a:pPr marL="354013" indent="-341313" eaLnBrk="1" fontAlgn="auto" hangingPunct="1">
              <a:spcBef>
                <a:spcPct val="0"/>
              </a:spcBef>
              <a:spcAft>
                <a:spcPts val="0"/>
              </a:spcAft>
              <a:buFont typeface="Wingdings" pitchFamily="2" charset="2"/>
              <a:buChar char="ü"/>
              <a:defRPr/>
            </a:pPr>
            <a:r>
              <a:rPr lang="fr-FR" sz="1400" b="1" dirty="0" smtClean="0">
                <a:solidFill>
                  <a:schemeClr val="bg1"/>
                </a:solidFill>
              </a:rPr>
              <a:t>En croissance annuelle moyenne l’augmentation du résidentiel-tertiaire a été de 5,7% contre 2,2% pour l’industrie. La consommation du résidentiel-tertiaire représente à l’heure actuelle environ 63% de la consommation totale d’électricité nationale</a:t>
            </a:r>
            <a:endParaRPr lang="fr-FR" sz="1400" b="1" dirty="0" smtClean="0">
              <a:solidFill>
                <a:schemeClr val="bg1"/>
              </a:solidFill>
              <a:ea typeface="+mj-ea"/>
              <a:cs typeface="+mj-cs"/>
            </a:endParaRPr>
          </a:p>
        </p:txBody>
      </p:sp>
      <p:pic>
        <p:nvPicPr>
          <p:cNvPr id="25604" name="Picture 1037" descr="pastilla azul oscura"/>
          <p:cNvPicPr>
            <a:picLocks noChangeAspect="1" noChangeArrowheads="1"/>
          </p:cNvPicPr>
          <p:nvPr/>
        </p:nvPicPr>
        <p:blipFill>
          <a:blip r:embed="rId2"/>
          <a:srcRect/>
          <a:stretch>
            <a:fillRect/>
          </a:stretch>
        </p:blipFill>
        <p:spPr bwMode="auto">
          <a:xfrm>
            <a:off x="428625" y="609600"/>
            <a:ext cx="8972550" cy="4029075"/>
          </a:xfrm>
          <a:prstGeom prst="rect">
            <a:avLst/>
          </a:prstGeom>
          <a:noFill/>
          <a:ln w="9525">
            <a:noFill/>
            <a:miter lim="800000"/>
            <a:headEnd/>
            <a:tailEnd/>
          </a:ln>
        </p:spPr>
      </p:pic>
      <p:sp>
        <p:nvSpPr>
          <p:cNvPr id="5" name="Espace réservé du numéro de diapositive 4"/>
          <p:cNvSpPr>
            <a:spLocks noGrp="1"/>
          </p:cNvSpPr>
          <p:nvPr>
            <p:ph type="sldNum" sz="quarter" idx="10"/>
          </p:nvPr>
        </p:nvSpPr>
        <p:spPr/>
        <p:txBody>
          <a:bodyPr/>
          <a:lstStyle/>
          <a:p>
            <a:pPr>
              <a:defRPr/>
            </a:pPr>
            <a:fld id="{A3651829-F31C-46B9-B220-869969D80C82}" type="slidenum">
              <a:rPr/>
              <a:pPr>
                <a:defRPr/>
              </a:pPr>
              <a:t>18</a:t>
            </a:fld>
            <a:endParaRPr dirty="0"/>
          </a:p>
        </p:txBody>
      </p:sp>
      <p:sp>
        <p:nvSpPr>
          <p:cNvPr id="6" name="ZoneTexte 5"/>
          <p:cNvSpPr txBox="1"/>
          <p:nvPr/>
        </p:nvSpPr>
        <p:spPr>
          <a:xfrm>
            <a:off x="142844" y="0"/>
            <a:ext cx="400110" cy="2031325"/>
          </a:xfrm>
          <a:prstGeom prst="rect">
            <a:avLst/>
          </a:prstGeom>
          <a:noFill/>
        </p:spPr>
        <p:txBody>
          <a:bodyPr vert="vert270">
            <a:spAutoFit/>
          </a:bodyPr>
          <a:lstStyle/>
          <a:p>
            <a:pPr algn="ctr">
              <a:defRPr/>
            </a:pPr>
            <a:r>
              <a:rPr lang="fr-FR" sz="1400" dirty="0">
                <a:solidFill>
                  <a:schemeClr val="bg1"/>
                </a:solidFill>
              </a:rPr>
              <a:t>Vision Stratégique</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re 1"/>
          <p:cNvSpPr>
            <a:spLocks noGrp="1"/>
          </p:cNvSpPr>
          <p:nvPr>
            <p:ph type="title"/>
          </p:nvPr>
        </p:nvSpPr>
        <p:spPr>
          <a:xfrm>
            <a:off x="642938" y="214313"/>
            <a:ext cx="8515350" cy="428625"/>
          </a:xfrm>
        </p:spPr>
        <p:txBody>
          <a:bodyPr>
            <a:normAutofit fontScale="90000"/>
          </a:bodyPr>
          <a:lstStyle/>
          <a:p>
            <a:pPr eaLnBrk="1" fontAlgn="base" hangingPunct="1">
              <a:spcAft>
                <a:spcPct val="0"/>
              </a:spcAft>
              <a:defRPr/>
            </a:pPr>
            <a:r>
              <a:rPr sz="2400"/>
              <a:t>Les hypothèses de la demande prévisionnelle selon RTE</a:t>
            </a:r>
          </a:p>
        </p:txBody>
      </p:sp>
      <p:pic>
        <p:nvPicPr>
          <p:cNvPr id="26627" name="Espace réservé du contenu 3"/>
          <p:cNvPicPr>
            <a:picLocks noGrp="1"/>
          </p:cNvPicPr>
          <p:nvPr>
            <p:ph idx="1"/>
          </p:nvPr>
        </p:nvPicPr>
        <p:blipFill>
          <a:blip r:embed="rId2"/>
          <a:srcRect/>
          <a:stretch>
            <a:fillRect/>
          </a:stretch>
        </p:blipFill>
        <p:spPr>
          <a:xfrm>
            <a:off x="700088" y="1071563"/>
            <a:ext cx="8229600" cy="1492250"/>
          </a:xfrm>
        </p:spPr>
      </p:pic>
      <p:graphicFrame>
        <p:nvGraphicFramePr>
          <p:cNvPr id="5" name="Diagramme 4"/>
          <p:cNvGraphicFramePr/>
          <p:nvPr/>
        </p:nvGraphicFramePr>
        <p:xfrm>
          <a:off x="1857356" y="2500306"/>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Espace réservé du numéro de diapositive 5"/>
          <p:cNvSpPr>
            <a:spLocks noGrp="1"/>
          </p:cNvSpPr>
          <p:nvPr>
            <p:ph type="sldNum" sz="quarter" idx="10"/>
          </p:nvPr>
        </p:nvSpPr>
        <p:spPr/>
        <p:txBody>
          <a:bodyPr/>
          <a:lstStyle/>
          <a:p>
            <a:pPr>
              <a:defRPr/>
            </a:pPr>
            <a:fld id="{599969CA-F7EB-4394-9139-5411C53107B2}" type="slidenum">
              <a:rPr/>
              <a:pPr>
                <a:defRPr/>
              </a:pPr>
              <a:t>19</a:t>
            </a:fld>
            <a:endParaRPr dirty="0"/>
          </a:p>
        </p:txBody>
      </p:sp>
      <p:sp>
        <p:nvSpPr>
          <p:cNvPr id="7" name="ZoneTexte 6"/>
          <p:cNvSpPr txBox="1"/>
          <p:nvPr/>
        </p:nvSpPr>
        <p:spPr>
          <a:xfrm>
            <a:off x="142844" y="0"/>
            <a:ext cx="400110" cy="2031325"/>
          </a:xfrm>
          <a:prstGeom prst="rect">
            <a:avLst/>
          </a:prstGeom>
          <a:noFill/>
        </p:spPr>
        <p:txBody>
          <a:bodyPr vert="vert270">
            <a:spAutoFit/>
          </a:bodyPr>
          <a:lstStyle/>
          <a:p>
            <a:pPr algn="ctr">
              <a:defRPr/>
            </a:pPr>
            <a:r>
              <a:rPr lang="fr-FR" sz="1400" dirty="0">
                <a:solidFill>
                  <a:schemeClr val="bg1"/>
                </a:solidFill>
              </a:rPr>
              <a:t>Vision Stratégique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txBox="1">
            <a:spLocks/>
          </p:cNvSpPr>
          <p:nvPr/>
        </p:nvSpPr>
        <p:spPr>
          <a:xfrm>
            <a:off x="700088" y="428625"/>
            <a:ext cx="8291512" cy="511175"/>
          </a:xfrm>
          <a:prstGeom prst="rect">
            <a:avLst/>
          </a:prstGeom>
          <a:solidFill>
            <a:schemeClr val="bg1"/>
          </a:solidFill>
          <a:ln w="9525">
            <a:noFill/>
            <a:miter lim="800000"/>
            <a:headEnd/>
            <a:tailEnd/>
          </a:ln>
        </p:spPr>
        <p:txBody>
          <a:bodyPr anchor="ctr">
            <a:normAutofit fontScale="97500"/>
          </a:bodyPr>
          <a:lstStyle/>
          <a:p>
            <a:pPr fontAlgn="auto">
              <a:spcAft>
                <a:spcPts val="0"/>
              </a:spcAft>
              <a:defRPr/>
            </a:pPr>
            <a:r>
              <a:rPr lang="fr-FR" sz="2400" b="1" dirty="0">
                <a:solidFill>
                  <a:srgbClr val="FF0000"/>
                </a:solidFill>
                <a:latin typeface="+mn-lt"/>
                <a:ea typeface="+mj-ea"/>
                <a:cs typeface="Arial" pitchFamily="34" charset="0"/>
              </a:rPr>
              <a:t>Vision Stratégique</a:t>
            </a:r>
          </a:p>
        </p:txBody>
      </p:sp>
      <p:sp>
        <p:nvSpPr>
          <p:cNvPr id="21507" name="Rectangle 6"/>
          <p:cNvSpPr>
            <a:spLocks noChangeArrowheads="1"/>
          </p:cNvSpPr>
          <p:nvPr/>
        </p:nvSpPr>
        <p:spPr bwMode="auto">
          <a:xfrm>
            <a:off x="2090738" y="2143125"/>
            <a:ext cx="5405437" cy="304800"/>
          </a:xfrm>
          <a:prstGeom prst="rect">
            <a:avLst/>
          </a:prstGeom>
          <a:solidFill>
            <a:srgbClr val="FF0000"/>
          </a:solidFill>
          <a:ln w="9525">
            <a:noFill/>
            <a:miter lim="800000"/>
            <a:headEnd/>
            <a:tailEnd/>
          </a:ln>
        </p:spPr>
        <p:txBody>
          <a:bodyPr>
            <a:spAutoFit/>
          </a:bodyPr>
          <a:lstStyle/>
          <a:p>
            <a:pPr marL="457200" indent="-457200" algn="r">
              <a:defRPr/>
            </a:pPr>
            <a:r>
              <a:rPr lang="fr-FR" sz="1400" b="1">
                <a:solidFill>
                  <a:schemeClr val="bg1"/>
                </a:solidFill>
                <a:latin typeface="+mn-lt"/>
              </a:rPr>
              <a:t>	 Orientations politiques</a:t>
            </a:r>
          </a:p>
        </p:txBody>
      </p:sp>
      <p:sp>
        <p:nvSpPr>
          <p:cNvPr id="21508" name="Rectangle 7"/>
          <p:cNvSpPr>
            <a:spLocks noChangeArrowheads="1"/>
          </p:cNvSpPr>
          <p:nvPr/>
        </p:nvSpPr>
        <p:spPr bwMode="auto">
          <a:xfrm>
            <a:off x="2090738" y="2700338"/>
            <a:ext cx="5405437" cy="304800"/>
          </a:xfrm>
          <a:prstGeom prst="rect">
            <a:avLst/>
          </a:prstGeom>
          <a:solidFill>
            <a:srgbClr val="FF0000"/>
          </a:solidFill>
          <a:ln w="9525">
            <a:noFill/>
            <a:miter lim="800000"/>
            <a:headEnd/>
            <a:tailEnd/>
          </a:ln>
        </p:spPr>
        <p:txBody>
          <a:bodyPr>
            <a:spAutoFit/>
          </a:bodyPr>
          <a:lstStyle/>
          <a:p>
            <a:pPr marL="457200" indent="-457200" algn="r">
              <a:defRPr/>
            </a:pPr>
            <a:r>
              <a:rPr lang="fr-FR" sz="1400" b="1" dirty="0">
                <a:solidFill>
                  <a:schemeClr val="bg1"/>
                </a:solidFill>
                <a:latin typeface="+mn-lt"/>
              </a:rPr>
              <a:t>	 </a:t>
            </a:r>
            <a:r>
              <a:rPr lang="fr-FR" sz="1400" b="1" dirty="0" smtClean="0">
                <a:solidFill>
                  <a:schemeClr val="bg1"/>
                </a:solidFill>
                <a:latin typeface="+mn-lt"/>
              </a:rPr>
              <a:t>Le Marché </a:t>
            </a:r>
            <a:r>
              <a:rPr lang="fr-FR" sz="1400" b="1" dirty="0">
                <a:solidFill>
                  <a:schemeClr val="bg1"/>
                </a:solidFill>
                <a:latin typeface="+mn-lt"/>
              </a:rPr>
              <a:t>Unique</a:t>
            </a:r>
          </a:p>
        </p:txBody>
      </p:sp>
      <p:sp>
        <p:nvSpPr>
          <p:cNvPr id="21509" name="Rectangle 8"/>
          <p:cNvSpPr>
            <a:spLocks noChangeArrowheads="1"/>
          </p:cNvSpPr>
          <p:nvPr/>
        </p:nvSpPr>
        <p:spPr bwMode="auto">
          <a:xfrm>
            <a:off x="2090738" y="3263900"/>
            <a:ext cx="5405437" cy="304800"/>
          </a:xfrm>
          <a:prstGeom prst="rect">
            <a:avLst/>
          </a:prstGeom>
          <a:solidFill>
            <a:srgbClr val="FF0000"/>
          </a:solidFill>
          <a:ln w="9525">
            <a:noFill/>
            <a:miter lim="800000"/>
            <a:headEnd/>
            <a:tailEnd/>
          </a:ln>
        </p:spPr>
        <p:txBody>
          <a:bodyPr>
            <a:spAutoFit/>
          </a:bodyPr>
          <a:lstStyle/>
          <a:p>
            <a:pPr marL="457200" indent="-457200" algn="r">
              <a:defRPr/>
            </a:pPr>
            <a:r>
              <a:rPr lang="fr-FR" sz="1400" b="1">
                <a:solidFill>
                  <a:schemeClr val="bg1"/>
                </a:solidFill>
                <a:latin typeface="+mn-lt"/>
              </a:rPr>
              <a:t>La demande d’électricité</a:t>
            </a:r>
          </a:p>
        </p:txBody>
      </p:sp>
      <p:sp>
        <p:nvSpPr>
          <p:cNvPr id="21510" name="Rectangle 10"/>
          <p:cNvSpPr>
            <a:spLocks noChangeArrowheads="1"/>
          </p:cNvSpPr>
          <p:nvPr/>
        </p:nvSpPr>
        <p:spPr bwMode="auto">
          <a:xfrm>
            <a:off x="2090738" y="1571625"/>
            <a:ext cx="5405437" cy="304800"/>
          </a:xfrm>
          <a:prstGeom prst="rect">
            <a:avLst/>
          </a:prstGeom>
          <a:solidFill>
            <a:srgbClr val="FF0000"/>
          </a:solidFill>
          <a:ln w="9525">
            <a:noFill/>
            <a:miter lim="800000"/>
            <a:headEnd/>
            <a:tailEnd/>
          </a:ln>
        </p:spPr>
        <p:txBody>
          <a:bodyPr>
            <a:spAutoFit/>
          </a:bodyPr>
          <a:lstStyle/>
          <a:p>
            <a:pPr marL="457200" indent="-457200" algn="r">
              <a:defRPr/>
            </a:pPr>
            <a:r>
              <a:rPr lang="fr-FR" sz="1400" b="1">
                <a:solidFill>
                  <a:schemeClr val="bg1"/>
                </a:solidFill>
                <a:latin typeface="+mn-lt"/>
              </a:rPr>
              <a:t>Cadrage et modélisation</a:t>
            </a:r>
          </a:p>
        </p:txBody>
      </p:sp>
      <p:sp>
        <p:nvSpPr>
          <p:cNvPr id="21511" name="Rectangle 11"/>
          <p:cNvSpPr>
            <a:spLocks noChangeArrowheads="1"/>
          </p:cNvSpPr>
          <p:nvPr/>
        </p:nvSpPr>
        <p:spPr bwMode="auto">
          <a:xfrm>
            <a:off x="1166813" y="2143125"/>
            <a:ext cx="533400" cy="304800"/>
          </a:xfrm>
          <a:prstGeom prst="rect">
            <a:avLst/>
          </a:prstGeom>
          <a:solidFill>
            <a:srgbClr val="FF0000"/>
          </a:solidFill>
          <a:ln w="9525">
            <a:noFill/>
            <a:miter lim="800000"/>
            <a:headEnd/>
            <a:tailEnd/>
          </a:ln>
        </p:spPr>
        <p:txBody>
          <a:bodyPr>
            <a:spAutoFit/>
          </a:bodyPr>
          <a:lstStyle/>
          <a:p>
            <a:pPr marL="457200" indent="-457200" algn="r">
              <a:defRPr/>
            </a:pPr>
            <a:r>
              <a:rPr lang="fr-FR" sz="1400" b="1">
                <a:solidFill>
                  <a:schemeClr val="bg1"/>
                </a:solidFill>
                <a:latin typeface="+mn-lt"/>
              </a:rPr>
              <a:t>II.</a:t>
            </a:r>
          </a:p>
        </p:txBody>
      </p:sp>
      <p:sp>
        <p:nvSpPr>
          <p:cNvPr id="21512" name="Rectangle 12"/>
          <p:cNvSpPr>
            <a:spLocks noChangeArrowheads="1"/>
          </p:cNvSpPr>
          <p:nvPr/>
        </p:nvSpPr>
        <p:spPr bwMode="auto">
          <a:xfrm>
            <a:off x="1166813" y="2700338"/>
            <a:ext cx="533400" cy="307975"/>
          </a:xfrm>
          <a:prstGeom prst="rect">
            <a:avLst/>
          </a:prstGeom>
          <a:solidFill>
            <a:srgbClr val="FF0000"/>
          </a:solidFill>
          <a:ln w="9525">
            <a:noFill/>
            <a:miter lim="800000"/>
            <a:headEnd/>
            <a:tailEnd/>
          </a:ln>
        </p:spPr>
        <p:txBody>
          <a:bodyPr>
            <a:spAutoFit/>
          </a:bodyPr>
          <a:lstStyle/>
          <a:p>
            <a:pPr marL="457200" indent="-457200" algn="r">
              <a:defRPr/>
            </a:pPr>
            <a:r>
              <a:rPr lang="fr-FR" sz="1400" b="1">
                <a:solidFill>
                  <a:schemeClr val="bg1"/>
                </a:solidFill>
                <a:latin typeface="+mn-lt"/>
              </a:rPr>
              <a:t>III.</a:t>
            </a:r>
          </a:p>
        </p:txBody>
      </p:sp>
      <p:sp>
        <p:nvSpPr>
          <p:cNvPr id="21513" name="Rectangle 13"/>
          <p:cNvSpPr>
            <a:spLocks noChangeArrowheads="1"/>
          </p:cNvSpPr>
          <p:nvPr/>
        </p:nvSpPr>
        <p:spPr bwMode="auto">
          <a:xfrm>
            <a:off x="1166813" y="3263900"/>
            <a:ext cx="533400" cy="307975"/>
          </a:xfrm>
          <a:prstGeom prst="rect">
            <a:avLst/>
          </a:prstGeom>
          <a:solidFill>
            <a:srgbClr val="FF0000"/>
          </a:solidFill>
          <a:ln w="9525">
            <a:noFill/>
            <a:miter lim="800000"/>
            <a:headEnd/>
            <a:tailEnd/>
          </a:ln>
        </p:spPr>
        <p:txBody>
          <a:bodyPr>
            <a:spAutoFit/>
          </a:bodyPr>
          <a:lstStyle/>
          <a:p>
            <a:pPr marL="457200" indent="-457200" algn="r">
              <a:defRPr/>
            </a:pPr>
            <a:r>
              <a:rPr lang="fr-FR" sz="1400" b="1">
                <a:solidFill>
                  <a:schemeClr val="bg1"/>
                </a:solidFill>
                <a:latin typeface="+mn-lt"/>
              </a:rPr>
              <a:t>IV.</a:t>
            </a:r>
          </a:p>
        </p:txBody>
      </p:sp>
      <p:sp>
        <p:nvSpPr>
          <p:cNvPr id="21514" name="Rectangle 14"/>
          <p:cNvSpPr>
            <a:spLocks noChangeArrowheads="1"/>
          </p:cNvSpPr>
          <p:nvPr/>
        </p:nvSpPr>
        <p:spPr bwMode="auto">
          <a:xfrm>
            <a:off x="1166813" y="1571625"/>
            <a:ext cx="533400" cy="304800"/>
          </a:xfrm>
          <a:prstGeom prst="rect">
            <a:avLst/>
          </a:prstGeom>
          <a:solidFill>
            <a:srgbClr val="FF0000"/>
          </a:solidFill>
          <a:ln w="9525">
            <a:noFill/>
            <a:miter lim="800000"/>
            <a:headEnd/>
            <a:tailEnd/>
          </a:ln>
        </p:spPr>
        <p:txBody>
          <a:bodyPr>
            <a:spAutoFit/>
          </a:bodyPr>
          <a:lstStyle/>
          <a:p>
            <a:pPr marL="457200" indent="-457200" algn="r">
              <a:defRPr/>
            </a:pPr>
            <a:r>
              <a:rPr lang="fr-FR" sz="1400" b="1" dirty="0">
                <a:solidFill>
                  <a:schemeClr val="bg1"/>
                </a:solidFill>
                <a:latin typeface="+mn-lt"/>
              </a:rPr>
              <a:t>I.</a:t>
            </a:r>
          </a:p>
        </p:txBody>
      </p:sp>
      <p:sp>
        <p:nvSpPr>
          <p:cNvPr id="21515" name="Rectangle 8"/>
          <p:cNvSpPr>
            <a:spLocks noChangeArrowheads="1"/>
          </p:cNvSpPr>
          <p:nvPr/>
        </p:nvSpPr>
        <p:spPr bwMode="auto">
          <a:xfrm>
            <a:off x="2095500" y="3838575"/>
            <a:ext cx="5405438" cy="304800"/>
          </a:xfrm>
          <a:prstGeom prst="rect">
            <a:avLst/>
          </a:prstGeom>
          <a:solidFill>
            <a:srgbClr val="FF0000"/>
          </a:solidFill>
          <a:ln w="9525">
            <a:noFill/>
            <a:miter lim="800000"/>
            <a:headEnd/>
            <a:tailEnd/>
          </a:ln>
        </p:spPr>
        <p:txBody>
          <a:bodyPr>
            <a:spAutoFit/>
          </a:bodyPr>
          <a:lstStyle/>
          <a:p>
            <a:pPr marL="457200" indent="-457200" algn="r">
              <a:defRPr/>
            </a:pPr>
            <a:r>
              <a:rPr lang="fr-FR" sz="1400" b="1">
                <a:solidFill>
                  <a:schemeClr val="bg1"/>
                </a:solidFill>
                <a:latin typeface="+mn-lt"/>
              </a:rPr>
              <a:t>La production d’électricité</a:t>
            </a:r>
          </a:p>
        </p:txBody>
      </p:sp>
      <p:sp>
        <p:nvSpPr>
          <p:cNvPr id="21516" name="Rectangle 8"/>
          <p:cNvSpPr>
            <a:spLocks noChangeArrowheads="1"/>
          </p:cNvSpPr>
          <p:nvPr/>
        </p:nvSpPr>
        <p:spPr bwMode="auto">
          <a:xfrm>
            <a:off x="2095500" y="4357688"/>
            <a:ext cx="5405438" cy="304800"/>
          </a:xfrm>
          <a:prstGeom prst="rect">
            <a:avLst/>
          </a:prstGeom>
          <a:solidFill>
            <a:srgbClr val="FF0000"/>
          </a:solidFill>
          <a:ln w="9525">
            <a:noFill/>
            <a:miter lim="800000"/>
            <a:headEnd/>
            <a:tailEnd/>
          </a:ln>
        </p:spPr>
        <p:txBody>
          <a:bodyPr>
            <a:spAutoFit/>
          </a:bodyPr>
          <a:lstStyle/>
          <a:p>
            <a:pPr marL="457200" indent="-457200" algn="r">
              <a:defRPr/>
            </a:pPr>
            <a:r>
              <a:rPr lang="fr-FR" sz="1400" b="1">
                <a:solidFill>
                  <a:schemeClr val="bg1"/>
                </a:solidFill>
                <a:latin typeface="+mn-lt"/>
              </a:rPr>
              <a:t>Le plan pluriannuel de capacité nationale</a:t>
            </a:r>
          </a:p>
        </p:txBody>
      </p:sp>
      <p:sp>
        <p:nvSpPr>
          <p:cNvPr id="21517" name="Rectangle 8"/>
          <p:cNvSpPr>
            <a:spLocks noChangeArrowheads="1"/>
          </p:cNvSpPr>
          <p:nvPr/>
        </p:nvSpPr>
        <p:spPr bwMode="auto">
          <a:xfrm>
            <a:off x="2095500" y="4910138"/>
            <a:ext cx="5405438" cy="304800"/>
          </a:xfrm>
          <a:prstGeom prst="rect">
            <a:avLst/>
          </a:prstGeom>
          <a:solidFill>
            <a:srgbClr val="FF0000"/>
          </a:solidFill>
          <a:ln w="9525">
            <a:noFill/>
            <a:miter lim="800000"/>
            <a:headEnd/>
            <a:tailEnd/>
          </a:ln>
        </p:spPr>
        <p:txBody>
          <a:bodyPr>
            <a:spAutoFit/>
          </a:bodyPr>
          <a:lstStyle/>
          <a:p>
            <a:pPr marL="457200" indent="-457200" algn="r">
              <a:defRPr/>
            </a:pPr>
            <a:r>
              <a:rPr lang="fr-FR" sz="1400" b="1" dirty="0">
                <a:solidFill>
                  <a:schemeClr val="bg1"/>
                </a:solidFill>
                <a:latin typeface="+mn-lt"/>
              </a:rPr>
              <a:t>Le plan pluriannuel de capacité pour  SNET</a:t>
            </a:r>
          </a:p>
        </p:txBody>
      </p:sp>
      <p:sp>
        <p:nvSpPr>
          <p:cNvPr id="21518" name="Rectangle 13"/>
          <p:cNvSpPr>
            <a:spLocks noChangeArrowheads="1"/>
          </p:cNvSpPr>
          <p:nvPr/>
        </p:nvSpPr>
        <p:spPr bwMode="auto">
          <a:xfrm>
            <a:off x="1143000" y="3786188"/>
            <a:ext cx="533400" cy="307975"/>
          </a:xfrm>
          <a:prstGeom prst="rect">
            <a:avLst/>
          </a:prstGeom>
          <a:solidFill>
            <a:srgbClr val="FF0000"/>
          </a:solidFill>
          <a:ln w="9525">
            <a:noFill/>
            <a:miter lim="800000"/>
            <a:headEnd/>
            <a:tailEnd/>
          </a:ln>
        </p:spPr>
        <p:txBody>
          <a:bodyPr>
            <a:spAutoFit/>
          </a:bodyPr>
          <a:lstStyle/>
          <a:p>
            <a:pPr marL="457200" indent="-457200" algn="r">
              <a:defRPr/>
            </a:pPr>
            <a:r>
              <a:rPr lang="fr-FR" sz="1400" b="1">
                <a:solidFill>
                  <a:schemeClr val="bg1"/>
                </a:solidFill>
                <a:latin typeface="+mn-lt"/>
              </a:rPr>
              <a:t>V.</a:t>
            </a:r>
          </a:p>
        </p:txBody>
      </p:sp>
      <p:sp>
        <p:nvSpPr>
          <p:cNvPr id="21519" name="Rectangle 13"/>
          <p:cNvSpPr>
            <a:spLocks noChangeArrowheads="1"/>
          </p:cNvSpPr>
          <p:nvPr/>
        </p:nvSpPr>
        <p:spPr bwMode="auto">
          <a:xfrm>
            <a:off x="1143000" y="4376738"/>
            <a:ext cx="533400" cy="307975"/>
          </a:xfrm>
          <a:prstGeom prst="rect">
            <a:avLst/>
          </a:prstGeom>
          <a:solidFill>
            <a:srgbClr val="FF0000"/>
          </a:solidFill>
          <a:ln w="9525">
            <a:noFill/>
            <a:miter lim="800000"/>
            <a:headEnd/>
            <a:tailEnd/>
          </a:ln>
        </p:spPr>
        <p:txBody>
          <a:bodyPr>
            <a:spAutoFit/>
          </a:bodyPr>
          <a:lstStyle/>
          <a:p>
            <a:pPr marL="457200" indent="-457200" algn="r">
              <a:defRPr/>
            </a:pPr>
            <a:r>
              <a:rPr lang="fr-FR" sz="1400" b="1">
                <a:solidFill>
                  <a:schemeClr val="bg1"/>
                </a:solidFill>
                <a:latin typeface="+mn-lt"/>
              </a:rPr>
              <a:t>VI.</a:t>
            </a:r>
          </a:p>
        </p:txBody>
      </p:sp>
      <p:sp>
        <p:nvSpPr>
          <p:cNvPr id="21520" name="Rectangle 13"/>
          <p:cNvSpPr>
            <a:spLocks noChangeArrowheads="1"/>
          </p:cNvSpPr>
          <p:nvPr/>
        </p:nvSpPr>
        <p:spPr bwMode="auto">
          <a:xfrm>
            <a:off x="1143000" y="4906963"/>
            <a:ext cx="533400" cy="307975"/>
          </a:xfrm>
          <a:prstGeom prst="rect">
            <a:avLst/>
          </a:prstGeom>
          <a:solidFill>
            <a:srgbClr val="FF0000"/>
          </a:solidFill>
          <a:ln w="9525">
            <a:noFill/>
            <a:miter lim="800000"/>
            <a:headEnd/>
            <a:tailEnd/>
          </a:ln>
        </p:spPr>
        <p:txBody>
          <a:bodyPr>
            <a:spAutoFit/>
          </a:bodyPr>
          <a:lstStyle/>
          <a:p>
            <a:pPr marL="457200" indent="-457200" algn="r">
              <a:defRPr/>
            </a:pPr>
            <a:r>
              <a:rPr lang="fr-FR" sz="1400" b="1">
                <a:solidFill>
                  <a:schemeClr val="bg1"/>
                </a:solidFill>
                <a:latin typeface="+mn-lt"/>
              </a:rPr>
              <a:t>VII.</a:t>
            </a:r>
          </a:p>
        </p:txBody>
      </p:sp>
      <p:sp>
        <p:nvSpPr>
          <p:cNvPr id="17" name="Espace réservé du numéro de diapositive 16"/>
          <p:cNvSpPr>
            <a:spLocks noGrp="1"/>
          </p:cNvSpPr>
          <p:nvPr>
            <p:ph type="sldNum" sz="quarter" idx="10"/>
          </p:nvPr>
        </p:nvSpPr>
        <p:spPr/>
        <p:txBody>
          <a:bodyPr/>
          <a:lstStyle/>
          <a:p>
            <a:pPr>
              <a:defRPr/>
            </a:pPr>
            <a:fld id="{3F81656B-F944-43B3-96B1-BBDF6DADC1A9}" type="slidenum">
              <a:rPr/>
              <a:pPr>
                <a:defRPr/>
              </a:pPr>
              <a:t>2</a:t>
            </a:fld>
            <a:endParaRP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0"/>
          <p:cNvGraphicFramePr>
            <a:graphicFrameLocks noChangeAspect="1"/>
          </p:cNvGraphicFramePr>
          <p:nvPr/>
        </p:nvGraphicFramePr>
        <p:xfrm>
          <a:off x="747713" y="228600"/>
          <a:ext cx="6796087" cy="2986088"/>
        </p:xfrm>
        <a:graphic>
          <a:graphicData uri="http://schemas.openxmlformats.org/presentationml/2006/ole">
            <p:oleObj spid="_x0000_s1026" name="Image bitmap" r:id="rId3" imgW="8257143" imgH="3629532" progId="PBrush">
              <p:embed/>
            </p:oleObj>
          </a:graphicData>
        </a:graphic>
      </p:graphicFrame>
      <p:graphicFrame>
        <p:nvGraphicFramePr>
          <p:cNvPr id="7" name="Espace réservé du contenu 6"/>
          <p:cNvGraphicFramePr>
            <a:graphicFrameLocks noGrp="1"/>
          </p:cNvGraphicFramePr>
          <p:nvPr>
            <p:ph idx="1"/>
          </p:nvPr>
        </p:nvGraphicFramePr>
        <p:xfrm>
          <a:off x="785786" y="4841883"/>
          <a:ext cx="8143932" cy="18573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itre 1"/>
          <p:cNvSpPr txBox="1">
            <a:spLocks/>
          </p:cNvSpPr>
          <p:nvPr/>
        </p:nvSpPr>
        <p:spPr>
          <a:xfrm>
            <a:off x="642938" y="214313"/>
            <a:ext cx="8515350" cy="428625"/>
          </a:xfrm>
          <a:prstGeom prst="rect">
            <a:avLst/>
          </a:prstGeom>
          <a:solidFill>
            <a:schemeClr val="bg1"/>
          </a:solidFill>
          <a:ln w="9525">
            <a:noFill/>
            <a:miter lim="800000"/>
            <a:headEnd/>
            <a:tailEnd/>
          </a:ln>
        </p:spPr>
        <p:txBody>
          <a:bodyPr anchor="ctr"/>
          <a:lstStyle/>
          <a:p>
            <a:pPr fontAlgn="auto">
              <a:spcAft>
                <a:spcPts val="0"/>
              </a:spcAft>
              <a:defRPr/>
            </a:pPr>
            <a:r>
              <a:rPr lang="fr-FR" sz="2400" b="1" dirty="0">
                <a:solidFill>
                  <a:srgbClr val="FF0000"/>
                </a:solidFill>
                <a:latin typeface="Arial" pitchFamily="34" charset="0"/>
                <a:ea typeface="+mj-ea"/>
                <a:cs typeface="Arial" pitchFamily="34" charset="0"/>
              </a:rPr>
              <a:t>Le scénario de référence de RTE</a:t>
            </a:r>
          </a:p>
        </p:txBody>
      </p:sp>
      <p:graphicFrame>
        <p:nvGraphicFramePr>
          <p:cNvPr id="1027" name="Object 1"/>
          <p:cNvGraphicFramePr>
            <a:graphicFrameLocks noChangeAspect="1"/>
          </p:cNvGraphicFramePr>
          <p:nvPr/>
        </p:nvGraphicFramePr>
        <p:xfrm>
          <a:off x="838200" y="3160713"/>
          <a:ext cx="5340350" cy="1487487"/>
        </p:xfrm>
        <a:graphic>
          <a:graphicData uri="http://schemas.openxmlformats.org/presentationml/2006/ole">
            <p:oleObj spid="_x0000_s1027" name="Image bitmap" r:id="rId8" imgW="6563641" imgH="1828571" progId="PBrush">
              <p:embed/>
            </p:oleObj>
          </a:graphicData>
        </a:graphic>
      </p:graphicFrame>
      <p:sp>
        <p:nvSpPr>
          <p:cNvPr id="8" name="Espace réservé du numéro de diapositive 7"/>
          <p:cNvSpPr>
            <a:spLocks noGrp="1"/>
          </p:cNvSpPr>
          <p:nvPr>
            <p:ph type="sldNum" sz="quarter" idx="10"/>
          </p:nvPr>
        </p:nvSpPr>
        <p:spPr/>
        <p:txBody>
          <a:bodyPr/>
          <a:lstStyle/>
          <a:p>
            <a:pPr>
              <a:defRPr/>
            </a:pPr>
            <a:fld id="{2B8757A2-98A0-45E1-9A92-7A880232935C}" type="slidenum">
              <a:rPr/>
              <a:pPr>
                <a:defRPr/>
              </a:pPr>
              <a:t>20</a:t>
            </a:fld>
            <a:endParaRPr dirty="0"/>
          </a:p>
        </p:txBody>
      </p:sp>
      <p:sp>
        <p:nvSpPr>
          <p:cNvPr id="9" name="ZoneTexte 8"/>
          <p:cNvSpPr txBox="1"/>
          <p:nvPr/>
        </p:nvSpPr>
        <p:spPr>
          <a:xfrm>
            <a:off x="142844" y="0"/>
            <a:ext cx="400110" cy="2031325"/>
          </a:xfrm>
          <a:prstGeom prst="rect">
            <a:avLst/>
          </a:prstGeom>
          <a:noFill/>
        </p:spPr>
        <p:txBody>
          <a:bodyPr vert="vert270">
            <a:spAutoFit/>
          </a:bodyPr>
          <a:lstStyle/>
          <a:p>
            <a:pPr algn="ctr">
              <a:defRPr/>
            </a:pPr>
            <a:r>
              <a:rPr lang="fr-FR" sz="1400" dirty="0">
                <a:solidFill>
                  <a:schemeClr val="bg1"/>
                </a:solidFill>
              </a:rPr>
              <a:t>Vision Stratégique</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me 6"/>
          <p:cNvGraphicFramePr/>
          <p:nvPr/>
        </p:nvGraphicFramePr>
        <p:xfrm>
          <a:off x="785786" y="214290"/>
          <a:ext cx="7829576" cy="12144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Espace réservé du contenu 4"/>
          <p:cNvGraphicFramePr>
            <a:graphicFrameLocks noGrp="1"/>
          </p:cNvGraphicFramePr>
          <p:nvPr>
            <p:ph idx="1"/>
          </p:nvPr>
        </p:nvGraphicFramePr>
        <p:xfrm>
          <a:off x="714348" y="1357298"/>
          <a:ext cx="8229600" cy="442915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 name="ZoneTexte 5"/>
          <p:cNvSpPr txBox="1"/>
          <p:nvPr/>
        </p:nvSpPr>
        <p:spPr>
          <a:xfrm>
            <a:off x="714348" y="5357826"/>
            <a:ext cx="8072494" cy="58477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sz="1600" dirty="0" smtClean="0"/>
              <a:t>Le solde exportateur est </a:t>
            </a:r>
            <a:r>
              <a:rPr lang="fr-FR" sz="1600" dirty="0"/>
              <a:t>utilisé comme variable d’ajustement </a:t>
            </a:r>
            <a:r>
              <a:rPr lang="fr-FR" sz="1600" dirty="0" smtClean="0"/>
              <a:t>proportionnelle </a:t>
            </a:r>
            <a:r>
              <a:rPr lang="fr-FR" sz="1600" dirty="0"/>
              <a:t>au bilan électrique prévisionnel de l’Allemagne</a:t>
            </a:r>
          </a:p>
        </p:txBody>
      </p:sp>
      <p:pic>
        <p:nvPicPr>
          <p:cNvPr id="40962" name="Picture 2"/>
          <p:cNvPicPr>
            <a:picLocks noChangeAspect="1" noChangeArrowheads="1"/>
          </p:cNvPicPr>
          <p:nvPr/>
        </p:nvPicPr>
        <p:blipFill>
          <a:blip r:embed="rId10"/>
          <a:srcRect/>
          <a:stretch>
            <a:fillRect/>
          </a:stretch>
        </p:blipFill>
        <p:spPr bwMode="auto">
          <a:xfrm>
            <a:off x="651673" y="4429132"/>
            <a:ext cx="8492327" cy="765042"/>
          </a:xfrm>
          <a:prstGeom prst="rect">
            <a:avLst/>
          </a:prstGeom>
          <a:noFill/>
          <a:ln w="9525">
            <a:noFill/>
            <a:miter lim="800000"/>
            <a:headEnd/>
            <a:tailEnd/>
          </a:ln>
          <a:effectLst/>
        </p:spPr>
      </p:pic>
      <p:pic>
        <p:nvPicPr>
          <p:cNvPr id="40963" name="Picture 3"/>
          <p:cNvPicPr>
            <a:picLocks noChangeAspect="1" noChangeArrowheads="1"/>
          </p:cNvPicPr>
          <p:nvPr/>
        </p:nvPicPr>
        <p:blipFill>
          <a:blip r:embed="rId11"/>
          <a:srcRect/>
          <a:stretch>
            <a:fillRect/>
          </a:stretch>
        </p:blipFill>
        <p:spPr bwMode="auto">
          <a:xfrm>
            <a:off x="642910" y="2357430"/>
            <a:ext cx="8501090" cy="938931"/>
          </a:xfrm>
          <a:prstGeom prst="rect">
            <a:avLst/>
          </a:prstGeom>
          <a:noFill/>
          <a:ln w="9525">
            <a:noFill/>
            <a:miter lim="800000"/>
            <a:headEnd/>
            <a:tailEnd/>
          </a:ln>
          <a:effectLst/>
        </p:spPr>
      </p:pic>
      <p:sp>
        <p:nvSpPr>
          <p:cNvPr id="9" name="ZoneTexte 8"/>
          <p:cNvSpPr txBox="1"/>
          <p:nvPr/>
        </p:nvSpPr>
        <p:spPr>
          <a:xfrm>
            <a:off x="714348" y="6072206"/>
            <a:ext cx="8001056" cy="461665"/>
          </a:xfrm>
          <a:prstGeom prst="rect">
            <a:avLst/>
          </a:prstGeom>
          <a:noFill/>
          <a:ln>
            <a:noFill/>
          </a:ln>
        </p:spPr>
        <p:txBody>
          <a:bodyPr wrap="square" rtlCol="0">
            <a:spAutoFit/>
          </a:bodyPr>
          <a:lstStyle/>
          <a:p>
            <a:r>
              <a:rPr lang="fr-FR" sz="1200" dirty="0" smtClean="0"/>
              <a:t>* Valeurs corrigées des variations climatiques</a:t>
            </a:r>
          </a:p>
          <a:p>
            <a:r>
              <a:rPr lang="fr-FR" sz="1200" dirty="0" smtClean="0"/>
              <a:t>** Consommations brutes (</a:t>
            </a:r>
            <a:r>
              <a:rPr lang="fr-FR" sz="1200" dirty="0" err="1" smtClean="0"/>
              <a:t>yc</a:t>
            </a:r>
            <a:r>
              <a:rPr lang="fr-FR" sz="1200" dirty="0" smtClean="0"/>
              <a:t> pertes réseaux) + soutirages pour le pompage des </a:t>
            </a:r>
            <a:r>
              <a:rPr lang="fr-FR" sz="1200" dirty="0" err="1" smtClean="0"/>
              <a:t>steps</a:t>
            </a:r>
            <a:endParaRPr lang="fr-FR" sz="1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38" y="2000250"/>
            <a:ext cx="8229600" cy="1077913"/>
          </a:xfrm>
        </p:spPr>
        <p:txBody>
          <a:bodyPr rtlCol="0"/>
          <a:lstStyle/>
          <a:p>
            <a:pPr>
              <a:defRPr/>
            </a:pPr>
            <a:r>
              <a:rPr smtClean="0">
                <a:latin typeface="+mn-lt"/>
                <a:cs typeface="Tahoma" pitchFamily="34" charset="0"/>
              </a:rPr>
              <a:t>V. La production d'électricité </a:t>
            </a:r>
            <a:br>
              <a:rPr smtClean="0">
                <a:latin typeface="+mn-lt"/>
                <a:cs typeface="Tahoma" pitchFamily="34" charset="0"/>
              </a:rPr>
            </a:br>
            <a:endParaRPr smtClean="0">
              <a:latin typeface="+mn-lt"/>
              <a:cs typeface="Tahoma" pitchFamily="34" charset="0"/>
            </a:endParaRPr>
          </a:p>
        </p:txBody>
      </p:sp>
      <p:sp>
        <p:nvSpPr>
          <p:cNvPr id="28676" name="Espace réservé du numéro de diapositive 3"/>
          <p:cNvSpPr>
            <a:spLocks noGrp="1"/>
          </p:cNvSpPr>
          <p:nvPr>
            <p:ph type="sldNum"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E5AF9C5-C785-41E0-B0E5-EC10CE6C0AEF}" type="slidenum">
              <a:rPr/>
              <a:pPr fontAlgn="base">
                <a:spcBef>
                  <a:spcPct val="0"/>
                </a:spcBef>
                <a:spcAft>
                  <a:spcPct val="0"/>
                </a:spcAft>
                <a:defRPr/>
              </a:pPr>
              <a:t>22</a:t>
            </a:fld>
            <a:endParaRPr/>
          </a:p>
        </p:txBody>
      </p:sp>
      <p:sp>
        <p:nvSpPr>
          <p:cNvPr id="4" name="ZoneTexte 3"/>
          <p:cNvSpPr txBox="1"/>
          <p:nvPr/>
        </p:nvSpPr>
        <p:spPr>
          <a:xfrm>
            <a:off x="142844" y="0"/>
            <a:ext cx="400110" cy="2031325"/>
          </a:xfrm>
          <a:prstGeom prst="rect">
            <a:avLst/>
          </a:prstGeom>
          <a:noFill/>
        </p:spPr>
        <p:txBody>
          <a:bodyPr vert="vert270">
            <a:spAutoFit/>
          </a:bodyPr>
          <a:lstStyle/>
          <a:p>
            <a:pPr algn="ctr">
              <a:defRPr/>
            </a:pPr>
            <a:r>
              <a:rPr lang="fr-FR" sz="1400" dirty="0">
                <a:solidFill>
                  <a:schemeClr val="bg1"/>
                </a:solidFill>
              </a:rPr>
              <a:t>Vision Stratégique</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Titre 1"/>
          <p:cNvSpPr>
            <a:spLocks noGrp="1"/>
          </p:cNvSpPr>
          <p:nvPr>
            <p:ph type="title"/>
          </p:nvPr>
        </p:nvSpPr>
        <p:spPr>
          <a:xfrm>
            <a:off x="642938" y="214313"/>
            <a:ext cx="8501062" cy="500062"/>
          </a:xfrm>
        </p:spPr>
        <p:txBody>
          <a:bodyPr/>
          <a:lstStyle/>
          <a:p>
            <a:pPr eaLnBrk="1" fontAlgn="base" hangingPunct="1">
              <a:spcAft>
                <a:spcPct val="0"/>
              </a:spcAft>
            </a:pPr>
            <a:r>
              <a:rPr sz="2400">
                <a:latin typeface="Arial" charset="0"/>
                <a:cs typeface="Arial" charset="0"/>
              </a:rPr>
              <a:t>Le mix 2007 du parc français en puissance et en énergie </a:t>
            </a:r>
          </a:p>
        </p:txBody>
      </p:sp>
      <p:graphicFrame>
        <p:nvGraphicFramePr>
          <p:cNvPr id="2051" name="Object 9"/>
          <p:cNvGraphicFramePr>
            <a:graphicFrameLocks noChangeAspect="1"/>
          </p:cNvGraphicFramePr>
          <p:nvPr/>
        </p:nvGraphicFramePr>
        <p:xfrm>
          <a:off x="857224" y="928670"/>
          <a:ext cx="3286148" cy="1933591"/>
        </p:xfrm>
        <a:graphic>
          <a:graphicData uri="http://schemas.openxmlformats.org/presentationml/2006/ole">
            <p:oleObj spid="_x0000_s2051" name="Graphique" r:id="rId3" imgW="4667250" imgH="2333625" progId="Excel.Sheet.8">
              <p:embed/>
            </p:oleObj>
          </a:graphicData>
        </a:graphic>
      </p:graphicFrame>
      <p:graphicFrame>
        <p:nvGraphicFramePr>
          <p:cNvPr id="2052" name="Object 10"/>
          <p:cNvGraphicFramePr>
            <a:graphicFrameLocks noChangeAspect="1"/>
          </p:cNvGraphicFramePr>
          <p:nvPr/>
        </p:nvGraphicFramePr>
        <p:xfrm>
          <a:off x="5072066" y="928670"/>
          <a:ext cx="3428987" cy="1857388"/>
        </p:xfrm>
        <a:graphic>
          <a:graphicData uri="http://schemas.openxmlformats.org/presentationml/2006/ole">
            <p:oleObj spid="_x0000_s2052" r:id="rId4" imgW="4663844" imgH="2536156" progId="Excel.Sheet.8">
              <p:embed/>
            </p:oleObj>
          </a:graphicData>
        </a:graphic>
      </p:graphicFrame>
      <p:sp>
        <p:nvSpPr>
          <p:cNvPr id="6" name="Espace réservé du numéro de diapositive 5"/>
          <p:cNvSpPr>
            <a:spLocks noGrp="1"/>
          </p:cNvSpPr>
          <p:nvPr>
            <p:ph type="sldNum" sz="quarter" idx="10"/>
          </p:nvPr>
        </p:nvSpPr>
        <p:spPr/>
        <p:txBody>
          <a:bodyPr/>
          <a:lstStyle/>
          <a:p>
            <a:pPr>
              <a:defRPr/>
            </a:pPr>
            <a:fld id="{9F8845F1-6448-4B4F-A18B-8402D0146907}" type="slidenum">
              <a:rPr/>
              <a:pPr>
                <a:defRPr/>
              </a:pPr>
              <a:t>23</a:t>
            </a:fld>
            <a:endParaRPr dirty="0"/>
          </a:p>
        </p:txBody>
      </p:sp>
      <p:sp>
        <p:nvSpPr>
          <p:cNvPr id="7" name="ZoneTexte 6"/>
          <p:cNvSpPr txBox="1"/>
          <p:nvPr/>
        </p:nvSpPr>
        <p:spPr>
          <a:xfrm>
            <a:off x="142844" y="0"/>
            <a:ext cx="400110" cy="2031325"/>
          </a:xfrm>
          <a:prstGeom prst="rect">
            <a:avLst/>
          </a:prstGeom>
          <a:noFill/>
        </p:spPr>
        <p:txBody>
          <a:bodyPr vert="vert270">
            <a:spAutoFit/>
          </a:bodyPr>
          <a:lstStyle/>
          <a:p>
            <a:pPr algn="ctr">
              <a:defRPr/>
            </a:pPr>
            <a:r>
              <a:rPr lang="fr-FR" sz="1400" dirty="0">
                <a:solidFill>
                  <a:schemeClr val="bg1"/>
                </a:solidFill>
              </a:rPr>
              <a:t>Vision Stratégique</a:t>
            </a:r>
          </a:p>
        </p:txBody>
      </p:sp>
      <p:sp>
        <p:nvSpPr>
          <p:cNvPr id="8" name="ZoneTexte 7"/>
          <p:cNvSpPr txBox="1"/>
          <p:nvPr/>
        </p:nvSpPr>
        <p:spPr>
          <a:xfrm>
            <a:off x="4572000" y="2571744"/>
            <a:ext cx="4214812" cy="254000"/>
          </a:xfrm>
          <a:prstGeom prst="rect">
            <a:avLst/>
          </a:prstGeom>
          <a:noFill/>
        </p:spPr>
        <p:txBody>
          <a:bodyPr>
            <a:spAutoFit/>
          </a:bodyPr>
          <a:lstStyle/>
          <a:p>
            <a:pPr>
              <a:defRPr/>
            </a:pPr>
            <a:r>
              <a:rPr lang="fr-FR" sz="1050" dirty="0"/>
              <a:t>(*) comprend le thermique flamme décentralisé et en cocon</a:t>
            </a:r>
          </a:p>
        </p:txBody>
      </p:sp>
      <p:sp>
        <p:nvSpPr>
          <p:cNvPr id="2057" name="ZoneTexte 8"/>
          <p:cNvSpPr txBox="1">
            <a:spLocks noChangeArrowheads="1"/>
          </p:cNvSpPr>
          <p:nvPr/>
        </p:nvSpPr>
        <p:spPr bwMode="auto">
          <a:xfrm>
            <a:off x="928662" y="2500306"/>
            <a:ext cx="3143250" cy="277812"/>
          </a:xfrm>
          <a:prstGeom prst="rect">
            <a:avLst/>
          </a:prstGeom>
          <a:noFill/>
          <a:ln w="9525">
            <a:noFill/>
            <a:miter lim="800000"/>
            <a:headEnd/>
            <a:tailEnd/>
          </a:ln>
        </p:spPr>
        <p:txBody>
          <a:bodyPr>
            <a:spAutoFit/>
          </a:bodyPr>
          <a:lstStyle/>
          <a:p>
            <a:r>
              <a:rPr lang="fr-FR" sz="1200" dirty="0"/>
              <a:t>Source RTE</a:t>
            </a:r>
          </a:p>
        </p:txBody>
      </p:sp>
      <p:pic>
        <p:nvPicPr>
          <p:cNvPr id="10" name="Image 9" descr="pastilla azul oscura"/>
          <p:cNvPicPr/>
          <p:nvPr/>
        </p:nvPicPr>
        <p:blipFill>
          <a:blip r:embed="rId5"/>
          <a:srcRect/>
          <a:stretch>
            <a:fillRect/>
          </a:stretch>
        </p:blipFill>
        <p:spPr bwMode="auto">
          <a:xfrm>
            <a:off x="4572000" y="3000372"/>
            <a:ext cx="3786214" cy="1785950"/>
          </a:xfrm>
          <a:prstGeom prst="rect">
            <a:avLst/>
          </a:prstGeom>
          <a:noFill/>
          <a:ln w="9525">
            <a:noFill/>
            <a:miter lim="800000"/>
            <a:headEnd/>
            <a:tailEnd/>
          </a:ln>
          <a:effectLst/>
        </p:spPr>
      </p:pic>
      <p:pic>
        <p:nvPicPr>
          <p:cNvPr id="11" name="Image 10" descr="pastilla azul oscura"/>
          <p:cNvPicPr/>
          <p:nvPr/>
        </p:nvPicPr>
        <p:blipFill>
          <a:blip r:embed="rId6"/>
          <a:srcRect/>
          <a:stretch>
            <a:fillRect/>
          </a:stretch>
        </p:blipFill>
        <p:spPr bwMode="auto">
          <a:xfrm>
            <a:off x="4572000" y="4857760"/>
            <a:ext cx="3786214" cy="1692595"/>
          </a:xfrm>
          <a:prstGeom prst="rect">
            <a:avLst/>
          </a:prstGeom>
          <a:noFill/>
          <a:ln w="9525">
            <a:noFill/>
            <a:miter lim="800000"/>
            <a:headEnd/>
            <a:tailEnd/>
          </a:ln>
          <a:effectLst/>
        </p:spPr>
      </p:pic>
      <p:pic>
        <p:nvPicPr>
          <p:cNvPr id="2" name="Picture 5"/>
          <p:cNvPicPr>
            <a:picLocks noChangeAspect="1" noChangeArrowheads="1"/>
          </p:cNvPicPr>
          <p:nvPr/>
        </p:nvPicPr>
        <p:blipFill>
          <a:blip r:embed="rId7"/>
          <a:srcRect/>
          <a:stretch>
            <a:fillRect/>
          </a:stretch>
        </p:blipFill>
        <p:spPr bwMode="auto">
          <a:xfrm>
            <a:off x="857224" y="2928934"/>
            <a:ext cx="3549455" cy="365442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noFill/>
          <a:ln w="9525">
            <a:noFill/>
            <a:miter lim="800000"/>
            <a:headEnd/>
            <a:tailEnd/>
          </a:ln>
        </p:spPr>
        <p:txBody>
          <a:bodyPr vert="horz" wrap="square" lIns="91440" tIns="45720" rIns="91440" bIns="45720" numCol="1" anchor="ctr" anchorCtr="0" compatLnSpc="1">
            <a:prstTxWarp prst="textNoShape">
              <a:avLst/>
            </a:prstTxWarp>
          </a:bodyPr>
          <a:lstStyle/>
          <a:p>
            <a:pPr marL="80963" indent="12700" algn="l"/>
            <a:r>
              <a:rPr lang="fr-FR" sz="2400" dirty="0" smtClean="0"/>
              <a:t>Hypothèses de développement du thermique à flamme</a:t>
            </a:r>
          </a:p>
        </p:txBody>
      </p:sp>
      <p:graphicFrame>
        <p:nvGraphicFramePr>
          <p:cNvPr id="4" name="Espace réservé du contenu 3"/>
          <p:cNvGraphicFramePr>
            <a:graphicFrameLocks noGrp="1"/>
          </p:cNvGraphicFramePr>
          <p:nvPr>
            <p:ph idx="1"/>
          </p:nvPr>
        </p:nvGraphicFramePr>
        <p:xfrm>
          <a:off x="642938" y="928670"/>
          <a:ext cx="8229600" cy="55721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Espace réservé du numéro de diapositive 9"/>
          <p:cNvSpPr>
            <a:spLocks noGrp="1"/>
          </p:cNvSpPr>
          <p:nvPr>
            <p:ph type="sldNum" sz="quarter" idx="10"/>
          </p:nvPr>
        </p:nvSpPr>
        <p:spPr>
          <a:xfrm>
            <a:off x="8786813" y="6564313"/>
            <a:ext cx="357187" cy="293687"/>
          </a:xfrm>
        </p:spPr>
        <p:txBody>
          <a:bodyPr/>
          <a:lstStyle>
            <a:lvl1pPr>
              <a:defRPr/>
            </a:lvl1pPr>
          </a:lstStyle>
          <a:p>
            <a:pPr>
              <a:defRPr/>
            </a:pPr>
            <a:fld id="{D40B4002-27F3-4860-8BE3-FAB338E5745E}" type="slidenum">
              <a:rPr/>
              <a:pPr>
                <a:defRPr/>
              </a:pPr>
              <a:t>24</a:t>
            </a:fld>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re 1"/>
          <p:cNvSpPr>
            <a:spLocks noGrp="1"/>
          </p:cNvSpPr>
          <p:nvPr>
            <p:ph type="title"/>
          </p:nvPr>
        </p:nvSpPr>
        <p:spPr>
          <a:xfrm>
            <a:off x="642938" y="214313"/>
            <a:ext cx="8229600" cy="571500"/>
          </a:xfrm>
        </p:spPr>
        <p:txBody>
          <a:bodyPr/>
          <a:lstStyle/>
          <a:p>
            <a:pPr marL="80963" indent="12700" eaLnBrk="1" fontAlgn="base" hangingPunct="1">
              <a:spcAft>
                <a:spcPct val="0"/>
              </a:spcAft>
            </a:pPr>
            <a:r>
              <a:rPr sz="2400">
                <a:latin typeface="Arial" charset="0"/>
                <a:cs typeface="Arial" charset="0"/>
              </a:rPr>
              <a:t>Évolution du nucléaire</a:t>
            </a:r>
          </a:p>
        </p:txBody>
      </p:sp>
      <p:graphicFrame>
        <p:nvGraphicFramePr>
          <p:cNvPr id="4" name="Espace réservé du contenu 3"/>
          <p:cNvGraphicFramePr>
            <a:graphicFrameLocks noGrp="1"/>
          </p:cNvGraphicFramePr>
          <p:nvPr>
            <p:ph idx="1"/>
          </p:nvPr>
        </p:nvGraphicFramePr>
        <p:xfrm>
          <a:off x="714348" y="928671"/>
          <a:ext cx="8215370" cy="19288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8676" name="Image 4" descr="pastilla azul oscura"/>
          <p:cNvPicPr>
            <a:picLocks noChangeAspect="1" noChangeArrowheads="1"/>
          </p:cNvPicPr>
          <p:nvPr/>
        </p:nvPicPr>
        <p:blipFill>
          <a:blip r:embed="rId6"/>
          <a:srcRect/>
          <a:stretch>
            <a:fillRect/>
          </a:stretch>
        </p:blipFill>
        <p:spPr bwMode="auto">
          <a:xfrm>
            <a:off x="1676400" y="3276600"/>
            <a:ext cx="5972175" cy="3367088"/>
          </a:xfrm>
          <a:prstGeom prst="rect">
            <a:avLst/>
          </a:prstGeom>
          <a:noFill/>
          <a:ln w="9525">
            <a:noFill/>
            <a:miter lim="800000"/>
            <a:headEnd/>
            <a:tailEnd/>
          </a:ln>
        </p:spPr>
      </p:pic>
      <p:sp>
        <p:nvSpPr>
          <p:cNvPr id="28677" name="Rectangle 5"/>
          <p:cNvSpPr>
            <a:spLocks noChangeArrowheads="1"/>
          </p:cNvSpPr>
          <p:nvPr/>
        </p:nvSpPr>
        <p:spPr bwMode="auto">
          <a:xfrm>
            <a:off x="6629400" y="6248400"/>
            <a:ext cx="990600" cy="381000"/>
          </a:xfrm>
          <a:prstGeom prst="rect">
            <a:avLst/>
          </a:prstGeom>
          <a:solidFill>
            <a:schemeClr val="bg1"/>
          </a:solidFill>
          <a:ln w="9525">
            <a:noFill/>
            <a:miter lim="800000"/>
            <a:headEnd/>
            <a:tailEnd/>
          </a:ln>
        </p:spPr>
        <p:txBody>
          <a:bodyPr wrap="none" anchor="ctr"/>
          <a:lstStyle/>
          <a:p>
            <a:endParaRPr lang="fr-FR"/>
          </a:p>
        </p:txBody>
      </p:sp>
      <p:sp>
        <p:nvSpPr>
          <p:cNvPr id="6" name="Espace réservé du numéro de diapositive 5"/>
          <p:cNvSpPr>
            <a:spLocks noGrp="1"/>
          </p:cNvSpPr>
          <p:nvPr>
            <p:ph type="sldNum" sz="quarter" idx="10"/>
          </p:nvPr>
        </p:nvSpPr>
        <p:spPr/>
        <p:txBody>
          <a:bodyPr/>
          <a:lstStyle/>
          <a:p>
            <a:pPr>
              <a:defRPr/>
            </a:pPr>
            <a:fld id="{AA92AEEE-5872-4E86-B809-2D6698BF3AD4}" type="slidenum">
              <a:rPr/>
              <a:pPr>
                <a:defRPr/>
              </a:pPr>
              <a:t>25</a:t>
            </a:fld>
            <a:endParaRPr dirty="0"/>
          </a:p>
        </p:txBody>
      </p:sp>
      <p:sp>
        <p:nvSpPr>
          <p:cNvPr id="7" name="ZoneTexte 6"/>
          <p:cNvSpPr txBox="1"/>
          <p:nvPr/>
        </p:nvSpPr>
        <p:spPr>
          <a:xfrm>
            <a:off x="142844" y="0"/>
            <a:ext cx="400110" cy="2031325"/>
          </a:xfrm>
          <a:prstGeom prst="rect">
            <a:avLst/>
          </a:prstGeom>
          <a:noFill/>
        </p:spPr>
        <p:txBody>
          <a:bodyPr vert="vert270">
            <a:spAutoFit/>
          </a:bodyPr>
          <a:lstStyle/>
          <a:p>
            <a:pPr algn="ctr">
              <a:defRPr/>
            </a:pPr>
            <a:r>
              <a:rPr lang="fr-FR" sz="1400" dirty="0">
                <a:solidFill>
                  <a:schemeClr val="bg1"/>
                </a:solidFill>
              </a:rPr>
              <a:t>Vision Stratégique</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38" y="2000250"/>
            <a:ext cx="8229600" cy="1570038"/>
          </a:xfrm>
        </p:spPr>
        <p:txBody>
          <a:bodyPr rtlCol="0"/>
          <a:lstStyle/>
          <a:p>
            <a:pPr>
              <a:defRPr/>
            </a:pPr>
            <a:r>
              <a:rPr smtClean="0">
                <a:latin typeface="+mn-lt"/>
                <a:cs typeface="Tahoma" pitchFamily="34" charset="0"/>
              </a:rPr>
              <a:t>VI. Le plan pluriannuel de capacité nationale </a:t>
            </a:r>
            <a:br>
              <a:rPr smtClean="0">
                <a:latin typeface="+mn-lt"/>
                <a:cs typeface="Tahoma" pitchFamily="34" charset="0"/>
              </a:rPr>
            </a:br>
            <a:endParaRPr smtClean="0">
              <a:latin typeface="+mn-lt"/>
              <a:cs typeface="Tahoma" pitchFamily="34" charset="0"/>
            </a:endParaRPr>
          </a:p>
        </p:txBody>
      </p:sp>
      <p:sp>
        <p:nvSpPr>
          <p:cNvPr id="32772" name="Espace réservé du numéro de diapositive 3"/>
          <p:cNvSpPr>
            <a:spLocks noGrp="1"/>
          </p:cNvSpPr>
          <p:nvPr>
            <p:ph type="sldNum"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880DF98-9768-40F5-84D3-42923668D33D}" type="slidenum">
              <a:rPr/>
              <a:pPr fontAlgn="base">
                <a:spcBef>
                  <a:spcPct val="0"/>
                </a:spcBef>
                <a:spcAft>
                  <a:spcPct val="0"/>
                </a:spcAft>
                <a:defRPr/>
              </a:pPr>
              <a:t>26</a:t>
            </a:fld>
            <a:endParaRPr/>
          </a:p>
        </p:txBody>
      </p:sp>
      <p:sp>
        <p:nvSpPr>
          <p:cNvPr id="4" name="ZoneTexte 3"/>
          <p:cNvSpPr txBox="1"/>
          <p:nvPr/>
        </p:nvSpPr>
        <p:spPr>
          <a:xfrm>
            <a:off x="142844" y="0"/>
            <a:ext cx="400110" cy="2031325"/>
          </a:xfrm>
          <a:prstGeom prst="rect">
            <a:avLst/>
          </a:prstGeom>
          <a:noFill/>
        </p:spPr>
        <p:txBody>
          <a:bodyPr vert="vert270">
            <a:spAutoFit/>
          </a:bodyPr>
          <a:lstStyle/>
          <a:p>
            <a:pPr algn="ctr">
              <a:defRPr/>
            </a:pPr>
            <a:r>
              <a:rPr lang="fr-FR" sz="1400" dirty="0">
                <a:solidFill>
                  <a:schemeClr val="bg1"/>
                </a:solidFill>
              </a:rPr>
              <a:t>Vision Stratégique</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Titre 1"/>
          <p:cNvSpPr>
            <a:spLocks noGrp="1"/>
          </p:cNvSpPr>
          <p:nvPr>
            <p:ph type="title" idx="4294967295"/>
          </p:nvPr>
        </p:nvSpPr>
        <p:spPr>
          <a:xfrm>
            <a:off x="642938" y="76200"/>
            <a:ext cx="8501062" cy="690563"/>
          </a:xfrm>
          <a:solidFill>
            <a:schemeClr val="bg1"/>
          </a:solidFill>
        </p:spPr>
        <p:txBody>
          <a:bodyPr/>
          <a:lstStyle/>
          <a:p>
            <a:pPr marL="80963" indent="12700" algn="l" eaLnBrk="1" hangingPunct="1"/>
            <a:r>
              <a:rPr lang="fr-FR" sz="2400" b="1" smtClean="0">
                <a:solidFill>
                  <a:srgbClr val="FF0000"/>
                </a:solidFill>
                <a:cs typeface="Arial" charset="0"/>
              </a:rPr>
              <a:t>Scénarios du RTE</a:t>
            </a:r>
          </a:p>
        </p:txBody>
      </p:sp>
      <p:sp>
        <p:nvSpPr>
          <p:cNvPr id="4101" name="Rectangle 5"/>
          <p:cNvSpPr>
            <a:spLocks noChangeArrowheads="1"/>
          </p:cNvSpPr>
          <p:nvPr/>
        </p:nvSpPr>
        <p:spPr bwMode="auto">
          <a:xfrm>
            <a:off x="685800" y="685800"/>
            <a:ext cx="8305800" cy="366713"/>
          </a:xfrm>
          <a:prstGeom prst="rect">
            <a:avLst/>
          </a:prstGeom>
          <a:noFill/>
          <a:ln w="9525">
            <a:noFill/>
            <a:miter lim="800000"/>
            <a:headEnd/>
            <a:tailEnd/>
          </a:ln>
        </p:spPr>
        <p:txBody>
          <a:bodyPr>
            <a:spAutoFit/>
          </a:bodyPr>
          <a:lstStyle/>
          <a:p>
            <a:r>
              <a:rPr lang="fr-FR" b="1">
                <a:cs typeface="Arial" charset="0"/>
              </a:rPr>
              <a:t>Déficit de capacité à partir de 2011 (4 CCGT dont E.Huchet pris en compte)</a:t>
            </a:r>
          </a:p>
        </p:txBody>
      </p:sp>
      <p:graphicFrame>
        <p:nvGraphicFramePr>
          <p:cNvPr id="4098" name="Object 6"/>
          <p:cNvGraphicFramePr>
            <a:graphicFrameLocks noChangeAspect="1"/>
          </p:cNvGraphicFramePr>
          <p:nvPr/>
        </p:nvGraphicFramePr>
        <p:xfrm>
          <a:off x="762000" y="1066800"/>
          <a:ext cx="8132763" cy="1743075"/>
        </p:xfrm>
        <a:graphic>
          <a:graphicData uri="http://schemas.openxmlformats.org/presentationml/2006/ole">
            <p:oleObj spid="_x0000_s4098" name="Image bitmap" r:id="rId3" imgW="8133333" imgH="1743318" progId="PBrush">
              <p:embed/>
            </p:oleObj>
          </a:graphicData>
        </a:graphic>
      </p:graphicFrame>
      <p:graphicFrame>
        <p:nvGraphicFramePr>
          <p:cNvPr id="4099" name="Object 7"/>
          <p:cNvGraphicFramePr>
            <a:graphicFrameLocks noChangeAspect="1"/>
          </p:cNvGraphicFramePr>
          <p:nvPr/>
        </p:nvGraphicFramePr>
        <p:xfrm>
          <a:off x="3117850" y="2819400"/>
          <a:ext cx="6026150" cy="3659188"/>
        </p:xfrm>
        <a:graphic>
          <a:graphicData uri="http://schemas.openxmlformats.org/presentationml/2006/ole">
            <p:oleObj spid="_x0000_s4099" name="Image bitmap" r:id="rId4" imgW="7935433" imgH="4819048" progId="PBrush">
              <p:embed/>
            </p:oleObj>
          </a:graphicData>
        </a:graphic>
      </p:graphicFrame>
      <p:sp>
        <p:nvSpPr>
          <p:cNvPr id="4102" name="Rectangle 8"/>
          <p:cNvSpPr>
            <a:spLocks noChangeArrowheads="1"/>
          </p:cNvSpPr>
          <p:nvPr/>
        </p:nvSpPr>
        <p:spPr bwMode="auto">
          <a:xfrm>
            <a:off x="685800" y="3200400"/>
            <a:ext cx="2622550" cy="641350"/>
          </a:xfrm>
          <a:prstGeom prst="rect">
            <a:avLst/>
          </a:prstGeom>
          <a:noFill/>
          <a:ln w="9525">
            <a:noFill/>
            <a:miter lim="800000"/>
            <a:headEnd/>
            <a:tailEnd/>
          </a:ln>
        </p:spPr>
        <p:txBody>
          <a:bodyPr>
            <a:spAutoFit/>
          </a:bodyPr>
          <a:lstStyle/>
          <a:p>
            <a:r>
              <a:rPr lang="fr-FR" b="1">
                <a:cs typeface="Arial" charset="0"/>
              </a:rPr>
              <a:t>14,1TWh produits</a:t>
            </a:r>
          </a:p>
          <a:p>
            <a:r>
              <a:rPr lang="fr-FR" b="1">
                <a:cs typeface="Arial" charset="0"/>
              </a:rPr>
              <a:t>Par les CCGT en 2015</a:t>
            </a:r>
          </a:p>
        </p:txBody>
      </p:sp>
      <p:sp>
        <p:nvSpPr>
          <p:cNvPr id="7" name="Espace réservé du numéro de diapositive 6"/>
          <p:cNvSpPr>
            <a:spLocks noGrp="1"/>
          </p:cNvSpPr>
          <p:nvPr>
            <p:ph type="sldNum" sz="quarter" idx="10"/>
          </p:nvPr>
        </p:nvSpPr>
        <p:spPr/>
        <p:txBody>
          <a:bodyPr/>
          <a:lstStyle/>
          <a:p>
            <a:pPr>
              <a:defRPr/>
            </a:pPr>
            <a:fld id="{7B3CDFDA-31A8-4341-9C02-2ACACB9900C9}" type="slidenum">
              <a:rPr/>
              <a:pPr>
                <a:defRPr/>
              </a:pPr>
              <a:t>27</a:t>
            </a:fld>
            <a:endParaRPr dirty="0"/>
          </a:p>
        </p:txBody>
      </p:sp>
      <p:sp>
        <p:nvSpPr>
          <p:cNvPr id="8" name="ZoneTexte 7"/>
          <p:cNvSpPr txBox="1"/>
          <p:nvPr/>
        </p:nvSpPr>
        <p:spPr>
          <a:xfrm>
            <a:off x="142844" y="0"/>
            <a:ext cx="400110" cy="2031325"/>
          </a:xfrm>
          <a:prstGeom prst="rect">
            <a:avLst/>
          </a:prstGeom>
          <a:noFill/>
        </p:spPr>
        <p:txBody>
          <a:bodyPr vert="vert270">
            <a:spAutoFit/>
          </a:bodyPr>
          <a:lstStyle/>
          <a:p>
            <a:pPr algn="ctr">
              <a:defRPr/>
            </a:pPr>
            <a:r>
              <a:rPr lang="fr-FR" sz="1400" dirty="0">
                <a:solidFill>
                  <a:schemeClr val="bg1"/>
                </a:solidFill>
              </a:rPr>
              <a:t>Vision Stratégique</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0"/>
            <a:ext cx="8086724" cy="1143000"/>
          </a:xfrm>
          <a:noFill/>
          <a:ln w="9525">
            <a:noFill/>
            <a:miter lim="800000"/>
            <a:headEnd/>
            <a:tailEnd/>
          </a:ln>
        </p:spPr>
        <p:txBody>
          <a:bodyPr vert="horz" wrap="square" lIns="91440" tIns="45720" rIns="91440" bIns="45720" numCol="1" anchor="ctr" anchorCtr="0" compatLnSpc="1">
            <a:prstTxWarp prst="textNoShape">
              <a:avLst/>
            </a:prstTxWarp>
          </a:bodyPr>
          <a:lstStyle/>
          <a:p>
            <a:pPr marL="80963" indent="12700" algn="l"/>
            <a:r>
              <a:rPr lang="fr-FR" sz="2400" dirty="0" smtClean="0"/>
              <a:t>Les chiffres clés du scénario national retenu dans cette étude </a:t>
            </a:r>
          </a:p>
        </p:txBody>
      </p:sp>
      <p:graphicFrame>
        <p:nvGraphicFramePr>
          <p:cNvPr id="4" name="Espace réservé du contenu 3"/>
          <p:cNvGraphicFramePr>
            <a:graphicFrameLocks noGrp="1"/>
          </p:cNvGraphicFramePr>
          <p:nvPr>
            <p:ph idx="1"/>
          </p:nvPr>
        </p:nvGraphicFramePr>
        <p:xfrm>
          <a:off x="500034" y="1071546"/>
          <a:ext cx="8229600" cy="30003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1986" name="Picture 2"/>
          <p:cNvPicPr>
            <a:picLocks noChangeAspect="1" noChangeArrowheads="1"/>
          </p:cNvPicPr>
          <p:nvPr/>
        </p:nvPicPr>
        <p:blipFill>
          <a:blip r:embed="rId6"/>
          <a:srcRect/>
          <a:stretch>
            <a:fillRect/>
          </a:stretch>
        </p:blipFill>
        <p:spPr bwMode="auto">
          <a:xfrm>
            <a:off x="928662" y="4143380"/>
            <a:ext cx="7538654" cy="2714620"/>
          </a:xfrm>
          <a:prstGeom prst="rect">
            <a:avLst/>
          </a:prstGeom>
          <a:noFill/>
          <a:ln w="9525">
            <a:noFill/>
            <a:miter lim="800000"/>
            <a:headEnd/>
            <a:tailEnd/>
          </a:ln>
          <a:effectLst/>
        </p:spPr>
      </p:pic>
      <p:sp>
        <p:nvSpPr>
          <p:cNvPr id="6" name="Espace réservé du numéro de diapositive 9"/>
          <p:cNvSpPr>
            <a:spLocks noGrp="1"/>
          </p:cNvSpPr>
          <p:nvPr>
            <p:ph type="sldNum" sz="quarter" idx="10"/>
          </p:nvPr>
        </p:nvSpPr>
        <p:spPr>
          <a:xfrm>
            <a:off x="8786813" y="6564313"/>
            <a:ext cx="357187" cy="293687"/>
          </a:xfrm>
        </p:spPr>
        <p:txBody>
          <a:bodyPr/>
          <a:lstStyle>
            <a:lvl1pPr>
              <a:defRPr/>
            </a:lvl1pPr>
          </a:lstStyle>
          <a:p>
            <a:pPr>
              <a:defRPr/>
            </a:pPr>
            <a:fld id="{D40B4002-27F3-4860-8BE3-FAB338E5745E}" type="slidenum">
              <a:rPr/>
              <a:pPr>
                <a:defRPr/>
              </a:pPr>
              <a:t>28</a:t>
            </a:fld>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642938" y="217488"/>
            <a:ext cx="8358187" cy="425450"/>
          </a:xfrm>
        </p:spPr>
        <p:txBody>
          <a:bodyPr/>
          <a:lstStyle/>
          <a:p>
            <a:pPr eaLnBrk="1" fontAlgn="base" hangingPunct="1">
              <a:lnSpc>
                <a:spcPct val="90000"/>
              </a:lnSpc>
              <a:spcAft>
                <a:spcPct val="0"/>
              </a:spcAft>
            </a:pPr>
            <a:r>
              <a:rPr sz="2400">
                <a:latin typeface="Arial" charset="0"/>
                <a:cs typeface="Arial" charset="0"/>
              </a:rPr>
              <a:t>Plans de capacité de la concurrence</a:t>
            </a:r>
          </a:p>
        </p:txBody>
      </p:sp>
      <p:sp>
        <p:nvSpPr>
          <p:cNvPr id="32771" name="AutoShape 4"/>
          <p:cNvSpPr>
            <a:spLocks noChangeArrowheads="1"/>
          </p:cNvSpPr>
          <p:nvPr/>
        </p:nvSpPr>
        <p:spPr bwMode="auto">
          <a:xfrm>
            <a:off x="1828800" y="1233488"/>
            <a:ext cx="609600" cy="152400"/>
          </a:xfrm>
          <a:prstGeom prst="rightArrow">
            <a:avLst>
              <a:gd name="adj1" fmla="val 50000"/>
              <a:gd name="adj2" fmla="val 100000"/>
            </a:avLst>
          </a:prstGeom>
          <a:solidFill>
            <a:srgbClr val="99CCFF"/>
          </a:solidFill>
          <a:ln w="9525">
            <a:solidFill>
              <a:srgbClr val="99CCFF"/>
            </a:solidFill>
            <a:miter lim="800000"/>
            <a:headEnd/>
            <a:tailEnd/>
          </a:ln>
        </p:spPr>
        <p:txBody>
          <a:bodyPr wrap="none" anchor="ctr"/>
          <a:lstStyle/>
          <a:p>
            <a:endParaRPr lang="fr-FR"/>
          </a:p>
        </p:txBody>
      </p:sp>
      <p:sp>
        <p:nvSpPr>
          <p:cNvPr id="32772" name="Text Box 5"/>
          <p:cNvSpPr txBox="1">
            <a:spLocks noChangeArrowheads="1"/>
          </p:cNvSpPr>
          <p:nvPr/>
        </p:nvSpPr>
        <p:spPr bwMode="auto">
          <a:xfrm>
            <a:off x="2590800" y="1066800"/>
            <a:ext cx="3205163" cy="639763"/>
          </a:xfrm>
          <a:prstGeom prst="rect">
            <a:avLst/>
          </a:prstGeom>
          <a:noFill/>
          <a:ln w="9525">
            <a:noFill/>
            <a:miter lim="800000"/>
            <a:headEnd/>
            <a:tailEnd/>
          </a:ln>
        </p:spPr>
        <p:txBody>
          <a:bodyPr wrap="none">
            <a:spAutoFit/>
          </a:bodyPr>
          <a:lstStyle/>
          <a:p>
            <a:pPr>
              <a:buFontTx/>
              <a:buChar char="•"/>
            </a:pPr>
            <a:r>
              <a:rPr lang="fr-FR" sz="1200">
                <a:solidFill>
                  <a:srgbClr val="000066"/>
                </a:solidFill>
              </a:rPr>
              <a:t> 2600 MW Fuel actuelement sous « cocon »</a:t>
            </a:r>
          </a:p>
          <a:p>
            <a:pPr>
              <a:buFontTx/>
              <a:buChar char="•"/>
            </a:pPr>
            <a:r>
              <a:rPr lang="fr-FR" sz="1200">
                <a:solidFill>
                  <a:srgbClr val="000066"/>
                </a:solidFill>
              </a:rPr>
              <a:t> Turbines de gas : 500 MW</a:t>
            </a:r>
          </a:p>
          <a:p>
            <a:pPr>
              <a:buFontTx/>
              <a:buChar char="•"/>
            </a:pPr>
            <a:r>
              <a:rPr lang="fr-FR" sz="1200">
                <a:solidFill>
                  <a:srgbClr val="000066"/>
                </a:solidFill>
              </a:rPr>
              <a:t>1600 MW CCGT</a:t>
            </a:r>
          </a:p>
        </p:txBody>
      </p:sp>
      <p:sp>
        <p:nvSpPr>
          <p:cNvPr id="32773" name="AutoShape 7"/>
          <p:cNvSpPr>
            <a:spLocks noChangeArrowheads="1"/>
          </p:cNvSpPr>
          <p:nvPr/>
        </p:nvSpPr>
        <p:spPr bwMode="auto">
          <a:xfrm>
            <a:off x="1828800" y="1922463"/>
            <a:ext cx="609600" cy="152400"/>
          </a:xfrm>
          <a:prstGeom prst="rightArrow">
            <a:avLst>
              <a:gd name="adj1" fmla="val 50000"/>
              <a:gd name="adj2" fmla="val 100000"/>
            </a:avLst>
          </a:prstGeom>
          <a:solidFill>
            <a:srgbClr val="99CCFF"/>
          </a:solidFill>
          <a:ln w="9525">
            <a:solidFill>
              <a:srgbClr val="99CCFF"/>
            </a:solidFill>
            <a:miter lim="800000"/>
            <a:headEnd/>
            <a:tailEnd/>
          </a:ln>
        </p:spPr>
        <p:txBody>
          <a:bodyPr wrap="none" anchor="ctr"/>
          <a:lstStyle/>
          <a:p>
            <a:endParaRPr lang="fr-FR"/>
          </a:p>
        </p:txBody>
      </p:sp>
      <p:sp>
        <p:nvSpPr>
          <p:cNvPr id="32774" name="Text Box 8"/>
          <p:cNvSpPr txBox="1">
            <a:spLocks noChangeArrowheads="1"/>
          </p:cNvSpPr>
          <p:nvPr/>
        </p:nvSpPr>
        <p:spPr bwMode="auto">
          <a:xfrm>
            <a:off x="2590800" y="1858963"/>
            <a:ext cx="2082800" cy="457200"/>
          </a:xfrm>
          <a:prstGeom prst="rect">
            <a:avLst/>
          </a:prstGeom>
          <a:noFill/>
          <a:ln w="9525">
            <a:noFill/>
            <a:miter lim="800000"/>
            <a:headEnd/>
            <a:tailEnd/>
          </a:ln>
        </p:spPr>
        <p:txBody>
          <a:bodyPr wrap="none">
            <a:spAutoFit/>
          </a:bodyPr>
          <a:lstStyle/>
          <a:p>
            <a:pPr>
              <a:buFontTx/>
              <a:buChar char="•"/>
            </a:pPr>
            <a:r>
              <a:rPr lang="fr-FR" sz="1200">
                <a:solidFill>
                  <a:srgbClr val="000066"/>
                </a:solidFill>
              </a:rPr>
              <a:t> 400 MW CCGT à Fos</a:t>
            </a:r>
          </a:p>
          <a:p>
            <a:pPr>
              <a:buFontTx/>
              <a:buChar char="•"/>
            </a:pPr>
            <a:r>
              <a:rPr lang="fr-FR" sz="1200">
                <a:solidFill>
                  <a:srgbClr val="000066"/>
                </a:solidFill>
              </a:rPr>
              <a:t> 400 MW CCGT à Montoir</a:t>
            </a:r>
          </a:p>
        </p:txBody>
      </p:sp>
      <p:sp>
        <p:nvSpPr>
          <p:cNvPr id="32775" name="AutoShape 10"/>
          <p:cNvSpPr>
            <a:spLocks noChangeArrowheads="1"/>
          </p:cNvSpPr>
          <p:nvPr/>
        </p:nvSpPr>
        <p:spPr bwMode="auto">
          <a:xfrm>
            <a:off x="1828800" y="2613025"/>
            <a:ext cx="609600" cy="152400"/>
          </a:xfrm>
          <a:prstGeom prst="rightArrow">
            <a:avLst>
              <a:gd name="adj1" fmla="val 50000"/>
              <a:gd name="adj2" fmla="val 100000"/>
            </a:avLst>
          </a:prstGeom>
          <a:solidFill>
            <a:srgbClr val="99CCFF"/>
          </a:solidFill>
          <a:ln w="9525">
            <a:solidFill>
              <a:srgbClr val="99CCFF"/>
            </a:solidFill>
            <a:miter lim="800000"/>
            <a:headEnd/>
            <a:tailEnd/>
          </a:ln>
        </p:spPr>
        <p:txBody>
          <a:bodyPr wrap="none" anchor="ctr"/>
          <a:lstStyle/>
          <a:p>
            <a:endParaRPr lang="fr-FR"/>
          </a:p>
        </p:txBody>
      </p:sp>
      <p:sp>
        <p:nvSpPr>
          <p:cNvPr id="32776" name="Text Box 11"/>
          <p:cNvSpPr txBox="1">
            <a:spLocks noChangeArrowheads="1"/>
          </p:cNvSpPr>
          <p:nvPr/>
        </p:nvSpPr>
        <p:spPr bwMode="auto">
          <a:xfrm>
            <a:off x="2590800" y="2544763"/>
            <a:ext cx="3467100" cy="276225"/>
          </a:xfrm>
          <a:prstGeom prst="rect">
            <a:avLst/>
          </a:prstGeom>
          <a:noFill/>
          <a:ln w="9525">
            <a:noFill/>
            <a:miter lim="800000"/>
            <a:headEnd/>
            <a:tailEnd/>
          </a:ln>
        </p:spPr>
        <p:txBody>
          <a:bodyPr wrap="none">
            <a:spAutoFit/>
          </a:bodyPr>
          <a:lstStyle/>
          <a:p>
            <a:pPr>
              <a:buFontTx/>
              <a:buChar char="•"/>
            </a:pPr>
            <a:r>
              <a:rPr lang="fr-FR" sz="1200">
                <a:solidFill>
                  <a:srgbClr val="000066"/>
                </a:solidFill>
              </a:rPr>
              <a:t> 2x400 MW GGCT suivant un accord avec EDF</a:t>
            </a:r>
          </a:p>
        </p:txBody>
      </p:sp>
      <p:sp>
        <p:nvSpPr>
          <p:cNvPr id="32777" name="AutoShape 13"/>
          <p:cNvSpPr>
            <a:spLocks noChangeArrowheads="1"/>
          </p:cNvSpPr>
          <p:nvPr/>
        </p:nvSpPr>
        <p:spPr bwMode="auto">
          <a:xfrm>
            <a:off x="1857375" y="4133850"/>
            <a:ext cx="609600" cy="152400"/>
          </a:xfrm>
          <a:prstGeom prst="rightArrow">
            <a:avLst>
              <a:gd name="adj1" fmla="val 50000"/>
              <a:gd name="adj2" fmla="val 100000"/>
            </a:avLst>
          </a:prstGeom>
          <a:solidFill>
            <a:srgbClr val="99CCFF"/>
          </a:solidFill>
          <a:ln w="9525">
            <a:solidFill>
              <a:srgbClr val="99CCFF"/>
            </a:solidFill>
            <a:miter lim="800000"/>
            <a:headEnd/>
            <a:tailEnd/>
          </a:ln>
        </p:spPr>
        <p:txBody>
          <a:bodyPr wrap="none" anchor="ctr"/>
          <a:lstStyle/>
          <a:p>
            <a:endParaRPr lang="fr-FR"/>
          </a:p>
        </p:txBody>
      </p:sp>
      <p:sp>
        <p:nvSpPr>
          <p:cNvPr id="32778" name="Text Box 14"/>
          <p:cNvSpPr txBox="1">
            <a:spLocks noChangeArrowheads="1"/>
          </p:cNvSpPr>
          <p:nvPr/>
        </p:nvSpPr>
        <p:spPr bwMode="auto">
          <a:xfrm>
            <a:off x="2590800" y="3916363"/>
            <a:ext cx="3343275" cy="639762"/>
          </a:xfrm>
          <a:prstGeom prst="rect">
            <a:avLst/>
          </a:prstGeom>
          <a:noFill/>
          <a:ln w="9525">
            <a:noFill/>
            <a:miter lim="800000"/>
            <a:headEnd/>
            <a:tailEnd/>
          </a:ln>
        </p:spPr>
        <p:txBody>
          <a:bodyPr wrap="none">
            <a:spAutoFit/>
          </a:bodyPr>
          <a:lstStyle/>
          <a:p>
            <a:pPr>
              <a:buFontTx/>
              <a:buChar char="•"/>
            </a:pPr>
            <a:r>
              <a:rPr lang="fr-FR" sz="1200">
                <a:solidFill>
                  <a:srgbClr val="000066"/>
                </a:solidFill>
              </a:rPr>
              <a:t> 400 MW CCGT à Pont/Sambre (construction)</a:t>
            </a:r>
          </a:p>
          <a:p>
            <a:pPr>
              <a:buFontTx/>
              <a:buChar char="•"/>
            </a:pPr>
            <a:r>
              <a:rPr lang="fr-FR" sz="1200">
                <a:solidFill>
                  <a:srgbClr val="000066"/>
                </a:solidFill>
              </a:rPr>
              <a:t> 1600 MW CCGT en projet</a:t>
            </a:r>
          </a:p>
          <a:p>
            <a:pPr>
              <a:buFontTx/>
              <a:buChar char="•"/>
            </a:pPr>
            <a:r>
              <a:rPr lang="fr-FR" sz="1200">
                <a:solidFill>
                  <a:srgbClr val="000066"/>
                </a:solidFill>
              </a:rPr>
              <a:t> 800 MW Charbon au Havre (projet)</a:t>
            </a:r>
          </a:p>
        </p:txBody>
      </p:sp>
      <p:sp>
        <p:nvSpPr>
          <p:cNvPr id="32779" name="AutoShape 16"/>
          <p:cNvSpPr>
            <a:spLocks noChangeArrowheads="1"/>
          </p:cNvSpPr>
          <p:nvPr/>
        </p:nvSpPr>
        <p:spPr bwMode="auto">
          <a:xfrm>
            <a:off x="1785938" y="5786438"/>
            <a:ext cx="609600" cy="152400"/>
          </a:xfrm>
          <a:prstGeom prst="rightArrow">
            <a:avLst>
              <a:gd name="adj1" fmla="val 50000"/>
              <a:gd name="adj2" fmla="val 100000"/>
            </a:avLst>
          </a:prstGeom>
          <a:solidFill>
            <a:srgbClr val="99CCFF"/>
          </a:solidFill>
          <a:ln w="9525">
            <a:solidFill>
              <a:srgbClr val="99CCFF"/>
            </a:solidFill>
            <a:miter lim="800000"/>
            <a:headEnd/>
            <a:tailEnd/>
          </a:ln>
        </p:spPr>
        <p:txBody>
          <a:bodyPr wrap="none" anchor="ctr"/>
          <a:lstStyle/>
          <a:p>
            <a:endParaRPr lang="fr-FR"/>
          </a:p>
        </p:txBody>
      </p:sp>
      <p:sp>
        <p:nvSpPr>
          <p:cNvPr id="32780" name="Text Box 17"/>
          <p:cNvSpPr txBox="1">
            <a:spLocks noChangeArrowheads="1"/>
          </p:cNvSpPr>
          <p:nvPr/>
        </p:nvSpPr>
        <p:spPr bwMode="auto">
          <a:xfrm>
            <a:off x="2643188" y="5334000"/>
            <a:ext cx="2690812" cy="822325"/>
          </a:xfrm>
          <a:prstGeom prst="rect">
            <a:avLst/>
          </a:prstGeom>
          <a:noFill/>
          <a:ln w="9525">
            <a:noFill/>
            <a:miter lim="800000"/>
            <a:headEnd/>
            <a:tailEnd/>
          </a:ln>
        </p:spPr>
        <p:txBody>
          <a:bodyPr>
            <a:spAutoFit/>
          </a:bodyPr>
          <a:lstStyle/>
          <a:p>
            <a:pPr>
              <a:buFontTx/>
              <a:buChar char="•"/>
            </a:pPr>
            <a:r>
              <a:rPr lang="fr-FR" sz="1200" b="1">
                <a:solidFill>
                  <a:srgbClr val="000066"/>
                </a:solidFill>
              </a:rPr>
              <a:t> 2800 MW CCGT dont</a:t>
            </a:r>
          </a:p>
          <a:p>
            <a:pPr marL="742950" lvl="1" indent="-285750">
              <a:buFontTx/>
              <a:buChar char="•"/>
            </a:pPr>
            <a:r>
              <a:rPr lang="fr-FR" sz="1200" b="1">
                <a:solidFill>
                  <a:srgbClr val="000066"/>
                </a:solidFill>
              </a:rPr>
              <a:t>800 MW en construction</a:t>
            </a:r>
          </a:p>
          <a:p>
            <a:pPr marL="742950" lvl="1" indent="-285750">
              <a:buFontTx/>
              <a:buChar char="•"/>
            </a:pPr>
            <a:r>
              <a:rPr lang="fr-FR" sz="1200" b="1">
                <a:solidFill>
                  <a:srgbClr val="000066"/>
                </a:solidFill>
              </a:rPr>
              <a:t>1600 MW autorisés</a:t>
            </a:r>
          </a:p>
          <a:p>
            <a:pPr>
              <a:buFontTx/>
              <a:buChar char="•"/>
            </a:pPr>
            <a:r>
              <a:rPr lang="fr-FR" sz="1200" b="1">
                <a:solidFill>
                  <a:srgbClr val="000066"/>
                </a:solidFill>
              </a:rPr>
              <a:t> 800 MW Charbon au Havre</a:t>
            </a:r>
          </a:p>
        </p:txBody>
      </p:sp>
      <p:sp>
        <p:nvSpPr>
          <p:cNvPr id="32781" name="Rectangle 18"/>
          <p:cNvSpPr>
            <a:spLocks noChangeArrowheads="1"/>
          </p:cNvSpPr>
          <p:nvPr/>
        </p:nvSpPr>
        <p:spPr bwMode="auto">
          <a:xfrm>
            <a:off x="857250" y="6253163"/>
            <a:ext cx="8129588" cy="476250"/>
          </a:xfrm>
          <a:prstGeom prst="rect">
            <a:avLst/>
          </a:prstGeom>
          <a:solidFill>
            <a:schemeClr val="accent2"/>
          </a:solidFill>
          <a:ln w="9525">
            <a:solidFill>
              <a:schemeClr val="bg1"/>
            </a:solidFill>
            <a:miter lim="800000"/>
            <a:headEnd/>
            <a:tailEnd/>
          </a:ln>
        </p:spPr>
        <p:txBody>
          <a:bodyPr anchor="ctr">
            <a:spAutoFit/>
          </a:bodyPr>
          <a:lstStyle/>
          <a:p>
            <a:pPr>
              <a:spcBef>
                <a:spcPct val="50000"/>
              </a:spcBef>
            </a:pPr>
            <a:r>
              <a:rPr lang="fr-FR" sz="1000" b="1">
                <a:solidFill>
                  <a:schemeClr val="bg1"/>
                </a:solidFill>
              </a:rPr>
              <a:t>Non compris les 2600 MW de Fuel et les 500 MW TG de EDF, mais intégrés comme certains dans l’étude de RTE.</a:t>
            </a:r>
          </a:p>
          <a:p>
            <a:pPr>
              <a:spcBef>
                <a:spcPct val="50000"/>
              </a:spcBef>
            </a:pPr>
            <a:r>
              <a:rPr lang="fr-FR" sz="1000" b="1">
                <a:solidFill>
                  <a:schemeClr val="bg1"/>
                </a:solidFill>
              </a:rPr>
              <a:t>Les puissance installées des futurs CCGT peuvent varier suivant les constructeurs</a:t>
            </a:r>
          </a:p>
        </p:txBody>
      </p:sp>
      <p:sp>
        <p:nvSpPr>
          <p:cNvPr id="32782" name="AutoShape 20"/>
          <p:cNvSpPr>
            <a:spLocks noChangeArrowheads="1"/>
          </p:cNvSpPr>
          <p:nvPr/>
        </p:nvSpPr>
        <p:spPr bwMode="auto">
          <a:xfrm>
            <a:off x="1828800" y="3302000"/>
            <a:ext cx="609600" cy="152400"/>
          </a:xfrm>
          <a:prstGeom prst="rightArrow">
            <a:avLst>
              <a:gd name="adj1" fmla="val 50000"/>
              <a:gd name="adj2" fmla="val 100000"/>
            </a:avLst>
          </a:prstGeom>
          <a:solidFill>
            <a:srgbClr val="99CCFF"/>
          </a:solidFill>
          <a:ln w="9525">
            <a:solidFill>
              <a:srgbClr val="99CCFF"/>
            </a:solidFill>
            <a:miter lim="800000"/>
            <a:headEnd/>
            <a:tailEnd/>
          </a:ln>
        </p:spPr>
        <p:txBody>
          <a:bodyPr wrap="none" anchor="ctr"/>
          <a:lstStyle/>
          <a:p>
            <a:endParaRPr lang="fr-FR"/>
          </a:p>
        </p:txBody>
      </p:sp>
      <p:sp>
        <p:nvSpPr>
          <p:cNvPr id="32783" name="Text Box 21"/>
          <p:cNvSpPr txBox="1">
            <a:spLocks noChangeArrowheads="1"/>
          </p:cNvSpPr>
          <p:nvPr/>
        </p:nvSpPr>
        <p:spPr bwMode="auto">
          <a:xfrm>
            <a:off x="2590800" y="3230563"/>
            <a:ext cx="1801813" cy="276225"/>
          </a:xfrm>
          <a:prstGeom prst="rect">
            <a:avLst/>
          </a:prstGeom>
          <a:noFill/>
          <a:ln w="9525">
            <a:noFill/>
            <a:miter lim="800000"/>
            <a:headEnd/>
            <a:tailEnd/>
          </a:ln>
        </p:spPr>
        <p:txBody>
          <a:bodyPr wrap="none">
            <a:spAutoFit/>
          </a:bodyPr>
          <a:lstStyle/>
          <a:p>
            <a:pPr>
              <a:buFontTx/>
              <a:buChar char="•"/>
            </a:pPr>
            <a:r>
              <a:rPr lang="fr-FR" sz="1200">
                <a:solidFill>
                  <a:srgbClr val="000066"/>
                </a:solidFill>
              </a:rPr>
              <a:t> 400 MW CCGT à Fos </a:t>
            </a:r>
          </a:p>
        </p:txBody>
      </p:sp>
      <p:sp>
        <p:nvSpPr>
          <p:cNvPr id="32784" name="Rectangle 22"/>
          <p:cNvSpPr>
            <a:spLocks noChangeArrowheads="1"/>
          </p:cNvSpPr>
          <p:nvPr/>
        </p:nvSpPr>
        <p:spPr bwMode="auto">
          <a:xfrm>
            <a:off x="2214563" y="857250"/>
            <a:ext cx="3733800" cy="5324475"/>
          </a:xfrm>
          <a:prstGeom prst="rect">
            <a:avLst/>
          </a:prstGeom>
          <a:noFill/>
          <a:ln w="9525">
            <a:solidFill>
              <a:srgbClr val="000080"/>
            </a:solidFill>
            <a:miter lim="800000"/>
            <a:headEnd/>
            <a:tailEnd/>
          </a:ln>
        </p:spPr>
        <p:txBody>
          <a:bodyPr wrap="none" anchor="ctr"/>
          <a:lstStyle/>
          <a:p>
            <a:endParaRPr lang="fr-FR"/>
          </a:p>
        </p:txBody>
      </p:sp>
      <p:sp>
        <p:nvSpPr>
          <p:cNvPr id="32785" name="AutoShape 23"/>
          <p:cNvSpPr>
            <a:spLocks noChangeArrowheads="1"/>
          </p:cNvSpPr>
          <p:nvPr/>
        </p:nvSpPr>
        <p:spPr bwMode="auto">
          <a:xfrm rot="18908426" flipH="1">
            <a:off x="5943600" y="1752600"/>
            <a:ext cx="457200" cy="457200"/>
          </a:xfrm>
          <a:prstGeom prst="rtTriangle">
            <a:avLst/>
          </a:prstGeom>
          <a:solidFill>
            <a:srgbClr val="33CCCC"/>
          </a:solidFill>
          <a:ln w="9525">
            <a:solidFill>
              <a:schemeClr val="tx1"/>
            </a:solidFill>
            <a:miter lim="800000"/>
            <a:headEnd/>
            <a:tailEnd/>
          </a:ln>
        </p:spPr>
        <p:txBody>
          <a:bodyPr wrap="none" anchor="ctr"/>
          <a:lstStyle/>
          <a:p>
            <a:endParaRPr lang="fr-FR"/>
          </a:p>
        </p:txBody>
      </p:sp>
      <p:sp>
        <p:nvSpPr>
          <p:cNvPr id="32786" name="AutoShape 27"/>
          <p:cNvSpPr>
            <a:spLocks noChangeArrowheads="1"/>
          </p:cNvSpPr>
          <p:nvPr/>
        </p:nvSpPr>
        <p:spPr bwMode="auto">
          <a:xfrm rot="18908426" flipH="1">
            <a:off x="5943600" y="2971800"/>
            <a:ext cx="457200" cy="457200"/>
          </a:xfrm>
          <a:prstGeom prst="rtTriangle">
            <a:avLst/>
          </a:prstGeom>
          <a:solidFill>
            <a:srgbClr val="33CCCC"/>
          </a:solidFill>
          <a:ln w="9525">
            <a:solidFill>
              <a:schemeClr val="tx1"/>
            </a:solidFill>
            <a:miter lim="800000"/>
            <a:headEnd/>
            <a:tailEnd/>
          </a:ln>
        </p:spPr>
        <p:txBody>
          <a:bodyPr wrap="none" anchor="ctr"/>
          <a:lstStyle/>
          <a:p>
            <a:endParaRPr lang="fr-FR"/>
          </a:p>
        </p:txBody>
      </p:sp>
      <p:sp>
        <p:nvSpPr>
          <p:cNvPr id="32787" name="Rectangle 28"/>
          <p:cNvSpPr>
            <a:spLocks noChangeArrowheads="1"/>
          </p:cNvSpPr>
          <p:nvPr/>
        </p:nvSpPr>
        <p:spPr bwMode="auto">
          <a:xfrm>
            <a:off x="6553200" y="3962400"/>
            <a:ext cx="2514600" cy="990600"/>
          </a:xfrm>
          <a:prstGeom prst="rect">
            <a:avLst/>
          </a:prstGeom>
          <a:noFill/>
          <a:ln w="9525">
            <a:solidFill>
              <a:srgbClr val="000080"/>
            </a:solidFill>
            <a:miter lim="800000"/>
            <a:headEnd/>
            <a:tailEnd/>
          </a:ln>
        </p:spPr>
        <p:txBody>
          <a:bodyPr anchor="ctr"/>
          <a:lstStyle/>
          <a:p>
            <a:r>
              <a:rPr lang="fr-FR" sz="1200">
                <a:solidFill>
                  <a:srgbClr val="000066"/>
                </a:solidFill>
                <a:latin typeface="Verdana" pitchFamily="34" charset="0"/>
              </a:rPr>
              <a:t>A SNET aspire à réaliser 20% du besoin maximum</a:t>
            </a:r>
          </a:p>
        </p:txBody>
      </p:sp>
      <p:sp>
        <p:nvSpPr>
          <p:cNvPr id="32788" name="Rectangle 29"/>
          <p:cNvSpPr>
            <a:spLocks noChangeArrowheads="1"/>
          </p:cNvSpPr>
          <p:nvPr/>
        </p:nvSpPr>
        <p:spPr bwMode="auto">
          <a:xfrm>
            <a:off x="6553200" y="2743200"/>
            <a:ext cx="2505075" cy="828675"/>
          </a:xfrm>
          <a:prstGeom prst="rect">
            <a:avLst/>
          </a:prstGeom>
          <a:noFill/>
          <a:ln w="9525">
            <a:solidFill>
              <a:srgbClr val="000080"/>
            </a:solidFill>
            <a:miter lim="800000"/>
            <a:headEnd/>
            <a:tailEnd/>
          </a:ln>
        </p:spPr>
        <p:txBody>
          <a:bodyPr anchor="ctr"/>
          <a:lstStyle/>
          <a:p>
            <a:r>
              <a:rPr lang="fr-FR" sz="1200">
                <a:solidFill>
                  <a:srgbClr val="000066"/>
                </a:solidFill>
                <a:latin typeface="Verdana" pitchFamily="34" charset="0"/>
              </a:rPr>
              <a:t>Les projets les plus probables de la concurrence (GDF et SUEZ) représentent 20% du besoin maximum</a:t>
            </a:r>
          </a:p>
        </p:txBody>
      </p:sp>
      <p:sp>
        <p:nvSpPr>
          <p:cNvPr id="32789" name="Rectangle 30"/>
          <p:cNvSpPr>
            <a:spLocks noChangeArrowheads="1"/>
          </p:cNvSpPr>
          <p:nvPr/>
        </p:nvSpPr>
        <p:spPr bwMode="auto">
          <a:xfrm>
            <a:off x="6553200" y="1447800"/>
            <a:ext cx="2514600" cy="990600"/>
          </a:xfrm>
          <a:prstGeom prst="rect">
            <a:avLst/>
          </a:prstGeom>
          <a:noFill/>
          <a:ln w="9525">
            <a:solidFill>
              <a:srgbClr val="000080"/>
            </a:solidFill>
            <a:miter lim="800000"/>
            <a:headEnd/>
            <a:tailEnd/>
          </a:ln>
        </p:spPr>
        <p:txBody>
          <a:bodyPr anchor="ctr"/>
          <a:lstStyle/>
          <a:p>
            <a:endParaRPr lang="fr-FR" sz="1200">
              <a:solidFill>
                <a:srgbClr val="000066"/>
              </a:solidFill>
              <a:latin typeface="Verdana" pitchFamily="34" charset="0"/>
            </a:endParaRPr>
          </a:p>
          <a:p>
            <a:endParaRPr lang="fr-FR" sz="1200">
              <a:solidFill>
                <a:srgbClr val="000066"/>
              </a:solidFill>
              <a:latin typeface="Verdana" pitchFamily="34" charset="0"/>
            </a:endParaRPr>
          </a:p>
          <a:p>
            <a:r>
              <a:rPr lang="fr-FR" sz="1200">
                <a:solidFill>
                  <a:srgbClr val="000066"/>
                </a:solidFill>
                <a:latin typeface="Verdana" pitchFamily="34" charset="0"/>
              </a:rPr>
              <a:t>Les projets potentiels supposent 50% du besoin maximum du système dans la période 2010-2016</a:t>
            </a:r>
          </a:p>
          <a:p>
            <a:endParaRPr lang="fr-FR"/>
          </a:p>
          <a:p>
            <a:endParaRPr lang="fr-FR"/>
          </a:p>
        </p:txBody>
      </p:sp>
      <p:sp>
        <p:nvSpPr>
          <p:cNvPr id="32790" name="AutoShape 31"/>
          <p:cNvSpPr>
            <a:spLocks noChangeArrowheads="1"/>
          </p:cNvSpPr>
          <p:nvPr/>
        </p:nvSpPr>
        <p:spPr bwMode="auto">
          <a:xfrm rot="18908426" flipH="1">
            <a:off x="5943600" y="4114800"/>
            <a:ext cx="457200" cy="457200"/>
          </a:xfrm>
          <a:prstGeom prst="rtTriangle">
            <a:avLst/>
          </a:prstGeom>
          <a:solidFill>
            <a:srgbClr val="33CCCC"/>
          </a:solidFill>
          <a:ln w="9525">
            <a:solidFill>
              <a:schemeClr val="tx1"/>
            </a:solidFill>
            <a:miter lim="800000"/>
            <a:headEnd/>
            <a:tailEnd/>
          </a:ln>
        </p:spPr>
        <p:txBody>
          <a:bodyPr wrap="none" anchor="ctr"/>
          <a:lstStyle/>
          <a:p>
            <a:endParaRPr lang="fr-FR"/>
          </a:p>
        </p:txBody>
      </p:sp>
      <p:sp>
        <p:nvSpPr>
          <p:cNvPr id="32791" name="AutoShape 13"/>
          <p:cNvSpPr>
            <a:spLocks noChangeArrowheads="1"/>
          </p:cNvSpPr>
          <p:nvPr/>
        </p:nvSpPr>
        <p:spPr bwMode="auto">
          <a:xfrm>
            <a:off x="1828800" y="4800600"/>
            <a:ext cx="609600" cy="152400"/>
          </a:xfrm>
          <a:prstGeom prst="rightArrow">
            <a:avLst>
              <a:gd name="adj1" fmla="val 50000"/>
              <a:gd name="adj2" fmla="val 100000"/>
            </a:avLst>
          </a:prstGeom>
          <a:solidFill>
            <a:srgbClr val="99CCFF"/>
          </a:solidFill>
          <a:ln w="9525">
            <a:solidFill>
              <a:srgbClr val="99CCFF"/>
            </a:solidFill>
            <a:miter lim="800000"/>
            <a:headEnd/>
            <a:tailEnd/>
          </a:ln>
        </p:spPr>
        <p:txBody>
          <a:bodyPr wrap="none" anchor="ctr"/>
          <a:lstStyle/>
          <a:p>
            <a:endParaRPr lang="fr-FR"/>
          </a:p>
        </p:txBody>
      </p:sp>
      <p:sp>
        <p:nvSpPr>
          <p:cNvPr id="32792" name="Text Box 21"/>
          <p:cNvSpPr txBox="1">
            <a:spLocks noChangeArrowheads="1"/>
          </p:cNvSpPr>
          <p:nvPr/>
        </p:nvSpPr>
        <p:spPr bwMode="auto">
          <a:xfrm>
            <a:off x="2667000" y="4724400"/>
            <a:ext cx="2036763" cy="276225"/>
          </a:xfrm>
          <a:prstGeom prst="rect">
            <a:avLst/>
          </a:prstGeom>
          <a:noFill/>
          <a:ln w="9525">
            <a:noFill/>
            <a:miter lim="800000"/>
            <a:headEnd/>
            <a:tailEnd/>
          </a:ln>
        </p:spPr>
        <p:txBody>
          <a:bodyPr wrap="none">
            <a:spAutoFit/>
          </a:bodyPr>
          <a:lstStyle/>
          <a:p>
            <a:pPr>
              <a:buFontTx/>
              <a:buChar char="•"/>
            </a:pPr>
            <a:r>
              <a:rPr lang="fr-FR" sz="1200">
                <a:solidFill>
                  <a:srgbClr val="000066"/>
                </a:solidFill>
              </a:rPr>
              <a:t> 400 MW CCGT à BAYET </a:t>
            </a:r>
          </a:p>
        </p:txBody>
      </p:sp>
      <p:sp>
        <p:nvSpPr>
          <p:cNvPr id="32793" name="ZoneTexte 31"/>
          <p:cNvSpPr txBox="1">
            <a:spLocks noChangeArrowheads="1"/>
          </p:cNvSpPr>
          <p:nvPr/>
        </p:nvSpPr>
        <p:spPr bwMode="auto">
          <a:xfrm>
            <a:off x="6500813" y="5286375"/>
            <a:ext cx="2544762" cy="646113"/>
          </a:xfrm>
          <a:prstGeom prst="rect">
            <a:avLst/>
          </a:prstGeom>
          <a:noFill/>
          <a:ln w="9525">
            <a:noFill/>
            <a:miter lim="800000"/>
            <a:headEnd/>
            <a:tailEnd/>
          </a:ln>
        </p:spPr>
        <p:txBody>
          <a:bodyPr>
            <a:spAutoFit/>
          </a:bodyPr>
          <a:lstStyle/>
          <a:p>
            <a:pPr algn="ctr">
              <a:spcBef>
                <a:spcPct val="50000"/>
              </a:spcBef>
            </a:pPr>
            <a:r>
              <a:rPr lang="fr-FR" b="1">
                <a:solidFill>
                  <a:srgbClr val="000066"/>
                </a:solidFill>
              </a:rPr>
              <a:t>TOTAL estimé à 10200 MW</a:t>
            </a:r>
          </a:p>
        </p:txBody>
      </p:sp>
      <p:pic>
        <p:nvPicPr>
          <p:cNvPr id="32794" name="Image 34" descr="logoEDF2.gif"/>
          <p:cNvPicPr>
            <a:picLocks noChangeAspect="1"/>
          </p:cNvPicPr>
          <p:nvPr/>
        </p:nvPicPr>
        <p:blipFill>
          <a:blip r:embed="rId2"/>
          <a:srcRect/>
          <a:stretch>
            <a:fillRect/>
          </a:stretch>
        </p:blipFill>
        <p:spPr bwMode="auto">
          <a:xfrm>
            <a:off x="1285875" y="928688"/>
            <a:ext cx="422275" cy="571500"/>
          </a:xfrm>
          <a:prstGeom prst="rect">
            <a:avLst/>
          </a:prstGeom>
          <a:noFill/>
          <a:ln w="9525">
            <a:noFill/>
            <a:miter lim="800000"/>
            <a:headEnd/>
            <a:tailEnd/>
          </a:ln>
        </p:spPr>
      </p:pic>
      <p:pic>
        <p:nvPicPr>
          <p:cNvPr id="32795" name="Image 35" descr="logo_gdf_gauche.gif"/>
          <p:cNvPicPr>
            <a:picLocks noChangeAspect="1"/>
          </p:cNvPicPr>
          <p:nvPr/>
        </p:nvPicPr>
        <p:blipFill>
          <a:blip r:embed="rId3"/>
          <a:srcRect/>
          <a:stretch>
            <a:fillRect/>
          </a:stretch>
        </p:blipFill>
        <p:spPr bwMode="auto">
          <a:xfrm>
            <a:off x="1285875" y="1785938"/>
            <a:ext cx="325438" cy="619125"/>
          </a:xfrm>
          <a:prstGeom prst="rect">
            <a:avLst/>
          </a:prstGeom>
          <a:noFill/>
          <a:ln w="9525">
            <a:noFill/>
            <a:miter lim="800000"/>
            <a:headEnd/>
            <a:tailEnd/>
          </a:ln>
        </p:spPr>
      </p:pic>
      <p:pic>
        <p:nvPicPr>
          <p:cNvPr id="32796" name="Image 36" descr="ENEL.gif"/>
          <p:cNvPicPr>
            <a:picLocks noChangeAspect="1"/>
          </p:cNvPicPr>
          <p:nvPr/>
        </p:nvPicPr>
        <p:blipFill>
          <a:blip r:embed="rId4"/>
          <a:srcRect/>
          <a:stretch>
            <a:fillRect/>
          </a:stretch>
        </p:blipFill>
        <p:spPr bwMode="auto">
          <a:xfrm>
            <a:off x="785813" y="2428875"/>
            <a:ext cx="1023937" cy="614363"/>
          </a:xfrm>
          <a:prstGeom prst="rect">
            <a:avLst/>
          </a:prstGeom>
          <a:noFill/>
          <a:ln w="9525">
            <a:noFill/>
            <a:miter lim="800000"/>
            <a:headEnd/>
            <a:tailEnd/>
          </a:ln>
        </p:spPr>
      </p:pic>
      <p:pic>
        <p:nvPicPr>
          <p:cNvPr id="32797" name="Image 37" descr="ELECTRABEL_SUEZ.gif"/>
          <p:cNvPicPr>
            <a:picLocks noChangeAspect="1"/>
          </p:cNvPicPr>
          <p:nvPr/>
        </p:nvPicPr>
        <p:blipFill>
          <a:blip r:embed="rId5"/>
          <a:srcRect/>
          <a:stretch>
            <a:fillRect/>
          </a:stretch>
        </p:blipFill>
        <p:spPr bwMode="auto">
          <a:xfrm>
            <a:off x="714375" y="3214688"/>
            <a:ext cx="1138238" cy="503237"/>
          </a:xfrm>
          <a:prstGeom prst="rect">
            <a:avLst/>
          </a:prstGeom>
          <a:noFill/>
          <a:ln w="9525">
            <a:noFill/>
            <a:miter lim="800000"/>
            <a:headEnd/>
            <a:tailEnd/>
          </a:ln>
        </p:spPr>
      </p:pic>
      <p:pic>
        <p:nvPicPr>
          <p:cNvPr id="32798" name="Image 39" descr="POWEO.png"/>
          <p:cNvPicPr>
            <a:picLocks noChangeAspect="1"/>
          </p:cNvPicPr>
          <p:nvPr/>
        </p:nvPicPr>
        <p:blipFill>
          <a:blip r:embed="rId6"/>
          <a:srcRect/>
          <a:stretch>
            <a:fillRect/>
          </a:stretch>
        </p:blipFill>
        <p:spPr bwMode="auto">
          <a:xfrm>
            <a:off x="928688" y="4071938"/>
            <a:ext cx="895350" cy="266700"/>
          </a:xfrm>
          <a:prstGeom prst="rect">
            <a:avLst/>
          </a:prstGeom>
          <a:noFill/>
          <a:ln w="9525">
            <a:noFill/>
            <a:miter lim="800000"/>
            <a:headEnd/>
            <a:tailEnd/>
          </a:ln>
        </p:spPr>
      </p:pic>
      <p:pic>
        <p:nvPicPr>
          <p:cNvPr id="32799" name="Image 40" descr="ATEL.gif"/>
          <p:cNvPicPr>
            <a:picLocks noChangeAspect="1"/>
          </p:cNvPicPr>
          <p:nvPr/>
        </p:nvPicPr>
        <p:blipFill>
          <a:blip r:embed="rId7"/>
          <a:srcRect/>
          <a:stretch>
            <a:fillRect/>
          </a:stretch>
        </p:blipFill>
        <p:spPr bwMode="auto">
          <a:xfrm>
            <a:off x="990600" y="4648200"/>
            <a:ext cx="742950" cy="285750"/>
          </a:xfrm>
          <a:prstGeom prst="rect">
            <a:avLst/>
          </a:prstGeom>
          <a:noFill/>
          <a:ln w="9525">
            <a:noFill/>
            <a:miter lim="800000"/>
            <a:headEnd/>
            <a:tailEnd/>
          </a:ln>
        </p:spPr>
      </p:pic>
      <p:sp>
        <p:nvSpPr>
          <p:cNvPr id="33" name="Espace réservé du numéro de diapositive 32"/>
          <p:cNvSpPr>
            <a:spLocks noGrp="1"/>
          </p:cNvSpPr>
          <p:nvPr>
            <p:ph type="sldNum" sz="quarter" idx="10"/>
          </p:nvPr>
        </p:nvSpPr>
        <p:spPr/>
        <p:txBody>
          <a:bodyPr/>
          <a:lstStyle/>
          <a:p>
            <a:pPr>
              <a:defRPr/>
            </a:pPr>
            <a:fld id="{63C8D825-4BEE-4DCD-B827-6C4EE3A008B1}" type="slidenum">
              <a:rPr/>
              <a:pPr>
                <a:defRPr/>
              </a:pPr>
              <a:t>29</a:t>
            </a:fld>
            <a:endParaRPr dirty="0"/>
          </a:p>
        </p:txBody>
      </p:sp>
      <p:sp>
        <p:nvSpPr>
          <p:cNvPr id="34" name="ZoneTexte 33"/>
          <p:cNvSpPr txBox="1"/>
          <p:nvPr/>
        </p:nvSpPr>
        <p:spPr>
          <a:xfrm>
            <a:off x="142844" y="0"/>
            <a:ext cx="400110" cy="2031325"/>
          </a:xfrm>
          <a:prstGeom prst="rect">
            <a:avLst/>
          </a:prstGeom>
          <a:noFill/>
        </p:spPr>
        <p:txBody>
          <a:bodyPr vert="vert270">
            <a:spAutoFit/>
          </a:bodyPr>
          <a:lstStyle/>
          <a:p>
            <a:pPr algn="ctr">
              <a:defRPr/>
            </a:pPr>
            <a:r>
              <a:rPr lang="fr-FR" sz="1400" dirty="0">
                <a:solidFill>
                  <a:schemeClr val="bg1"/>
                </a:solidFill>
              </a:rPr>
              <a:t>Vision Stratégique</a:t>
            </a:r>
          </a:p>
        </p:txBody>
      </p:sp>
      <p:sp>
        <p:nvSpPr>
          <p:cNvPr id="32802" name="Line 35"/>
          <p:cNvSpPr>
            <a:spLocks noChangeShapeType="1"/>
          </p:cNvSpPr>
          <p:nvPr/>
        </p:nvSpPr>
        <p:spPr bwMode="auto">
          <a:xfrm>
            <a:off x="685800" y="5257800"/>
            <a:ext cx="5257800" cy="0"/>
          </a:xfrm>
          <a:prstGeom prst="line">
            <a:avLst/>
          </a:prstGeom>
          <a:noFill/>
          <a:ln w="9525">
            <a:solidFill>
              <a:schemeClr val="tx2"/>
            </a:solidFill>
            <a:round/>
            <a:headEnd/>
            <a:tailEnd/>
          </a:ln>
        </p:spPr>
        <p:txBody>
          <a:bodyPr/>
          <a:lstStyle/>
          <a:p>
            <a:endParaRPr lang="fr-FR"/>
          </a:p>
        </p:txBody>
      </p:sp>
      <p:pic>
        <p:nvPicPr>
          <p:cNvPr id="32803" name="Picture 36"/>
          <p:cNvPicPr>
            <a:picLocks noChangeAspect="1" noChangeArrowheads="1"/>
          </p:cNvPicPr>
          <p:nvPr/>
        </p:nvPicPr>
        <p:blipFill>
          <a:blip r:embed="rId8"/>
          <a:srcRect/>
          <a:stretch>
            <a:fillRect/>
          </a:stretch>
        </p:blipFill>
        <p:spPr bwMode="auto">
          <a:xfrm>
            <a:off x="714375" y="5715000"/>
            <a:ext cx="1060450" cy="285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38" y="2000250"/>
            <a:ext cx="8229600" cy="1077913"/>
          </a:xfrm>
        </p:spPr>
        <p:txBody>
          <a:bodyPr rtlCol="0"/>
          <a:lstStyle/>
          <a:p>
            <a:pPr>
              <a:defRPr/>
            </a:pPr>
            <a:r>
              <a:rPr smtClean="0">
                <a:latin typeface="+mn-lt"/>
                <a:cs typeface="Tahoma" pitchFamily="34" charset="0"/>
              </a:rPr>
              <a:t>I. Cadrage et modélisation</a:t>
            </a:r>
            <a:br>
              <a:rPr smtClean="0">
                <a:latin typeface="+mn-lt"/>
                <a:cs typeface="Tahoma" pitchFamily="34" charset="0"/>
              </a:rPr>
            </a:br>
            <a:endParaRPr>
              <a:latin typeface="+mn-lt"/>
              <a:cs typeface="Tahoma" pitchFamily="34" charset="0"/>
            </a:endParaRPr>
          </a:p>
        </p:txBody>
      </p:sp>
      <p:sp>
        <p:nvSpPr>
          <p:cNvPr id="9220" name="Espace réservé du numéro de diapositive 3"/>
          <p:cNvSpPr>
            <a:spLocks noGrp="1"/>
          </p:cNvSpPr>
          <p:nvPr>
            <p:ph type="sldNum"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5758E9F-45AF-4EF2-AA5F-FE08428D4A00}" type="slidenum">
              <a:rPr/>
              <a:pPr fontAlgn="base">
                <a:spcBef>
                  <a:spcPct val="0"/>
                </a:spcBef>
                <a:spcAft>
                  <a:spcPct val="0"/>
                </a:spcAft>
                <a:defRPr/>
              </a:pPr>
              <a:t>3</a:t>
            </a:fld>
            <a:endParaRPr/>
          </a:p>
        </p:txBody>
      </p:sp>
      <p:sp>
        <p:nvSpPr>
          <p:cNvPr id="4" name="ZoneTexte 3"/>
          <p:cNvSpPr txBox="1"/>
          <p:nvPr/>
        </p:nvSpPr>
        <p:spPr>
          <a:xfrm>
            <a:off x="142844" y="0"/>
            <a:ext cx="400110" cy="2031325"/>
          </a:xfrm>
          <a:prstGeom prst="rect">
            <a:avLst/>
          </a:prstGeom>
          <a:noFill/>
        </p:spPr>
        <p:txBody>
          <a:bodyPr vert="vert270">
            <a:spAutoFit/>
          </a:bodyPr>
          <a:lstStyle/>
          <a:p>
            <a:pPr algn="ctr">
              <a:defRPr/>
            </a:pPr>
            <a:r>
              <a:rPr lang="fr-FR" sz="1400" dirty="0">
                <a:solidFill>
                  <a:schemeClr val="bg1"/>
                </a:solidFill>
              </a:rPr>
              <a:t>Vision Stratégique</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a:t>Thermique classique </a:t>
            </a:r>
            <a:endParaRPr lang="fr-FR" dirty="0"/>
          </a:p>
        </p:txBody>
      </p:sp>
      <p:sp>
        <p:nvSpPr>
          <p:cNvPr id="4" name="Espace réservé du numéro de diapositive 3"/>
          <p:cNvSpPr>
            <a:spLocks noGrp="1"/>
          </p:cNvSpPr>
          <p:nvPr>
            <p:ph type="sldNum" sz="quarter" idx="10"/>
          </p:nvPr>
        </p:nvSpPr>
        <p:spPr/>
        <p:txBody>
          <a:bodyPr/>
          <a:lstStyle/>
          <a:p>
            <a:pPr>
              <a:defRPr/>
            </a:pPr>
            <a:fld id="{D40B4002-27F3-4860-8BE3-FAB338E5745E}" type="slidenum">
              <a:rPr lang="fr-FR" smtClean="0"/>
              <a:pPr>
                <a:defRPr/>
              </a:pPr>
              <a:t>30</a:t>
            </a:fld>
            <a:endParaRPr lang="fr-FR" dirty="0"/>
          </a:p>
        </p:txBody>
      </p:sp>
      <p:graphicFrame>
        <p:nvGraphicFramePr>
          <p:cNvPr id="6" name="Espace réservé du contenu 4"/>
          <p:cNvGraphicFramePr>
            <a:graphicFrameLocks/>
          </p:cNvGraphicFramePr>
          <p:nvPr/>
        </p:nvGraphicFramePr>
        <p:xfrm>
          <a:off x="357158" y="928670"/>
          <a:ext cx="8229600" cy="9286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0961" name="Picture 1"/>
          <p:cNvPicPr>
            <a:picLocks noChangeAspect="1" noChangeArrowheads="1"/>
          </p:cNvPicPr>
          <p:nvPr/>
        </p:nvPicPr>
        <p:blipFill>
          <a:blip r:embed="rId6"/>
          <a:srcRect/>
          <a:stretch>
            <a:fillRect/>
          </a:stretch>
        </p:blipFill>
        <p:spPr bwMode="auto">
          <a:xfrm>
            <a:off x="642910" y="1928802"/>
            <a:ext cx="7786742" cy="4656137"/>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10" y="3286124"/>
            <a:ext cx="8229600" cy="1143000"/>
          </a:xfrm>
          <a:noFill/>
          <a:ln w="9525">
            <a:noFill/>
            <a:miter lim="800000"/>
            <a:headEnd/>
            <a:tailEnd/>
          </a:ln>
        </p:spPr>
        <p:txBody>
          <a:bodyPr vert="horz" wrap="square" lIns="91440" tIns="45720" rIns="91440" bIns="45720" numCol="1" anchor="ctr" anchorCtr="0" compatLnSpc="1">
            <a:prstTxWarp prst="textNoShape">
              <a:avLst/>
            </a:prstTxWarp>
            <a:normAutofit/>
          </a:bodyPr>
          <a:lstStyle/>
          <a:p>
            <a:pPr marL="80963" indent="12700" algn="l"/>
            <a:r>
              <a:rPr lang="fr-FR" sz="2000" dirty="0" smtClean="0"/>
              <a:t>Ce scénario induit une prévision nationale de production par filière en 2020 de 648 TWH en équilibre avec la demande</a:t>
            </a:r>
          </a:p>
        </p:txBody>
      </p:sp>
      <p:pic>
        <p:nvPicPr>
          <p:cNvPr id="5" name="Image 4"/>
          <p:cNvPicPr/>
          <p:nvPr/>
        </p:nvPicPr>
        <p:blipFill>
          <a:blip r:embed="rId2"/>
          <a:srcRect/>
          <a:stretch>
            <a:fillRect/>
          </a:stretch>
        </p:blipFill>
        <p:spPr bwMode="auto">
          <a:xfrm>
            <a:off x="785786" y="714356"/>
            <a:ext cx="7715304" cy="2643206"/>
          </a:xfrm>
          <a:prstGeom prst="rect">
            <a:avLst/>
          </a:prstGeom>
          <a:noFill/>
          <a:ln w="9525">
            <a:noFill/>
            <a:miter lim="800000"/>
            <a:headEnd/>
            <a:tailEnd/>
          </a:ln>
        </p:spPr>
      </p:pic>
      <p:sp>
        <p:nvSpPr>
          <p:cNvPr id="6" name="Titre 1"/>
          <p:cNvSpPr txBox="1">
            <a:spLocks/>
          </p:cNvSpPr>
          <p:nvPr/>
        </p:nvSpPr>
        <p:spPr bwMode="auto">
          <a:xfrm>
            <a:off x="714348" y="0"/>
            <a:ext cx="7715304" cy="571480"/>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normAutofit/>
          </a:bodyPr>
          <a:lstStyle/>
          <a:p>
            <a:pPr marL="80963" marR="0" lvl="0" indent="12700" algn="l" defTabSz="914400" rtl="0" eaLnBrk="0" fontAlgn="auto" latinLnBrk="0" hangingPunct="0">
              <a:lnSpc>
                <a:spcPct val="100000"/>
              </a:lnSpc>
              <a:spcBef>
                <a:spcPct val="0"/>
              </a:spcBef>
              <a:spcAft>
                <a:spcPts val="0"/>
              </a:spcAft>
              <a:buClrTx/>
              <a:buSzTx/>
              <a:buFontTx/>
              <a:buNone/>
              <a:tabLst/>
              <a:defRPr/>
            </a:pPr>
            <a:r>
              <a:rPr kumimoji="0" lang="fr-FR" sz="2000" b="1" i="0" u="none" strike="noStrike" kern="1200" cap="none" spc="0" normalizeH="0" baseline="0" noProof="0" dirty="0" smtClean="0">
                <a:ln>
                  <a:noFill/>
                </a:ln>
                <a:solidFill>
                  <a:srgbClr val="FF0000"/>
                </a:solidFill>
                <a:effectLst/>
                <a:uLnTx/>
                <a:uFillTx/>
                <a:latin typeface="Arial" pitchFamily="34" charset="0"/>
                <a:ea typeface="+mj-ea"/>
                <a:cs typeface="Arial" pitchFamily="34" charset="0"/>
              </a:rPr>
              <a:t>Thermique nucléaire </a:t>
            </a:r>
          </a:p>
        </p:txBody>
      </p:sp>
      <p:pic>
        <p:nvPicPr>
          <p:cNvPr id="39937" name="Picture 1"/>
          <p:cNvPicPr>
            <a:picLocks noChangeAspect="1" noChangeArrowheads="1"/>
          </p:cNvPicPr>
          <p:nvPr/>
        </p:nvPicPr>
        <p:blipFill>
          <a:blip r:embed="rId3"/>
          <a:srcRect/>
          <a:stretch>
            <a:fillRect/>
          </a:stretch>
        </p:blipFill>
        <p:spPr bwMode="auto">
          <a:xfrm>
            <a:off x="642910" y="4286256"/>
            <a:ext cx="8215370" cy="1742092"/>
          </a:xfrm>
          <a:prstGeom prst="rect">
            <a:avLst/>
          </a:prstGeom>
          <a:noFill/>
          <a:ln w="9525">
            <a:noFill/>
            <a:miter lim="800000"/>
            <a:headEnd/>
            <a:tailEnd/>
          </a:ln>
          <a:effectLst/>
        </p:spPr>
      </p:pic>
      <p:sp>
        <p:nvSpPr>
          <p:cNvPr id="9" name="Espace réservé du numéro de diapositive 3"/>
          <p:cNvSpPr>
            <a:spLocks noGrp="1"/>
          </p:cNvSpPr>
          <p:nvPr>
            <p:ph type="sldNum" sz="quarter" idx="10"/>
          </p:nvPr>
        </p:nvSpPr>
        <p:spPr bwMode="auto">
          <a:xfrm>
            <a:off x="8786813" y="6564313"/>
            <a:ext cx="357187" cy="293687"/>
          </a:xfrm>
          <a:ln>
            <a:miter lim="800000"/>
            <a:headEnd/>
            <a:tailEnd/>
          </a:ln>
        </p:spPr>
        <p:txBody>
          <a:bodyPr wrap="square" numCol="1" anchorCtr="0" compatLnSpc="1">
            <a:prstTxWarp prst="textNoShape">
              <a:avLst/>
            </a:prstTxWarp>
          </a:bodyPr>
          <a:lstStyle/>
          <a:p>
            <a:pPr fontAlgn="base">
              <a:spcBef>
                <a:spcPct val="0"/>
              </a:spcBef>
              <a:spcAft>
                <a:spcPct val="0"/>
              </a:spcAft>
              <a:defRPr/>
            </a:pPr>
            <a:fld id="{52986AD3-9C79-40A1-8FDF-DB7D36D0D27D}" type="slidenum">
              <a:rPr/>
              <a:pPr fontAlgn="base">
                <a:spcBef>
                  <a:spcPct val="0"/>
                </a:spcBef>
                <a:spcAft>
                  <a:spcPct val="0"/>
                </a:spcAft>
                <a:defRPr/>
              </a:pPr>
              <a:t>31</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re 1"/>
          <p:cNvSpPr>
            <a:spLocks noGrp="1"/>
          </p:cNvSpPr>
          <p:nvPr>
            <p:ph type="title"/>
          </p:nvPr>
        </p:nvSpPr>
        <p:spPr>
          <a:xfrm>
            <a:off x="642938" y="2008188"/>
            <a:ext cx="8229600" cy="1554162"/>
          </a:xfrm>
        </p:spPr>
        <p:txBody>
          <a:bodyPr/>
          <a:lstStyle/>
          <a:p>
            <a:pPr fontAlgn="base">
              <a:spcAft>
                <a:spcPct val="0"/>
              </a:spcAft>
            </a:pPr>
            <a:r>
              <a:rPr smtClean="0">
                <a:latin typeface="Arial" charset="0"/>
                <a:cs typeface="Tahoma" pitchFamily="34" charset="0"/>
              </a:rPr>
              <a:t>VII. Le plan pluriannuel de capacité pour SNET</a:t>
            </a:r>
            <a:br>
              <a:rPr smtClean="0">
                <a:latin typeface="Arial" charset="0"/>
                <a:cs typeface="Tahoma" pitchFamily="34" charset="0"/>
              </a:rPr>
            </a:br>
            <a:endParaRPr smtClean="0">
              <a:latin typeface="Arial" charset="0"/>
              <a:cs typeface="Tahoma" pitchFamily="34" charset="0"/>
            </a:endParaRPr>
          </a:p>
        </p:txBody>
      </p:sp>
      <p:sp>
        <p:nvSpPr>
          <p:cNvPr id="37892" name="Espace réservé du numéro de diapositive 3"/>
          <p:cNvSpPr>
            <a:spLocks noGrp="1"/>
          </p:cNvSpPr>
          <p:nvPr>
            <p:ph type="sldNum"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2986AD3-9C79-40A1-8FDF-DB7D36D0D27D}" type="slidenum">
              <a:rPr/>
              <a:pPr fontAlgn="base">
                <a:spcBef>
                  <a:spcPct val="0"/>
                </a:spcBef>
                <a:spcAft>
                  <a:spcPct val="0"/>
                </a:spcAft>
                <a:defRPr/>
              </a:pPr>
              <a:t>32</a:t>
            </a:fld>
            <a:endParaRPr/>
          </a:p>
        </p:txBody>
      </p:sp>
      <p:sp>
        <p:nvSpPr>
          <p:cNvPr id="4" name="ZoneTexte 3"/>
          <p:cNvSpPr txBox="1"/>
          <p:nvPr/>
        </p:nvSpPr>
        <p:spPr>
          <a:xfrm>
            <a:off x="142844" y="0"/>
            <a:ext cx="400110" cy="2031325"/>
          </a:xfrm>
          <a:prstGeom prst="rect">
            <a:avLst/>
          </a:prstGeom>
          <a:noFill/>
        </p:spPr>
        <p:txBody>
          <a:bodyPr vert="vert270">
            <a:spAutoFit/>
          </a:bodyPr>
          <a:lstStyle/>
          <a:p>
            <a:pPr algn="ctr">
              <a:defRPr/>
            </a:pPr>
            <a:r>
              <a:rPr lang="fr-FR" sz="1400" dirty="0">
                <a:solidFill>
                  <a:schemeClr val="bg1"/>
                </a:solidFill>
              </a:rPr>
              <a:t>Vision Stratégique</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itre 1"/>
          <p:cNvSpPr>
            <a:spLocks noGrp="1"/>
          </p:cNvSpPr>
          <p:nvPr>
            <p:ph type="title" idx="4294967295"/>
          </p:nvPr>
        </p:nvSpPr>
        <p:spPr>
          <a:xfrm>
            <a:off x="642938" y="214313"/>
            <a:ext cx="3929062" cy="642937"/>
          </a:xfrm>
          <a:solidFill>
            <a:schemeClr val="bg1"/>
          </a:solidFill>
        </p:spPr>
        <p:txBody>
          <a:bodyPr/>
          <a:lstStyle/>
          <a:p>
            <a:pPr algn="l" eaLnBrk="1" hangingPunct="1"/>
            <a:r>
              <a:rPr lang="fr-FR" sz="2300" b="1" smtClean="0">
                <a:solidFill>
                  <a:srgbClr val="FF0000"/>
                </a:solidFill>
                <a:cs typeface="Arial" charset="0"/>
              </a:rPr>
              <a:t>Plan industriel</a:t>
            </a:r>
          </a:p>
        </p:txBody>
      </p:sp>
      <p:sp>
        <p:nvSpPr>
          <p:cNvPr id="5124" name="Line 18"/>
          <p:cNvSpPr>
            <a:spLocks noChangeShapeType="1"/>
          </p:cNvSpPr>
          <p:nvPr/>
        </p:nvSpPr>
        <p:spPr bwMode="auto">
          <a:xfrm flipH="1">
            <a:off x="4724400" y="838200"/>
            <a:ext cx="76200" cy="304800"/>
          </a:xfrm>
          <a:prstGeom prst="line">
            <a:avLst/>
          </a:prstGeom>
          <a:noFill/>
          <a:ln w="9525">
            <a:solidFill>
              <a:schemeClr val="tx1"/>
            </a:solidFill>
            <a:round/>
            <a:headEnd/>
            <a:tailEnd type="triangle" w="med" len="med"/>
          </a:ln>
        </p:spPr>
        <p:txBody>
          <a:bodyPr/>
          <a:lstStyle/>
          <a:p>
            <a:endParaRPr lang="fr-FR"/>
          </a:p>
        </p:txBody>
      </p:sp>
      <p:sp>
        <p:nvSpPr>
          <p:cNvPr id="5125" name="Line 19"/>
          <p:cNvSpPr>
            <a:spLocks noChangeShapeType="1"/>
          </p:cNvSpPr>
          <p:nvPr/>
        </p:nvSpPr>
        <p:spPr bwMode="auto">
          <a:xfrm flipH="1">
            <a:off x="6096000" y="2209800"/>
            <a:ext cx="533400" cy="0"/>
          </a:xfrm>
          <a:prstGeom prst="line">
            <a:avLst/>
          </a:prstGeom>
          <a:noFill/>
          <a:ln w="9525">
            <a:solidFill>
              <a:schemeClr val="tx1"/>
            </a:solidFill>
            <a:round/>
            <a:headEnd/>
            <a:tailEnd type="triangle" w="med" len="med"/>
          </a:ln>
        </p:spPr>
        <p:txBody>
          <a:bodyPr/>
          <a:lstStyle/>
          <a:p>
            <a:endParaRPr lang="fr-FR"/>
          </a:p>
        </p:txBody>
      </p:sp>
      <p:sp>
        <p:nvSpPr>
          <p:cNvPr id="5126" name="Line 20"/>
          <p:cNvSpPr>
            <a:spLocks noChangeShapeType="1"/>
          </p:cNvSpPr>
          <p:nvPr/>
        </p:nvSpPr>
        <p:spPr bwMode="auto">
          <a:xfrm flipH="1">
            <a:off x="5257800" y="3505200"/>
            <a:ext cx="1371600" cy="228600"/>
          </a:xfrm>
          <a:prstGeom prst="line">
            <a:avLst/>
          </a:prstGeom>
          <a:noFill/>
          <a:ln w="9525">
            <a:solidFill>
              <a:schemeClr val="tx1"/>
            </a:solidFill>
            <a:round/>
            <a:headEnd/>
            <a:tailEnd type="triangle" w="med" len="med"/>
          </a:ln>
        </p:spPr>
        <p:txBody>
          <a:bodyPr/>
          <a:lstStyle/>
          <a:p>
            <a:endParaRPr lang="fr-FR"/>
          </a:p>
        </p:txBody>
      </p:sp>
      <p:sp>
        <p:nvSpPr>
          <p:cNvPr id="5127" name="Line 21"/>
          <p:cNvSpPr>
            <a:spLocks noChangeShapeType="1"/>
          </p:cNvSpPr>
          <p:nvPr/>
        </p:nvSpPr>
        <p:spPr bwMode="auto">
          <a:xfrm flipH="1" flipV="1">
            <a:off x="4876800" y="5410200"/>
            <a:ext cx="533400" cy="609600"/>
          </a:xfrm>
          <a:prstGeom prst="line">
            <a:avLst/>
          </a:prstGeom>
          <a:noFill/>
          <a:ln w="9525">
            <a:solidFill>
              <a:schemeClr val="tx1"/>
            </a:solidFill>
            <a:round/>
            <a:headEnd/>
            <a:tailEnd type="triangle" w="med" len="med"/>
          </a:ln>
        </p:spPr>
        <p:txBody>
          <a:bodyPr/>
          <a:lstStyle/>
          <a:p>
            <a:endParaRPr lang="fr-FR"/>
          </a:p>
        </p:txBody>
      </p:sp>
      <p:sp>
        <p:nvSpPr>
          <p:cNvPr id="22" name="Espace réservé du numéro de diapositive 21"/>
          <p:cNvSpPr>
            <a:spLocks noGrp="1"/>
          </p:cNvSpPr>
          <p:nvPr>
            <p:ph type="sldNum" sz="quarter" idx="10"/>
          </p:nvPr>
        </p:nvSpPr>
        <p:spPr/>
        <p:txBody>
          <a:bodyPr/>
          <a:lstStyle/>
          <a:p>
            <a:pPr>
              <a:defRPr/>
            </a:pPr>
            <a:fld id="{049BB0EF-F4A6-4137-BD82-BE47E90BDDFE}" type="slidenum">
              <a:rPr/>
              <a:pPr>
                <a:defRPr/>
              </a:pPr>
              <a:t>33</a:t>
            </a:fld>
            <a:endParaRPr dirty="0"/>
          </a:p>
        </p:txBody>
      </p:sp>
      <p:sp>
        <p:nvSpPr>
          <p:cNvPr id="16" name="ZoneTexte 15"/>
          <p:cNvSpPr txBox="1"/>
          <p:nvPr/>
        </p:nvSpPr>
        <p:spPr>
          <a:xfrm>
            <a:off x="142844" y="0"/>
            <a:ext cx="400110" cy="2031325"/>
          </a:xfrm>
          <a:prstGeom prst="rect">
            <a:avLst/>
          </a:prstGeom>
          <a:noFill/>
        </p:spPr>
        <p:txBody>
          <a:bodyPr vert="vert270">
            <a:spAutoFit/>
          </a:bodyPr>
          <a:lstStyle/>
          <a:p>
            <a:pPr algn="ctr">
              <a:defRPr/>
            </a:pPr>
            <a:r>
              <a:rPr lang="fr-FR" sz="1400" dirty="0">
                <a:solidFill>
                  <a:schemeClr val="bg1"/>
                </a:solidFill>
              </a:rPr>
              <a:t>Vision Stratégique</a:t>
            </a:r>
          </a:p>
        </p:txBody>
      </p:sp>
      <p:sp>
        <p:nvSpPr>
          <p:cNvPr id="5130" name="Rectangle 18"/>
          <p:cNvSpPr>
            <a:spLocks noChangeArrowheads="1"/>
          </p:cNvSpPr>
          <p:nvPr/>
        </p:nvSpPr>
        <p:spPr bwMode="auto">
          <a:xfrm>
            <a:off x="1871663" y="838200"/>
            <a:ext cx="9144000" cy="0"/>
          </a:xfrm>
          <a:prstGeom prst="rect">
            <a:avLst/>
          </a:prstGeom>
          <a:noFill/>
          <a:ln w="9525">
            <a:noFill/>
            <a:miter lim="800000"/>
            <a:headEnd/>
            <a:tailEnd/>
          </a:ln>
        </p:spPr>
        <p:txBody>
          <a:bodyPr>
            <a:spAutoFit/>
          </a:bodyPr>
          <a:lstStyle/>
          <a:p>
            <a:endParaRPr lang="fr-FR"/>
          </a:p>
        </p:txBody>
      </p:sp>
      <p:graphicFrame>
        <p:nvGraphicFramePr>
          <p:cNvPr id="5122" name="Object 0"/>
          <p:cNvGraphicFramePr>
            <a:graphicFrameLocks noChangeAspect="1"/>
          </p:cNvGraphicFramePr>
          <p:nvPr/>
        </p:nvGraphicFramePr>
        <p:xfrm>
          <a:off x="1871663" y="838200"/>
          <a:ext cx="5400675" cy="5181600"/>
        </p:xfrm>
        <a:graphic>
          <a:graphicData uri="http://schemas.openxmlformats.org/presentationml/2006/ole">
            <p:oleObj spid="_x0000_s5122" r:id="rId3" imgW="5401429" imgH="5180952" progId="PBrush">
              <p:embed/>
            </p:oleObj>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noFill/>
          <a:ln w="9525">
            <a:noFill/>
            <a:miter lim="800000"/>
            <a:headEnd/>
            <a:tailEnd/>
          </a:ln>
        </p:spPr>
        <p:txBody>
          <a:bodyPr vert="horz" wrap="square" lIns="91440" tIns="45720" rIns="91440" bIns="45720" numCol="1" anchor="ctr" anchorCtr="0" compatLnSpc="1">
            <a:prstTxWarp prst="textNoShape">
              <a:avLst/>
            </a:prstTxWarp>
          </a:bodyPr>
          <a:lstStyle/>
          <a:p>
            <a:pPr marL="80963" indent="12700" algn="l"/>
            <a:r>
              <a:rPr lang="fr-FR" sz="2400" dirty="0" smtClean="0"/>
              <a:t>Hypothèses du plan industriel de nouvelles capacités</a:t>
            </a:r>
          </a:p>
        </p:txBody>
      </p:sp>
      <p:graphicFrame>
        <p:nvGraphicFramePr>
          <p:cNvPr id="4" name="Espace réservé du contenu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Oval 3"/>
          <p:cNvSpPr>
            <a:spLocks noChangeArrowheads="1"/>
          </p:cNvSpPr>
          <p:nvPr/>
        </p:nvSpPr>
        <p:spPr bwMode="auto">
          <a:xfrm>
            <a:off x="3419475" y="2286000"/>
            <a:ext cx="2438400" cy="1143000"/>
          </a:xfrm>
          <a:prstGeom prst="ellipse">
            <a:avLst/>
          </a:prstGeom>
          <a:solidFill>
            <a:schemeClr val="accent6">
              <a:lumMod val="75000"/>
            </a:schemeClr>
          </a:solidFill>
          <a:ln w="9525">
            <a:solidFill>
              <a:schemeClr val="accent2"/>
            </a:solidFill>
            <a:round/>
            <a:headEnd/>
            <a:tailEnd/>
          </a:ln>
        </p:spPr>
        <p:txBody>
          <a:bodyPr wrap="none" anchor="ctr"/>
          <a:lstStyle/>
          <a:p>
            <a:pPr>
              <a:defRPr/>
            </a:pPr>
            <a:endParaRPr lang="fr-FR" dirty="0">
              <a:solidFill>
                <a:schemeClr val="bg1"/>
              </a:solidFill>
              <a:latin typeface="Calibri" pitchFamily="34" charset="0"/>
            </a:endParaRPr>
          </a:p>
        </p:txBody>
      </p:sp>
      <p:sp>
        <p:nvSpPr>
          <p:cNvPr id="31747" name="Text Box 4"/>
          <p:cNvSpPr txBox="1">
            <a:spLocks noChangeArrowheads="1"/>
          </p:cNvSpPr>
          <p:nvPr/>
        </p:nvSpPr>
        <p:spPr bwMode="auto">
          <a:xfrm>
            <a:off x="3495675" y="2590800"/>
            <a:ext cx="2286000" cy="523875"/>
          </a:xfrm>
          <a:prstGeom prst="rect">
            <a:avLst/>
          </a:prstGeom>
          <a:noFill/>
          <a:ln w="9525">
            <a:noFill/>
            <a:miter lim="800000"/>
            <a:headEnd/>
            <a:tailEnd/>
          </a:ln>
        </p:spPr>
        <p:txBody>
          <a:bodyPr>
            <a:spAutoFit/>
          </a:bodyPr>
          <a:lstStyle/>
          <a:p>
            <a:pPr algn="ctr" eaLnBrk="0" hangingPunct="0"/>
            <a:r>
              <a:rPr lang="fr-FR" sz="1400" b="1">
                <a:solidFill>
                  <a:schemeClr val="bg1"/>
                </a:solidFill>
                <a:latin typeface="Verdana" pitchFamily="34" charset="0"/>
              </a:rPr>
              <a:t>AVANTAGE SUR LES</a:t>
            </a:r>
            <a:endParaRPr lang="en-US" sz="1400" b="1">
              <a:solidFill>
                <a:schemeClr val="bg1"/>
              </a:solidFill>
              <a:latin typeface="Verdana" pitchFamily="34" charset="0"/>
            </a:endParaRPr>
          </a:p>
          <a:p>
            <a:pPr algn="ctr" eaLnBrk="0" hangingPunct="0"/>
            <a:r>
              <a:rPr lang="en-US" sz="1400" b="1">
                <a:solidFill>
                  <a:schemeClr val="bg1"/>
                </a:solidFill>
                <a:latin typeface="Verdana" pitchFamily="34" charset="0"/>
              </a:rPr>
              <a:t>CONCURRENTS</a:t>
            </a:r>
            <a:endParaRPr lang="fr-FR" sz="1400" b="1">
              <a:solidFill>
                <a:schemeClr val="bg1"/>
              </a:solidFill>
              <a:latin typeface="Verdana" pitchFamily="34" charset="0"/>
            </a:endParaRPr>
          </a:p>
        </p:txBody>
      </p:sp>
      <p:sp>
        <p:nvSpPr>
          <p:cNvPr id="7" name="Rectangle 16"/>
          <p:cNvSpPr>
            <a:spLocks noChangeArrowheads="1"/>
          </p:cNvSpPr>
          <p:nvPr/>
        </p:nvSpPr>
        <p:spPr bwMode="auto">
          <a:xfrm>
            <a:off x="642938" y="227013"/>
            <a:ext cx="7586662" cy="425450"/>
          </a:xfrm>
          <a:prstGeom prst="rect">
            <a:avLst/>
          </a:prstGeom>
          <a:noFill/>
          <a:ln w="9525">
            <a:noFill/>
            <a:miter lim="800000"/>
            <a:headEnd/>
            <a:tailEnd/>
          </a:ln>
        </p:spPr>
        <p:txBody>
          <a:bodyPr anchor="ctr">
            <a:spAutoFit/>
          </a:bodyPr>
          <a:lstStyle/>
          <a:p>
            <a:pPr>
              <a:lnSpc>
                <a:spcPct val="90000"/>
              </a:lnSpc>
              <a:defRPr/>
            </a:pPr>
            <a:r>
              <a:rPr lang="es-ES_tradnl" sz="2400" b="1" dirty="0">
                <a:solidFill>
                  <a:srgbClr val="FF0000"/>
                </a:solidFill>
                <a:ea typeface="+mj-ea"/>
                <a:cs typeface="Arial" charset="0"/>
              </a:rPr>
              <a:t>SNET, </a:t>
            </a:r>
            <a:r>
              <a:rPr lang="es-ES_tradnl" sz="2400" b="1" dirty="0" err="1">
                <a:solidFill>
                  <a:srgbClr val="FF0000"/>
                </a:solidFill>
                <a:ea typeface="+mj-ea"/>
                <a:cs typeface="Arial" charset="0"/>
              </a:rPr>
              <a:t>Avantages</a:t>
            </a:r>
            <a:r>
              <a:rPr lang="es-ES_tradnl" sz="2400" b="1" dirty="0">
                <a:solidFill>
                  <a:srgbClr val="FF0000"/>
                </a:solidFill>
                <a:ea typeface="+mj-ea"/>
                <a:cs typeface="Arial" charset="0"/>
              </a:rPr>
              <a:t> </a:t>
            </a:r>
            <a:r>
              <a:rPr lang="es-ES_tradnl" sz="2400" b="1" dirty="0" err="1">
                <a:solidFill>
                  <a:srgbClr val="FF0000"/>
                </a:solidFill>
                <a:ea typeface="+mj-ea"/>
                <a:cs typeface="Arial" charset="0"/>
              </a:rPr>
              <a:t>Compétitifs</a:t>
            </a:r>
            <a:endParaRPr lang="es-ES" sz="2400" b="1" dirty="0">
              <a:solidFill>
                <a:srgbClr val="FF0000"/>
              </a:solidFill>
              <a:ea typeface="+mj-ea"/>
              <a:cs typeface="Arial" charset="0"/>
            </a:endParaRPr>
          </a:p>
        </p:txBody>
      </p:sp>
      <p:sp>
        <p:nvSpPr>
          <p:cNvPr id="31749" name="AutoShape 26"/>
          <p:cNvSpPr>
            <a:spLocks noChangeArrowheads="1"/>
          </p:cNvSpPr>
          <p:nvPr/>
        </p:nvSpPr>
        <p:spPr bwMode="auto">
          <a:xfrm>
            <a:off x="676275" y="1981200"/>
            <a:ext cx="2743200" cy="1828800"/>
          </a:xfrm>
          <a:prstGeom prst="rightArrowCallout">
            <a:avLst>
              <a:gd name="adj1" fmla="val 25000"/>
              <a:gd name="adj2" fmla="val 25000"/>
              <a:gd name="adj3" fmla="val 25000"/>
              <a:gd name="adj4" fmla="val 66667"/>
            </a:avLst>
          </a:prstGeom>
          <a:solidFill>
            <a:srgbClr val="FF0000"/>
          </a:solidFill>
          <a:ln w="9525">
            <a:solidFill>
              <a:schemeClr val="tx1"/>
            </a:solidFill>
            <a:miter lim="800000"/>
            <a:headEnd/>
            <a:tailEnd/>
          </a:ln>
        </p:spPr>
        <p:txBody>
          <a:bodyPr wrap="none" anchor="ctr"/>
          <a:lstStyle/>
          <a:p>
            <a:r>
              <a:rPr lang="fr-FR" sz="1200" b="1">
                <a:solidFill>
                  <a:schemeClr val="bg1"/>
                </a:solidFill>
              </a:rPr>
              <a:t>TIMING</a:t>
            </a:r>
          </a:p>
          <a:p>
            <a:endParaRPr lang="fr-FR" sz="1200" b="1">
              <a:solidFill>
                <a:schemeClr val="accent2"/>
              </a:solidFill>
            </a:endParaRPr>
          </a:p>
          <a:p>
            <a:pPr>
              <a:buFontTx/>
              <a:buChar char="•"/>
            </a:pPr>
            <a:r>
              <a:rPr lang="fr-FR" sz="1200" b="1">
                <a:solidFill>
                  <a:schemeClr val="bg1"/>
                </a:solidFill>
              </a:rPr>
              <a:t> Pris en compte dans </a:t>
            </a:r>
          </a:p>
          <a:p>
            <a:r>
              <a:rPr lang="fr-FR" sz="1200" b="1">
                <a:solidFill>
                  <a:schemeClr val="bg1"/>
                </a:solidFill>
              </a:rPr>
              <a:t>le PNAQ2 </a:t>
            </a:r>
          </a:p>
          <a:p>
            <a:pPr>
              <a:buFontTx/>
              <a:buChar char="•"/>
            </a:pPr>
            <a:r>
              <a:rPr lang="fr-FR" sz="1200" b="1">
                <a:solidFill>
                  <a:schemeClr val="bg1"/>
                </a:solidFill>
              </a:rPr>
              <a:t> Nos projets sont déjà</a:t>
            </a:r>
            <a:br>
              <a:rPr lang="fr-FR" sz="1200" b="1">
                <a:solidFill>
                  <a:schemeClr val="bg1"/>
                </a:solidFill>
              </a:rPr>
            </a:br>
            <a:r>
              <a:rPr lang="fr-FR" sz="1200" b="1">
                <a:solidFill>
                  <a:schemeClr val="bg1"/>
                </a:solidFill>
              </a:rPr>
              <a:t>l</a:t>
            </a:r>
            <a:r>
              <a:rPr lang="fr-FR" sz="1200" b="1">
                <a:solidFill>
                  <a:schemeClr val="bg1"/>
                </a:solidFill>
                <a:cs typeface="Arial" charset="0"/>
              </a:rPr>
              <a:t>ancés.</a:t>
            </a:r>
          </a:p>
          <a:p>
            <a:pPr>
              <a:buFontTx/>
              <a:buChar char="•"/>
            </a:pPr>
            <a:endParaRPr lang="fr-FR" sz="1200" b="1">
              <a:solidFill>
                <a:schemeClr val="bg1"/>
              </a:solidFill>
            </a:endParaRPr>
          </a:p>
          <a:p>
            <a:pPr>
              <a:buFontTx/>
              <a:buChar char="•"/>
            </a:pPr>
            <a:endParaRPr lang="fr-FR" sz="1200" b="1">
              <a:solidFill>
                <a:schemeClr val="bg1"/>
              </a:solidFill>
            </a:endParaRPr>
          </a:p>
          <a:p>
            <a:endParaRPr lang="fr-FR" sz="1200" b="1">
              <a:solidFill>
                <a:schemeClr val="bg1"/>
              </a:solidFill>
            </a:endParaRPr>
          </a:p>
        </p:txBody>
      </p:sp>
      <p:sp>
        <p:nvSpPr>
          <p:cNvPr id="31750" name="AutoShape 28"/>
          <p:cNvSpPr>
            <a:spLocks noChangeArrowheads="1"/>
          </p:cNvSpPr>
          <p:nvPr/>
        </p:nvSpPr>
        <p:spPr bwMode="auto">
          <a:xfrm>
            <a:off x="2886075" y="838200"/>
            <a:ext cx="3581400" cy="1447800"/>
          </a:xfrm>
          <a:prstGeom prst="downArrowCallout">
            <a:avLst>
              <a:gd name="adj1" fmla="val 61842"/>
              <a:gd name="adj2" fmla="val 61842"/>
              <a:gd name="adj3" fmla="val 16667"/>
              <a:gd name="adj4" fmla="val 66667"/>
            </a:avLst>
          </a:prstGeom>
          <a:solidFill>
            <a:srgbClr val="FF0000"/>
          </a:solidFill>
          <a:ln w="9525">
            <a:solidFill>
              <a:schemeClr val="tx1"/>
            </a:solidFill>
            <a:miter lim="800000"/>
            <a:headEnd/>
            <a:tailEnd/>
          </a:ln>
        </p:spPr>
        <p:txBody>
          <a:bodyPr wrap="none" anchor="ctr"/>
          <a:lstStyle/>
          <a:p>
            <a:pPr>
              <a:spcBef>
                <a:spcPct val="50000"/>
              </a:spcBef>
            </a:pPr>
            <a:r>
              <a:rPr lang="fr-FR" sz="1000" b="1">
                <a:solidFill>
                  <a:schemeClr val="bg1"/>
                </a:solidFill>
                <a:latin typeface="Verdana" pitchFamily="34" charset="0"/>
              </a:rPr>
              <a:t>INTEGRATION DANS NOS SITES</a:t>
            </a:r>
          </a:p>
          <a:p>
            <a:pPr>
              <a:spcBef>
                <a:spcPct val="50000"/>
              </a:spcBef>
              <a:buFontTx/>
              <a:buChar char="•"/>
            </a:pPr>
            <a:r>
              <a:rPr lang="fr-FR" sz="1000" b="1">
                <a:solidFill>
                  <a:schemeClr val="bg1"/>
                </a:solidFill>
                <a:latin typeface="Verdana" pitchFamily="34" charset="0"/>
              </a:rPr>
              <a:t> Économies d’échelle</a:t>
            </a:r>
          </a:p>
          <a:p>
            <a:pPr>
              <a:spcBef>
                <a:spcPct val="50000"/>
              </a:spcBef>
              <a:buFontTx/>
              <a:buChar char="•"/>
            </a:pPr>
            <a:r>
              <a:rPr lang="fr-FR" sz="1000" b="1">
                <a:solidFill>
                  <a:schemeClr val="bg1"/>
                </a:solidFill>
                <a:latin typeface="Verdana" pitchFamily="34" charset="0"/>
              </a:rPr>
              <a:t> Rapidité dans l'obtention d'autorisations</a:t>
            </a:r>
          </a:p>
          <a:p>
            <a:pPr>
              <a:spcBef>
                <a:spcPct val="50000"/>
              </a:spcBef>
              <a:buFontTx/>
              <a:buChar char="•"/>
            </a:pPr>
            <a:r>
              <a:rPr lang="fr-FR" sz="1000" b="1">
                <a:solidFill>
                  <a:schemeClr val="bg1"/>
                </a:solidFill>
                <a:latin typeface="Verdana" pitchFamily="34" charset="0"/>
              </a:rPr>
              <a:t> Réutilisation des infrastructures existantes</a:t>
            </a:r>
            <a:endParaRPr lang="fr-FR" sz="1000" b="1">
              <a:solidFill>
                <a:schemeClr val="bg1"/>
              </a:solidFill>
            </a:endParaRPr>
          </a:p>
          <a:p>
            <a:endParaRPr lang="fr-FR" sz="1000" b="1">
              <a:solidFill>
                <a:schemeClr val="bg1"/>
              </a:solidFill>
              <a:latin typeface="Calibri" pitchFamily="-111" charset="0"/>
            </a:endParaRPr>
          </a:p>
        </p:txBody>
      </p:sp>
      <p:sp>
        <p:nvSpPr>
          <p:cNvPr id="45063" name="AutoShape 30"/>
          <p:cNvSpPr>
            <a:spLocks noChangeArrowheads="1"/>
          </p:cNvSpPr>
          <p:nvPr/>
        </p:nvSpPr>
        <p:spPr bwMode="auto">
          <a:xfrm>
            <a:off x="5857875" y="1981200"/>
            <a:ext cx="3200400" cy="1828800"/>
          </a:xfrm>
          <a:prstGeom prst="leftArrowCallout">
            <a:avLst>
              <a:gd name="adj1" fmla="val 25000"/>
              <a:gd name="adj2" fmla="val 25000"/>
              <a:gd name="adj3" fmla="val 29167"/>
              <a:gd name="adj4" fmla="val 66667"/>
            </a:avLst>
          </a:prstGeom>
          <a:solidFill>
            <a:srgbClr val="FF0000"/>
          </a:solidFill>
          <a:ln w="9525">
            <a:solidFill>
              <a:schemeClr val="tx1"/>
            </a:solidFill>
            <a:miter lim="800000"/>
            <a:headEnd/>
            <a:tailEnd/>
          </a:ln>
        </p:spPr>
        <p:txBody>
          <a:bodyPr wrap="none" anchor="ctr"/>
          <a:lstStyle/>
          <a:p>
            <a:pPr>
              <a:lnSpc>
                <a:spcPct val="80000"/>
              </a:lnSpc>
              <a:defRPr/>
            </a:pPr>
            <a:r>
              <a:rPr lang="fr-FR" sz="1000" b="1" dirty="0">
                <a:solidFill>
                  <a:schemeClr val="bg1"/>
                </a:solidFill>
                <a:latin typeface="Verdana" pitchFamily="34" charset="0"/>
              </a:rPr>
              <a:t>SITUATION PRIVILÉGIÉE </a:t>
            </a:r>
          </a:p>
          <a:p>
            <a:pPr>
              <a:lnSpc>
                <a:spcPct val="80000"/>
              </a:lnSpc>
              <a:defRPr/>
            </a:pPr>
            <a:r>
              <a:rPr lang="fr-FR" sz="1000" b="1" dirty="0">
                <a:solidFill>
                  <a:schemeClr val="bg1"/>
                </a:solidFill>
                <a:latin typeface="Verdana" pitchFamily="34" charset="0"/>
              </a:rPr>
              <a:t>DANS LE SEGMENT </a:t>
            </a:r>
          </a:p>
          <a:p>
            <a:pPr>
              <a:lnSpc>
                <a:spcPct val="80000"/>
              </a:lnSpc>
              <a:defRPr/>
            </a:pPr>
            <a:r>
              <a:rPr lang="fr-FR" sz="1000" b="1" dirty="0">
                <a:solidFill>
                  <a:schemeClr val="bg1"/>
                </a:solidFill>
                <a:latin typeface="Verdana" pitchFamily="34" charset="0"/>
              </a:rPr>
              <a:t>SEMI-BASE </a:t>
            </a:r>
          </a:p>
          <a:p>
            <a:pPr>
              <a:lnSpc>
                <a:spcPct val="80000"/>
              </a:lnSpc>
              <a:defRPr/>
            </a:pPr>
            <a:endParaRPr lang="fr-FR" sz="1000" b="1" dirty="0">
              <a:solidFill>
                <a:schemeClr val="bg1"/>
              </a:solidFill>
              <a:latin typeface="Verdana" pitchFamily="34" charset="0"/>
            </a:endParaRPr>
          </a:p>
          <a:p>
            <a:pPr marL="182563" indent="-182563">
              <a:lnSpc>
                <a:spcPct val="50000"/>
              </a:lnSpc>
              <a:spcBef>
                <a:spcPct val="50000"/>
              </a:spcBef>
              <a:buFontTx/>
              <a:buChar char="•"/>
              <a:defRPr/>
            </a:pPr>
            <a:r>
              <a:rPr lang="fr-FR" sz="1000" b="1" dirty="0">
                <a:solidFill>
                  <a:schemeClr val="bg1"/>
                </a:solidFill>
                <a:latin typeface="Verdana" pitchFamily="34" charset="0"/>
              </a:rPr>
              <a:t> Réduction de risques par </a:t>
            </a:r>
          </a:p>
          <a:p>
            <a:pPr marL="182563" indent="-182563">
              <a:lnSpc>
                <a:spcPct val="50000"/>
              </a:lnSpc>
              <a:spcBef>
                <a:spcPct val="50000"/>
              </a:spcBef>
              <a:defRPr/>
            </a:pPr>
            <a:r>
              <a:rPr lang="fr-FR" sz="1000" b="1" dirty="0">
                <a:solidFill>
                  <a:schemeClr val="bg1"/>
                </a:solidFill>
                <a:latin typeface="Verdana" pitchFamily="34" charset="0"/>
              </a:rPr>
              <a:t>l’arbitrage gaz - charbon </a:t>
            </a:r>
          </a:p>
          <a:p>
            <a:pPr marL="182563" indent="-182563">
              <a:lnSpc>
                <a:spcPct val="50000"/>
              </a:lnSpc>
              <a:spcBef>
                <a:spcPct val="50000"/>
              </a:spcBef>
              <a:defRPr/>
            </a:pPr>
            <a:endParaRPr lang="fr-FR" sz="1000" b="1" dirty="0">
              <a:solidFill>
                <a:schemeClr val="bg1"/>
              </a:solidFill>
              <a:latin typeface="Verdana" pitchFamily="34" charset="0"/>
            </a:endParaRPr>
          </a:p>
          <a:p>
            <a:pPr marL="182563" indent="-182563">
              <a:lnSpc>
                <a:spcPct val="50000"/>
              </a:lnSpc>
              <a:spcBef>
                <a:spcPct val="50000"/>
              </a:spcBef>
              <a:buFontTx/>
              <a:buChar char="•"/>
              <a:defRPr/>
            </a:pPr>
            <a:r>
              <a:rPr lang="fr-FR" sz="1000" b="1" dirty="0">
                <a:solidFill>
                  <a:schemeClr val="bg1"/>
                </a:solidFill>
                <a:latin typeface="Verdana" pitchFamily="34" charset="0"/>
              </a:rPr>
              <a:t> Leader dans la fourniture </a:t>
            </a:r>
          </a:p>
          <a:p>
            <a:pPr marL="182563" indent="-182563">
              <a:lnSpc>
                <a:spcPct val="50000"/>
              </a:lnSpc>
              <a:spcBef>
                <a:spcPct val="50000"/>
              </a:spcBef>
              <a:defRPr/>
            </a:pPr>
            <a:r>
              <a:rPr lang="fr-FR" sz="1000" b="1" dirty="0">
                <a:solidFill>
                  <a:schemeClr val="bg1"/>
                </a:solidFill>
                <a:latin typeface="Verdana" pitchFamily="34" charset="0"/>
              </a:rPr>
              <a:t>de services complémentaires </a:t>
            </a:r>
          </a:p>
          <a:p>
            <a:pPr>
              <a:lnSpc>
                <a:spcPct val="50000"/>
              </a:lnSpc>
              <a:spcBef>
                <a:spcPct val="50000"/>
              </a:spcBef>
              <a:defRPr/>
            </a:pPr>
            <a:endParaRPr lang="fr-FR" sz="1000" b="1" dirty="0">
              <a:solidFill>
                <a:schemeClr val="bg1"/>
              </a:solidFill>
              <a:latin typeface="Verdana" pitchFamily="34" charset="0"/>
            </a:endParaRPr>
          </a:p>
          <a:p>
            <a:pPr>
              <a:lnSpc>
                <a:spcPct val="80000"/>
              </a:lnSpc>
              <a:defRPr/>
            </a:pPr>
            <a:endParaRPr lang="fr-FR" sz="1000" dirty="0">
              <a:solidFill>
                <a:schemeClr val="bg1"/>
              </a:solidFill>
              <a:latin typeface="Verdana" pitchFamily="34" charset="0"/>
            </a:endParaRPr>
          </a:p>
          <a:p>
            <a:pPr>
              <a:lnSpc>
                <a:spcPct val="80000"/>
              </a:lnSpc>
              <a:defRPr/>
            </a:pPr>
            <a:endParaRPr lang="fr-FR" sz="1000" dirty="0">
              <a:solidFill>
                <a:schemeClr val="bg1"/>
              </a:solidFill>
              <a:latin typeface="Calibri" pitchFamily="-111" charset="0"/>
            </a:endParaRPr>
          </a:p>
        </p:txBody>
      </p:sp>
      <p:sp>
        <p:nvSpPr>
          <p:cNvPr id="31752" name="AutoShape 32"/>
          <p:cNvSpPr>
            <a:spLocks noChangeArrowheads="1"/>
          </p:cNvSpPr>
          <p:nvPr/>
        </p:nvSpPr>
        <p:spPr bwMode="auto">
          <a:xfrm>
            <a:off x="2886075" y="3429000"/>
            <a:ext cx="3581400" cy="1752600"/>
          </a:xfrm>
          <a:prstGeom prst="upArrowCallout">
            <a:avLst>
              <a:gd name="adj1" fmla="val 51087"/>
              <a:gd name="adj2" fmla="val 51087"/>
              <a:gd name="adj3" fmla="val 16667"/>
              <a:gd name="adj4" fmla="val 66667"/>
            </a:avLst>
          </a:prstGeom>
          <a:solidFill>
            <a:srgbClr val="FF0000"/>
          </a:solidFill>
          <a:ln w="9525">
            <a:solidFill>
              <a:schemeClr val="tx1"/>
            </a:solidFill>
            <a:miter lim="800000"/>
            <a:headEnd/>
            <a:tailEnd/>
          </a:ln>
        </p:spPr>
        <p:txBody>
          <a:bodyPr wrap="none" anchor="ctr"/>
          <a:lstStyle/>
          <a:p>
            <a:r>
              <a:rPr lang="fr-FR" sz="1000" b="1">
                <a:solidFill>
                  <a:schemeClr val="bg1"/>
                </a:solidFill>
                <a:latin typeface="Verdana" pitchFamily="34" charset="0"/>
              </a:rPr>
              <a:t>PERCEPTION DES AUTORITÉS ET STAKEHOLDERS</a:t>
            </a:r>
          </a:p>
          <a:p>
            <a:endParaRPr lang="fr-FR" sz="1000" b="1">
              <a:solidFill>
                <a:schemeClr val="bg1"/>
              </a:solidFill>
              <a:latin typeface="Verdana" pitchFamily="34" charset="0"/>
            </a:endParaRPr>
          </a:p>
          <a:p>
            <a:pPr>
              <a:buFontTx/>
              <a:buChar char="•"/>
            </a:pPr>
            <a:r>
              <a:rPr lang="fr-FR" sz="1000" b="1">
                <a:solidFill>
                  <a:schemeClr val="bg1"/>
                </a:solidFill>
                <a:latin typeface="Verdana" pitchFamily="34" charset="0"/>
              </a:rPr>
              <a:t> Bon accueil des autorités locales</a:t>
            </a:r>
          </a:p>
          <a:p>
            <a:pPr>
              <a:buFontTx/>
              <a:buChar char="•"/>
            </a:pPr>
            <a:r>
              <a:rPr lang="fr-FR" sz="1000" b="1">
                <a:solidFill>
                  <a:schemeClr val="bg1"/>
                </a:solidFill>
                <a:latin typeface="Verdana" pitchFamily="34" charset="0"/>
              </a:rPr>
              <a:t> La Snet donne une réponse rapide au</a:t>
            </a:r>
          </a:p>
          <a:p>
            <a:r>
              <a:rPr lang="fr-FR" sz="1000" b="1">
                <a:solidFill>
                  <a:schemeClr val="bg1"/>
                </a:solidFill>
                <a:latin typeface="Verdana" pitchFamily="34" charset="0"/>
              </a:rPr>
              <a:t> problème de capacité</a:t>
            </a:r>
          </a:p>
          <a:p>
            <a:pPr>
              <a:buFontTx/>
              <a:buChar char="•"/>
            </a:pPr>
            <a:r>
              <a:rPr lang="fr-FR" sz="1000" b="1">
                <a:solidFill>
                  <a:schemeClr val="bg1"/>
                </a:solidFill>
                <a:latin typeface="Verdana" pitchFamily="34" charset="0"/>
              </a:rPr>
              <a:t> Les entrants tardifs auront des difficultés pour </a:t>
            </a:r>
          </a:p>
          <a:p>
            <a:r>
              <a:rPr lang="fr-FR" sz="1000" b="1">
                <a:solidFill>
                  <a:schemeClr val="bg1"/>
                </a:solidFill>
                <a:latin typeface="Verdana" pitchFamily="34" charset="0"/>
              </a:rPr>
              <a:t>obtenir les autorisations </a:t>
            </a:r>
          </a:p>
        </p:txBody>
      </p:sp>
      <p:sp>
        <p:nvSpPr>
          <p:cNvPr id="39945" name="Rectangle 34"/>
          <p:cNvSpPr>
            <a:spLocks noChangeArrowheads="1"/>
          </p:cNvSpPr>
          <p:nvPr/>
        </p:nvSpPr>
        <p:spPr bwMode="auto">
          <a:xfrm>
            <a:off x="1143000" y="5472113"/>
            <a:ext cx="7858125" cy="814387"/>
          </a:xfrm>
          <a:prstGeom prst="rect">
            <a:avLst/>
          </a:prstGeom>
          <a:ln>
            <a:headEnd/>
            <a:tailEnd/>
          </a:ln>
        </p:spPr>
        <p:style>
          <a:lnRef idx="3">
            <a:schemeClr val="lt1"/>
          </a:lnRef>
          <a:fillRef idx="1">
            <a:schemeClr val="accent6"/>
          </a:fillRef>
          <a:effectRef idx="1">
            <a:schemeClr val="accent6"/>
          </a:effectRef>
          <a:fontRef idx="minor">
            <a:schemeClr val="lt1"/>
          </a:fontRef>
        </p:style>
        <p:txBody>
          <a:bodyPr anchor="ctr"/>
          <a:lstStyle/>
          <a:p>
            <a:pPr marL="354013" indent="-354013">
              <a:buFontTx/>
              <a:buChar char="•"/>
              <a:tabLst>
                <a:tab pos="354013" algn="l"/>
              </a:tabLst>
              <a:defRPr/>
            </a:pPr>
            <a:r>
              <a:rPr lang="fr-FR" sz="1200" dirty="0">
                <a:solidFill>
                  <a:srgbClr val="000066"/>
                </a:solidFill>
                <a:latin typeface="Verdana" pitchFamily="34" charset="0"/>
              </a:rPr>
              <a:t> L’avantage de SNET sur les concurrents est d'être déjà présent sur le marché français et de</a:t>
            </a:r>
            <a:br>
              <a:rPr lang="fr-FR" sz="1200" dirty="0">
                <a:solidFill>
                  <a:srgbClr val="000066"/>
                </a:solidFill>
                <a:latin typeface="Verdana" pitchFamily="34" charset="0"/>
              </a:rPr>
            </a:br>
            <a:r>
              <a:rPr lang="fr-FR" sz="1200" dirty="0">
                <a:solidFill>
                  <a:srgbClr val="000066"/>
                </a:solidFill>
                <a:latin typeface="Verdana" pitchFamily="34" charset="0"/>
              </a:rPr>
              <a:t>disposer d'emplacements existants</a:t>
            </a:r>
            <a:r>
              <a:rPr lang="fr-FR" dirty="0"/>
              <a:t>.</a:t>
            </a:r>
          </a:p>
          <a:p>
            <a:pPr marL="354013" indent="-354013">
              <a:buFontTx/>
              <a:buChar char="•"/>
              <a:defRPr/>
            </a:pPr>
            <a:r>
              <a:rPr lang="fr-FR" sz="1200" dirty="0">
                <a:solidFill>
                  <a:srgbClr val="000066"/>
                </a:solidFill>
                <a:latin typeface="Verdana" pitchFamily="34" charset="0"/>
              </a:rPr>
              <a:t> Le potentiel est limité et augmentera les difficultés pour obtenir les autorisations</a:t>
            </a:r>
          </a:p>
        </p:txBody>
      </p:sp>
      <p:sp>
        <p:nvSpPr>
          <p:cNvPr id="11" name="ZoneTexte 10"/>
          <p:cNvSpPr txBox="1"/>
          <p:nvPr/>
        </p:nvSpPr>
        <p:spPr>
          <a:xfrm>
            <a:off x="142844" y="0"/>
            <a:ext cx="400110" cy="2031325"/>
          </a:xfrm>
          <a:prstGeom prst="rect">
            <a:avLst/>
          </a:prstGeom>
          <a:noFill/>
        </p:spPr>
        <p:txBody>
          <a:bodyPr vert="vert270">
            <a:spAutoFit/>
          </a:bodyPr>
          <a:lstStyle/>
          <a:p>
            <a:pPr algn="ctr">
              <a:defRPr/>
            </a:pPr>
            <a:r>
              <a:rPr lang="fr-FR" sz="1400" dirty="0">
                <a:solidFill>
                  <a:schemeClr val="bg1"/>
                </a:solidFill>
              </a:rPr>
              <a:t>Vision Stratégique</a:t>
            </a:r>
          </a:p>
        </p:txBody>
      </p:sp>
      <p:sp>
        <p:nvSpPr>
          <p:cNvPr id="12" name="Espace réservé du numéro de diapositive 9"/>
          <p:cNvSpPr>
            <a:spLocks noGrp="1"/>
          </p:cNvSpPr>
          <p:nvPr>
            <p:ph type="sldNum" sz="quarter" idx="10"/>
          </p:nvPr>
        </p:nvSpPr>
        <p:spPr>
          <a:xfrm>
            <a:off x="8786813" y="6564313"/>
            <a:ext cx="357187" cy="293687"/>
          </a:xfrm>
        </p:spPr>
        <p:txBody>
          <a:bodyPr/>
          <a:lstStyle>
            <a:lvl1pPr>
              <a:defRPr/>
            </a:lvl1pPr>
          </a:lstStyle>
          <a:p>
            <a:pPr>
              <a:defRPr/>
            </a:pPr>
            <a:fld id="{D40B4002-27F3-4860-8BE3-FAB338E5745E}" type="slidenum">
              <a:rPr/>
              <a:pPr>
                <a:defRPr/>
              </a:pPr>
              <a:t>35</a:t>
            </a:fld>
            <a:endParaRP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noFill/>
          <a:ln w="9525">
            <a:noFill/>
            <a:miter lim="800000"/>
            <a:headEnd/>
            <a:tailEnd/>
          </a:ln>
        </p:spPr>
        <p:txBody>
          <a:bodyPr vert="horz" wrap="square" lIns="91440" tIns="45720" rIns="91440" bIns="45720" numCol="1" anchor="ctr" anchorCtr="0" compatLnSpc="1">
            <a:prstTxWarp prst="textNoShape">
              <a:avLst/>
            </a:prstTxWarp>
            <a:normAutofit fontScale="90000"/>
          </a:bodyPr>
          <a:lstStyle/>
          <a:p>
            <a:pPr marL="80963" indent="12700" algn="l"/>
            <a:r>
              <a:rPr lang="fr-FR" sz="2400" dirty="0" smtClean="0">
                <a:solidFill>
                  <a:srgbClr val="FF0000"/>
                </a:solidFill>
              </a:rPr>
              <a:t>Le planning associé indique les dates prévisionnelles les plus réalistes de mise en service</a:t>
            </a:r>
          </a:p>
        </p:txBody>
      </p:sp>
      <p:pic>
        <p:nvPicPr>
          <p:cNvPr id="1026" name="Picture 2"/>
          <p:cNvPicPr>
            <a:picLocks noChangeAspect="1" noChangeArrowheads="1"/>
          </p:cNvPicPr>
          <p:nvPr/>
        </p:nvPicPr>
        <p:blipFill>
          <a:blip r:embed="rId2"/>
          <a:srcRect/>
          <a:stretch>
            <a:fillRect/>
          </a:stretch>
        </p:blipFill>
        <p:spPr bwMode="auto">
          <a:xfrm>
            <a:off x="642910" y="1571612"/>
            <a:ext cx="8394174" cy="4792672"/>
          </a:xfrm>
          <a:prstGeom prst="rect">
            <a:avLst/>
          </a:prstGeom>
          <a:noFill/>
          <a:ln w="9525">
            <a:noFill/>
            <a:miter lim="800000"/>
            <a:headEnd/>
            <a:tailEnd/>
          </a:ln>
          <a:effectLst/>
        </p:spPr>
      </p:pic>
      <p:sp>
        <p:nvSpPr>
          <p:cNvPr id="4" name="Espace réservé du numéro de diapositive 9"/>
          <p:cNvSpPr>
            <a:spLocks noGrp="1"/>
          </p:cNvSpPr>
          <p:nvPr>
            <p:ph type="sldNum" sz="quarter" idx="10"/>
          </p:nvPr>
        </p:nvSpPr>
        <p:spPr>
          <a:xfrm>
            <a:off x="8786813" y="6564313"/>
            <a:ext cx="357187" cy="293687"/>
          </a:xfrm>
        </p:spPr>
        <p:txBody>
          <a:bodyPr/>
          <a:lstStyle>
            <a:lvl1pPr>
              <a:defRPr/>
            </a:lvl1pPr>
          </a:lstStyle>
          <a:p>
            <a:pPr>
              <a:defRPr/>
            </a:pPr>
            <a:fld id="{D40B4002-27F3-4860-8BE3-FAB338E5745E}" type="slidenum">
              <a:rPr/>
              <a:pPr>
                <a:defRPr/>
              </a:pPr>
              <a:t>36</a:t>
            </a:fld>
            <a:endParaRP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re 1"/>
          <p:cNvSpPr>
            <a:spLocks/>
          </p:cNvSpPr>
          <p:nvPr/>
        </p:nvSpPr>
        <p:spPr bwMode="auto">
          <a:xfrm>
            <a:off x="642938" y="142875"/>
            <a:ext cx="8086725" cy="642938"/>
          </a:xfrm>
          <a:prstGeom prst="rect">
            <a:avLst/>
          </a:prstGeom>
          <a:solidFill>
            <a:schemeClr val="bg1"/>
          </a:solidFill>
          <a:ln w="9525">
            <a:noFill/>
            <a:miter lim="800000"/>
            <a:headEnd/>
            <a:tailEnd/>
          </a:ln>
        </p:spPr>
        <p:txBody>
          <a:bodyPr anchor="ctr"/>
          <a:lstStyle/>
          <a:p>
            <a:pPr marL="80963" indent="12700"/>
            <a:r>
              <a:rPr lang="fr-FR" sz="2400" b="1">
                <a:solidFill>
                  <a:srgbClr val="FF0000"/>
                </a:solidFill>
                <a:cs typeface="Arial" charset="0"/>
              </a:rPr>
              <a:t>Plan de capacité de SNET : filière thermique</a:t>
            </a:r>
          </a:p>
        </p:txBody>
      </p:sp>
      <p:sp>
        <p:nvSpPr>
          <p:cNvPr id="5" name="Espace réservé du numéro de diapositive 4"/>
          <p:cNvSpPr>
            <a:spLocks noGrp="1"/>
          </p:cNvSpPr>
          <p:nvPr>
            <p:ph type="sldNum" sz="quarter" idx="10"/>
          </p:nvPr>
        </p:nvSpPr>
        <p:spPr/>
        <p:txBody>
          <a:bodyPr/>
          <a:lstStyle/>
          <a:p>
            <a:pPr>
              <a:defRPr/>
            </a:pPr>
            <a:fld id="{67FDD47A-C73A-4203-A8A7-93A207A2BA42}" type="slidenum">
              <a:rPr/>
              <a:pPr>
                <a:defRPr/>
              </a:pPr>
              <a:t>37</a:t>
            </a:fld>
            <a:endParaRPr dirty="0"/>
          </a:p>
        </p:txBody>
      </p:sp>
      <p:sp>
        <p:nvSpPr>
          <p:cNvPr id="6" name="ZoneTexte 5"/>
          <p:cNvSpPr txBox="1"/>
          <p:nvPr/>
        </p:nvSpPr>
        <p:spPr>
          <a:xfrm>
            <a:off x="142844" y="0"/>
            <a:ext cx="400110" cy="2031325"/>
          </a:xfrm>
          <a:prstGeom prst="rect">
            <a:avLst/>
          </a:prstGeom>
          <a:noFill/>
        </p:spPr>
        <p:txBody>
          <a:bodyPr vert="vert270">
            <a:spAutoFit/>
          </a:bodyPr>
          <a:lstStyle/>
          <a:p>
            <a:pPr algn="ctr">
              <a:defRPr/>
            </a:pPr>
            <a:r>
              <a:rPr lang="fr-FR" sz="1400" dirty="0">
                <a:solidFill>
                  <a:schemeClr val="bg1"/>
                </a:solidFill>
              </a:rPr>
              <a:t>Vision Stratégique</a:t>
            </a:r>
          </a:p>
        </p:txBody>
      </p:sp>
      <p:pic>
        <p:nvPicPr>
          <p:cNvPr id="9" name="Image 8"/>
          <p:cNvPicPr/>
          <p:nvPr/>
        </p:nvPicPr>
        <p:blipFill>
          <a:blip r:embed="rId2"/>
          <a:srcRect/>
          <a:stretch>
            <a:fillRect/>
          </a:stretch>
        </p:blipFill>
        <p:spPr bwMode="auto">
          <a:xfrm>
            <a:off x="714348" y="3571876"/>
            <a:ext cx="8072494" cy="3000396"/>
          </a:xfrm>
          <a:prstGeom prst="rect">
            <a:avLst/>
          </a:prstGeom>
          <a:noFill/>
          <a:ln w="9525">
            <a:noFill/>
            <a:miter lim="800000"/>
            <a:headEnd/>
            <a:tailEnd/>
          </a:ln>
        </p:spPr>
      </p:pic>
      <p:pic>
        <p:nvPicPr>
          <p:cNvPr id="45059" name="Picture 3"/>
          <p:cNvPicPr>
            <a:picLocks noChangeAspect="1" noChangeArrowheads="1"/>
          </p:cNvPicPr>
          <p:nvPr/>
        </p:nvPicPr>
        <p:blipFill>
          <a:blip r:embed="rId3"/>
          <a:srcRect/>
          <a:stretch>
            <a:fillRect/>
          </a:stretch>
        </p:blipFill>
        <p:spPr bwMode="auto">
          <a:xfrm>
            <a:off x="714348" y="714356"/>
            <a:ext cx="8072494" cy="277881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a:t>Plan de capacités </a:t>
            </a:r>
            <a:r>
              <a:rPr smtClean="0"/>
              <a:t>ENR</a:t>
            </a:r>
            <a:endParaRPr lang="fr-FR" dirty="0"/>
          </a:p>
        </p:txBody>
      </p:sp>
      <p:sp>
        <p:nvSpPr>
          <p:cNvPr id="4" name="Espace réservé du numéro de diapositive 3"/>
          <p:cNvSpPr>
            <a:spLocks noGrp="1"/>
          </p:cNvSpPr>
          <p:nvPr>
            <p:ph type="sldNum" sz="quarter" idx="10"/>
          </p:nvPr>
        </p:nvSpPr>
        <p:spPr/>
        <p:txBody>
          <a:bodyPr/>
          <a:lstStyle/>
          <a:p>
            <a:pPr>
              <a:defRPr/>
            </a:pPr>
            <a:fld id="{D40B4002-27F3-4860-8BE3-FAB338E5745E}" type="slidenum">
              <a:rPr lang="fr-FR" smtClean="0"/>
              <a:pPr>
                <a:defRPr/>
              </a:pPr>
              <a:t>38</a:t>
            </a:fld>
            <a:endParaRPr lang="fr-FR" dirty="0"/>
          </a:p>
        </p:txBody>
      </p:sp>
      <p:pic>
        <p:nvPicPr>
          <p:cNvPr id="6" name="Image 5"/>
          <p:cNvPicPr/>
          <p:nvPr/>
        </p:nvPicPr>
        <p:blipFill>
          <a:blip r:embed="rId2"/>
          <a:srcRect/>
          <a:stretch>
            <a:fillRect/>
          </a:stretch>
        </p:blipFill>
        <p:spPr bwMode="auto">
          <a:xfrm>
            <a:off x="785786" y="1285860"/>
            <a:ext cx="8072494" cy="3500462"/>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a:t>Bilan des capacités prévisionnelles du mix </a:t>
            </a:r>
            <a:r>
              <a:rPr smtClean="0"/>
              <a:t>de La </a:t>
            </a:r>
            <a:r>
              <a:rPr/>
              <a:t>SNET</a:t>
            </a:r>
            <a:endParaRPr lang="fr-FR" dirty="0"/>
          </a:p>
        </p:txBody>
      </p:sp>
      <p:sp>
        <p:nvSpPr>
          <p:cNvPr id="4" name="Espace réservé du numéro de diapositive 3"/>
          <p:cNvSpPr>
            <a:spLocks noGrp="1"/>
          </p:cNvSpPr>
          <p:nvPr>
            <p:ph type="sldNum" sz="quarter" idx="10"/>
          </p:nvPr>
        </p:nvSpPr>
        <p:spPr/>
        <p:txBody>
          <a:bodyPr/>
          <a:lstStyle/>
          <a:p>
            <a:pPr>
              <a:defRPr/>
            </a:pPr>
            <a:fld id="{D40B4002-27F3-4860-8BE3-FAB338E5745E}" type="slidenum">
              <a:rPr lang="fr-FR" smtClean="0"/>
              <a:pPr>
                <a:defRPr/>
              </a:pPr>
              <a:t>39</a:t>
            </a:fld>
            <a:endParaRPr lang="fr-FR" dirty="0"/>
          </a:p>
        </p:txBody>
      </p:sp>
      <p:pic>
        <p:nvPicPr>
          <p:cNvPr id="6" name="Image 5"/>
          <p:cNvPicPr/>
          <p:nvPr/>
        </p:nvPicPr>
        <p:blipFill>
          <a:blip r:embed="rId2"/>
          <a:srcRect/>
          <a:stretch>
            <a:fillRect/>
          </a:stretch>
        </p:blipFill>
        <p:spPr bwMode="auto">
          <a:xfrm>
            <a:off x="714348" y="1214422"/>
            <a:ext cx="8215370" cy="4214842"/>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a:t>Un plan à long terme de nouvelles capacités de production</a:t>
            </a:r>
            <a:endParaRPr lang="fr-FR" dirty="0"/>
          </a:p>
        </p:txBody>
      </p:sp>
      <p:sp>
        <p:nvSpPr>
          <p:cNvPr id="3" name="Espace réservé du contenu 2"/>
          <p:cNvSpPr>
            <a:spLocks noGrp="1"/>
          </p:cNvSpPr>
          <p:nvPr>
            <p:ph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D40B4002-27F3-4860-8BE3-FAB338E5745E}" type="slidenum">
              <a:rPr lang="fr-FR" smtClean="0"/>
              <a:pPr>
                <a:defRPr/>
              </a:pPr>
              <a:t>4</a:t>
            </a:fld>
            <a:endParaRPr lang="fr-FR" dirty="0"/>
          </a:p>
        </p:txBody>
      </p:sp>
      <p:sp>
        <p:nvSpPr>
          <p:cNvPr id="5" name="Rectangle 22"/>
          <p:cNvSpPr>
            <a:spLocks noChangeArrowheads="1"/>
          </p:cNvSpPr>
          <p:nvPr/>
        </p:nvSpPr>
        <p:spPr bwMode="auto">
          <a:xfrm>
            <a:off x="1357313" y="1214438"/>
            <a:ext cx="7143750" cy="3049169"/>
          </a:xfrm>
          <a:prstGeom prst="rect">
            <a:avLst/>
          </a:prstGeom>
          <a:ln>
            <a:headEnd/>
            <a:tailEnd/>
          </a:ln>
        </p:spPr>
        <p:style>
          <a:lnRef idx="1">
            <a:schemeClr val="accent5"/>
          </a:lnRef>
          <a:fillRef idx="3">
            <a:schemeClr val="accent5"/>
          </a:fillRef>
          <a:effectRef idx="2">
            <a:schemeClr val="accent5"/>
          </a:effectRef>
          <a:fontRef idx="minor">
            <a:schemeClr val="lt1"/>
          </a:fontRef>
        </p:style>
        <p:txBody>
          <a:bodyPr wrap="square" lIns="90000" tIns="46800" rIns="90000" bIns="46800" anchor="ctr">
            <a:spAutoFit/>
          </a:bodyPr>
          <a:lstStyle/>
          <a:p>
            <a:pPr algn="just" fontAlgn="auto">
              <a:spcBef>
                <a:spcPct val="50000"/>
              </a:spcBef>
              <a:spcAft>
                <a:spcPts val="0"/>
              </a:spcAft>
              <a:defRPr/>
            </a:pPr>
            <a:r>
              <a:rPr lang="fr-FR" sz="1600" dirty="0" smtClean="0">
                <a:solidFill>
                  <a:schemeClr val="bg1"/>
                </a:solidFill>
              </a:rPr>
              <a:t>La démarche est articulée autour d’une analyse prévisionnelle des composantes clés du système économique pour identifier qualitativement et quantitativement une hypothèse directrice des investissements.</a:t>
            </a:r>
          </a:p>
          <a:p>
            <a:pPr algn="just" fontAlgn="auto">
              <a:spcBef>
                <a:spcPct val="50000"/>
              </a:spcBef>
              <a:spcAft>
                <a:spcPts val="0"/>
              </a:spcAft>
              <a:defRPr/>
            </a:pPr>
            <a:r>
              <a:rPr lang="fr-FR" sz="1600" dirty="0">
                <a:solidFill>
                  <a:schemeClr val="bg1"/>
                </a:solidFill>
              </a:rPr>
              <a:t>Démarche pragmatique  fondée sur les positions historiques de </a:t>
            </a:r>
            <a:r>
              <a:rPr lang="fr-FR" sz="1600" dirty="0" smtClean="0">
                <a:solidFill>
                  <a:schemeClr val="bg1"/>
                </a:solidFill>
              </a:rPr>
              <a:t>l’entreprise.</a:t>
            </a:r>
          </a:p>
          <a:p>
            <a:pPr algn="just" fontAlgn="auto">
              <a:spcBef>
                <a:spcPct val="50000"/>
              </a:spcBef>
              <a:spcAft>
                <a:spcPts val="0"/>
              </a:spcAft>
              <a:defRPr/>
            </a:pPr>
            <a:r>
              <a:rPr lang="fr-FR" sz="1600" dirty="0">
                <a:solidFill>
                  <a:schemeClr val="bg1"/>
                </a:solidFill>
              </a:rPr>
              <a:t>Démarche </a:t>
            </a:r>
            <a:r>
              <a:rPr lang="fr-FR" sz="1600" dirty="0" smtClean="0">
                <a:solidFill>
                  <a:schemeClr val="bg1"/>
                </a:solidFill>
              </a:rPr>
              <a:t>orientée vers une stratégie de conquête encadrée par le respect de deux principes : </a:t>
            </a:r>
          </a:p>
          <a:p>
            <a:pPr fontAlgn="auto">
              <a:spcBef>
                <a:spcPct val="50000"/>
              </a:spcBef>
              <a:spcAft>
                <a:spcPts val="0"/>
              </a:spcAft>
              <a:buFont typeface="Arial" pitchFamily="34" charset="0"/>
              <a:buChar char="•"/>
              <a:defRPr/>
            </a:pPr>
            <a:r>
              <a:rPr lang="fr-FR" sz="1600" dirty="0" smtClean="0">
                <a:solidFill>
                  <a:schemeClr val="bg1"/>
                </a:solidFill>
              </a:rPr>
              <a:t>	être un acteur responsable et impliqué dans la politique nationale énergétique </a:t>
            </a:r>
          </a:p>
          <a:p>
            <a:pPr fontAlgn="auto">
              <a:spcBef>
                <a:spcPct val="50000"/>
              </a:spcBef>
              <a:spcAft>
                <a:spcPts val="0"/>
              </a:spcAft>
              <a:buFont typeface="Arial" pitchFamily="34" charset="0"/>
              <a:buChar char="•"/>
              <a:defRPr/>
            </a:pPr>
            <a:r>
              <a:rPr lang="fr-FR" sz="1600" dirty="0" smtClean="0">
                <a:solidFill>
                  <a:schemeClr val="bg1"/>
                </a:solidFill>
              </a:rPr>
              <a:t>	être engagé au même titre dans le développement durable et efficace où se conjuguent énergie et écologie</a:t>
            </a:r>
            <a:endParaRPr lang="fr-FR" sz="1600" dirty="0" smtClean="0"/>
          </a:p>
        </p:txBody>
      </p:sp>
      <p:sp>
        <p:nvSpPr>
          <p:cNvPr id="6" name="AutoShape 1041"/>
          <p:cNvSpPr>
            <a:spLocks noChangeArrowheads="1"/>
          </p:cNvSpPr>
          <p:nvPr/>
        </p:nvSpPr>
        <p:spPr bwMode="auto">
          <a:xfrm rot="10783191">
            <a:off x="3644410" y="4363275"/>
            <a:ext cx="2284413" cy="457200"/>
          </a:xfrm>
          <a:prstGeom prst="triangle">
            <a:avLst>
              <a:gd name="adj" fmla="val 50000"/>
            </a:avLst>
          </a:prstGeom>
          <a:solidFill>
            <a:schemeClr val="accent6">
              <a:lumMod val="60000"/>
              <a:lumOff val="40000"/>
            </a:schemeClr>
          </a:solidFill>
          <a:ln w="9525">
            <a:noFill/>
            <a:miter lim="800000"/>
            <a:headEnd/>
            <a:tailEnd/>
          </a:ln>
          <a:effectLst/>
        </p:spPr>
        <p:txBody>
          <a:bodyPr rot="10800000" vert="eaVert" wrap="none" lIns="91233" tIns="45615" rIns="91233" bIns="45615" anchor="ctr"/>
          <a:lstStyle/>
          <a:p>
            <a:pPr algn="ctr" fontAlgn="auto">
              <a:spcBef>
                <a:spcPts val="0"/>
              </a:spcBef>
              <a:spcAft>
                <a:spcPts val="0"/>
              </a:spcAft>
              <a:defRPr/>
            </a:pPr>
            <a:endParaRPr lang="fr-FR" sz="1000">
              <a:solidFill>
                <a:srgbClr val="000066"/>
              </a:solidFill>
              <a:effectLst>
                <a:outerShdw blurRad="38100" dist="38100" dir="2700000" algn="tl">
                  <a:srgbClr val="000000"/>
                </a:outerShdw>
              </a:effectLst>
            </a:endParaRPr>
          </a:p>
          <a:p>
            <a:pPr algn="ctr" fontAlgn="auto">
              <a:spcBef>
                <a:spcPts val="0"/>
              </a:spcBef>
              <a:spcAft>
                <a:spcPts val="0"/>
              </a:spcAft>
              <a:defRPr/>
            </a:pPr>
            <a:endParaRPr lang="fr-FR" sz="800">
              <a:effectLst>
                <a:outerShdw blurRad="38100" dist="38100" dir="2700000" algn="tl">
                  <a:srgbClr val="FFFFFF"/>
                </a:outerShdw>
              </a:effectLst>
              <a:latin typeface="+mn-lt"/>
            </a:endParaRPr>
          </a:p>
        </p:txBody>
      </p:sp>
      <p:sp>
        <p:nvSpPr>
          <p:cNvPr id="7" name="Rectangle 1042"/>
          <p:cNvSpPr>
            <a:spLocks noChangeArrowheads="1"/>
          </p:cNvSpPr>
          <p:nvPr/>
        </p:nvSpPr>
        <p:spPr bwMode="auto">
          <a:xfrm>
            <a:off x="1428728" y="5000636"/>
            <a:ext cx="7072312" cy="740845"/>
          </a:xfrm>
          <a:prstGeom prst="rect">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lIns="90000" tIns="46800" rIns="90000" bIns="46800" anchor="ctr">
            <a:spAutoFit/>
          </a:bodyPr>
          <a:lstStyle/>
          <a:p>
            <a:pPr fontAlgn="auto">
              <a:spcBef>
                <a:spcPct val="50000"/>
              </a:spcBef>
              <a:spcAft>
                <a:spcPts val="0"/>
              </a:spcAft>
              <a:defRPr/>
            </a:pPr>
            <a:r>
              <a:rPr lang="fr-FR" sz="1400" dirty="0" smtClean="0">
                <a:solidFill>
                  <a:schemeClr val="bg1"/>
                </a:solidFill>
              </a:rPr>
              <a:t>L’ensemble </a:t>
            </a:r>
            <a:r>
              <a:rPr lang="fr-FR" sz="1400" dirty="0">
                <a:solidFill>
                  <a:schemeClr val="bg1"/>
                </a:solidFill>
              </a:rPr>
              <a:t>permet de construire une modélisation de l’objectif suivant une approche physique, c'est-à-dire suivant l’équilibre des sources de fourniture d’énergie électrique en face de la demande des consommateurs</a:t>
            </a:r>
            <a:r>
              <a:rPr lang="fr-FR" sz="1400" dirty="0" smtClean="0">
                <a:solidFill>
                  <a:schemeClr val="bg1"/>
                </a:solidFill>
              </a:rPr>
              <a:t>.</a:t>
            </a:r>
            <a:endParaRPr lang="fr-FR" sz="1400" dirty="0">
              <a:solidFill>
                <a:schemeClr val="bg1"/>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a:t>Bilan </a:t>
            </a:r>
            <a:r>
              <a:rPr smtClean="0"/>
              <a:t>de production prévisionnelle </a:t>
            </a:r>
            <a:r>
              <a:rPr/>
              <a:t>du mix de La SNET</a:t>
            </a:r>
            <a:endParaRPr lang="fr-FR" dirty="0"/>
          </a:p>
        </p:txBody>
      </p:sp>
      <p:sp>
        <p:nvSpPr>
          <p:cNvPr id="4" name="Espace réservé du numéro de diapositive 3"/>
          <p:cNvSpPr>
            <a:spLocks noGrp="1"/>
          </p:cNvSpPr>
          <p:nvPr>
            <p:ph type="sldNum" sz="quarter" idx="10"/>
          </p:nvPr>
        </p:nvSpPr>
        <p:spPr/>
        <p:txBody>
          <a:bodyPr/>
          <a:lstStyle/>
          <a:p>
            <a:pPr>
              <a:defRPr/>
            </a:pPr>
            <a:fld id="{D40B4002-27F3-4860-8BE3-FAB338E5745E}" type="slidenum">
              <a:rPr lang="fr-FR" smtClean="0"/>
              <a:pPr>
                <a:defRPr/>
              </a:pPr>
              <a:t>40</a:t>
            </a:fld>
            <a:endParaRPr lang="fr-FR" dirty="0"/>
          </a:p>
        </p:txBody>
      </p:sp>
      <p:pic>
        <p:nvPicPr>
          <p:cNvPr id="45058" name="Image 19"/>
          <p:cNvPicPr>
            <a:picLocks noChangeAspect="1" noChangeArrowheads="1"/>
          </p:cNvPicPr>
          <p:nvPr/>
        </p:nvPicPr>
        <p:blipFill>
          <a:blip r:embed="rId2"/>
          <a:srcRect/>
          <a:stretch>
            <a:fillRect/>
          </a:stretch>
        </p:blipFill>
        <p:spPr bwMode="auto">
          <a:xfrm>
            <a:off x="4572000" y="4643446"/>
            <a:ext cx="3152775" cy="1905000"/>
          </a:xfrm>
          <a:prstGeom prst="rect">
            <a:avLst/>
          </a:prstGeom>
          <a:noFill/>
        </p:spPr>
      </p:pic>
      <p:pic>
        <p:nvPicPr>
          <p:cNvPr id="45057" name="Image 21"/>
          <p:cNvPicPr>
            <a:picLocks noChangeAspect="1" noChangeArrowheads="1"/>
          </p:cNvPicPr>
          <p:nvPr/>
        </p:nvPicPr>
        <p:blipFill>
          <a:blip r:embed="rId3"/>
          <a:srcRect/>
          <a:stretch>
            <a:fillRect/>
          </a:stretch>
        </p:blipFill>
        <p:spPr bwMode="auto">
          <a:xfrm>
            <a:off x="1571604" y="4714884"/>
            <a:ext cx="1914525" cy="1647825"/>
          </a:xfrm>
          <a:prstGeom prst="rect">
            <a:avLst/>
          </a:prstGeom>
          <a:noFill/>
        </p:spPr>
      </p:pic>
      <p:sp>
        <p:nvSpPr>
          <p:cNvPr id="45059"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5060" name="Rectangle 4"/>
          <p:cNvSpPr>
            <a:spLocks noChangeArrowheads="1"/>
          </p:cNvSpPr>
          <p:nvPr/>
        </p:nvSpPr>
        <p:spPr bwMode="auto">
          <a:xfrm>
            <a:off x="0" y="2362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Verdana" pitchFamily="34" charset="0"/>
                <a:ea typeface="Calibri" pitchFamily="34" charset="0"/>
                <a:cs typeface="Times New Roman" pitchFamily="18" charset="0"/>
              </a:rPr>
              <a:t> </a:t>
            </a:r>
            <a:endParaRPr kumimoji="0" lang="fr-FR" sz="1800" b="0" i="0" u="none" strike="noStrike" cap="none" normalizeH="0" baseline="0" smtClean="0">
              <a:ln>
                <a:noFill/>
              </a:ln>
              <a:solidFill>
                <a:schemeClr val="tx1"/>
              </a:solidFill>
              <a:effectLst/>
              <a:latin typeface="Arial" pitchFamily="34" charset="0"/>
            </a:endParaRPr>
          </a:p>
        </p:txBody>
      </p:sp>
      <p:pic>
        <p:nvPicPr>
          <p:cNvPr id="9" name="Image 8"/>
          <p:cNvPicPr/>
          <p:nvPr/>
        </p:nvPicPr>
        <p:blipFill>
          <a:blip r:embed="rId4"/>
          <a:srcRect/>
          <a:stretch>
            <a:fillRect/>
          </a:stretch>
        </p:blipFill>
        <p:spPr bwMode="auto">
          <a:xfrm>
            <a:off x="714348" y="1071546"/>
            <a:ext cx="8072494" cy="3643338"/>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re 1"/>
          <p:cNvSpPr>
            <a:spLocks noGrp="1"/>
          </p:cNvSpPr>
          <p:nvPr>
            <p:ph type="title"/>
          </p:nvPr>
        </p:nvSpPr>
        <p:spPr>
          <a:xfrm>
            <a:off x="642938" y="346075"/>
            <a:ext cx="8515350" cy="511175"/>
          </a:xfrm>
        </p:spPr>
        <p:txBody>
          <a:bodyPr>
            <a:normAutofit fontScale="90000"/>
          </a:bodyPr>
          <a:lstStyle/>
          <a:p>
            <a:pPr eaLnBrk="1" fontAlgn="base" hangingPunct="1">
              <a:spcAft>
                <a:spcPct val="0"/>
              </a:spcAft>
              <a:defRPr/>
            </a:pPr>
            <a:r>
              <a:rPr sz="2400">
                <a:latin typeface="Arial" charset="0"/>
                <a:cs typeface="Arial" charset="0"/>
              </a:rPr>
              <a:t>Le plan de capacité est une prévision cadrée par les composantes clés du marché</a:t>
            </a:r>
          </a:p>
        </p:txBody>
      </p:sp>
      <p:graphicFrame>
        <p:nvGraphicFramePr>
          <p:cNvPr id="5" name="Espace réservé du contenu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Espace réservé du numéro de diapositive 3"/>
          <p:cNvSpPr>
            <a:spLocks noGrp="1"/>
          </p:cNvSpPr>
          <p:nvPr>
            <p:ph type="sldNum" sz="quarter" idx="10"/>
          </p:nvPr>
        </p:nvSpPr>
        <p:spPr/>
        <p:txBody>
          <a:bodyPr/>
          <a:lstStyle/>
          <a:p>
            <a:pPr>
              <a:defRPr/>
            </a:pPr>
            <a:fld id="{5B6C15B9-6118-45BB-AC9C-EB1D0DB9100B}" type="slidenum">
              <a:rPr/>
              <a:pPr>
                <a:defRPr/>
              </a:pPr>
              <a:t>5</a:t>
            </a:fld>
            <a:endParaRPr dirty="0"/>
          </a:p>
        </p:txBody>
      </p:sp>
      <p:sp>
        <p:nvSpPr>
          <p:cNvPr id="6" name="ZoneTexte 5"/>
          <p:cNvSpPr txBox="1"/>
          <p:nvPr/>
        </p:nvSpPr>
        <p:spPr>
          <a:xfrm>
            <a:off x="142844" y="0"/>
            <a:ext cx="400110" cy="2031325"/>
          </a:xfrm>
          <a:prstGeom prst="rect">
            <a:avLst/>
          </a:prstGeom>
          <a:noFill/>
        </p:spPr>
        <p:txBody>
          <a:bodyPr vert="vert270">
            <a:spAutoFit/>
          </a:bodyPr>
          <a:lstStyle/>
          <a:p>
            <a:pPr algn="ctr">
              <a:defRPr/>
            </a:pPr>
            <a:r>
              <a:rPr lang="fr-FR" sz="1400" dirty="0">
                <a:solidFill>
                  <a:schemeClr val="bg1"/>
                </a:solidFill>
              </a:rPr>
              <a:t>Vision Stratégique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re 1"/>
          <p:cNvSpPr>
            <a:spLocks/>
          </p:cNvSpPr>
          <p:nvPr/>
        </p:nvSpPr>
        <p:spPr bwMode="auto">
          <a:xfrm>
            <a:off x="642938" y="274638"/>
            <a:ext cx="8043862" cy="582612"/>
          </a:xfrm>
          <a:prstGeom prst="rect">
            <a:avLst/>
          </a:prstGeom>
          <a:solidFill>
            <a:schemeClr val="bg1"/>
          </a:solidFill>
          <a:ln w="9525">
            <a:noFill/>
            <a:miter lim="800000"/>
            <a:headEnd/>
            <a:tailEnd/>
          </a:ln>
        </p:spPr>
        <p:txBody>
          <a:bodyPr anchor="ctr"/>
          <a:lstStyle/>
          <a:p>
            <a:pPr>
              <a:defRPr/>
            </a:pPr>
            <a:r>
              <a:rPr lang="fr-FR" sz="2400" b="1" dirty="0">
                <a:solidFill>
                  <a:srgbClr val="FF0000"/>
                </a:solidFill>
                <a:latin typeface="Arial" pitchFamily="34" charset="0"/>
                <a:ea typeface="+mj-ea"/>
                <a:cs typeface="Arial" pitchFamily="34" charset="0"/>
              </a:rPr>
              <a:t>Le principe pilote reste l’adaptation de l’offre globale de puissance à la demande d’énergie</a:t>
            </a:r>
          </a:p>
        </p:txBody>
      </p:sp>
      <p:graphicFrame>
        <p:nvGraphicFramePr>
          <p:cNvPr id="7" name="Diagramme 6"/>
          <p:cNvGraphicFramePr/>
          <p:nvPr/>
        </p:nvGraphicFramePr>
        <p:xfrm>
          <a:off x="857224" y="1142984"/>
          <a:ext cx="8001056" cy="55721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Espace réservé du numéro de diapositive 3"/>
          <p:cNvSpPr>
            <a:spLocks noGrp="1"/>
          </p:cNvSpPr>
          <p:nvPr>
            <p:ph type="sldNum" sz="quarter" idx="10"/>
          </p:nvPr>
        </p:nvSpPr>
        <p:spPr/>
        <p:txBody>
          <a:bodyPr/>
          <a:lstStyle/>
          <a:p>
            <a:pPr>
              <a:defRPr/>
            </a:pPr>
            <a:fld id="{59D5F9E4-440F-4220-B5A2-6C2D466E06F2}" type="slidenum">
              <a:rPr/>
              <a:pPr>
                <a:defRPr/>
              </a:pPr>
              <a:t>6</a:t>
            </a:fld>
            <a:endParaRPr dirty="0"/>
          </a:p>
        </p:txBody>
      </p:sp>
      <p:sp>
        <p:nvSpPr>
          <p:cNvPr id="5" name="ZoneTexte 4"/>
          <p:cNvSpPr txBox="1"/>
          <p:nvPr/>
        </p:nvSpPr>
        <p:spPr>
          <a:xfrm>
            <a:off x="142844" y="0"/>
            <a:ext cx="400110" cy="2031325"/>
          </a:xfrm>
          <a:prstGeom prst="rect">
            <a:avLst/>
          </a:prstGeom>
          <a:noFill/>
        </p:spPr>
        <p:txBody>
          <a:bodyPr vert="vert270">
            <a:spAutoFit/>
          </a:bodyPr>
          <a:lstStyle/>
          <a:p>
            <a:pPr algn="ctr">
              <a:defRPr/>
            </a:pPr>
            <a:r>
              <a:rPr lang="fr-FR" sz="1400" dirty="0">
                <a:solidFill>
                  <a:schemeClr val="bg1"/>
                </a:solidFill>
              </a:rPr>
              <a:t>Vision Stratégique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1"/>
          <p:cNvSpPr>
            <a:spLocks noGrp="1"/>
          </p:cNvSpPr>
          <p:nvPr>
            <p:ph type="title"/>
          </p:nvPr>
        </p:nvSpPr>
        <p:spPr>
          <a:xfrm>
            <a:off x="642938" y="274638"/>
            <a:ext cx="8515350" cy="511175"/>
          </a:xfrm>
        </p:spPr>
        <p:txBody>
          <a:bodyPr>
            <a:normAutofit fontScale="90000"/>
          </a:bodyPr>
          <a:lstStyle/>
          <a:p>
            <a:pPr eaLnBrk="1" fontAlgn="base" hangingPunct="1">
              <a:spcAft>
                <a:spcPct val="0"/>
              </a:spcAft>
              <a:defRPr/>
            </a:pPr>
            <a:r>
              <a:rPr sz="2200">
                <a:latin typeface="Arial" charset="0"/>
                <a:cs typeface="Arial" charset="0"/>
              </a:rPr>
              <a:t>Pour le producteur s’offrent donc deux choix dans la limite de ses moyens de financement</a:t>
            </a:r>
          </a:p>
        </p:txBody>
      </p:sp>
      <p:graphicFrame>
        <p:nvGraphicFramePr>
          <p:cNvPr id="5" name="Espace réservé du contenu 4"/>
          <p:cNvGraphicFramePr>
            <a:graphicFrameLocks noGrp="1"/>
          </p:cNvGraphicFramePr>
          <p:nvPr>
            <p:ph idx="1"/>
          </p:nvPr>
        </p:nvGraphicFramePr>
        <p:xfrm>
          <a:off x="785786" y="1142984"/>
          <a:ext cx="8229600" cy="5286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Espace réservé du numéro de diapositive 3"/>
          <p:cNvSpPr>
            <a:spLocks noGrp="1"/>
          </p:cNvSpPr>
          <p:nvPr>
            <p:ph type="sldNum" sz="quarter" idx="10"/>
          </p:nvPr>
        </p:nvSpPr>
        <p:spPr/>
        <p:txBody>
          <a:bodyPr/>
          <a:lstStyle/>
          <a:p>
            <a:pPr>
              <a:defRPr/>
            </a:pPr>
            <a:fld id="{562FD061-4C53-4117-897A-A26C644B3529}" type="slidenum">
              <a:rPr/>
              <a:pPr>
                <a:defRPr/>
              </a:pPr>
              <a:t>7</a:t>
            </a:fld>
            <a:endParaRPr dirty="0"/>
          </a:p>
        </p:txBody>
      </p:sp>
      <p:sp>
        <p:nvSpPr>
          <p:cNvPr id="6" name="ZoneTexte 5"/>
          <p:cNvSpPr txBox="1"/>
          <p:nvPr/>
        </p:nvSpPr>
        <p:spPr>
          <a:xfrm>
            <a:off x="142844" y="0"/>
            <a:ext cx="400110" cy="2031325"/>
          </a:xfrm>
          <a:prstGeom prst="rect">
            <a:avLst/>
          </a:prstGeom>
          <a:noFill/>
        </p:spPr>
        <p:txBody>
          <a:bodyPr vert="vert270">
            <a:spAutoFit/>
          </a:bodyPr>
          <a:lstStyle/>
          <a:p>
            <a:pPr algn="ctr">
              <a:defRPr/>
            </a:pPr>
            <a:r>
              <a:rPr lang="fr-FR" sz="1400" dirty="0">
                <a:solidFill>
                  <a:schemeClr val="bg1"/>
                </a:solidFill>
              </a:rPr>
              <a:t>Vision Stratégique</a:t>
            </a:r>
          </a:p>
        </p:txBody>
      </p:sp>
      <p:cxnSp>
        <p:nvCxnSpPr>
          <p:cNvPr id="8" name="Connecteur droit 7"/>
          <p:cNvCxnSpPr/>
          <p:nvPr/>
        </p:nvCxnSpPr>
        <p:spPr>
          <a:xfrm rot="5400000">
            <a:off x="4536281" y="1393017"/>
            <a:ext cx="785818" cy="428628"/>
          </a:xfrm>
          <a:prstGeom prst="line">
            <a:avLst/>
          </a:prstGeom>
        </p:spPr>
        <p:style>
          <a:lnRef idx="1">
            <a:schemeClr val="accent1"/>
          </a:lnRef>
          <a:fillRef idx="0">
            <a:schemeClr val="accent1"/>
          </a:fillRef>
          <a:effectRef idx="0">
            <a:schemeClr val="accent1"/>
          </a:effectRef>
          <a:fontRef idx="minor">
            <a:schemeClr val="tx1"/>
          </a:fontRef>
        </p:style>
      </p:cxnSp>
      <p:sp>
        <p:nvSpPr>
          <p:cNvPr id="9" name="Accolade fermante 8"/>
          <p:cNvSpPr/>
          <p:nvPr/>
        </p:nvSpPr>
        <p:spPr>
          <a:xfrm rot="5400000">
            <a:off x="4714876" y="571480"/>
            <a:ext cx="357190" cy="3500462"/>
          </a:xfrm>
          <a:prstGeom prst="rightBrace">
            <a:avLst>
              <a:gd name="adj1" fmla="val 8333"/>
              <a:gd name="adj2" fmla="val 49652"/>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38" y="2000250"/>
            <a:ext cx="8229600" cy="1077913"/>
          </a:xfrm>
        </p:spPr>
        <p:txBody>
          <a:bodyPr rtlCol="0"/>
          <a:lstStyle/>
          <a:p>
            <a:pPr>
              <a:defRPr/>
            </a:pPr>
            <a:r>
              <a:rPr smtClean="0">
                <a:latin typeface="+mn-lt"/>
                <a:cs typeface="Tahoma" pitchFamily="34" charset="0"/>
              </a:rPr>
              <a:t>II. Orientations politiques</a:t>
            </a:r>
            <a:br>
              <a:rPr smtClean="0">
                <a:latin typeface="+mn-lt"/>
                <a:cs typeface="Tahoma" pitchFamily="34" charset="0"/>
              </a:rPr>
            </a:br>
            <a:endParaRPr smtClean="0">
              <a:latin typeface="+mn-lt"/>
              <a:cs typeface="Tahoma" pitchFamily="34" charset="0"/>
            </a:endParaRPr>
          </a:p>
        </p:txBody>
      </p:sp>
      <p:sp>
        <p:nvSpPr>
          <p:cNvPr id="14340" name="Espace réservé du numéro de diapositive 3"/>
          <p:cNvSpPr>
            <a:spLocks noGrp="1"/>
          </p:cNvSpPr>
          <p:nvPr>
            <p:ph type="sldNum"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9B0FBF5-3F26-469E-9F25-5B23EED4FEB3}" type="slidenum">
              <a:rPr/>
              <a:pPr fontAlgn="base">
                <a:spcBef>
                  <a:spcPct val="0"/>
                </a:spcBef>
                <a:spcAft>
                  <a:spcPct val="0"/>
                </a:spcAft>
                <a:defRPr/>
              </a:pPr>
              <a:t>8</a:t>
            </a:fld>
            <a:endParaRPr/>
          </a:p>
        </p:txBody>
      </p:sp>
      <p:sp>
        <p:nvSpPr>
          <p:cNvPr id="4" name="ZoneTexte 3"/>
          <p:cNvSpPr txBox="1"/>
          <p:nvPr/>
        </p:nvSpPr>
        <p:spPr>
          <a:xfrm>
            <a:off x="142844" y="0"/>
            <a:ext cx="400110" cy="2031325"/>
          </a:xfrm>
          <a:prstGeom prst="rect">
            <a:avLst/>
          </a:prstGeom>
          <a:noFill/>
        </p:spPr>
        <p:txBody>
          <a:bodyPr vert="vert270">
            <a:spAutoFit/>
          </a:bodyPr>
          <a:lstStyle/>
          <a:p>
            <a:pPr algn="ctr">
              <a:defRPr/>
            </a:pPr>
            <a:r>
              <a:rPr lang="fr-FR" sz="1400" dirty="0">
                <a:solidFill>
                  <a:schemeClr val="bg1"/>
                </a:solidFill>
              </a:rPr>
              <a:t>Vision Stratégique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re 1"/>
          <p:cNvSpPr>
            <a:spLocks noGrp="1"/>
          </p:cNvSpPr>
          <p:nvPr>
            <p:ph type="title"/>
          </p:nvPr>
        </p:nvSpPr>
        <p:spPr>
          <a:xfrm>
            <a:off x="642938" y="142875"/>
            <a:ext cx="8043862" cy="582613"/>
          </a:xfrm>
        </p:spPr>
        <p:txBody>
          <a:bodyPr>
            <a:normAutofit fontScale="90000"/>
          </a:bodyPr>
          <a:lstStyle/>
          <a:p>
            <a:pPr eaLnBrk="1" fontAlgn="base" hangingPunct="1">
              <a:spcAft>
                <a:spcPct val="0"/>
              </a:spcAft>
              <a:defRPr/>
            </a:pPr>
            <a:r>
              <a:rPr sz="2200">
                <a:latin typeface="Arial" charset="0"/>
                <a:cs typeface="Arial" charset="0"/>
              </a:rPr>
              <a:t>Politique énergétique pour l’Europe de 2020 déclinée pour la France</a:t>
            </a:r>
          </a:p>
        </p:txBody>
      </p:sp>
      <p:sp>
        <p:nvSpPr>
          <p:cNvPr id="24" name="Rectangle 22"/>
          <p:cNvSpPr>
            <a:spLocks noChangeArrowheads="1"/>
          </p:cNvSpPr>
          <p:nvPr/>
        </p:nvSpPr>
        <p:spPr bwMode="auto">
          <a:xfrm>
            <a:off x="2786050" y="1000108"/>
            <a:ext cx="5715040" cy="717503"/>
          </a:xfrm>
          <a:prstGeom prst="roundRect">
            <a:avLst/>
          </a:prstGeom>
          <a:solidFill>
            <a:schemeClr val="accent5">
              <a:lumMod val="40000"/>
              <a:lumOff val="60000"/>
            </a:schemeClr>
          </a:solidFill>
          <a:ln>
            <a:headEnd/>
            <a:tailEnd/>
          </a:ln>
        </p:spPr>
        <p:style>
          <a:lnRef idx="2">
            <a:schemeClr val="accent5"/>
          </a:lnRef>
          <a:fillRef idx="1">
            <a:schemeClr val="lt1"/>
          </a:fillRef>
          <a:effectRef idx="0">
            <a:schemeClr val="accent5"/>
          </a:effectRef>
          <a:fontRef idx="minor">
            <a:schemeClr val="dk1"/>
          </a:fontRef>
        </p:style>
        <p:txBody>
          <a:bodyPr wrap="square" lIns="90000" tIns="46800" rIns="90000" bIns="46800" anchor="ctr">
            <a:spAutoFit/>
          </a:bodyPr>
          <a:lstStyle/>
          <a:p>
            <a:pPr marL="263525" indent="-263525">
              <a:buFont typeface="Wingdings" pitchFamily="2" charset="2"/>
              <a:buChar char="Ø"/>
            </a:pPr>
            <a:r>
              <a:rPr lang="fr-FR" sz="1200" dirty="0">
                <a:solidFill>
                  <a:schemeClr val="tx1"/>
                </a:solidFill>
                <a:latin typeface="Times New Roman" charset="0"/>
                <a:cs typeface="Times New Roman" charset="0"/>
              </a:rPr>
              <a:t>Réduction des émissions de CO2 de 20% </a:t>
            </a:r>
          </a:p>
          <a:p>
            <a:pPr marL="263525" indent="-263525">
              <a:buFont typeface="Wingdings" pitchFamily="2" charset="2"/>
              <a:buChar char="Ø"/>
            </a:pPr>
            <a:r>
              <a:rPr lang="fr-FR" sz="1200" dirty="0">
                <a:solidFill>
                  <a:schemeClr val="tx1"/>
                </a:solidFill>
                <a:latin typeface="Times New Roman" charset="0"/>
                <a:cs typeface="Times New Roman" charset="0"/>
              </a:rPr>
              <a:t>Amélioration de l’efficacité énergétique de 20%</a:t>
            </a:r>
          </a:p>
          <a:p>
            <a:pPr marL="263525" indent="-263525">
              <a:buFont typeface="Wingdings" pitchFamily="2" charset="2"/>
              <a:buChar char="Ø"/>
            </a:pPr>
            <a:r>
              <a:rPr lang="fr-FR" sz="1200" dirty="0">
                <a:solidFill>
                  <a:schemeClr val="tx1"/>
                </a:solidFill>
                <a:latin typeface="Times New Roman" charset="0"/>
                <a:cs typeface="Times New Roman" charset="0"/>
              </a:rPr>
              <a:t>20% de renouvelable dans la consommation d’énergies primaires  </a:t>
            </a:r>
            <a:r>
              <a:rPr lang="fr-FR" sz="1200" dirty="0" smtClean="0">
                <a:solidFill>
                  <a:schemeClr val="tx1"/>
                </a:solidFill>
                <a:latin typeface="Times New Roman" charset="0"/>
                <a:cs typeface="Times New Roman" charset="0"/>
              </a:rPr>
              <a:t>(2008 France 7</a:t>
            </a:r>
            <a:r>
              <a:rPr lang="fr-FR" sz="1200" dirty="0">
                <a:solidFill>
                  <a:schemeClr val="tx1"/>
                </a:solidFill>
                <a:latin typeface="Times New Roman" charset="0"/>
                <a:cs typeface="Times New Roman" charset="0"/>
              </a:rPr>
              <a:t>%)</a:t>
            </a:r>
          </a:p>
        </p:txBody>
      </p:sp>
      <p:sp>
        <p:nvSpPr>
          <p:cNvPr id="19462" name="Text Box 9"/>
          <p:cNvSpPr txBox="1">
            <a:spLocks noChangeArrowheads="1"/>
          </p:cNvSpPr>
          <p:nvPr/>
        </p:nvSpPr>
        <p:spPr bwMode="auto">
          <a:xfrm>
            <a:off x="785786" y="1142984"/>
            <a:ext cx="1056700" cy="369332"/>
          </a:xfrm>
          <a:prstGeom prst="rect">
            <a:avLst/>
          </a:prstGeom>
          <a:noFill/>
          <a:ln w="9525">
            <a:noFill/>
            <a:miter lim="800000"/>
            <a:headEnd/>
            <a:tailEnd/>
          </a:ln>
        </p:spPr>
        <p:txBody>
          <a:bodyPr wrap="none">
            <a:spAutoFit/>
          </a:bodyPr>
          <a:lstStyle/>
          <a:p>
            <a:r>
              <a:rPr lang="fr-FR" b="1" dirty="0">
                <a:ln w="18000">
                  <a:solidFill>
                    <a:srgbClr val="0070C0"/>
                  </a:solidFill>
                  <a:prstDash val="solid"/>
                  <a:miter lim="800000"/>
                </a:ln>
                <a:noFill/>
                <a:effectLst>
                  <a:outerShdw blurRad="25500" dist="23000" dir="7020000" algn="tl">
                    <a:srgbClr val="000000">
                      <a:alpha val="50000"/>
                    </a:srgbClr>
                  </a:outerShdw>
                </a:effectLst>
              </a:rPr>
              <a:t>Europe:</a:t>
            </a:r>
          </a:p>
        </p:txBody>
      </p:sp>
      <p:sp>
        <p:nvSpPr>
          <p:cNvPr id="19463" name="AutoShape 10"/>
          <p:cNvSpPr>
            <a:spLocks noChangeArrowheads="1"/>
          </p:cNvSpPr>
          <p:nvPr/>
        </p:nvSpPr>
        <p:spPr bwMode="auto">
          <a:xfrm>
            <a:off x="2071670" y="1142984"/>
            <a:ext cx="457200" cy="333375"/>
          </a:xfrm>
          <a:prstGeom prst="rightArrow">
            <a:avLst>
              <a:gd name="adj1" fmla="val 50000"/>
              <a:gd name="adj2" fmla="val 34286"/>
            </a:avLst>
          </a:prstGeom>
          <a:solidFill>
            <a:schemeClr val="accent1"/>
          </a:solidFill>
          <a:ln w="9525">
            <a:solidFill>
              <a:schemeClr val="tx1"/>
            </a:solidFill>
            <a:miter lim="800000"/>
            <a:headEnd/>
            <a:tailEnd/>
          </a:ln>
        </p:spPr>
        <p:txBody>
          <a:bodyPr wrap="none" anchor="ctr"/>
          <a:lstStyle/>
          <a:p>
            <a:endParaRPr lang="fr-FR"/>
          </a:p>
        </p:txBody>
      </p:sp>
      <p:sp>
        <p:nvSpPr>
          <p:cNvPr id="19464" name="Text Box 11"/>
          <p:cNvSpPr txBox="1">
            <a:spLocks noChangeArrowheads="1"/>
          </p:cNvSpPr>
          <p:nvPr/>
        </p:nvSpPr>
        <p:spPr bwMode="auto">
          <a:xfrm>
            <a:off x="785786" y="2000240"/>
            <a:ext cx="979755" cy="369332"/>
          </a:xfrm>
          <a:prstGeom prst="rect">
            <a:avLst/>
          </a:prstGeom>
          <a:noFill/>
          <a:ln w="9525">
            <a:noFill/>
            <a:miter lim="800000"/>
            <a:headEnd/>
            <a:tailEnd/>
          </a:ln>
        </p:spPr>
        <p:txBody>
          <a:bodyPr wrap="none">
            <a:spAutoFit/>
          </a:bodyPr>
          <a:lstStyle/>
          <a:p>
            <a:r>
              <a:rPr lang="fr-FR" dirty="0">
                <a:ln>
                  <a:solidFill>
                    <a:srgbClr val="0070C0"/>
                  </a:solidFill>
                </a:ln>
              </a:rPr>
              <a:t>Fr</a:t>
            </a:r>
            <a:r>
              <a:rPr lang="fr-F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an</a:t>
            </a:r>
            <a:r>
              <a:rPr lang="fr-FR" dirty="0">
                <a:ln>
                  <a:solidFill>
                    <a:srgbClr val="D21C36"/>
                  </a:solidFill>
                </a:ln>
              </a:rPr>
              <a:t>ce</a:t>
            </a:r>
            <a:r>
              <a:rPr lang="fr-FR" dirty="0"/>
              <a:t>:</a:t>
            </a:r>
          </a:p>
        </p:txBody>
      </p:sp>
      <p:sp>
        <p:nvSpPr>
          <p:cNvPr id="19465" name="AutoShape 12"/>
          <p:cNvSpPr>
            <a:spLocks noChangeArrowheads="1"/>
          </p:cNvSpPr>
          <p:nvPr/>
        </p:nvSpPr>
        <p:spPr bwMode="auto">
          <a:xfrm>
            <a:off x="1071538" y="2428868"/>
            <a:ext cx="457200" cy="609600"/>
          </a:xfrm>
          <a:prstGeom prst="downArrow">
            <a:avLst>
              <a:gd name="adj1" fmla="val 50000"/>
              <a:gd name="adj2" fmla="val 33333"/>
            </a:avLst>
          </a:prstGeom>
          <a:solidFill>
            <a:schemeClr val="accent1"/>
          </a:solidFill>
          <a:ln w="9525">
            <a:solidFill>
              <a:schemeClr val="tx1"/>
            </a:solidFill>
            <a:miter lim="800000"/>
            <a:headEnd/>
            <a:tailEnd/>
          </a:ln>
        </p:spPr>
        <p:txBody>
          <a:bodyPr wrap="none" anchor="ctr"/>
          <a:lstStyle/>
          <a:p>
            <a:endParaRPr lang="fr-FR"/>
          </a:p>
        </p:txBody>
      </p:sp>
      <p:sp>
        <p:nvSpPr>
          <p:cNvPr id="19466" name="Text Box 13"/>
          <p:cNvSpPr txBox="1">
            <a:spLocks noChangeArrowheads="1"/>
          </p:cNvSpPr>
          <p:nvPr/>
        </p:nvSpPr>
        <p:spPr bwMode="auto">
          <a:xfrm>
            <a:off x="642910" y="3214686"/>
            <a:ext cx="1200150" cy="641350"/>
          </a:xfrm>
          <a:prstGeom prst="rect">
            <a:avLst/>
          </a:prstGeom>
          <a:noFill/>
          <a:ln w="9525">
            <a:noFill/>
            <a:miter lim="800000"/>
            <a:headEnd/>
            <a:tailEnd/>
          </a:ln>
        </p:spPr>
        <p:txBody>
          <a:bodyPr wrap="none">
            <a:spAutoFit/>
          </a:bodyPr>
          <a:lstStyle/>
          <a:p>
            <a:r>
              <a:rPr lang="fr-FR" dirty="0"/>
              <a:t>Loi POPE</a:t>
            </a:r>
          </a:p>
          <a:p>
            <a:r>
              <a:rPr lang="fr-FR" dirty="0"/>
              <a:t>13/7/2005</a:t>
            </a:r>
          </a:p>
        </p:txBody>
      </p:sp>
      <p:sp>
        <p:nvSpPr>
          <p:cNvPr id="19467" name="AutoShape 14"/>
          <p:cNvSpPr>
            <a:spLocks noChangeArrowheads="1"/>
          </p:cNvSpPr>
          <p:nvPr/>
        </p:nvSpPr>
        <p:spPr bwMode="auto">
          <a:xfrm>
            <a:off x="1071538" y="4357694"/>
            <a:ext cx="457200" cy="609600"/>
          </a:xfrm>
          <a:prstGeom prst="downArrow">
            <a:avLst>
              <a:gd name="adj1" fmla="val 50000"/>
              <a:gd name="adj2" fmla="val 33333"/>
            </a:avLst>
          </a:prstGeom>
          <a:solidFill>
            <a:schemeClr val="accent1"/>
          </a:solidFill>
          <a:ln w="9525">
            <a:solidFill>
              <a:schemeClr val="tx1"/>
            </a:solidFill>
            <a:miter lim="800000"/>
            <a:headEnd/>
            <a:tailEnd/>
          </a:ln>
        </p:spPr>
        <p:txBody>
          <a:bodyPr wrap="none" anchor="ctr"/>
          <a:lstStyle/>
          <a:p>
            <a:endParaRPr lang="fr-FR"/>
          </a:p>
        </p:txBody>
      </p:sp>
      <p:sp>
        <p:nvSpPr>
          <p:cNvPr id="19468" name="Text Box 15"/>
          <p:cNvSpPr txBox="1">
            <a:spLocks noChangeArrowheads="1"/>
          </p:cNvSpPr>
          <p:nvPr/>
        </p:nvSpPr>
        <p:spPr bwMode="auto">
          <a:xfrm>
            <a:off x="857224" y="5214950"/>
            <a:ext cx="1210588" cy="923330"/>
          </a:xfrm>
          <a:prstGeom prst="rect">
            <a:avLst/>
          </a:prstGeom>
          <a:noFill/>
          <a:ln w="9525">
            <a:noFill/>
            <a:miter lim="800000"/>
            <a:headEnd/>
            <a:tailEnd/>
          </a:ln>
        </p:spPr>
        <p:txBody>
          <a:bodyPr wrap="none">
            <a:spAutoFit/>
          </a:bodyPr>
          <a:lstStyle/>
          <a:p>
            <a:r>
              <a:rPr lang="fr-FR" dirty="0"/>
              <a:t>Dernière</a:t>
            </a:r>
          </a:p>
          <a:p>
            <a:r>
              <a:rPr lang="fr-FR" dirty="0" smtClean="0"/>
              <a:t>PPI</a:t>
            </a:r>
          </a:p>
          <a:p>
            <a:r>
              <a:rPr lang="fr-FR" dirty="0" smtClean="0"/>
              <a:t>09/6/2006</a:t>
            </a:r>
            <a:endParaRPr lang="fr-FR" dirty="0"/>
          </a:p>
        </p:txBody>
      </p:sp>
      <p:sp>
        <p:nvSpPr>
          <p:cNvPr id="13" name="Espace réservé du numéro de diapositive 12"/>
          <p:cNvSpPr>
            <a:spLocks noGrp="1"/>
          </p:cNvSpPr>
          <p:nvPr>
            <p:ph type="sldNum" sz="quarter" idx="10"/>
          </p:nvPr>
        </p:nvSpPr>
        <p:spPr/>
        <p:txBody>
          <a:bodyPr/>
          <a:lstStyle/>
          <a:p>
            <a:pPr>
              <a:defRPr/>
            </a:pPr>
            <a:fld id="{15E5FDAC-9A31-46E5-9674-FF8472338D63}" type="slidenum">
              <a:rPr/>
              <a:pPr>
                <a:defRPr/>
              </a:pPr>
              <a:t>9</a:t>
            </a:fld>
            <a:endParaRPr dirty="0"/>
          </a:p>
        </p:txBody>
      </p:sp>
      <p:sp>
        <p:nvSpPr>
          <p:cNvPr id="14" name="ZoneTexte 13"/>
          <p:cNvSpPr txBox="1"/>
          <p:nvPr/>
        </p:nvSpPr>
        <p:spPr>
          <a:xfrm>
            <a:off x="142844" y="0"/>
            <a:ext cx="400110" cy="2031325"/>
          </a:xfrm>
          <a:prstGeom prst="rect">
            <a:avLst/>
          </a:prstGeom>
          <a:noFill/>
        </p:spPr>
        <p:txBody>
          <a:bodyPr vert="vert270">
            <a:spAutoFit/>
          </a:bodyPr>
          <a:lstStyle/>
          <a:p>
            <a:pPr algn="ctr">
              <a:defRPr/>
            </a:pPr>
            <a:r>
              <a:rPr lang="fr-FR" sz="1400" dirty="0">
                <a:solidFill>
                  <a:schemeClr val="bg1"/>
                </a:solidFill>
              </a:rPr>
              <a:t>Vision Stratégique</a:t>
            </a:r>
          </a:p>
        </p:txBody>
      </p:sp>
      <p:sp>
        <p:nvSpPr>
          <p:cNvPr id="2" name="Rectangle 22"/>
          <p:cNvSpPr>
            <a:spLocks noChangeArrowheads="1"/>
          </p:cNvSpPr>
          <p:nvPr/>
        </p:nvSpPr>
        <p:spPr bwMode="auto">
          <a:xfrm>
            <a:off x="2143108" y="2285992"/>
            <a:ext cx="6143652" cy="1756508"/>
          </a:xfrm>
          <a:prstGeom prst="rect">
            <a:avLst/>
          </a:prstGeom>
          <a:solidFill>
            <a:schemeClr val="accent1">
              <a:lumMod val="20000"/>
              <a:lumOff val="80000"/>
            </a:schemeClr>
          </a:solidFill>
          <a:ln>
            <a:headEnd/>
            <a:tailEnd/>
          </a:ln>
        </p:spPr>
        <p:style>
          <a:lnRef idx="3">
            <a:schemeClr val="lt1"/>
          </a:lnRef>
          <a:fillRef idx="1">
            <a:schemeClr val="accent1"/>
          </a:fillRef>
          <a:effectRef idx="1">
            <a:schemeClr val="accent1"/>
          </a:effectRef>
          <a:fontRef idx="minor">
            <a:schemeClr val="lt1"/>
          </a:fontRef>
        </p:style>
        <p:txBody>
          <a:bodyPr wrap="square" lIns="90000" tIns="46800" rIns="90000" bIns="46800" anchor="ctr">
            <a:spAutoFit/>
          </a:bodyPr>
          <a:lstStyle/>
          <a:p>
            <a:pPr marL="263525" indent="-263525">
              <a:buFont typeface="Wingdings" pitchFamily="2" charset="2"/>
              <a:buChar char="Ø"/>
            </a:pPr>
            <a:r>
              <a:rPr lang="fr-FR" sz="1200" dirty="0">
                <a:solidFill>
                  <a:schemeClr val="tx1"/>
                </a:solidFill>
                <a:latin typeface="Times New Roman" charset="0"/>
                <a:cs typeface="Times New Roman" charset="0"/>
              </a:rPr>
              <a:t>Porter le rythme annuel de baisse de l’intensité énergétique </a:t>
            </a:r>
            <a:r>
              <a:rPr lang="fr-FR" sz="1200" dirty="0" smtClean="0">
                <a:solidFill>
                  <a:schemeClr val="tx1"/>
                </a:solidFill>
                <a:latin typeface="Times New Roman" charset="0"/>
                <a:cs typeface="Times New Roman" charset="0"/>
              </a:rPr>
              <a:t>finale</a:t>
            </a:r>
            <a:r>
              <a:rPr lang="fr-FR" sz="1200" baseline="30000" dirty="0">
                <a:solidFill>
                  <a:schemeClr val="tx1"/>
                </a:solidFill>
                <a:latin typeface="Times New Roman" charset="0"/>
                <a:cs typeface="Times New Roman" charset="0"/>
              </a:rPr>
              <a:t> </a:t>
            </a:r>
            <a:r>
              <a:rPr lang="fr-FR" sz="1200" dirty="0" smtClean="0">
                <a:solidFill>
                  <a:schemeClr val="tx1"/>
                </a:solidFill>
                <a:latin typeface="Times New Roman" charset="0"/>
                <a:cs typeface="Times New Roman" charset="0"/>
              </a:rPr>
              <a:t>à </a:t>
            </a:r>
            <a:r>
              <a:rPr lang="fr-FR" sz="1200" dirty="0">
                <a:solidFill>
                  <a:schemeClr val="tx1"/>
                </a:solidFill>
                <a:latin typeface="Times New Roman" charset="0"/>
                <a:cs typeface="Times New Roman" charset="0"/>
              </a:rPr>
              <a:t>2 % d’ici </a:t>
            </a:r>
            <a:r>
              <a:rPr lang="fr-FR" sz="1200" dirty="0" smtClean="0">
                <a:solidFill>
                  <a:schemeClr val="tx1"/>
                </a:solidFill>
                <a:latin typeface="Times New Roman" charset="0"/>
                <a:cs typeface="Times New Roman" charset="0"/>
              </a:rPr>
              <a:t>2015</a:t>
            </a:r>
            <a:endParaRPr lang="fr-FR" sz="1200" dirty="0">
              <a:solidFill>
                <a:schemeClr val="tx1"/>
              </a:solidFill>
              <a:latin typeface="Times New Roman" charset="0"/>
              <a:cs typeface="Times New Roman" charset="0"/>
            </a:endParaRPr>
          </a:p>
          <a:p>
            <a:pPr marL="263525" indent="-263525">
              <a:buFont typeface="Wingdings" pitchFamily="2" charset="2"/>
              <a:buChar char="Ø"/>
            </a:pPr>
            <a:r>
              <a:rPr lang="fr-FR" sz="1200" dirty="0">
                <a:solidFill>
                  <a:schemeClr val="tx1"/>
                </a:solidFill>
                <a:latin typeface="Times New Roman" charset="0"/>
                <a:cs typeface="Times New Roman" charset="0"/>
              </a:rPr>
              <a:t>Réduire de 3 % par an des émissions de gaz à effet de serre pour atteindre globalement une division par quatre du total des émissions nationales d’ici 2050.</a:t>
            </a:r>
          </a:p>
          <a:p>
            <a:pPr marL="263525" indent="-263525">
              <a:buFont typeface="Wingdings" pitchFamily="2" charset="2"/>
              <a:buChar char="Ø"/>
            </a:pPr>
            <a:r>
              <a:rPr lang="fr-FR" sz="1200" dirty="0">
                <a:solidFill>
                  <a:schemeClr val="tx1"/>
                </a:solidFill>
                <a:latin typeface="Times New Roman" charset="0"/>
                <a:cs typeface="Times New Roman" charset="0"/>
              </a:rPr>
              <a:t>Une production </a:t>
            </a:r>
            <a:r>
              <a:rPr lang="fr-FR" sz="1200" dirty="0" smtClean="0">
                <a:solidFill>
                  <a:schemeClr val="tx1"/>
                </a:solidFill>
                <a:latin typeface="Times New Roman" charset="0"/>
                <a:cs typeface="Times New Roman" charset="0"/>
              </a:rPr>
              <a:t> intérieure d’électricité </a:t>
            </a:r>
            <a:r>
              <a:rPr lang="fr-FR" sz="1200" dirty="0">
                <a:solidFill>
                  <a:schemeClr val="tx1"/>
                </a:solidFill>
                <a:latin typeface="Times New Roman" charset="0"/>
                <a:cs typeface="Times New Roman" charset="0"/>
              </a:rPr>
              <a:t>d’origine renouvelable à hauteur de 21 % de la consommation intérieure brute en 2010.</a:t>
            </a:r>
          </a:p>
          <a:p>
            <a:pPr marL="263525" indent="-263525">
              <a:buFont typeface="Wingdings" pitchFamily="2" charset="2"/>
              <a:buChar char="Ø"/>
            </a:pPr>
            <a:r>
              <a:rPr lang="fr-FR" sz="1200" dirty="0">
                <a:solidFill>
                  <a:schemeClr val="tx1"/>
                </a:solidFill>
                <a:latin typeface="Times New Roman" charset="0"/>
                <a:cs typeface="Times New Roman" charset="0"/>
              </a:rPr>
              <a:t>Le développement des énergies renouvelables thermiques pour permettre d’ici 2010 une hausse de 50 % de la production de chaleur d’origine renouvelable.</a:t>
            </a:r>
          </a:p>
          <a:p>
            <a:pPr marL="263525" indent="-263525">
              <a:buFont typeface="Wingdings" pitchFamily="2" charset="2"/>
              <a:buChar char="Ø"/>
            </a:pPr>
            <a:r>
              <a:rPr lang="fr-FR" sz="1200" dirty="0">
                <a:solidFill>
                  <a:schemeClr val="tx1"/>
                </a:solidFill>
                <a:latin typeface="Times New Roman" charset="0"/>
                <a:cs typeface="Times New Roman" charset="0"/>
              </a:rPr>
              <a:t>L’incorporation de biocarburants et autres carburants renouvelables à hauteur de 2 % d’ici au 31 décembre 2005 et de 5.75 % d’ici au 31 décembre 2010.</a:t>
            </a:r>
          </a:p>
        </p:txBody>
      </p:sp>
      <p:sp>
        <p:nvSpPr>
          <p:cNvPr id="3" name="Rectangle 22"/>
          <p:cNvSpPr>
            <a:spLocks noChangeArrowheads="1"/>
          </p:cNvSpPr>
          <p:nvPr/>
        </p:nvSpPr>
        <p:spPr bwMode="auto">
          <a:xfrm>
            <a:off x="2143108" y="4357694"/>
            <a:ext cx="6148414" cy="1756508"/>
          </a:xfrm>
          <a:prstGeom prst="rect">
            <a:avLst/>
          </a:prstGeom>
          <a:solidFill>
            <a:schemeClr val="accent2">
              <a:lumMod val="40000"/>
              <a:lumOff val="60000"/>
            </a:schemeClr>
          </a:solidFill>
          <a:ln>
            <a:headEnd/>
            <a:tailEnd/>
          </a:ln>
        </p:spPr>
        <p:style>
          <a:lnRef idx="3">
            <a:schemeClr val="lt1"/>
          </a:lnRef>
          <a:fillRef idx="1">
            <a:schemeClr val="accent1"/>
          </a:fillRef>
          <a:effectRef idx="1">
            <a:schemeClr val="accent1"/>
          </a:effectRef>
          <a:fontRef idx="minor">
            <a:schemeClr val="lt1"/>
          </a:fontRef>
        </p:style>
        <p:txBody>
          <a:bodyPr wrap="square" lIns="90000" tIns="46800" rIns="90000" bIns="46800" anchor="ctr">
            <a:spAutoFit/>
          </a:bodyPr>
          <a:lstStyle/>
          <a:p>
            <a:pPr marL="263525" indent="-263525">
              <a:buFont typeface="Wingdings" pitchFamily="2" charset="2"/>
              <a:buChar char="Ø"/>
            </a:pPr>
            <a:r>
              <a:rPr lang="fr-FR" sz="1200" dirty="0">
                <a:solidFill>
                  <a:schemeClr val="tx1"/>
                </a:solidFill>
                <a:latin typeface="Times New Roman" charset="0"/>
                <a:cs typeface="Times New Roman" charset="0"/>
              </a:rPr>
              <a:t>Un développement des énergies renouvelables</a:t>
            </a:r>
          </a:p>
          <a:p>
            <a:pPr marL="720725" lvl="1" indent="-263525">
              <a:buFont typeface="Wingdings" pitchFamily="2" charset="2"/>
              <a:buChar char="ü"/>
            </a:pPr>
            <a:r>
              <a:rPr lang="fr-FR" sz="1200" dirty="0">
                <a:solidFill>
                  <a:schemeClr val="tx1"/>
                </a:solidFill>
                <a:latin typeface="Times New Roman" charset="0"/>
                <a:cs typeface="Times New Roman" charset="0"/>
              </a:rPr>
              <a:t>Au moins à hauteur de 5 GW en 2010 et 12.5 GW en 2016 pour l’éolien,</a:t>
            </a:r>
          </a:p>
          <a:p>
            <a:pPr marL="720725" lvl="1" indent="-263525">
              <a:buFont typeface="Wingdings" pitchFamily="2" charset="2"/>
              <a:buChar char="ü"/>
            </a:pPr>
            <a:r>
              <a:rPr lang="fr-FR" sz="1200" dirty="0">
                <a:solidFill>
                  <a:schemeClr val="tx1"/>
                </a:solidFill>
                <a:latin typeface="Times New Roman" charset="0"/>
                <a:cs typeface="Times New Roman" charset="0"/>
              </a:rPr>
              <a:t>Au moins à hauteur de 6 </a:t>
            </a:r>
            <a:r>
              <a:rPr lang="fr-FR" sz="1200" dirty="0" err="1">
                <a:solidFill>
                  <a:schemeClr val="tx1"/>
                </a:solidFill>
                <a:latin typeface="Times New Roman" charset="0"/>
                <a:cs typeface="Times New Roman" charset="0"/>
              </a:rPr>
              <a:t>TWh</a:t>
            </a:r>
            <a:r>
              <a:rPr lang="fr-FR" sz="1200" dirty="0">
                <a:solidFill>
                  <a:schemeClr val="tx1"/>
                </a:solidFill>
                <a:latin typeface="Times New Roman" charset="0"/>
                <a:cs typeface="Times New Roman" charset="0"/>
              </a:rPr>
              <a:t> supplémentaires à partir de biomasse en 2016,</a:t>
            </a:r>
          </a:p>
          <a:p>
            <a:pPr marL="720725" lvl="1" indent="-263525">
              <a:buFont typeface="Wingdings" pitchFamily="2" charset="2"/>
              <a:buChar char="ü"/>
            </a:pPr>
            <a:r>
              <a:rPr lang="fr-FR" sz="1200" dirty="0" smtClean="0">
                <a:solidFill>
                  <a:schemeClr val="tx1"/>
                </a:solidFill>
                <a:latin typeface="Times New Roman" charset="0"/>
                <a:cs typeface="Times New Roman" charset="0"/>
              </a:rPr>
              <a:t>Au moins maintien </a:t>
            </a:r>
            <a:r>
              <a:rPr lang="fr-FR" sz="1200" dirty="0">
                <a:solidFill>
                  <a:schemeClr val="tx1"/>
                </a:solidFill>
                <a:latin typeface="Times New Roman" charset="0"/>
                <a:cs typeface="Times New Roman" charset="0"/>
              </a:rPr>
              <a:t>du </a:t>
            </a:r>
            <a:r>
              <a:rPr lang="fr-FR" sz="1200" dirty="0" smtClean="0">
                <a:solidFill>
                  <a:schemeClr val="tx1"/>
                </a:solidFill>
                <a:latin typeface="Times New Roman" charset="0"/>
                <a:cs typeface="Times New Roman" charset="0"/>
              </a:rPr>
              <a:t> niveau  de </a:t>
            </a:r>
            <a:r>
              <a:rPr lang="fr-FR" sz="1200" dirty="0">
                <a:solidFill>
                  <a:schemeClr val="tx1"/>
                </a:solidFill>
                <a:latin typeface="Times New Roman" charset="0"/>
                <a:cs typeface="Times New Roman" charset="0"/>
              </a:rPr>
              <a:t>la production hydroélectrique </a:t>
            </a:r>
            <a:r>
              <a:rPr lang="fr-FR" sz="1200" dirty="0" smtClean="0">
                <a:solidFill>
                  <a:schemeClr val="tx1"/>
                </a:solidFill>
                <a:latin typeface="Times New Roman" charset="0"/>
                <a:cs typeface="Times New Roman" charset="0"/>
              </a:rPr>
              <a:t>(potentiel 7 </a:t>
            </a:r>
            <a:r>
              <a:rPr lang="fr-FR" sz="1200" dirty="0" err="1" smtClean="0">
                <a:solidFill>
                  <a:schemeClr val="tx1"/>
                </a:solidFill>
                <a:latin typeface="Times New Roman" charset="0"/>
                <a:cs typeface="Times New Roman" charset="0"/>
              </a:rPr>
              <a:t>TWh</a:t>
            </a:r>
            <a:r>
              <a:rPr lang="fr-FR" sz="1200" dirty="0" smtClean="0">
                <a:solidFill>
                  <a:schemeClr val="tx1"/>
                </a:solidFill>
                <a:latin typeface="Times New Roman" charset="0"/>
                <a:cs typeface="Times New Roman" charset="0"/>
              </a:rPr>
              <a:t>),</a:t>
            </a:r>
            <a:endParaRPr lang="fr-FR" sz="1200" dirty="0">
              <a:solidFill>
                <a:schemeClr val="tx1"/>
              </a:solidFill>
              <a:latin typeface="Times New Roman" charset="0"/>
              <a:cs typeface="Times New Roman" charset="0"/>
            </a:endParaRPr>
          </a:p>
          <a:p>
            <a:pPr marL="263525" indent="-263525">
              <a:buFont typeface="Wingdings" pitchFamily="2" charset="2"/>
              <a:buChar char="Ø"/>
            </a:pPr>
            <a:r>
              <a:rPr lang="fr-FR" sz="1200" dirty="0">
                <a:solidFill>
                  <a:schemeClr val="tx1"/>
                </a:solidFill>
                <a:latin typeface="Times New Roman" charset="0"/>
                <a:cs typeface="Times New Roman" charset="0"/>
              </a:rPr>
              <a:t>M</a:t>
            </a:r>
            <a:r>
              <a:rPr lang="fr-FR" sz="1200" dirty="0" smtClean="0">
                <a:solidFill>
                  <a:schemeClr val="tx1"/>
                </a:solidFill>
                <a:latin typeface="Times New Roman" charset="0"/>
                <a:cs typeface="Times New Roman" charset="0"/>
              </a:rPr>
              <a:t>ise </a:t>
            </a:r>
            <a:r>
              <a:rPr lang="fr-FR" sz="1200" dirty="0">
                <a:solidFill>
                  <a:schemeClr val="tx1"/>
                </a:solidFill>
                <a:latin typeface="Times New Roman" charset="0"/>
                <a:cs typeface="Times New Roman" charset="0"/>
              </a:rPr>
              <a:t>en service d’un EPR en 2010.</a:t>
            </a:r>
          </a:p>
          <a:p>
            <a:pPr marL="263525" indent="-263525">
              <a:buFont typeface="Wingdings" pitchFamily="2" charset="2"/>
              <a:buChar char="Ø"/>
            </a:pPr>
            <a:r>
              <a:rPr lang="fr-FR" sz="1200" dirty="0">
                <a:solidFill>
                  <a:schemeClr val="tx1"/>
                </a:solidFill>
                <a:latin typeface="Times New Roman" charset="0"/>
                <a:cs typeface="Times New Roman" charset="0"/>
              </a:rPr>
              <a:t>R</a:t>
            </a:r>
            <a:r>
              <a:rPr lang="fr-FR" sz="1200" dirty="0" smtClean="0">
                <a:solidFill>
                  <a:schemeClr val="tx1"/>
                </a:solidFill>
                <a:latin typeface="Times New Roman" charset="0"/>
                <a:cs typeface="Times New Roman" charset="0"/>
              </a:rPr>
              <a:t>emise </a:t>
            </a:r>
            <a:r>
              <a:rPr lang="fr-FR" sz="1200" dirty="0">
                <a:solidFill>
                  <a:schemeClr val="tx1"/>
                </a:solidFill>
                <a:latin typeface="Times New Roman" charset="0"/>
                <a:cs typeface="Times New Roman" charset="0"/>
              </a:rPr>
              <a:t>en service de 2.6 GW de centrales fioul décidée par EDF.</a:t>
            </a:r>
          </a:p>
          <a:p>
            <a:pPr marL="263525" indent="-263525">
              <a:buFont typeface="Wingdings" pitchFamily="2" charset="2"/>
              <a:buChar char="Ø"/>
            </a:pPr>
            <a:r>
              <a:rPr lang="fr-FR" sz="1200" dirty="0">
                <a:solidFill>
                  <a:schemeClr val="tx1"/>
                </a:solidFill>
                <a:latin typeface="Times New Roman" charset="0"/>
                <a:cs typeface="Times New Roman" charset="0"/>
              </a:rPr>
              <a:t>M</a:t>
            </a:r>
            <a:r>
              <a:rPr lang="fr-FR" sz="1200" dirty="0" smtClean="0">
                <a:solidFill>
                  <a:schemeClr val="tx1"/>
                </a:solidFill>
                <a:latin typeface="Times New Roman" charset="0"/>
                <a:cs typeface="Times New Roman" charset="0"/>
              </a:rPr>
              <a:t>ise </a:t>
            </a:r>
            <a:r>
              <a:rPr lang="fr-FR" sz="1200" dirty="0">
                <a:solidFill>
                  <a:schemeClr val="tx1"/>
                </a:solidFill>
                <a:latin typeface="Times New Roman" charset="0"/>
                <a:cs typeface="Times New Roman" charset="0"/>
              </a:rPr>
              <a:t>en service de 500 MW de turbines à combustion décidée par EDF.</a:t>
            </a:r>
          </a:p>
          <a:p>
            <a:pPr marL="263525" indent="-263525">
              <a:buFont typeface="Wingdings" pitchFamily="2" charset="2"/>
              <a:buChar char="Ø"/>
            </a:pPr>
            <a:r>
              <a:rPr lang="fr-FR" sz="1200" dirty="0">
                <a:solidFill>
                  <a:schemeClr val="tx1"/>
                </a:solidFill>
                <a:latin typeface="Times New Roman" charset="0"/>
                <a:cs typeface="Times New Roman" charset="0"/>
              </a:rPr>
              <a:t>O.8 GW (en semi-base ) en service à fin 2009.</a:t>
            </a:r>
          </a:p>
          <a:p>
            <a:pPr marL="263525" indent="-263525">
              <a:buFont typeface="Wingdings" pitchFamily="2" charset="2"/>
              <a:buChar char="Ø"/>
            </a:pPr>
            <a:r>
              <a:rPr lang="fr-FR" sz="1200" dirty="0">
                <a:solidFill>
                  <a:schemeClr val="tx1"/>
                </a:solidFill>
                <a:latin typeface="Times New Roman" charset="0"/>
                <a:cs typeface="Times New Roman" charset="0"/>
              </a:rPr>
              <a:t>5.2 GW (2.6 GW en semi-base et 2.6 GW en pointe) en service à fin 2015.</a:t>
            </a:r>
          </a:p>
        </p:txBody>
      </p:sp>
      <p:sp>
        <p:nvSpPr>
          <p:cNvPr id="15" name="Étoile à 5 branches 14"/>
          <p:cNvSpPr/>
          <p:nvPr/>
        </p:nvSpPr>
        <p:spPr>
          <a:xfrm>
            <a:off x="785786" y="1000108"/>
            <a:ext cx="214314" cy="142876"/>
          </a:xfrm>
          <a:prstGeom prst="star5">
            <a:avLst/>
          </a:prstGeom>
          <a:solidFill>
            <a:srgbClr val="EDB7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Étoile à 5 branches 15"/>
          <p:cNvSpPr/>
          <p:nvPr/>
        </p:nvSpPr>
        <p:spPr>
          <a:xfrm>
            <a:off x="1142976" y="857232"/>
            <a:ext cx="214314" cy="142876"/>
          </a:xfrm>
          <a:prstGeom prst="star5">
            <a:avLst/>
          </a:prstGeom>
          <a:solidFill>
            <a:srgbClr val="EDB7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Étoile à 5 branches 16"/>
          <p:cNvSpPr/>
          <p:nvPr/>
        </p:nvSpPr>
        <p:spPr>
          <a:xfrm>
            <a:off x="1500166" y="1000108"/>
            <a:ext cx="214314" cy="142876"/>
          </a:xfrm>
          <a:prstGeom prst="star5">
            <a:avLst/>
          </a:prstGeom>
          <a:solidFill>
            <a:srgbClr val="EDB7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Étoile à 5 branches 17"/>
          <p:cNvSpPr/>
          <p:nvPr/>
        </p:nvSpPr>
        <p:spPr>
          <a:xfrm>
            <a:off x="785786" y="1500174"/>
            <a:ext cx="214314" cy="142876"/>
          </a:xfrm>
          <a:prstGeom prst="star5">
            <a:avLst/>
          </a:prstGeom>
          <a:solidFill>
            <a:srgbClr val="EDB7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Étoile à 5 branches 18"/>
          <p:cNvSpPr/>
          <p:nvPr/>
        </p:nvSpPr>
        <p:spPr>
          <a:xfrm>
            <a:off x="1500166" y="1500174"/>
            <a:ext cx="214314" cy="142876"/>
          </a:xfrm>
          <a:prstGeom prst="star5">
            <a:avLst/>
          </a:prstGeom>
          <a:solidFill>
            <a:srgbClr val="EDB7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Étoile à 5 branches 19"/>
          <p:cNvSpPr/>
          <p:nvPr/>
        </p:nvSpPr>
        <p:spPr>
          <a:xfrm>
            <a:off x="1142976" y="1571612"/>
            <a:ext cx="214314" cy="142876"/>
          </a:xfrm>
          <a:prstGeom prst="star5">
            <a:avLst/>
          </a:prstGeom>
          <a:solidFill>
            <a:srgbClr val="EDB7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8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8_Thème Offic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Deluxe">
      <a:dk1>
        <a:sysClr val="windowText" lastClr="000000"/>
      </a:dk1>
      <a:lt1>
        <a:sysClr val="window" lastClr="FFFFFF"/>
      </a:lt1>
      <a:dk2>
        <a:srgbClr val="30356E"/>
      </a:dk2>
      <a:lt2>
        <a:srgbClr val="FFF9E5"/>
      </a:lt2>
      <a:accent1>
        <a:srgbClr val="CC4757"/>
      </a:accent1>
      <a:accent2>
        <a:srgbClr val="FF6F61"/>
      </a:accent2>
      <a:accent3>
        <a:srgbClr val="FF953E"/>
      </a:accent3>
      <a:accent4>
        <a:srgbClr val="F8BD52"/>
      </a:accent4>
      <a:accent5>
        <a:srgbClr val="46A6BD"/>
      </a:accent5>
      <a:accent6>
        <a:srgbClr val="5488BC"/>
      </a:accent6>
      <a:hlink>
        <a:srgbClr val="FA7D7A"/>
      </a:hlink>
      <a:folHlink>
        <a:srgbClr val="FFCF3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2513</TotalTime>
  <Words>2266</Words>
  <Application>Microsoft Office PowerPoint</Application>
  <PresentationFormat>Affichage à l'écran (4:3)</PresentationFormat>
  <Paragraphs>324</Paragraphs>
  <Slides>40</Slides>
  <Notes>5</Notes>
  <HiddenSlides>0</HiddenSlides>
  <MMClips>0</MMClips>
  <ScaleCrop>false</ScaleCrop>
  <HeadingPairs>
    <vt:vector size="6" baseType="variant">
      <vt:variant>
        <vt:lpstr>Thème</vt:lpstr>
      </vt:variant>
      <vt:variant>
        <vt:i4>1</vt:i4>
      </vt:variant>
      <vt:variant>
        <vt:lpstr>Serveurs OLE incorporés</vt:lpstr>
      </vt:variant>
      <vt:variant>
        <vt:i4>4</vt:i4>
      </vt:variant>
      <vt:variant>
        <vt:lpstr>Titres des diapositives</vt:lpstr>
      </vt:variant>
      <vt:variant>
        <vt:i4>40</vt:i4>
      </vt:variant>
    </vt:vector>
  </HeadingPairs>
  <TitlesOfParts>
    <vt:vector size="45" baseType="lpstr">
      <vt:lpstr>8_Thème Office</vt:lpstr>
      <vt:lpstr>Image bitmap</vt:lpstr>
      <vt:lpstr>Graphique</vt:lpstr>
      <vt:lpstr>Feuille Microsoft Office Excel 97-2003</vt:lpstr>
      <vt:lpstr>Image Paintbrush</vt:lpstr>
      <vt:lpstr>Plan Pluriannuel 2020</vt:lpstr>
      <vt:lpstr>Diapositive 2</vt:lpstr>
      <vt:lpstr>I. Cadrage et modélisation </vt:lpstr>
      <vt:lpstr>Un plan à long terme de nouvelles capacités de production</vt:lpstr>
      <vt:lpstr>Le plan de capacité est une prévision cadrée par les composantes clés du marché</vt:lpstr>
      <vt:lpstr>Diapositive 6</vt:lpstr>
      <vt:lpstr>Pour le producteur s’offrent donc deux choix dans la limite de ses moyens de financement</vt:lpstr>
      <vt:lpstr>II. Orientations politiques </vt:lpstr>
      <vt:lpstr>Politique énergétique pour l’Europe de 2020 déclinée pour la France</vt:lpstr>
      <vt:lpstr>III. Le Marché Unique  </vt:lpstr>
      <vt:lpstr>L’évolution des interconnections électriques</vt:lpstr>
      <vt:lpstr>L’évolution des parcs des pays voisins donnent des signaux de prix et de volume d’échanges futurs</vt:lpstr>
      <vt:lpstr>Échanges d’électricité aux frontières: état des lieux</vt:lpstr>
      <vt:lpstr>Zoom : Evolution prévisionnelle des échanges avec l’Allemagne </vt:lpstr>
      <vt:lpstr>Le bilan prévisionnel allemand présente un potentiel d’exportation de 50TWh pour la production française</vt:lpstr>
      <vt:lpstr>IV. La demande d'électricité  </vt:lpstr>
      <vt:lpstr>La croissance de la demande d’électricité est observable depuis 1950 – Fléchissement de la croissance</vt:lpstr>
      <vt:lpstr>Observation de la demande par grands secteurs </vt:lpstr>
      <vt:lpstr>Les hypothèses de la demande prévisionnelle selon RTE</vt:lpstr>
      <vt:lpstr>Diapositive 20</vt:lpstr>
      <vt:lpstr>Diapositive 21</vt:lpstr>
      <vt:lpstr>V. La production d'électricité  </vt:lpstr>
      <vt:lpstr>Le mix 2007 du parc français en puissance et en énergie </vt:lpstr>
      <vt:lpstr>Hypothèses de développement du thermique à flamme</vt:lpstr>
      <vt:lpstr>Évolution du nucléaire</vt:lpstr>
      <vt:lpstr>VI. Le plan pluriannuel de capacité nationale  </vt:lpstr>
      <vt:lpstr>Scénarios du RTE</vt:lpstr>
      <vt:lpstr>Les chiffres clés du scénario national retenu dans cette étude </vt:lpstr>
      <vt:lpstr>Plans de capacité de la concurrence</vt:lpstr>
      <vt:lpstr>Thermique classique </vt:lpstr>
      <vt:lpstr>Ce scénario induit une prévision nationale de production par filière en 2020 de 648 TWH en équilibre avec la demande</vt:lpstr>
      <vt:lpstr>VII. Le plan pluriannuel de capacité pour SNET </vt:lpstr>
      <vt:lpstr>Plan industriel</vt:lpstr>
      <vt:lpstr>Hypothèses du plan industriel de nouvelles capacités</vt:lpstr>
      <vt:lpstr>Diapositive 35</vt:lpstr>
      <vt:lpstr>Le planning associé indique les dates prévisionnelles les plus réalistes de mise en service</vt:lpstr>
      <vt:lpstr>Diapositive 37</vt:lpstr>
      <vt:lpstr>Plan de capacités ENR</vt:lpstr>
      <vt:lpstr>Bilan des capacités prévisionnelles du mix de La SNET</vt:lpstr>
      <vt:lpstr>Bilan de production prévisionnelle du mix de La SNET</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 Pluriannuel 2020</dc:title>
  <dc:creator>baudon</dc:creator>
  <cp:lastModifiedBy>laclergue</cp:lastModifiedBy>
  <cp:revision>142</cp:revision>
  <dcterms:created xsi:type="dcterms:W3CDTF">2008-06-09T13:46:53Z</dcterms:created>
  <dcterms:modified xsi:type="dcterms:W3CDTF">2008-07-07T17:03:15Z</dcterms:modified>
</cp:coreProperties>
</file>