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8"/>
  </p:notesMasterIdLst>
  <p:handoutMasterIdLst>
    <p:handoutMasterId r:id="rId19"/>
  </p:handoutMasterIdLst>
  <p:sldIdLst>
    <p:sldId id="406" r:id="rId2"/>
    <p:sldId id="421" r:id="rId3"/>
    <p:sldId id="410" r:id="rId4"/>
    <p:sldId id="408" r:id="rId5"/>
    <p:sldId id="422" r:id="rId6"/>
    <p:sldId id="423" r:id="rId7"/>
    <p:sldId id="424" r:id="rId8"/>
    <p:sldId id="411" r:id="rId9"/>
    <p:sldId id="413" r:id="rId10"/>
    <p:sldId id="412" r:id="rId11"/>
    <p:sldId id="419" r:id="rId12"/>
    <p:sldId id="417" r:id="rId13"/>
    <p:sldId id="425" r:id="rId14"/>
    <p:sldId id="420" r:id="rId15"/>
    <p:sldId id="426" r:id="rId16"/>
    <p:sldId id="427" r:id="rId17"/>
  </p:sldIdLst>
  <p:sldSz cx="9906000" cy="6858000" type="A4"/>
  <p:notesSz cx="6797675" cy="9926638"/>
  <p:custDataLst>
    <p:tags r:id="rId20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8619" autoAdjust="0"/>
    <p:restoredTop sz="94718" autoAdjust="0"/>
  </p:normalViewPr>
  <p:slideViewPr>
    <p:cSldViewPr snapToGrid="0" snapToObjects="1">
      <p:cViewPr varScale="1">
        <p:scale>
          <a:sx n="88" d="100"/>
          <a:sy n="88" d="100"/>
        </p:scale>
        <p:origin x="-594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EABE7E33-ED32-4564-9441-D6C6D8AE7B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EC984AE3-F02F-4B0F-963F-AE3C9B7CC8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AE6417-E2FC-4664-8905-89D5F388AFA5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3288"/>
            <a:ext cx="5435600" cy="446881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r:id="rId4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0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030720" y="6553200"/>
            <a:ext cx="221488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</a:t>
            </a:r>
            <a:r>
              <a:rPr lang="fr-FR" sz="800" b="0" dirty="0" smtClean="0">
                <a:cs typeface="+mn-cs"/>
              </a:rPr>
              <a:t>DEVELOPMENT_A-</a:t>
            </a:r>
            <a:r>
              <a:rPr lang="fr-FR" sz="800" b="0" dirty="0" err="1" smtClean="0">
                <a:cs typeface="+mn-cs"/>
              </a:rPr>
              <a:t>C.Baudon</a:t>
            </a:r>
            <a:r>
              <a:rPr lang="fr-FR" sz="800" b="0" dirty="0" smtClean="0">
                <a:cs typeface="+mn-cs"/>
              </a:rPr>
              <a:t>  </a:t>
            </a:r>
            <a:r>
              <a:rPr lang="fr-FR" sz="800" b="0" dirty="0">
                <a:cs typeface="+mn-cs"/>
              </a:rPr>
              <a:t>- </a:t>
            </a:r>
            <a:fld id="{EE09CA12-A713-4F13-905B-EF32491C6614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 spd="med"/>
  <p:hf sldNum="0" hdr="0" dt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1" fontAlgn="base" hangingPunct="1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0413" y="4761706"/>
            <a:ext cx="5532437" cy="989013"/>
          </a:xfrm>
        </p:spPr>
        <p:txBody>
          <a:bodyPr/>
          <a:lstStyle/>
          <a:p>
            <a:pPr eaLnBrk="1" hangingPunct="1"/>
            <a:r>
              <a:rPr lang="fr-FR" sz="3000" dirty="0" smtClean="0"/>
              <a:t>Projet d’Intégration / 1 an</a:t>
            </a:r>
            <a:br>
              <a:rPr lang="fr-FR" sz="3000" dirty="0" smtClean="0"/>
            </a:br>
            <a:r>
              <a:rPr lang="fr-FR" sz="2400" b="0" dirty="0" smtClean="0"/>
              <a:t>25 juin 2008-25 juin 2009</a:t>
            </a:r>
            <a:br>
              <a:rPr lang="fr-FR" sz="2400" b="0" dirty="0" smtClean="0"/>
            </a:br>
            <a:r>
              <a:rPr lang="fr-FR" sz="2400" b="0" dirty="0" smtClean="0"/>
              <a:t/>
            </a:r>
            <a:br>
              <a:rPr lang="fr-FR" sz="2400" b="0" dirty="0" smtClean="0"/>
            </a:br>
            <a:r>
              <a:rPr lang="fr-FR" sz="2400" b="0" dirty="0" smtClean="0"/>
              <a:t>Propositions pour l’Evènement </a:t>
            </a:r>
            <a:r>
              <a:rPr lang="fr-FR" sz="2400" b="0" dirty="0" smtClean="0"/>
              <a:t>anniversaire </a:t>
            </a:r>
            <a:r>
              <a:rPr lang="fr-FR" sz="2400" b="0" dirty="0" smtClean="0"/>
              <a:t>« Equipe Projet Intégration »</a:t>
            </a:r>
            <a:endParaRPr lang="fr-FR" sz="2400" b="0" dirty="0" smtClean="0"/>
          </a:p>
        </p:txBody>
      </p:sp>
      <p:sp>
        <p:nvSpPr>
          <p:cNvPr id="4099" name="ZoneTexte 3"/>
          <p:cNvSpPr txBox="1">
            <a:spLocks noChangeArrowheads="1"/>
          </p:cNvSpPr>
          <p:nvPr/>
        </p:nvSpPr>
        <p:spPr bwMode="auto">
          <a:xfrm>
            <a:off x="685800" y="2133600"/>
            <a:ext cx="4930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0" dirty="0" err="1">
                <a:solidFill>
                  <a:schemeClr val="bg1"/>
                </a:solidFill>
              </a:rPr>
              <a:t>Corporate</a:t>
            </a:r>
            <a:r>
              <a:rPr lang="fr-FR" sz="2400" b="0">
                <a:solidFill>
                  <a:schemeClr val="bg1"/>
                </a:solidFill>
              </a:rPr>
              <a:t> Development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2246" y="4582886"/>
            <a:ext cx="2814395" cy="92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 bwMode="gray">
          <a:xfrm>
            <a:off x="1001486" y="13335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58097" y="2071072"/>
            <a:ext cx="84213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14h00-17h00 : Réunion Jour Fixe Intégration (20pers)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18h00-20h00 : Cocktail-dinatoire dans le jardin intérieur 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Invités : Equipe Projet Intégration + personnes liées au projet (base totale : </a:t>
            </a:r>
            <a:r>
              <a:rPr lang="fr-FR" sz="1400" dirty="0" smtClean="0"/>
              <a:t>40pers</a:t>
            </a:r>
            <a:r>
              <a:rPr lang="fr-FR" sz="1400" b="0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4.5</a:t>
            </a:r>
            <a:r>
              <a:rPr lang="fr-FR" sz="1400" dirty="0" smtClean="0">
                <a:solidFill>
                  <a:schemeClr val="tx2"/>
                </a:solidFill>
              </a:rPr>
              <a:t>00</a:t>
            </a:r>
            <a:r>
              <a:rPr lang="fr-FR" sz="1400" dirty="0" smtClean="0">
                <a:solidFill>
                  <a:schemeClr val="tx2"/>
                </a:solidFill>
              </a:rPr>
              <a:t>€ / </a:t>
            </a:r>
            <a:r>
              <a:rPr lang="fr-FR" sz="1400" b="0" dirty="0" smtClean="0"/>
              <a:t>Tout inclus (salle de réunion/pause café/cocktail dinatoire/technique</a:t>
            </a:r>
            <a:r>
              <a:rPr lang="fr-FR" sz="1400" b="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Cadre agréable en plein Paris (ancien </a:t>
            </a:r>
            <a:r>
              <a:rPr lang="fr-FR" sz="1400" b="0" dirty="0" err="1" smtClean="0"/>
              <a:t>hotel</a:t>
            </a:r>
            <a:r>
              <a:rPr lang="fr-FR" sz="1400" b="0" dirty="0" smtClean="0"/>
              <a:t> particulier du XIXème)</a:t>
            </a:r>
            <a:endParaRPr lang="fr-FR" sz="1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855698" y="1485900"/>
            <a:ext cx="8423728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fr-FR" sz="1600" kern="0" dirty="0" smtClean="0"/>
              <a:t>Jeudi 25 Juin / Réunion Jour Fixe Intégration à Paris </a:t>
            </a:r>
            <a:endParaRPr lang="fr-FR" sz="1600" kern="0" dirty="0" smtClean="0"/>
          </a:p>
          <a:p>
            <a:pPr lvl="0" algn="ctr"/>
            <a:r>
              <a:rPr lang="fr-FR" sz="1600" kern="0" dirty="0" smtClean="0"/>
              <a:t>suivi </a:t>
            </a:r>
            <a:r>
              <a:rPr lang="fr-FR" sz="1600" kern="0" dirty="0" smtClean="0"/>
              <a:t>d’un cocktail SNET-EFR </a:t>
            </a:r>
            <a:r>
              <a:rPr lang="fr-FR" sz="1600" kern="0" dirty="0" smtClean="0"/>
              <a:t>restreint </a:t>
            </a:r>
            <a:r>
              <a:rPr lang="fr-FR" sz="1600" dirty="0" smtClean="0"/>
              <a:t>(Rue </a:t>
            </a:r>
            <a:r>
              <a:rPr lang="fr-FR" sz="1600" dirty="0" smtClean="0"/>
              <a:t>de Liège </a:t>
            </a:r>
            <a:r>
              <a:rPr lang="fr-FR" sz="1600" dirty="0" smtClean="0"/>
              <a:t>75009)</a:t>
            </a:r>
            <a:endParaRPr lang="fr-FR" sz="1600" dirty="0"/>
          </a:p>
        </p:txBody>
      </p:sp>
      <p:cxnSp>
        <p:nvCxnSpPr>
          <p:cNvPr id="13" name="Connecteur droit 12"/>
          <p:cNvCxnSpPr/>
          <p:nvPr/>
        </p:nvCxnSpPr>
        <p:spPr bwMode="auto">
          <a:xfrm>
            <a:off x="858097" y="2070675"/>
            <a:ext cx="8421329" cy="397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21" name="Ellipse 20"/>
          <p:cNvSpPr/>
          <p:nvPr/>
        </p:nvSpPr>
        <p:spPr bwMode="auto">
          <a:xfrm>
            <a:off x="279400" y="1485900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Polo" pitchFamily="2" charset="0"/>
              </a:rPr>
              <a:t>2a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850900" y="4582886"/>
            <a:ext cx="4262987" cy="116955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Recommandation A-</a:t>
            </a:r>
            <a:r>
              <a:rPr lang="fr-FR" sz="1400" dirty="0" err="1" smtClean="0">
                <a:solidFill>
                  <a:schemeClr val="bg1"/>
                </a:solidFill>
              </a:rPr>
              <a:t>CBaudon</a:t>
            </a:r>
            <a:r>
              <a:rPr lang="fr-FR" sz="1400" dirty="0" smtClean="0">
                <a:solidFill>
                  <a:schemeClr val="bg1"/>
                </a:solidFill>
              </a:rPr>
              <a:t> </a:t>
            </a:r>
            <a:r>
              <a:rPr lang="fr-FR" sz="1400" b="0" dirty="0" smtClean="0">
                <a:solidFill>
                  <a:schemeClr val="bg1"/>
                </a:solidFill>
              </a:rPr>
              <a:t>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sz="1400" b="0" dirty="0" smtClean="0">
                <a:solidFill>
                  <a:schemeClr val="bg1"/>
                </a:solidFill>
              </a:rPr>
              <a:t>réunion extérieure dans Paris (accès facile)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sz="1400" b="0" dirty="0" smtClean="0">
                <a:solidFill>
                  <a:schemeClr val="bg1"/>
                </a:solidFill>
              </a:rPr>
              <a:t>Correspond </a:t>
            </a:r>
            <a:r>
              <a:rPr lang="fr-FR" sz="1400" b="0" dirty="0" smtClean="0">
                <a:solidFill>
                  <a:schemeClr val="bg1"/>
                </a:solidFill>
              </a:rPr>
              <a:t>à l’ Esprit de marquer l’anniversaire du </a:t>
            </a:r>
            <a:r>
              <a:rPr lang="fr-FR" sz="1400" b="0" dirty="0" smtClean="0">
                <a:solidFill>
                  <a:schemeClr val="bg1"/>
                </a:solidFill>
              </a:rPr>
              <a:t>Projet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sz="1400" b="0" dirty="0" smtClean="0">
                <a:solidFill>
                  <a:schemeClr val="bg1"/>
                </a:solidFill>
              </a:rPr>
              <a:t>Budget raisonnable</a:t>
            </a:r>
            <a:endParaRPr lang="fr-FR" sz="1400" b="0" dirty="0">
              <a:solidFill>
                <a:schemeClr val="bg1"/>
              </a:solidFill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0204" y="5071734"/>
            <a:ext cx="2115053" cy="141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6527800" y="261257"/>
            <a:ext cx="30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kern="0" dirty="0" smtClean="0">
                <a:solidFill>
                  <a:schemeClr val="bg1"/>
                </a:solidFill>
              </a:rPr>
              <a:t>Formule « Paris »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eurosites-liege.com/images/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6258" y="3572187"/>
            <a:ext cx="1741714" cy="1135598"/>
          </a:xfrm>
          <a:prstGeom prst="rect">
            <a:avLst/>
          </a:prstGeom>
          <a:noFill/>
        </p:spPr>
      </p:pic>
      <p:sp>
        <p:nvSpPr>
          <p:cNvPr id="4" name="Ellipse 3"/>
          <p:cNvSpPr/>
          <p:nvPr/>
        </p:nvSpPr>
        <p:spPr bwMode="auto">
          <a:xfrm>
            <a:off x="472299" y="1498310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bg1"/>
                </a:solidFill>
              </a:rPr>
              <a:t>2b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olo" pitchFamily="2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06822" y="2083482"/>
            <a:ext cx="8423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À partir de 18h00 : Cocktail-dinatoire dans le jardin intérieur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Invités : Projet Intégration + SNET/EFR (</a:t>
            </a:r>
            <a:r>
              <a:rPr lang="fr-FR" sz="1400" dirty="0" smtClean="0"/>
              <a:t>40pers</a:t>
            </a:r>
            <a:r>
              <a:rPr lang="fr-FR" sz="1400" b="0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</a:t>
            </a:r>
            <a:r>
              <a:rPr lang="fr-FR" sz="1400" b="0" dirty="0" smtClean="0"/>
              <a:t>base 40pers: </a:t>
            </a:r>
            <a:r>
              <a:rPr lang="fr-FR" sz="1400" dirty="0" smtClean="0">
                <a:solidFill>
                  <a:schemeClr val="tx2"/>
                </a:solidFill>
              </a:rPr>
              <a:t>5.550</a:t>
            </a:r>
            <a:r>
              <a:rPr lang="fr-FR" sz="1400" dirty="0" smtClean="0">
                <a:solidFill>
                  <a:schemeClr val="tx2"/>
                </a:solidFill>
              </a:rPr>
              <a:t>€ </a:t>
            </a:r>
            <a:r>
              <a:rPr lang="fr-FR" sz="1400" b="0" dirty="0" smtClean="0"/>
              <a:t> Tout inclus (salle de réunion/pause café/cocktail dinatoire/technique/ambiance musicale)</a:t>
            </a:r>
          </a:p>
          <a:p>
            <a:pPr>
              <a:buFont typeface="Arial" pitchFamily="34" charset="0"/>
              <a:buChar char="•"/>
            </a:pPr>
            <a:endParaRPr lang="fr-FR" sz="1400" dirty="0" smtClean="0">
              <a:solidFill>
                <a:schemeClr val="tx2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06821" y="1498310"/>
            <a:ext cx="8423728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fr-FR" sz="1600" kern="0" dirty="0" smtClean="0"/>
              <a:t>Cocktail </a:t>
            </a:r>
            <a:r>
              <a:rPr lang="fr-FR" sz="1600" dirty="0" smtClean="0"/>
              <a:t>dinatoire </a:t>
            </a:r>
            <a:r>
              <a:rPr lang="fr-FR" sz="1600" kern="0" dirty="0" smtClean="0"/>
              <a:t>SNET-EFR </a:t>
            </a:r>
          </a:p>
          <a:p>
            <a:pPr lvl="0" algn="ctr"/>
            <a:r>
              <a:rPr lang="fr-FR" sz="1600" kern="0" dirty="0" smtClean="0"/>
              <a:t>Date </a:t>
            </a:r>
            <a:r>
              <a:rPr lang="fr-FR" sz="1600" kern="0" dirty="0" smtClean="0"/>
              <a:t>à définir (début juillet?) </a:t>
            </a:r>
            <a:r>
              <a:rPr lang="fr-FR" sz="1600" kern="0" dirty="0" smtClean="0"/>
              <a:t> - </a:t>
            </a:r>
            <a:r>
              <a:rPr lang="fr-FR" sz="1600" dirty="0" smtClean="0"/>
              <a:t>(Rue </a:t>
            </a:r>
            <a:r>
              <a:rPr lang="fr-FR" sz="1600" dirty="0" smtClean="0"/>
              <a:t>de Liège </a:t>
            </a:r>
            <a:r>
              <a:rPr lang="fr-FR" sz="1600" dirty="0" smtClean="0"/>
              <a:t>75009)</a:t>
            </a:r>
            <a:endParaRPr lang="fr-FR" sz="1600" dirty="0"/>
          </a:p>
        </p:txBody>
      </p:sp>
      <p:cxnSp>
        <p:nvCxnSpPr>
          <p:cNvPr id="13" name="Connecteur droit 12"/>
          <p:cNvCxnSpPr/>
          <p:nvPr/>
        </p:nvCxnSpPr>
        <p:spPr bwMode="auto">
          <a:xfrm>
            <a:off x="909220" y="2083085"/>
            <a:ext cx="8421329" cy="397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8624" y="5371428"/>
            <a:ext cx="4066004" cy="137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6527800" y="261257"/>
            <a:ext cx="30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kern="0" dirty="0" smtClean="0">
                <a:solidFill>
                  <a:schemeClr val="bg1"/>
                </a:solidFill>
              </a:rPr>
              <a:t>Formule « Paris »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 bwMode="auto">
          <a:xfrm>
            <a:off x="469900" y="1409698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bg1"/>
                </a:solidFill>
              </a:rPr>
              <a:t>3a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olo" pitchFamily="2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 bwMode="gray">
          <a:xfrm>
            <a:off x="1001486" y="1333500"/>
            <a:ext cx="8585200" cy="533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fr-FR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Déjeuner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 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Intégration</a:t>
            </a:r>
          </a:p>
          <a:p>
            <a:pPr algn="ctr"/>
            <a:r>
              <a:rPr lang="fr-FR" sz="1600" kern="0" dirty="0" smtClean="0"/>
              <a:t>Date à définir (début juillet</a:t>
            </a:r>
            <a:r>
              <a:rPr lang="fr-FR" sz="1600" kern="0" dirty="0" smtClean="0"/>
              <a:t>?)</a:t>
            </a:r>
            <a:endParaRPr kumimoji="0" lang="fr-FR" sz="16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8600" y="3241297"/>
            <a:ext cx="3178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12h00-15h00 : déjeuner Intégration </a:t>
            </a:r>
            <a:r>
              <a:rPr lang="fr-FR" sz="1400" dirty="0" smtClean="0"/>
              <a:t>40pers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2.400€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28600" y="2688787"/>
            <a:ext cx="311956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Petit Poucet (Neuilly)</a:t>
            </a:r>
            <a:endParaRPr lang="fr-FR" sz="1600" dirty="0"/>
          </a:p>
        </p:txBody>
      </p:sp>
      <p:cxnSp>
        <p:nvCxnSpPr>
          <p:cNvPr id="13" name="Connecteur droit 12"/>
          <p:cNvCxnSpPr/>
          <p:nvPr/>
        </p:nvCxnSpPr>
        <p:spPr bwMode="auto">
          <a:xfrm>
            <a:off x="228600" y="3028929"/>
            <a:ext cx="3073260" cy="2382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14" name="Rectangle 13"/>
          <p:cNvSpPr/>
          <p:nvPr/>
        </p:nvSpPr>
        <p:spPr bwMode="auto">
          <a:xfrm>
            <a:off x="685800" y="4506693"/>
            <a:ext cx="4201886" cy="435428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500569" y="3245267"/>
            <a:ext cx="3178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12h00-15h00 : déjeuner Intégration </a:t>
            </a:r>
            <a:r>
              <a:rPr lang="fr-FR" sz="1400" dirty="0" smtClean="0"/>
              <a:t>30pers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2.000€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500569" y="2692757"/>
            <a:ext cx="311956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La Guinguette (Neuilly)</a:t>
            </a:r>
            <a:endParaRPr lang="fr-FR" sz="1600" dirty="0"/>
          </a:p>
        </p:txBody>
      </p:sp>
      <p:cxnSp>
        <p:nvCxnSpPr>
          <p:cNvPr id="21" name="Connecteur droit 20"/>
          <p:cNvCxnSpPr/>
          <p:nvPr/>
        </p:nvCxnSpPr>
        <p:spPr bwMode="auto">
          <a:xfrm>
            <a:off x="3500569" y="3032899"/>
            <a:ext cx="3073260" cy="2382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770" y="4414718"/>
            <a:ext cx="1665434" cy="114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900" y="4414719"/>
            <a:ext cx="1943913" cy="126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5742" y="4376199"/>
            <a:ext cx="1549401" cy="129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ZoneTexte 24"/>
          <p:cNvSpPr txBox="1"/>
          <p:nvPr/>
        </p:nvSpPr>
        <p:spPr>
          <a:xfrm>
            <a:off x="6772538" y="3228390"/>
            <a:ext cx="3178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12h00-15h00 : déjeuner Intégration </a:t>
            </a:r>
            <a:r>
              <a:rPr lang="fr-FR" sz="1400" dirty="0" smtClean="0"/>
              <a:t>30pers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2.400€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6772539" y="2675880"/>
            <a:ext cx="307326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River Café (Issy </a:t>
            </a:r>
            <a:r>
              <a:rPr lang="fr-FR" sz="1600" dirty="0" err="1" smtClean="0"/>
              <a:t>Mlx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cxnSp>
        <p:nvCxnSpPr>
          <p:cNvPr id="27" name="Connecteur droit 26"/>
          <p:cNvCxnSpPr/>
          <p:nvPr/>
        </p:nvCxnSpPr>
        <p:spPr bwMode="auto">
          <a:xfrm>
            <a:off x="6772538" y="3024959"/>
            <a:ext cx="3027638" cy="3484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28" name="ZoneTexte 27"/>
          <p:cNvSpPr txBox="1"/>
          <p:nvPr/>
        </p:nvSpPr>
        <p:spPr>
          <a:xfrm>
            <a:off x="6527800" y="261257"/>
            <a:ext cx="30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kern="0" dirty="0" smtClean="0">
                <a:solidFill>
                  <a:schemeClr val="bg1"/>
                </a:solidFill>
              </a:rPr>
              <a:t>Formule « </a:t>
            </a:r>
            <a:r>
              <a:rPr lang="fr-FR" kern="0" dirty="0" smtClean="0">
                <a:solidFill>
                  <a:schemeClr val="bg1"/>
                </a:solidFill>
              </a:rPr>
              <a:t>Guinguette</a:t>
            </a:r>
            <a:r>
              <a:rPr lang="fr-FR" kern="0" dirty="0" smtClean="0">
                <a:solidFill>
                  <a:schemeClr val="bg1"/>
                </a:solidFill>
              </a:rPr>
              <a:t> »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29" name="Connecteur droit 28"/>
          <p:cNvCxnSpPr/>
          <p:nvPr/>
        </p:nvCxnSpPr>
        <p:spPr bwMode="auto">
          <a:xfrm>
            <a:off x="1001486" y="1866900"/>
            <a:ext cx="8585200" cy="1588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28600" y="3241297"/>
            <a:ext cx="3178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dirty="0" smtClean="0"/>
              <a:t>60 pers </a:t>
            </a:r>
            <a:r>
              <a:rPr lang="fr-FR" sz="1400" b="0" dirty="0" smtClean="0"/>
              <a:t>max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 Budget global prévisionnel </a:t>
            </a:r>
            <a:r>
              <a:rPr lang="fr-FR" sz="1400" dirty="0" smtClean="0">
                <a:solidFill>
                  <a:schemeClr val="tx2"/>
                </a:solidFill>
              </a:rPr>
              <a:t>4.500€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68086" y="2688787"/>
            <a:ext cx="2880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Petit Poucet (Neuilly)</a:t>
            </a:r>
            <a:endParaRPr lang="fr-FR" sz="1600" dirty="0"/>
          </a:p>
        </p:txBody>
      </p:sp>
      <p:cxnSp>
        <p:nvCxnSpPr>
          <p:cNvPr id="13" name="Connecteur droit 12"/>
          <p:cNvCxnSpPr/>
          <p:nvPr/>
        </p:nvCxnSpPr>
        <p:spPr bwMode="auto">
          <a:xfrm>
            <a:off x="228600" y="3028929"/>
            <a:ext cx="3073260" cy="2382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14" name="Rectangle 13"/>
          <p:cNvSpPr/>
          <p:nvPr/>
        </p:nvSpPr>
        <p:spPr bwMode="auto">
          <a:xfrm>
            <a:off x="685800" y="4506693"/>
            <a:ext cx="4201886" cy="435428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500569" y="3245267"/>
            <a:ext cx="3178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dirty="0" smtClean="0"/>
              <a:t>100</a:t>
            </a:r>
            <a:r>
              <a:rPr lang="fr-FR" sz="1400" b="0" dirty="0" smtClean="0"/>
              <a:t> </a:t>
            </a:r>
            <a:r>
              <a:rPr lang="fr-FR" sz="1400" dirty="0" smtClean="0"/>
              <a:t>pers</a:t>
            </a:r>
            <a:r>
              <a:rPr lang="fr-FR" sz="1400" b="0" dirty="0" smtClean="0"/>
              <a:t> max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5.000€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740055" y="2692757"/>
            <a:ext cx="2880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La Guinguette (Neuilly)</a:t>
            </a:r>
            <a:endParaRPr lang="fr-FR" sz="1600" dirty="0"/>
          </a:p>
        </p:txBody>
      </p:sp>
      <p:cxnSp>
        <p:nvCxnSpPr>
          <p:cNvPr id="21" name="Connecteur droit 20"/>
          <p:cNvCxnSpPr/>
          <p:nvPr/>
        </p:nvCxnSpPr>
        <p:spPr bwMode="auto">
          <a:xfrm>
            <a:off x="3500569" y="3032899"/>
            <a:ext cx="3073260" cy="2382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770" y="4414718"/>
            <a:ext cx="1665434" cy="114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900" y="4414719"/>
            <a:ext cx="1943913" cy="126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5742" y="4376199"/>
            <a:ext cx="1549401" cy="129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ZoneTexte 24"/>
          <p:cNvSpPr txBox="1"/>
          <p:nvPr/>
        </p:nvSpPr>
        <p:spPr>
          <a:xfrm>
            <a:off x="6772538" y="3228390"/>
            <a:ext cx="3178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dirty="0" smtClean="0"/>
              <a:t>100pers</a:t>
            </a:r>
            <a:r>
              <a:rPr lang="fr-FR" sz="1400" b="0" dirty="0" smtClean="0"/>
              <a:t> max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4.800€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012024" y="2675880"/>
            <a:ext cx="2880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River Café (Issy </a:t>
            </a:r>
            <a:r>
              <a:rPr lang="fr-FR" sz="1600" dirty="0" err="1" smtClean="0"/>
              <a:t>Mlx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cxnSp>
        <p:nvCxnSpPr>
          <p:cNvPr id="27" name="Connecteur droit 26"/>
          <p:cNvCxnSpPr/>
          <p:nvPr/>
        </p:nvCxnSpPr>
        <p:spPr bwMode="auto">
          <a:xfrm>
            <a:off x="6772538" y="3024959"/>
            <a:ext cx="3073260" cy="2382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29" name="ZoneTexte 28"/>
          <p:cNvSpPr txBox="1"/>
          <p:nvPr/>
        </p:nvSpPr>
        <p:spPr>
          <a:xfrm>
            <a:off x="6527800" y="261257"/>
            <a:ext cx="30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kern="0" dirty="0" smtClean="0">
                <a:solidFill>
                  <a:schemeClr val="bg1"/>
                </a:solidFill>
              </a:rPr>
              <a:t>Formule « </a:t>
            </a:r>
            <a:r>
              <a:rPr lang="fr-FR" kern="0" dirty="0" smtClean="0">
                <a:solidFill>
                  <a:schemeClr val="bg1"/>
                </a:solidFill>
              </a:rPr>
              <a:t>Guinguette</a:t>
            </a:r>
            <a:r>
              <a:rPr lang="fr-FR" kern="0" dirty="0" smtClean="0">
                <a:solidFill>
                  <a:schemeClr val="bg1"/>
                </a:solidFill>
              </a:rPr>
              <a:t> »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469900" y="1409698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bg1"/>
                </a:solidFill>
              </a:rPr>
              <a:t>3b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olo" pitchFamily="2" charset="0"/>
            </a:endParaRPr>
          </a:p>
        </p:txBody>
      </p:sp>
      <p:sp>
        <p:nvSpPr>
          <p:cNvPr id="31" name="Titre 1"/>
          <p:cNvSpPr txBox="1">
            <a:spLocks/>
          </p:cNvSpPr>
          <p:nvPr/>
        </p:nvSpPr>
        <p:spPr bwMode="gray">
          <a:xfrm>
            <a:off x="1001486" y="1333500"/>
            <a:ext cx="8585200" cy="533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fr-FR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Diner Equipe Intégration + SNET/EFR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restreint</a:t>
            </a:r>
          </a:p>
          <a:p>
            <a:pPr algn="ctr"/>
            <a:r>
              <a:rPr lang="fr-FR" sz="1600" kern="0" dirty="0" smtClean="0"/>
              <a:t>Date à définir (début juillet?) </a:t>
            </a:r>
            <a:endParaRPr kumimoji="0" lang="fr-FR" sz="16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2" name="Connecteur droit 31"/>
          <p:cNvCxnSpPr/>
          <p:nvPr/>
        </p:nvCxnSpPr>
        <p:spPr bwMode="auto">
          <a:xfrm>
            <a:off x="1001486" y="1866900"/>
            <a:ext cx="8585200" cy="1588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001486" y="1866900"/>
            <a:ext cx="8585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fr-FR" sz="140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Cocktail </a:t>
            </a:r>
            <a:r>
              <a:rPr lang="fr-FR" sz="1400" b="0" dirty="0" smtClean="0"/>
              <a:t>dinatoire SNET-EFR (</a:t>
            </a:r>
            <a:r>
              <a:rPr lang="fr-FR" sz="1400" dirty="0" smtClean="0"/>
              <a:t>150pers</a:t>
            </a:r>
            <a:r>
              <a:rPr lang="fr-FR" sz="1400" b="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Soirée / animations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: </a:t>
            </a:r>
            <a:r>
              <a:rPr lang="fr-FR" sz="1400" dirty="0" smtClean="0">
                <a:solidFill>
                  <a:schemeClr val="tx2"/>
                </a:solidFill>
              </a:rPr>
              <a:t>25.000</a:t>
            </a:r>
            <a:r>
              <a:rPr lang="fr-FR" sz="1400" dirty="0" smtClean="0">
                <a:solidFill>
                  <a:schemeClr val="tx2"/>
                </a:solidFill>
              </a:rPr>
              <a:t>€ </a:t>
            </a:r>
            <a:r>
              <a:rPr lang="fr-FR" sz="1400" dirty="0" smtClean="0"/>
              <a:t>(réf</a:t>
            </a:r>
            <a:r>
              <a:rPr lang="fr-FR" sz="1400" dirty="0" smtClean="0"/>
              <a:t>. base budgétaire de la Soirée péniche </a:t>
            </a:r>
            <a:r>
              <a:rPr lang="fr-FR" sz="1400" dirty="0" err="1" smtClean="0"/>
              <a:t>E.On</a:t>
            </a:r>
            <a:r>
              <a:rPr lang="fr-FR" sz="1400" dirty="0" smtClean="0"/>
              <a:t> France / Janvier </a:t>
            </a:r>
            <a:r>
              <a:rPr lang="fr-FR" sz="1400" dirty="0" smtClean="0"/>
              <a:t>2009)</a:t>
            </a:r>
            <a:endParaRPr lang="fr-FR" sz="1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6527800" y="261257"/>
            <a:ext cx="30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kern="0" dirty="0" smtClean="0">
                <a:solidFill>
                  <a:schemeClr val="bg1"/>
                </a:solidFill>
              </a:rPr>
              <a:t>Formule « </a:t>
            </a:r>
            <a:r>
              <a:rPr lang="fr-FR" kern="0" dirty="0" smtClean="0">
                <a:solidFill>
                  <a:schemeClr val="bg1"/>
                </a:solidFill>
              </a:rPr>
              <a:t>Soirée</a:t>
            </a:r>
            <a:r>
              <a:rPr lang="fr-FR" kern="0" dirty="0" smtClean="0">
                <a:solidFill>
                  <a:schemeClr val="bg1"/>
                </a:solidFill>
              </a:rPr>
              <a:t> »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469900" y="1409698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bg1"/>
                </a:solidFill>
              </a:rPr>
              <a:t>4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olo" pitchFamily="2" charset="0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 bwMode="gray">
          <a:xfrm>
            <a:off x="1001486" y="1333500"/>
            <a:ext cx="8585200" cy="533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fr-FR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Soirée SNET/EFR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fr-FR" sz="1600" kern="0" dirty="0" smtClean="0">
                <a:latin typeface="+mj-lt"/>
                <a:ea typeface="+mj-ea"/>
                <a:cs typeface="+mj-cs"/>
              </a:rPr>
              <a:t>complet</a:t>
            </a:r>
          </a:p>
          <a:p>
            <a:pPr algn="ctr"/>
            <a:r>
              <a:rPr lang="fr-FR" sz="1600" kern="0" dirty="0" smtClean="0"/>
              <a:t>Date à définir (début juillet</a:t>
            </a:r>
            <a:r>
              <a:rPr lang="fr-FR" sz="1600" kern="0" dirty="0" smtClean="0"/>
              <a:t>?)</a:t>
            </a:r>
            <a:endParaRPr kumimoji="0" lang="fr-FR" sz="16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9" name="Connecteur droit 18"/>
          <p:cNvCxnSpPr/>
          <p:nvPr/>
        </p:nvCxnSpPr>
        <p:spPr bwMode="auto">
          <a:xfrm>
            <a:off x="1001486" y="1866900"/>
            <a:ext cx="8585200" cy="1588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838200" y="2046514"/>
            <a:ext cx="593585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smtClean="0">
                <a:solidFill>
                  <a:schemeClr val="bg2"/>
                </a:solidFill>
              </a:rPr>
              <a:t>Equipe Projet Intégration</a:t>
            </a:r>
          </a:p>
          <a:p>
            <a:pPr marL="457200" indent="-457200">
              <a:buFont typeface="+mj-lt"/>
              <a:buAutoNum type="arabicPeriod"/>
            </a:pPr>
            <a:endParaRPr lang="fr-FR" dirty="0" smtClean="0">
              <a:solidFill>
                <a:schemeClr val="bg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 smtClean="0">
                <a:solidFill>
                  <a:schemeClr val="bg2"/>
                </a:solidFill>
              </a:rPr>
              <a:t>Propositions : Evènement 1an Projet d’intégration</a:t>
            </a:r>
          </a:p>
          <a:p>
            <a:pPr marL="457200" indent="-457200">
              <a:buFont typeface="+mj-lt"/>
              <a:buAutoNum type="arabicPeriod"/>
            </a:pP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Recommandations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Recommandations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399" y="1905000"/>
            <a:ext cx="8352971" cy="43434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fr-FR" sz="1400" b="1" dirty="0" smtClean="0"/>
              <a:t>Valider la liste des personnes à inviter </a:t>
            </a:r>
            <a:r>
              <a:rPr lang="fr-FR" sz="1400" dirty="0" smtClean="0"/>
              <a:t>à cet événement Projet Intégration.</a:t>
            </a:r>
          </a:p>
          <a:p>
            <a:pPr lvl="1">
              <a:buNone/>
            </a:pPr>
            <a:r>
              <a:rPr lang="fr-FR" sz="1400" dirty="0" smtClean="0"/>
              <a:t>Rappel :</a:t>
            </a:r>
          </a:p>
          <a:p>
            <a:pPr lvl="2">
              <a:buFont typeface="Wingdings" pitchFamily="2" charset="2"/>
              <a:buChar char="§"/>
            </a:pPr>
            <a:r>
              <a:rPr lang="fr-FR" sz="1400" dirty="0" smtClean="0"/>
              <a:t>Equipe Projet </a:t>
            </a:r>
            <a:r>
              <a:rPr lang="fr-FR" sz="1400" dirty="0" smtClean="0"/>
              <a:t> Intégration Jour </a:t>
            </a:r>
            <a:r>
              <a:rPr lang="fr-FR" sz="1400" dirty="0" smtClean="0"/>
              <a:t>Fixe : </a:t>
            </a:r>
            <a:r>
              <a:rPr lang="fr-FR" sz="1400" dirty="0" smtClean="0"/>
              <a:t>20pers</a:t>
            </a:r>
          </a:p>
          <a:p>
            <a:pPr lvl="2">
              <a:buFont typeface="Wingdings" pitchFamily="2" charset="2"/>
              <a:buChar char="§"/>
            </a:pPr>
            <a:r>
              <a:rPr lang="fr-FR" sz="1400" dirty="0" smtClean="0"/>
              <a:t>Equipe Projet Intégration + SNET/EFR restreint : 40pers(*) </a:t>
            </a:r>
            <a:endParaRPr lang="fr-FR" sz="1400" dirty="0" smtClean="0"/>
          </a:p>
          <a:p>
            <a:pPr lvl="2">
              <a:buFont typeface="Wingdings" pitchFamily="2" charset="2"/>
              <a:buChar char="§"/>
            </a:pPr>
            <a:r>
              <a:rPr lang="fr-FR" sz="1400" dirty="0" smtClean="0"/>
              <a:t>Equipe </a:t>
            </a:r>
            <a:r>
              <a:rPr lang="fr-FR" sz="1400" dirty="0" smtClean="0"/>
              <a:t>Projet </a:t>
            </a:r>
            <a:r>
              <a:rPr lang="fr-FR" sz="1400" dirty="0" smtClean="0"/>
              <a:t>Intégration </a:t>
            </a:r>
            <a:r>
              <a:rPr lang="fr-FR" sz="1400" dirty="0" smtClean="0"/>
              <a:t>+ </a:t>
            </a:r>
            <a:r>
              <a:rPr lang="fr-FR" sz="1400" dirty="0" smtClean="0"/>
              <a:t>SNET/EFR élargi </a:t>
            </a:r>
            <a:r>
              <a:rPr lang="fr-FR" sz="1400" dirty="0" smtClean="0"/>
              <a:t>: 80pers</a:t>
            </a:r>
          </a:p>
          <a:p>
            <a:pPr>
              <a:buFont typeface="Wingdings" pitchFamily="2" charset="2"/>
              <a:buChar char="Ø"/>
            </a:pPr>
            <a:endParaRPr lang="fr-FR" sz="1400" dirty="0" smtClean="0"/>
          </a:p>
          <a:p>
            <a:pPr>
              <a:buFont typeface="+mj-lt"/>
              <a:buAutoNum type="arabicPeriod" startAt="2"/>
            </a:pPr>
            <a:r>
              <a:rPr lang="fr-FR" sz="1400" dirty="0" smtClean="0"/>
              <a:t>Selon le </a:t>
            </a:r>
            <a:r>
              <a:rPr lang="fr-FR" sz="1400" b="1" dirty="0" smtClean="0"/>
              <a:t>budget et la volonté de faire un événement marquant</a:t>
            </a:r>
            <a:r>
              <a:rPr lang="fr-FR" sz="1400" dirty="0" smtClean="0"/>
              <a:t> pour remercier les personnes qui ont depuis 1an participé à la mise en œuvre du Projet Intégration la recommandation serait de faire le dernier Jour Fixe de l’année à l’extérieur suivi d’un cocktail dinatoire sur la base d’un comité </a:t>
            </a:r>
            <a:r>
              <a:rPr lang="fr-FR" sz="1400" dirty="0" smtClean="0"/>
              <a:t>restreint(*). Le rapport coût/prestation/organisation est intéressant</a:t>
            </a:r>
          </a:p>
          <a:p>
            <a:pPr lvl="2">
              <a:buFont typeface="Wingdings" pitchFamily="2" charset="2"/>
              <a:buChar char="Ø"/>
            </a:pPr>
            <a:r>
              <a:rPr lang="fr-FR" sz="1400" b="1" dirty="0" smtClean="0">
                <a:solidFill>
                  <a:srgbClr val="FF0000"/>
                </a:solidFill>
              </a:rPr>
              <a:t>Réf/ Formule n°2a ou 2b</a:t>
            </a:r>
          </a:p>
          <a:p>
            <a:pPr>
              <a:buFont typeface="Wingdings" pitchFamily="2" charset="2"/>
              <a:buChar char="Ø"/>
            </a:pPr>
            <a:endParaRPr lang="fr-FR" sz="1400" dirty="0" smtClean="0"/>
          </a:p>
          <a:p>
            <a:pPr>
              <a:buFont typeface="+mj-lt"/>
              <a:buAutoNum type="arabicPeriod" startAt="3"/>
            </a:pPr>
            <a:r>
              <a:rPr lang="fr-FR" sz="1400" dirty="0" smtClean="0"/>
              <a:t>Selon </a:t>
            </a:r>
            <a:r>
              <a:rPr lang="fr-FR" sz="1400" dirty="0" smtClean="0"/>
              <a:t>l’évaluation du </a:t>
            </a:r>
            <a:r>
              <a:rPr lang="fr-FR" sz="1400" dirty="0" smtClean="0"/>
              <a:t>risque </a:t>
            </a:r>
            <a:r>
              <a:rPr lang="fr-FR" sz="1400" dirty="0" smtClean="0"/>
              <a:t>des réactions ‘négatives’ en interne (frustration, ‘</a:t>
            </a:r>
            <a:r>
              <a:rPr lang="fr-FR" sz="1400" dirty="0" err="1" smtClean="0"/>
              <a:t>PerformToWin</a:t>
            </a:r>
            <a:r>
              <a:rPr lang="fr-FR" sz="1400" dirty="0" smtClean="0"/>
              <a:t>’, projet Industriel) il </a:t>
            </a:r>
            <a:r>
              <a:rPr lang="fr-FR" sz="1400" dirty="0" smtClean="0"/>
              <a:t>sera alors </a:t>
            </a:r>
            <a:r>
              <a:rPr lang="fr-FR" sz="1400" dirty="0" smtClean="0"/>
              <a:t>recommandé </a:t>
            </a:r>
            <a:r>
              <a:rPr lang="fr-FR" sz="1400" dirty="0" smtClean="0"/>
              <a:t>de </a:t>
            </a:r>
            <a:r>
              <a:rPr lang="fr-FR" sz="1400" dirty="0" smtClean="0"/>
              <a:t>faire </a:t>
            </a:r>
            <a:r>
              <a:rPr lang="fr-FR" sz="1400" dirty="0" smtClean="0"/>
              <a:t>un </a:t>
            </a:r>
            <a:r>
              <a:rPr lang="fr-FR" sz="1400" b="1" dirty="0" smtClean="0"/>
              <a:t>simple repas d’équipe projet Jour Fixe début juillet</a:t>
            </a:r>
            <a:r>
              <a:rPr lang="fr-FR" sz="1400" dirty="0" smtClean="0"/>
              <a:t>.</a:t>
            </a:r>
          </a:p>
          <a:p>
            <a:pPr lvl="2">
              <a:buFont typeface="Wingdings" pitchFamily="2" charset="2"/>
              <a:buChar char="Ø"/>
            </a:pPr>
            <a:r>
              <a:rPr lang="fr-FR" sz="1400" b="1" dirty="0" smtClean="0">
                <a:solidFill>
                  <a:srgbClr val="FF0000"/>
                </a:solidFill>
              </a:rPr>
              <a:t>Réf/ </a:t>
            </a:r>
            <a:r>
              <a:rPr lang="fr-FR" sz="1400" b="1" dirty="0" smtClean="0">
                <a:solidFill>
                  <a:srgbClr val="FF0000"/>
                </a:solidFill>
              </a:rPr>
              <a:t>Formule n°3a</a:t>
            </a:r>
          </a:p>
          <a:p>
            <a:pPr lvl="2">
              <a:buFont typeface="Wingdings" pitchFamily="2" charset="2"/>
              <a:buChar char="Ø"/>
            </a:pPr>
            <a:endParaRPr lang="fr-FR" sz="1400" b="1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fr-FR" sz="1400" dirty="0" smtClean="0"/>
              <a:t>Décision à prendre avant </a:t>
            </a:r>
            <a:r>
              <a:rPr lang="fr-FR" sz="1400" b="1" dirty="0" smtClean="0">
                <a:solidFill>
                  <a:schemeClr val="tx2"/>
                </a:solidFill>
              </a:rPr>
              <a:t>le 20mai </a:t>
            </a:r>
            <a:r>
              <a:rPr lang="fr-FR" sz="1400" dirty="0" smtClean="0"/>
              <a:t>(</a:t>
            </a:r>
            <a:r>
              <a:rPr lang="fr-FR" sz="1400" dirty="0" err="1" smtClean="0"/>
              <a:t>ref</a:t>
            </a:r>
            <a:r>
              <a:rPr lang="fr-FR" sz="1400" dirty="0" smtClean="0"/>
              <a:t>/options de réservation)</a:t>
            </a:r>
            <a:endParaRPr lang="fr-F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838200" y="2046514"/>
            <a:ext cx="59358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smtClean="0"/>
              <a:t>Equipe Projet Intégration</a:t>
            </a:r>
          </a:p>
          <a:p>
            <a:pPr marL="457200" indent="-457200">
              <a:buFont typeface="+mj-lt"/>
              <a:buAutoNum type="arabicPeriod"/>
            </a:pP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>
                <a:solidFill>
                  <a:schemeClr val="bg2"/>
                </a:solidFill>
              </a:rPr>
              <a:t>Propositions : Evènement 1an Projet d’intégration</a:t>
            </a:r>
          </a:p>
          <a:p>
            <a:pPr marL="457200" indent="-457200">
              <a:buFont typeface="+mj-lt"/>
              <a:buAutoNum type="arabicPeriod"/>
            </a:pPr>
            <a:endParaRPr lang="fr-FR" dirty="0" smtClean="0">
              <a:solidFill>
                <a:schemeClr val="bg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 smtClean="0">
                <a:solidFill>
                  <a:schemeClr val="bg2"/>
                </a:solidFill>
              </a:rPr>
              <a:t>Recommandations</a:t>
            </a:r>
          </a:p>
          <a:p>
            <a:pPr marL="457200" indent="-457200"/>
            <a:endParaRPr lang="fr-FR" dirty="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715" y="1963433"/>
            <a:ext cx="7881256" cy="421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Equipe Intégration SNET/</a:t>
            </a:r>
            <a:r>
              <a:rPr lang="fr-FR" dirty="0" err="1" smtClean="0"/>
              <a:t>E.On</a:t>
            </a:r>
            <a:r>
              <a:rPr lang="fr-FR" dirty="0" smtClean="0"/>
              <a:t> Energie</a:t>
            </a:r>
            <a:endParaRPr lang="fr-F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381000" y="2013857"/>
          <a:ext cx="8948058" cy="4402658"/>
        </p:xfrm>
        <a:graphic>
          <a:graphicData uri="http://schemas.openxmlformats.org/drawingml/2006/table">
            <a:tbl>
              <a:tblPr/>
              <a:tblGrid>
                <a:gridCol w="349619"/>
                <a:gridCol w="2474646"/>
                <a:gridCol w="3583593"/>
                <a:gridCol w="2540200"/>
              </a:tblGrid>
              <a:tr h="16613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Entité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Direction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Prénom Nom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 Generale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Luc Poyer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Directoire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Robert Hienz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(RH)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Christine Reik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(generation)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Jochem Rinne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Antonio Haya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920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(Finance/Sales/Energy Mangmt)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Francisco Munoz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Project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Managment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Officer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(IT)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Günther Schneider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Project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Managment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Officer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Anne-Cécile Baudon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Communication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Karine Lepretre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Regulatory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Stéphane Morel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Juridique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Pauline Gaget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Juridique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Maria..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Sales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Ludovic Stella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Sales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Frederic Dionnet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Energie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Sales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Lamboley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Finance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Pierre Carruel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Finance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Ulbrich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Generation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Marc Schroeder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Engenierie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Laurent Thabussot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Engenierie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Jean-Marie Rolles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RH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Denis Reiter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RH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Duquesnoy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Energy Management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Jean-Baptiste Cornefert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Renewables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Jacques Roucaute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61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EER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Renewables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Rod Poublon </a:t>
                      </a:r>
                    </a:p>
                  </a:txBody>
                  <a:tcPr marL="7552" marR="7552" marT="7552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>
          <a:xfrm>
            <a:off x="660400" y="1143000"/>
            <a:ext cx="8585200" cy="53340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2600" b="0" kern="0" dirty="0" smtClean="0">
                <a:latin typeface="+mj-lt"/>
                <a:ea typeface="+mj-ea"/>
                <a:cs typeface="+mj-cs"/>
              </a:rPr>
              <a:t>Equipe Projet Intégration ‘officielle’</a:t>
            </a:r>
            <a:endParaRPr kumimoji="0" lang="fr-FR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660400" y="1143000"/>
            <a:ext cx="8585200" cy="53340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2600" b="0" kern="0" dirty="0" smtClean="0">
                <a:latin typeface="+mj-lt"/>
                <a:ea typeface="+mj-ea"/>
                <a:cs typeface="+mj-cs"/>
              </a:rPr>
              <a:t>Equipe Projet Intégration ‘globale’</a:t>
            </a:r>
            <a:endParaRPr kumimoji="0" lang="fr-FR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489857" y="1676400"/>
          <a:ext cx="8741229" cy="5114690"/>
        </p:xfrm>
        <a:graphic>
          <a:graphicData uri="http://schemas.openxmlformats.org/drawingml/2006/table">
            <a:tbl>
              <a:tblPr/>
              <a:tblGrid>
                <a:gridCol w="341538"/>
                <a:gridCol w="2417447"/>
                <a:gridCol w="3500761"/>
                <a:gridCol w="2481483"/>
              </a:tblGrid>
              <a:tr h="12919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Entité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Direction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Prénom Nom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 Generale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Luc Poyer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Directoire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Robert Hienz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(RH)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Christine Reik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(generation)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Jochem Rinne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Antonio Haya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9967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(Finance/Sales/Energy Mangmt)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Francisco Munoz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Officer (IT)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Günther Schneider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Project Managment Officer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Anne-Cécile Baudon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Communication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Karine Lepretre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Regulatory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Stéphane Morel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Juridique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Pauline Gaget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Juridique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Maria..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Sales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Ludovic Stella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Sales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Frederic Dionnet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Energie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Sales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Lamboley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Finance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Pierre Carruel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France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Finance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Ulbrich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Generation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Marc Schroeder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Engenierie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Laurent Thabussot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Engenierie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Jean-Marie Rolles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RH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Denis Reiter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RH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Duquesnoy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EON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Energy Management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Jean-Baptiste Cornefert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Renewables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Jacques Roucaute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EER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Renewables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Rod Poublon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Assistante DG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Fasia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Masdoua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Assistante DG/EFR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Catherine Neyret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Assistante DG/EFR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Nathalie Gholke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COMMUNICATION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Julie Vanghelder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CORP DEV/Development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Jean-François Perret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19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CORP DEV/Strategy/Development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Wilfried Voges</a:t>
                      </a:r>
                    </a:p>
                  </a:txBody>
                  <a:tcPr marL="6149" marR="6149" marT="614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6553201" y="152400"/>
            <a:ext cx="2852056" cy="733663"/>
          </a:xfrm>
          <a:prstGeom prst="leftRightArrow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800" dirty="0" smtClean="0">
                <a:solidFill>
                  <a:schemeClr val="tx2"/>
                </a:solidFill>
              </a:rPr>
              <a:t>A valider / compléter?</a:t>
            </a:r>
            <a:endParaRPr lang="fr-FR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83028" y="1227138"/>
          <a:ext cx="9285514" cy="5556993"/>
        </p:xfrm>
        <a:graphic>
          <a:graphicData uri="http://schemas.openxmlformats.org/drawingml/2006/table">
            <a:tbl>
              <a:tblPr/>
              <a:tblGrid>
                <a:gridCol w="362803"/>
                <a:gridCol w="2567973"/>
                <a:gridCol w="3718740"/>
                <a:gridCol w="2635998"/>
              </a:tblGrid>
              <a:tr h="146595"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Entité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Direction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Prénom Nom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 / Relations EDF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Gouillart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 /Relation RTE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Emmanuelle Joubert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DCGE/Asset Managment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Nicolas Legay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DCGE/Asset Managment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Pascal Laclergue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DCGE/CODAP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Christian Schambil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DCGE/Combustibles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Francis Serpe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DCGE/Contrôle Gestion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Emmanuel Milard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DCGE/Court Terme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Philippe Carreau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DCGE/Etudes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Eymeric Malcor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DCGE/Etudes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Jean-Charles Bissie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DCGE/Long Terme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Jean Hilbrunner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EFR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DCGE/Relation RTE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Loic Danest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DCGE/Salle des Marchés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Mathieu Pottlitzer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EFR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FINANCE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Isabel Pons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FINANCE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Javid Charvet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FINANCE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Patrick Perrisse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FINANCE /Gestion Risk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Isabelle Passicos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Anne Normand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Gladys Leo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Mathieu Cadeau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Ségolène Jarry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Patrick Fruleux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Eric Weber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Lionel Bernat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HR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Patricia Riff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Norbert Pardal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58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MOYENS/Guidelines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Florence Rousselle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MOYENS/Regulatory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Audrey Zermati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MOYENS/Regulatory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Sivane Soumagnace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MOYENS/Services Generaux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Magguy Hanssens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PDN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Albin Stzendera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PDN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Bernard Martres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PDN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Bernard Martres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Renewables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Abdelwaheb Rekik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95">
                <a:tc>
                  <a:txBody>
                    <a:bodyPr/>
                    <a:lstStyle/>
                    <a:p>
                      <a:pPr algn="r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SNET 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09" marR="5409" marT="5409" marB="0" anchor="ctr">
                    <a:lnL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6553201" y="152400"/>
            <a:ext cx="2852056" cy="733663"/>
          </a:xfrm>
          <a:prstGeom prst="leftRightArrow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800" dirty="0" smtClean="0">
                <a:solidFill>
                  <a:schemeClr val="tx2"/>
                </a:solidFill>
              </a:rPr>
              <a:t>A valider / compléter?</a:t>
            </a:r>
            <a:endParaRPr lang="fr-FR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838200" y="2046514"/>
            <a:ext cx="593585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smtClean="0">
                <a:solidFill>
                  <a:schemeClr val="bg2"/>
                </a:solidFill>
              </a:rPr>
              <a:t>Equipe Projet Intégration</a:t>
            </a:r>
          </a:p>
          <a:p>
            <a:pPr marL="457200" indent="-457200">
              <a:buFont typeface="+mj-lt"/>
              <a:buAutoNum type="arabicPeriod"/>
            </a:pP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Propositions : Evènement 1an Projet d’intégration</a:t>
            </a:r>
          </a:p>
          <a:p>
            <a:pPr marL="457200" indent="-457200">
              <a:buFont typeface="+mj-lt"/>
              <a:buAutoNum type="arabicPeriod"/>
            </a:pP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>
                <a:solidFill>
                  <a:schemeClr val="bg2"/>
                </a:solidFill>
              </a:rPr>
              <a:t>Recommandations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077685" y="1937657"/>
            <a:ext cx="81751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Formule « </a:t>
            </a:r>
            <a:r>
              <a:rPr lang="fr-F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Rueil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» </a:t>
            </a:r>
          </a:p>
          <a:p>
            <a:pPr marL="457200" indent="-457200"/>
            <a:endParaRPr 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Formule « Paris »</a:t>
            </a:r>
          </a:p>
          <a:p>
            <a:pPr marL="914400" lvl="1" indent="-457200"/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2a. Réunion Jour Fixe Intégration </a:t>
            </a:r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à Paris </a:t>
            </a:r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suivi d’un cocktail </a:t>
            </a:r>
          </a:p>
          <a:p>
            <a:pPr marL="914400" lvl="1" indent="-457200"/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2b. Cocktail dinatoire SNET-EFR restreint </a:t>
            </a:r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/Paris</a:t>
            </a:r>
            <a:endParaRPr lang="fr-FR" sz="18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0" lvl="1" indent="-457200"/>
            <a:endParaRPr 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Formule « Guinguette »</a:t>
            </a:r>
          </a:p>
          <a:p>
            <a:pPr marL="457200" indent="-457200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3a. Déjeuner Equipe Projet Intégration</a:t>
            </a:r>
          </a:p>
          <a:p>
            <a:pPr marL="457200" indent="-457200"/>
            <a:r>
              <a:rPr lang="fr-FR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3b. Diner Equipe projet Intégration + SNET-EFR restreint</a:t>
            </a:r>
          </a:p>
          <a:p>
            <a:pPr marL="457200" indent="-457200"/>
            <a:endParaRPr 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Formule Soirée </a:t>
            </a:r>
            <a:r>
              <a:rPr lang="fr-F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E.On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France</a:t>
            </a:r>
          </a:p>
        </p:txBody>
      </p:sp>
      <p:sp>
        <p:nvSpPr>
          <p:cNvPr id="6" name="Ellipse 5"/>
          <p:cNvSpPr/>
          <p:nvPr/>
        </p:nvSpPr>
        <p:spPr bwMode="auto">
          <a:xfrm>
            <a:off x="696685" y="1937657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Polo" pitchFamily="2" charset="0"/>
              </a:rPr>
              <a:t>1</a:t>
            </a:r>
          </a:p>
        </p:txBody>
      </p:sp>
      <p:sp>
        <p:nvSpPr>
          <p:cNvPr id="7" name="Ellipse 6"/>
          <p:cNvSpPr/>
          <p:nvPr/>
        </p:nvSpPr>
        <p:spPr bwMode="auto">
          <a:xfrm>
            <a:off x="696685" y="2623457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Polo" pitchFamily="2" charset="0"/>
              </a:rPr>
              <a:t>2</a:t>
            </a:r>
          </a:p>
        </p:txBody>
      </p:sp>
      <p:sp>
        <p:nvSpPr>
          <p:cNvPr id="8" name="Ellipse 7"/>
          <p:cNvSpPr/>
          <p:nvPr/>
        </p:nvSpPr>
        <p:spPr bwMode="auto">
          <a:xfrm>
            <a:off x="696685" y="3820886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Polo" pitchFamily="2" charset="0"/>
              </a:rPr>
              <a:t>3</a:t>
            </a:r>
          </a:p>
        </p:txBody>
      </p:sp>
      <p:sp>
        <p:nvSpPr>
          <p:cNvPr id="9" name="Ellipse 8"/>
          <p:cNvSpPr/>
          <p:nvPr/>
        </p:nvSpPr>
        <p:spPr bwMode="auto">
          <a:xfrm>
            <a:off x="696685" y="5034532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bg1"/>
                </a:solidFill>
              </a:rPr>
              <a:t>4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olo" pitchFamily="2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 bwMode="gray">
          <a:xfrm>
            <a:off x="859972" y="1333500"/>
            <a:ext cx="8585200" cy="533400"/>
          </a:xfrm>
          <a:prstGeom prst="rect">
            <a:avLst/>
          </a:prstGeom>
        </p:spPr>
        <p:txBody>
          <a:bodyPr/>
          <a:lstStyle/>
          <a:p>
            <a:pPr marL="514350" indent="-514350">
              <a:lnSpc>
                <a:spcPts val="3400"/>
              </a:lnSpc>
              <a:buFont typeface="+mj-lt"/>
              <a:buAutoNum type="arabicPeriod"/>
            </a:pPr>
            <a:endParaRPr lang="fr-FR" sz="2600" b="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660400" y="1143000"/>
            <a:ext cx="8585200" cy="53340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lang="fr-FR" sz="2600" b="0" kern="0" dirty="0" smtClean="0">
                <a:latin typeface="+mj-lt"/>
                <a:ea typeface="+mj-ea"/>
                <a:cs typeface="+mj-cs"/>
              </a:rPr>
              <a:t>Propositions / Evènement 1an Projet Intégration</a:t>
            </a:r>
            <a:endParaRPr kumimoji="0" lang="fr-FR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 bwMode="auto">
          <a:xfrm>
            <a:off x="343302" y="1600198"/>
            <a:ext cx="381000" cy="381000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Polo" pitchFamily="2" charset="0"/>
              </a:rPr>
              <a:t>1</a:t>
            </a:r>
          </a:p>
        </p:txBody>
      </p:sp>
      <p:cxnSp>
        <p:nvCxnSpPr>
          <p:cNvPr id="12" name="Connecteur droit 11"/>
          <p:cNvCxnSpPr/>
          <p:nvPr/>
        </p:nvCxnSpPr>
        <p:spPr bwMode="auto">
          <a:xfrm>
            <a:off x="850900" y="2070675"/>
            <a:ext cx="8428526" cy="1588"/>
          </a:xfrm>
          <a:prstGeom prst="line">
            <a:avLst/>
          </a:prstGeom>
          <a:solidFill>
            <a:srgbClr val="B4B4B4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16" name="ZoneTexte 15"/>
          <p:cNvSpPr txBox="1"/>
          <p:nvPr/>
        </p:nvSpPr>
        <p:spPr>
          <a:xfrm>
            <a:off x="850900" y="2070675"/>
            <a:ext cx="84285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14h00-17h00 : Réunion Intégration en salle du Conseil (</a:t>
            </a:r>
            <a:r>
              <a:rPr lang="fr-FR" sz="1400" dirty="0" smtClean="0"/>
              <a:t>20pers</a:t>
            </a:r>
            <a:r>
              <a:rPr lang="fr-FR" sz="1400" b="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À </a:t>
            </a:r>
            <a:r>
              <a:rPr lang="fr-FR" sz="1400" b="0" dirty="0" smtClean="0"/>
              <a:t>partir de 18h00 : Cocktail en salle du Conseil avec une invitation étendue au personnel de </a:t>
            </a:r>
            <a:r>
              <a:rPr lang="fr-FR" sz="1400" b="0" dirty="0" err="1" smtClean="0"/>
              <a:t>Rueil</a:t>
            </a:r>
            <a:r>
              <a:rPr lang="fr-FR" sz="1400" b="0" dirty="0" smtClean="0"/>
              <a:t> + pers. sur sites liées à l’intégration (</a:t>
            </a:r>
            <a:r>
              <a:rPr lang="fr-FR" sz="1400" dirty="0" smtClean="0"/>
              <a:t>80pers</a:t>
            </a:r>
            <a:r>
              <a:rPr lang="fr-FR" sz="1400" b="0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fr-FR" sz="1400" b="0" dirty="0" smtClean="0"/>
          </a:p>
          <a:p>
            <a:pPr>
              <a:buFont typeface="Arial" pitchFamily="34" charset="0"/>
              <a:buChar char="•"/>
            </a:pPr>
            <a:r>
              <a:rPr lang="fr-FR" sz="1400" b="0" dirty="0" smtClean="0"/>
              <a:t>Budget global prévisionnel </a:t>
            </a:r>
            <a:r>
              <a:rPr lang="fr-FR" sz="1400" dirty="0" smtClean="0">
                <a:solidFill>
                  <a:schemeClr val="tx2"/>
                </a:solidFill>
              </a:rPr>
              <a:t>: 1.000</a:t>
            </a:r>
            <a:r>
              <a:rPr lang="fr-FR" sz="1400" dirty="0" smtClean="0">
                <a:solidFill>
                  <a:schemeClr val="tx2"/>
                </a:solidFill>
              </a:rPr>
              <a:t>€ </a:t>
            </a:r>
            <a:r>
              <a:rPr lang="fr-FR" sz="1400" b="0" dirty="0" smtClean="0"/>
              <a:t>(</a:t>
            </a:r>
            <a:r>
              <a:rPr lang="fr-FR" sz="1400" b="0" dirty="0" err="1" smtClean="0"/>
              <a:t>Avenance</a:t>
            </a:r>
            <a:r>
              <a:rPr lang="fr-FR" sz="1400" b="0" dirty="0" smtClean="0"/>
              <a:t>/champagne/petits-fours)</a:t>
            </a:r>
            <a:endParaRPr lang="fr-FR" sz="1400" b="0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850900" y="3942155"/>
            <a:ext cx="8169327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Nota : La date du prochain jour fixe (25juin) est déjà réservée et bloquée par l’Equipe Intégration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527800" y="261257"/>
            <a:ext cx="30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kern="0" dirty="0" smtClean="0">
                <a:solidFill>
                  <a:schemeClr val="bg1"/>
                </a:solidFill>
              </a:rPr>
              <a:t>Formule « </a:t>
            </a:r>
            <a:r>
              <a:rPr lang="fr-FR" kern="0" dirty="0" err="1" smtClean="0">
                <a:solidFill>
                  <a:schemeClr val="bg1"/>
                </a:solidFill>
              </a:rPr>
              <a:t>Rueil</a:t>
            </a:r>
            <a:r>
              <a:rPr lang="fr-FR" kern="0" dirty="0" smtClean="0">
                <a:solidFill>
                  <a:schemeClr val="bg1"/>
                </a:solidFill>
              </a:rPr>
              <a:t> »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5698" y="1485900"/>
            <a:ext cx="8423728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fr-FR" sz="1600" kern="0" dirty="0" smtClean="0"/>
              <a:t>Jeudi 25 Juin / Réunion Jour Fixe Intégration à </a:t>
            </a:r>
            <a:r>
              <a:rPr lang="fr-FR" sz="1600" kern="0" dirty="0" err="1" smtClean="0"/>
              <a:t>Rueil</a:t>
            </a:r>
            <a:endParaRPr lang="fr-FR" sz="1600" kern="0" dirty="0" smtClean="0"/>
          </a:p>
          <a:p>
            <a:pPr lvl="0" algn="ctr"/>
            <a:r>
              <a:rPr lang="fr-FR" sz="1600" kern="0" dirty="0" smtClean="0"/>
              <a:t>suivi </a:t>
            </a:r>
            <a:r>
              <a:rPr lang="fr-FR" sz="1600" kern="0" dirty="0" smtClean="0"/>
              <a:t>d’un cocktail SNET-EFR </a:t>
            </a:r>
            <a:r>
              <a:rPr lang="fr-FR" sz="1600" kern="0" dirty="0" smtClean="0"/>
              <a:t>restreint </a:t>
            </a:r>
            <a:endParaRPr lang="fr-FR" sz="1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530</TotalTime>
  <Words>1199</Words>
  <Application>Microsoft PowerPoint</Application>
  <PresentationFormat>Format A4 (210 x 297 mm)</PresentationFormat>
  <Paragraphs>505</Paragraphs>
  <Slides>16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Modele_Pres PPT_CORPORATE DEV</vt:lpstr>
      <vt:lpstr>Projet d’Intégration / 1 an 25 juin 2008-25 juin 2009  Propositions pour l’Evènement anniversaire « Equipe Projet Intégration »</vt:lpstr>
      <vt:lpstr>Sommaire</vt:lpstr>
      <vt:lpstr>Equipe Intégration SNET/E.On Energie</vt:lpstr>
      <vt:lpstr>Diapositive 4</vt:lpstr>
      <vt:lpstr>Diapositive 5</vt:lpstr>
      <vt:lpstr>Diapositive 6</vt:lpstr>
      <vt:lpstr>Sommaire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Sommaire</vt:lpstr>
      <vt:lpstr>Recommandations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d’Intégration / 1 an 25 juin 2008-25 juin 2009  Proposition d’évènement anniversaire</dc:title>
  <dc:creator>baudon</dc:creator>
  <dc:description/>
  <cp:lastModifiedBy>baudon</cp:lastModifiedBy>
  <cp:revision>53</cp:revision>
  <dcterms:created xsi:type="dcterms:W3CDTF">2009-04-23T14:09:33Z</dcterms:created>
  <dcterms:modified xsi:type="dcterms:W3CDTF">2009-04-30T08:11:04Z</dcterms:modified>
</cp:coreProperties>
</file>