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tags/tag7.xml" ContentType="application/vnd.openxmlformats-officedocument.presentationml.tags+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11"/>
  </p:notesMasterIdLst>
  <p:handoutMasterIdLst>
    <p:handoutMasterId r:id="rId12"/>
  </p:handoutMasterIdLst>
  <p:sldIdLst>
    <p:sldId id="406" r:id="rId2"/>
    <p:sldId id="407" r:id="rId3"/>
    <p:sldId id="427" r:id="rId4"/>
    <p:sldId id="424" r:id="rId5"/>
    <p:sldId id="410" r:id="rId6"/>
    <p:sldId id="425" r:id="rId7"/>
    <p:sldId id="409" r:id="rId8"/>
    <p:sldId id="426" r:id="rId9"/>
    <p:sldId id="419" r:id="rId10"/>
  </p:sldIdLst>
  <p:sldSz cx="9906000" cy="6858000" type="A4"/>
  <p:notesSz cx="6797675" cy="9926638"/>
  <p:custDataLst>
    <p:tags r:id="rId13"/>
  </p:custDataLst>
  <p:defaultTextStyle>
    <a:defPPr>
      <a:defRPr lang="de-DE"/>
    </a:defPPr>
    <a:lvl1pPr algn="l" rtl="0" fontAlgn="base">
      <a:spcBef>
        <a:spcPct val="0"/>
      </a:spcBef>
      <a:spcAft>
        <a:spcPct val="0"/>
      </a:spcAft>
      <a:defRPr sz="2000" b="1" kern="1200">
        <a:solidFill>
          <a:schemeClr val="tx1"/>
        </a:solidFill>
        <a:latin typeface="Polo" pitchFamily="2" charset="0"/>
        <a:ea typeface="+mn-ea"/>
        <a:cs typeface="Arial" charset="0"/>
      </a:defRPr>
    </a:lvl1pPr>
    <a:lvl2pPr marL="457200" algn="l" rtl="0" fontAlgn="base">
      <a:spcBef>
        <a:spcPct val="0"/>
      </a:spcBef>
      <a:spcAft>
        <a:spcPct val="0"/>
      </a:spcAft>
      <a:defRPr sz="2000" b="1" kern="1200">
        <a:solidFill>
          <a:schemeClr val="tx1"/>
        </a:solidFill>
        <a:latin typeface="Polo" pitchFamily="2" charset="0"/>
        <a:ea typeface="+mn-ea"/>
        <a:cs typeface="Arial" charset="0"/>
      </a:defRPr>
    </a:lvl2pPr>
    <a:lvl3pPr marL="914400" algn="l" rtl="0" fontAlgn="base">
      <a:spcBef>
        <a:spcPct val="0"/>
      </a:spcBef>
      <a:spcAft>
        <a:spcPct val="0"/>
      </a:spcAft>
      <a:defRPr sz="2000" b="1" kern="1200">
        <a:solidFill>
          <a:schemeClr val="tx1"/>
        </a:solidFill>
        <a:latin typeface="Polo" pitchFamily="2" charset="0"/>
        <a:ea typeface="+mn-ea"/>
        <a:cs typeface="Arial" charset="0"/>
      </a:defRPr>
    </a:lvl3pPr>
    <a:lvl4pPr marL="1371600" algn="l" rtl="0" fontAlgn="base">
      <a:spcBef>
        <a:spcPct val="0"/>
      </a:spcBef>
      <a:spcAft>
        <a:spcPct val="0"/>
      </a:spcAft>
      <a:defRPr sz="2000" b="1" kern="1200">
        <a:solidFill>
          <a:schemeClr val="tx1"/>
        </a:solidFill>
        <a:latin typeface="Polo" pitchFamily="2" charset="0"/>
        <a:ea typeface="+mn-ea"/>
        <a:cs typeface="Arial" charset="0"/>
      </a:defRPr>
    </a:lvl4pPr>
    <a:lvl5pPr marL="1828800" algn="l" rtl="0" fontAlgn="base">
      <a:spcBef>
        <a:spcPct val="0"/>
      </a:spcBef>
      <a:spcAft>
        <a:spcPct val="0"/>
      </a:spcAft>
      <a:defRPr sz="2000" b="1" kern="1200">
        <a:solidFill>
          <a:schemeClr val="tx1"/>
        </a:solidFill>
        <a:latin typeface="Polo" pitchFamily="2" charset="0"/>
        <a:ea typeface="+mn-ea"/>
        <a:cs typeface="Arial" charset="0"/>
      </a:defRPr>
    </a:lvl5pPr>
    <a:lvl6pPr marL="2286000" algn="l" defTabSz="914400" rtl="0" eaLnBrk="1" latinLnBrk="0" hangingPunct="1">
      <a:defRPr sz="2000" b="1" kern="1200">
        <a:solidFill>
          <a:schemeClr val="tx1"/>
        </a:solidFill>
        <a:latin typeface="Polo" pitchFamily="2" charset="0"/>
        <a:ea typeface="+mn-ea"/>
        <a:cs typeface="Arial" charset="0"/>
      </a:defRPr>
    </a:lvl6pPr>
    <a:lvl7pPr marL="2743200" algn="l" defTabSz="914400" rtl="0" eaLnBrk="1" latinLnBrk="0" hangingPunct="1">
      <a:defRPr sz="2000" b="1" kern="1200">
        <a:solidFill>
          <a:schemeClr val="tx1"/>
        </a:solidFill>
        <a:latin typeface="Polo" pitchFamily="2" charset="0"/>
        <a:ea typeface="+mn-ea"/>
        <a:cs typeface="Arial" charset="0"/>
      </a:defRPr>
    </a:lvl7pPr>
    <a:lvl8pPr marL="3200400" algn="l" defTabSz="914400" rtl="0" eaLnBrk="1" latinLnBrk="0" hangingPunct="1">
      <a:defRPr sz="2000" b="1" kern="1200">
        <a:solidFill>
          <a:schemeClr val="tx1"/>
        </a:solidFill>
        <a:latin typeface="Polo" pitchFamily="2" charset="0"/>
        <a:ea typeface="+mn-ea"/>
        <a:cs typeface="Arial" charset="0"/>
      </a:defRPr>
    </a:lvl8pPr>
    <a:lvl9pPr marL="3657600" algn="l" defTabSz="914400" rtl="0" eaLnBrk="1" latinLnBrk="0" hangingPunct="1">
      <a:defRPr sz="2000" b="1" kern="1200">
        <a:solidFill>
          <a:schemeClr val="tx1"/>
        </a:solidFill>
        <a:latin typeface="Polo" pitchFamily="2"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encoding="windows-1252"/>
  <p:clrMru>
    <a:srgbClr val="F76B60"/>
    <a:srgbClr val="7F0026"/>
    <a:srgbClr val="AD0026"/>
    <a:srgbClr val="D20026"/>
    <a:srgbClr val="F5493B"/>
    <a:srgbClr val="FF8F6E"/>
    <a:srgbClr val="D2D2D2"/>
    <a:srgbClr val="F21C0A"/>
  </p:clrMru>
</p:presentationPr>
</file>

<file path=ppt/tableStyles.xml><?xml version="1.0" encoding="utf-8"?>
<a:tblStyleLst xmlns:a="http://schemas.openxmlformats.org/drawingml/2006/main" def="{5C22544A-7EE6-4342-B048-85BDC9FD1C3A}">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1517" autoAdjust="0"/>
    <p:restoredTop sz="94718" autoAdjust="0"/>
  </p:normalViewPr>
  <p:slideViewPr>
    <p:cSldViewPr snapToGrid="0" snapToObjects="1">
      <p:cViewPr varScale="1">
        <p:scale>
          <a:sx n="88" d="100"/>
          <a:sy n="88" d="100"/>
        </p:scale>
        <p:origin x="-1026" y="-96"/>
      </p:cViewPr>
      <p:guideLst>
        <p:guide orient="horz" pos="2160"/>
        <p:guide pos="312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18435"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Polo" pitchFamily="2" charset="0"/>
                <a:cs typeface="+mn-cs"/>
              </a:defRPr>
            </a:lvl1pPr>
          </a:lstStyle>
          <a:p>
            <a:pPr>
              <a:defRPr/>
            </a:pPr>
            <a:endParaRPr lang="fr-FR"/>
          </a:p>
        </p:txBody>
      </p:sp>
      <p:sp>
        <p:nvSpPr>
          <p:cNvPr id="18436"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18437"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Polo" pitchFamily="2" charset="0"/>
                <a:cs typeface="+mn-cs"/>
              </a:defRPr>
            </a:lvl1pPr>
          </a:lstStyle>
          <a:p>
            <a:pPr>
              <a:defRPr/>
            </a:pPr>
            <a:fld id="{23C802C7-FBC2-454C-AECB-92B8A51C2094}"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7171"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Polo" pitchFamily="2" charset="0"/>
                <a:cs typeface="+mn-cs"/>
              </a:defRPr>
            </a:lvl1pPr>
          </a:lstStyle>
          <a:p>
            <a:pPr>
              <a:defRPr/>
            </a:pPr>
            <a:endParaRPr lang="fr-FR"/>
          </a:p>
        </p:txBody>
      </p:sp>
      <p:sp>
        <p:nvSpPr>
          <p:cNvPr id="6148" name="Rectangle 4"/>
          <p:cNvSpPr>
            <a:spLocks noGrp="1" noRot="1" noChangeAspect="1" noChangeArrowheads="1" noTextEdit="1"/>
          </p:cNvSpPr>
          <p:nvPr>
            <p:ph type="sldImg" idx="2"/>
          </p:nvPr>
        </p:nvSpPr>
        <p:spPr bwMode="auto">
          <a:xfrm>
            <a:off x="711200" y="744538"/>
            <a:ext cx="5376863" cy="3722687"/>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Textmasterformate durch Klicken bearbeiten</a:t>
            </a:r>
          </a:p>
          <a:p>
            <a:pPr lvl="1"/>
            <a:r>
              <a:rPr lang="fr-FR" noProof="0" smtClean="0"/>
              <a:t>Zweite Ebene</a:t>
            </a:r>
          </a:p>
          <a:p>
            <a:pPr lvl="2"/>
            <a:r>
              <a:rPr lang="fr-FR" noProof="0" smtClean="0"/>
              <a:t>Dritte Ebene</a:t>
            </a:r>
          </a:p>
          <a:p>
            <a:pPr lvl="3"/>
            <a:r>
              <a:rPr lang="fr-FR" noProof="0" smtClean="0"/>
              <a:t>Vierte Ebene</a:t>
            </a:r>
          </a:p>
          <a:p>
            <a:pPr lvl="4"/>
            <a:r>
              <a:rPr lang="fr-FR" noProof="0" smtClean="0"/>
              <a:t>Fünfte Ebene</a:t>
            </a:r>
          </a:p>
        </p:txBody>
      </p:sp>
      <p:sp>
        <p:nvSpPr>
          <p:cNvPr id="7174"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Polo" pitchFamily="2" charset="0"/>
                <a:cs typeface="+mn-cs"/>
              </a:defRPr>
            </a:lvl1pPr>
          </a:lstStyle>
          <a:p>
            <a:pPr>
              <a:defRPr/>
            </a:pPr>
            <a:endParaRPr lang="fr-FR"/>
          </a:p>
        </p:txBody>
      </p:sp>
      <p:sp>
        <p:nvSpPr>
          <p:cNvPr id="7175"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Polo" pitchFamily="2" charset="0"/>
                <a:cs typeface="+mn-cs"/>
              </a:defRPr>
            </a:lvl1pPr>
          </a:lstStyle>
          <a:p>
            <a:pPr>
              <a:defRPr/>
            </a:pPr>
            <a:fld id="{32407BF5-BE79-415B-8AC5-C25EAA45E25D}"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Polo" pitchFamily="2" charset="0"/>
        <a:ea typeface="+mn-ea"/>
        <a:cs typeface="+mn-cs"/>
      </a:defRPr>
    </a:lvl1pPr>
    <a:lvl2pPr marL="457200" algn="l" rtl="0" eaLnBrk="0" fontAlgn="base" hangingPunct="0">
      <a:spcBef>
        <a:spcPct val="30000"/>
      </a:spcBef>
      <a:spcAft>
        <a:spcPct val="0"/>
      </a:spcAft>
      <a:defRPr sz="1200" kern="1200">
        <a:solidFill>
          <a:schemeClr val="tx1"/>
        </a:solidFill>
        <a:latin typeface="Polo" pitchFamily="2" charset="0"/>
        <a:ea typeface="+mn-ea"/>
        <a:cs typeface="+mn-cs"/>
      </a:defRPr>
    </a:lvl2pPr>
    <a:lvl3pPr marL="914400" algn="l" rtl="0" eaLnBrk="0" fontAlgn="base" hangingPunct="0">
      <a:spcBef>
        <a:spcPct val="30000"/>
      </a:spcBef>
      <a:spcAft>
        <a:spcPct val="0"/>
      </a:spcAft>
      <a:defRPr sz="1200" kern="1200">
        <a:solidFill>
          <a:schemeClr val="tx1"/>
        </a:solidFill>
        <a:latin typeface="Polo" pitchFamily="2" charset="0"/>
        <a:ea typeface="+mn-ea"/>
        <a:cs typeface="+mn-cs"/>
      </a:defRPr>
    </a:lvl3pPr>
    <a:lvl4pPr marL="1371600" algn="l" rtl="0" eaLnBrk="0" fontAlgn="base" hangingPunct="0">
      <a:spcBef>
        <a:spcPct val="30000"/>
      </a:spcBef>
      <a:spcAft>
        <a:spcPct val="0"/>
      </a:spcAft>
      <a:defRPr sz="1200" kern="1200">
        <a:solidFill>
          <a:schemeClr val="tx1"/>
        </a:solidFill>
        <a:latin typeface="Polo" pitchFamily="2" charset="0"/>
        <a:ea typeface="+mn-ea"/>
        <a:cs typeface="+mn-cs"/>
      </a:defRPr>
    </a:lvl4pPr>
    <a:lvl5pPr marL="1828800" algn="l" rtl="0" eaLnBrk="0" fontAlgn="base" hangingPunct="0">
      <a:spcBef>
        <a:spcPct val="30000"/>
      </a:spcBef>
      <a:spcAft>
        <a:spcPct val="0"/>
      </a:spcAft>
      <a:defRPr sz="1200" kern="1200">
        <a:solidFill>
          <a:schemeClr val="tx1"/>
        </a:solidFill>
        <a:latin typeface="Polo"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p>
            <a:fld id="{8A6E29EE-B224-49E8-AA57-0BC030DD813C}" type="slidenum">
              <a:rPr lang="fr-FR" smtClean="0">
                <a:cs typeface="Arial" charset="0"/>
              </a:rPr>
              <a:pPr/>
              <a:t>1</a:t>
            </a:fld>
            <a:endParaRPr lang="fr-FR" smtClean="0">
              <a:cs typeface="Arial" charset="0"/>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xfrm>
            <a:off x="681038" y="4713288"/>
            <a:ext cx="5435600" cy="4468812"/>
          </a:xfrm>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32407BF5-BE79-415B-8AC5-C25EAA45E25D}" type="slidenum">
              <a:rPr lang="fr-FR" smtClean="0"/>
              <a:pPr>
                <a:defRPr/>
              </a:pPr>
              <a:t>8</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32407BF5-BE79-415B-8AC5-C25EAA45E25D}" type="slidenum">
              <a:rPr lang="fr-FR" smtClean="0"/>
              <a:pPr>
                <a:defRPr/>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vmlDrawing" Target="../drawings/vmlDrawing2.vml"/><Relationship Id="rId5" Type="http://schemas.openxmlformats.org/officeDocument/2006/relationships/image" Target="../media/image1.w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gray">
      <p:bgPr>
        <a:solidFill>
          <a:srgbClr val="F21C0A"/>
        </a:solidFill>
        <a:effectLst/>
      </p:bgPr>
    </p:bg>
    <p:spTree>
      <p:nvGrpSpPr>
        <p:cNvPr id="1" name=""/>
        <p:cNvGrpSpPr/>
        <p:nvPr/>
      </p:nvGrpSpPr>
      <p:grpSpPr>
        <a:xfrm>
          <a:off x="0" y="0"/>
          <a:ext cx="0" cy="0"/>
          <a:chOff x="0" y="0"/>
          <a:chExt cx="0" cy="0"/>
        </a:xfrm>
      </p:grpSpPr>
      <p:graphicFrame>
        <p:nvGraphicFramePr>
          <p:cNvPr id="4" name="Rectangle 2" hidden="1"/>
          <p:cNvGraphicFramePr>
            <a:graphicFrameLocks/>
          </p:cNvGraphicFramePr>
          <p:nvPr/>
        </p:nvGraphicFramePr>
        <p:xfrm>
          <a:off x="0" y="0"/>
          <a:ext cx="158750" cy="158750"/>
        </p:xfrm>
        <a:graphic>
          <a:graphicData uri="http://schemas.openxmlformats.org/presentationml/2006/ole">
            <p:oleObj spid="_x0000_s20482" r:id="rId4" imgW="0" imgH="0" progId="">
              <p:embed/>
            </p:oleObj>
          </a:graphicData>
        </a:graphic>
      </p:graphicFrame>
      <p:pic>
        <p:nvPicPr>
          <p:cNvPr id="5" name="eon_logo1" descr="EON_France_W"/>
          <p:cNvPicPr>
            <a:picLocks noChangeAspect="1" noChangeArrowheads="1"/>
          </p:cNvPicPr>
          <p:nvPr>
            <p:custDataLst>
              <p:tags r:id="rId2"/>
            </p:custDataLst>
          </p:nvPr>
        </p:nvPicPr>
        <p:blipFill>
          <a:blip r:embed="rId5"/>
          <a:srcRect/>
          <a:stretch>
            <a:fillRect/>
          </a:stretch>
        </p:blipFill>
        <p:spPr bwMode="gray">
          <a:xfrm>
            <a:off x="654050" y="889000"/>
            <a:ext cx="4908550" cy="993775"/>
          </a:xfrm>
          <a:prstGeom prst="rect">
            <a:avLst/>
          </a:prstGeom>
          <a:noFill/>
          <a:ln w="12700">
            <a:noFill/>
            <a:miter lim="800000"/>
            <a:headEnd/>
            <a:tailEnd type="none" w="med" len="lg"/>
          </a:ln>
        </p:spPr>
      </p:pic>
      <p:sp>
        <p:nvSpPr>
          <p:cNvPr id="440323" name="Rectangle 3"/>
          <p:cNvSpPr>
            <a:spLocks noGrp="1" noChangeArrowheads="1"/>
          </p:cNvSpPr>
          <p:nvPr>
            <p:ph type="ctrTitle"/>
          </p:nvPr>
        </p:nvSpPr>
        <p:spPr>
          <a:xfrm>
            <a:off x="3300413" y="4267200"/>
            <a:ext cx="5532437" cy="989013"/>
          </a:xfrm>
          <a:ln/>
        </p:spPr>
        <p:txBody>
          <a:bodyPr anchor="b"/>
          <a:lstStyle>
            <a:lvl1pPr>
              <a:defRPr b="1">
                <a:solidFill>
                  <a:schemeClr val="bg1"/>
                </a:solidFill>
              </a:defRPr>
            </a:lvl1pPr>
          </a:lstStyle>
          <a:p>
            <a:r>
              <a:rPr lang="fr-FR" smtClean="0"/>
              <a:t>Cliquez pour modifier le style du titre</a:t>
            </a:r>
            <a:endParaRPr lang="en-US"/>
          </a:p>
        </p:txBody>
      </p:sp>
      <p:sp>
        <p:nvSpPr>
          <p:cNvPr id="440324" name="Rectangle 4"/>
          <p:cNvSpPr>
            <a:spLocks noGrp="1" noChangeArrowheads="1"/>
          </p:cNvSpPr>
          <p:nvPr>
            <p:ph type="subTitle" sz="quarter" idx="1"/>
          </p:nvPr>
        </p:nvSpPr>
        <p:spPr>
          <a:xfrm>
            <a:off x="3300413" y="5508625"/>
            <a:ext cx="5532437" cy="741363"/>
          </a:xfrm>
          <a:ln/>
        </p:spPr>
        <p:txBody>
          <a:bodyPr/>
          <a:lstStyle>
            <a:lvl1pPr>
              <a:lnSpc>
                <a:spcPts val="2000"/>
              </a:lnSpc>
              <a:defRPr>
                <a:solidFill>
                  <a:schemeClr val="bg1"/>
                </a:solidFill>
              </a:defRPr>
            </a:lvl1pPr>
          </a:lstStyle>
          <a:p>
            <a:r>
              <a:rPr lang="fr-FR" smtClean="0"/>
              <a:t>Cliquez pour modifier le style des sous-titres du masque</a:t>
            </a:r>
            <a:endParaRPr lang="en-US"/>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99300" y="1143000"/>
            <a:ext cx="2146300" cy="510540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60400" y="1143000"/>
            <a:ext cx="6286500" cy="5105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82638" y="4406900"/>
            <a:ext cx="8420100" cy="1362075"/>
          </a:xfrm>
        </p:spPr>
        <p:txBody>
          <a:bodyPr/>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604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029200" y="1905000"/>
            <a:ext cx="42164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95300" y="274638"/>
            <a:ext cx="89154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95300" y="273050"/>
            <a:ext cx="3259138"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41513" y="4800600"/>
            <a:ext cx="59436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1026" name="Rectangle 2" hidden="1"/>
          <p:cNvGraphicFramePr>
            <a:graphicFrameLocks/>
          </p:cNvGraphicFramePr>
          <p:nvPr/>
        </p:nvGraphicFramePr>
        <p:xfrm>
          <a:off x="0" y="0"/>
          <a:ext cx="158750" cy="158750"/>
        </p:xfrm>
        <a:graphic>
          <a:graphicData uri="http://schemas.openxmlformats.org/presentationml/2006/ole">
            <p:oleObj spid="_x0000_s1026" r:id="rId19" imgW="0" imgH="0" progId="">
              <p:embed/>
            </p:oleObj>
          </a:graphicData>
        </a:graphic>
      </p:graphicFrame>
      <p:sp>
        <p:nvSpPr>
          <p:cNvPr id="1028" name="Rectangle 3"/>
          <p:cNvSpPr>
            <a:spLocks noGrp="1" noChangeArrowheads="1"/>
          </p:cNvSpPr>
          <p:nvPr>
            <p:ph type="title"/>
            <p:custDataLst>
              <p:tags r:id="rId14"/>
            </p:custDataLst>
          </p:nvPr>
        </p:nvSpPr>
        <p:spPr bwMode="gray">
          <a:xfrm>
            <a:off x="660400" y="1143000"/>
            <a:ext cx="8585200" cy="53340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fr-FR" smtClean="0"/>
              <a:t>Slide title</a:t>
            </a:r>
          </a:p>
        </p:txBody>
      </p:sp>
      <p:sp>
        <p:nvSpPr>
          <p:cNvPr id="1029" name="Objektbereich"/>
          <p:cNvSpPr>
            <a:spLocks noGrp="1" noChangeArrowheads="1"/>
          </p:cNvSpPr>
          <p:nvPr>
            <p:ph type="body" idx="1"/>
            <p:custDataLst>
              <p:tags r:id="rId15"/>
            </p:custDataLst>
          </p:nvPr>
        </p:nvSpPr>
        <p:spPr bwMode="gray">
          <a:xfrm>
            <a:off x="660400" y="1905000"/>
            <a:ext cx="8585200" cy="4343400"/>
          </a:xfrm>
          <a:prstGeom prst="rect">
            <a:avLst/>
          </a:prstGeom>
          <a:noFill/>
          <a:ln w="9525" algn="ctr">
            <a:noFill/>
            <a:miter lim="800000"/>
            <a:headEnd/>
            <a:tailEnd/>
          </a:ln>
        </p:spPr>
        <p:txBody>
          <a:bodyPr vert="horz" wrap="square" lIns="0" tIns="0" rIns="0" bIns="0" numCol="1" anchor="t" anchorCtr="0" compatLnSpc="1">
            <a:prstTxWarp prst="textNoShape">
              <a:avLst/>
            </a:prstTxWarp>
          </a:bodyPr>
          <a:lstStyle/>
          <a:p>
            <a:pPr lvl="0"/>
            <a:r>
              <a:rPr lang="fr-FR" smtClean="0"/>
              <a:t>Body text</a:t>
            </a:r>
          </a:p>
          <a:p>
            <a:pPr lvl="1"/>
            <a:r>
              <a:rPr lang="fr-FR" smtClean="0"/>
              <a:t>First level</a:t>
            </a:r>
          </a:p>
          <a:p>
            <a:pPr lvl="2"/>
            <a:r>
              <a:rPr lang="fr-FR" smtClean="0"/>
              <a:t>Second level</a:t>
            </a:r>
          </a:p>
          <a:p>
            <a:pPr lvl="3"/>
            <a:r>
              <a:rPr lang="fr-FR" smtClean="0"/>
              <a:t>Third level</a:t>
            </a:r>
          </a:p>
          <a:p>
            <a:pPr lvl="4"/>
            <a:r>
              <a:rPr lang="fr-FR" smtClean="0"/>
              <a:t>Quotation level</a:t>
            </a:r>
          </a:p>
        </p:txBody>
      </p:sp>
      <p:sp>
        <p:nvSpPr>
          <p:cNvPr id="439301" name="Rectangle 5"/>
          <p:cNvSpPr>
            <a:spLocks noChangeArrowheads="1"/>
          </p:cNvSpPr>
          <p:nvPr>
            <p:custDataLst>
              <p:tags r:id="rId16"/>
            </p:custDataLst>
          </p:nvPr>
        </p:nvSpPr>
        <p:spPr bwMode="gray">
          <a:xfrm>
            <a:off x="0" y="0"/>
            <a:ext cx="9906000" cy="990600"/>
          </a:xfrm>
          <a:prstGeom prst="rect">
            <a:avLst/>
          </a:prstGeom>
          <a:solidFill>
            <a:srgbClr val="F21C0A"/>
          </a:solidFill>
          <a:ln w="9525">
            <a:noFill/>
            <a:miter lim="800000"/>
            <a:headEnd/>
            <a:tailEnd/>
          </a:ln>
          <a:effectLst/>
        </p:spPr>
        <p:txBody>
          <a:bodyPr wrap="none" anchor="ctr"/>
          <a:lstStyle/>
          <a:p>
            <a:pPr algn="ctr">
              <a:defRPr/>
            </a:pPr>
            <a:endParaRPr lang="en-US" sz="1600" b="0" u="sng">
              <a:cs typeface="+mn-cs"/>
            </a:endParaRPr>
          </a:p>
        </p:txBody>
      </p:sp>
      <p:pic>
        <p:nvPicPr>
          <p:cNvPr id="1031" name="eon_logo2" descr="EON_France_W"/>
          <p:cNvPicPr>
            <a:picLocks noChangeAspect="1" noChangeArrowheads="1"/>
          </p:cNvPicPr>
          <p:nvPr>
            <p:custDataLst>
              <p:tags r:id="rId17"/>
            </p:custDataLst>
          </p:nvPr>
        </p:nvPicPr>
        <p:blipFill>
          <a:blip r:embed="rId20"/>
          <a:srcRect/>
          <a:stretch>
            <a:fillRect/>
          </a:stretch>
        </p:blipFill>
        <p:spPr bwMode="gray">
          <a:xfrm>
            <a:off x="203200" y="349250"/>
            <a:ext cx="2384425" cy="482600"/>
          </a:xfrm>
          <a:prstGeom prst="rect">
            <a:avLst/>
          </a:prstGeom>
          <a:noFill/>
          <a:ln w="12700">
            <a:noFill/>
            <a:miter lim="800000"/>
            <a:headEnd/>
            <a:tailEnd type="none" w="med" len="lg"/>
          </a:ln>
        </p:spPr>
      </p:pic>
      <p:sp>
        <p:nvSpPr>
          <p:cNvPr id="439303" name="Espace réservé du numéro de diapositive 3"/>
          <p:cNvSpPr txBox="1">
            <a:spLocks noGrp="1"/>
          </p:cNvSpPr>
          <p:nvPr>
            <p:custDataLst>
              <p:tags r:id="rId18"/>
            </p:custDataLst>
          </p:nvPr>
        </p:nvSpPr>
        <p:spPr bwMode="auto">
          <a:xfrm>
            <a:off x="7294880" y="6553200"/>
            <a:ext cx="1950720" cy="152400"/>
          </a:xfrm>
          <a:prstGeom prst="rect">
            <a:avLst/>
          </a:prstGeom>
          <a:noFill/>
          <a:ln w="9525">
            <a:noFill/>
            <a:miter lim="800000"/>
            <a:headEnd/>
            <a:tailEnd/>
          </a:ln>
        </p:spPr>
        <p:txBody>
          <a:bodyPr lIns="0" tIns="0" rIns="0" bIns="0"/>
          <a:lstStyle/>
          <a:p>
            <a:pPr algn="r" eaLnBrk="0" hangingPunct="0">
              <a:lnSpc>
                <a:spcPts val="900"/>
              </a:lnSpc>
              <a:defRPr/>
            </a:pPr>
            <a:r>
              <a:rPr lang="fr-FR" sz="800" b="0" dirty="0" smtClean="0">
                <a:cs typeface="+mn-cs"/>
              </a:rPr>
              <a:t>A-</a:t>
            </a:r>
            <a:r>
              <a:rPr lang="fr-FR" sz="800" b="0" dirty="0" err="1" smtClean="0">
                <a:cs typeface="+mn-cs"/>
              </a:rPr>
              <a:t>C.Baudon</a:t>
            </a:r>
            <a:r>
              <a:rPr lang="fr-FR" sz="800" b="0" dirty="0" smtClean="0">
                <a:cs typeface="+mn-cs"/>
              </a:rPr>
              <a:t> /CORPORATE </a:t>
            </a:r>
            <a:r>
              <a:rPr lang="fr-FR" sz="800" b="0" dirty="0">
                <a:cs typeface="+mn-cs"/>
              </a:rPr>
              <a:t>DEVELOPMENT - </a:t>
            </a:r>
            <a:fld id="{209F08AE-7B65-40CF-AD4D-99DF92DEE128}" type="slidenum">
              <a:rPr lang="fr-FR" sz="800" b="0">
                <a:cs typeface="+mn-cs"/>
              </a:rPr>
              <a:pPr algn="r" eaLnBrk="0" hangingPunct="0">
                <a:lnSpc>
                  <a:spcPts val="900"/>
                </a:lnSpc>
                <a:defRPr/>
              </a:pPr>
              <a:t>‹N°›</a:t>
            </a:fld>
            <a:endParaRPr lang="fr-FR" sz="800" b="0" dirty="0">
              <a:cs typeface="+mn-cs"/>
            </a:endParaRPr>
          </a:p>
        </p:txBody>
      </p:sp>
    </p:spTree>
  </p:cSld>
  <p:clrMap bg1="lt1" tx1="dk1" bg2="lt2" tx2="dk2" accent1="accent1" accent2="accent2" accent3="accent3" accent4="accent4" accent5="accent5" accent6="accent6" hlink="hlink" folHlink="folHlink"/>
  <p:sldLayoutIdLst>
    <p:sldLayoutId id="2147483916"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ransition spd="med"/>
  <p:hf sldNum="0" hdr="0" dt="0"/>
  <p:txStyles>
    <p:titleStyle>
      <a:lvl1pPr algn="l" rtl="0" eaLnBrk="1" fontAlgn="base" hangingPunct="1">
        <a:lnSpc>
          <a:spcPts val="3400"/>
        </a:lnSpc>
        <a:spcBef>
          <a:spcPct val="0"/>
        </a:spcBef>
        <a:spcAft>
          <a:spcPct val="0"/>
        </a:spcAft>
        <a:defRPr sz="2600">
          <a:solidFill>
            <a:schemeClr val="tx1"/>
          </a:solidFill>
          <a:latin typeface="+mj-lt"/>
          <a:ea typeface="+mj-ea"/>
          <a:cs typeface="+mj-cs"/>
        </a:defRPr>
      </a:lvl1pPr>
      <a:lvl2pPr algn="l" rtl="0" eaLnBrk="1" fontAlgn="base" hangingPunct="1">
        <a:lnSpc>
          <a:spcPts val="3400"/>
        </a:lnSpc>
        <a:spcBef>
          <a:spcPct val="0"/>
        </a:spcBef>
        <a:spcAft>
          <a:spcPct val="0"/>
        </a:spcAft>
        <a:defRPr sz="2600">
          <a:solidFill>
            <a:schemeClr val="tx1"/>
          </a:solidFill>
          <a:latin typeface="Polo" pitchFamily="2" charset="0"/>
          <a:cs typeface="Arial" charset="0"/>
        </a:defRPr>
      </a:lvl2pPr>
      <a:lvl3pPr algn="l" rtl="0" eaLnBrk="1" fontAlgn="base" hangingPunct="1">
        <a:lnSpc>
          <a:spcPts val="3400"/>
        </a:lnSpc>
        <a:spcBef>
          <a:spcPct val="0"/>
        </a:spcBef>
        <a:spcAft>
          <a:spcPct val="0"/>
        </a:spcAft>
        <a:defRPr sz="2600">
          <a:solidFill>
            <a:schemeClr val="tx1"/>
          </a:solidFill>
          <a:latin typeface="Polo" pitchFamily="2" charset="0"/>
          <a:cs typeface="Arial" charset="0"/>
        </a:defRPr>
      </a:lvl3pPr>
      <a:lvl4pPr algn="l" rtl="0" eaLnBrk="1" fontAlgn="base" hangingPunct="1">
        <a:lnSpc>
          <a:spcPts val="3400"/>
        </a:lnSpc>
        <a:spcBef>
          <a:spcPct val="0"/>
        </a:spcBef>
        <a:spcAft>
          <a:spcPct val="0"/>
        </a:spcAft>
        <a:defRPr sz="2600">
          <a:solidFill>
            <a:schemeClr val="tx1"/>
          </a:solidFill>
          <a:latin typeface="Polo" pitchFamily="2" charset="0"/>
          <a:cs typeface="Arial" charset="0"/>
        </a:defRPr>
      </a:lvl4pPr>
      <a:lvl5pPr algn="l" rtl="0" eaLnBrk="1" fontAlgn="base" hangingPunct="1">
        <a:lnSpc>
          <a:spcPts val="3400"/>
        </a:lnSpc>
        <a:spcBef>
          <a:spcPct val="0"/>
        </a:spcBef>
        <a:spcAft>
          <a:spcPct val="0"/>
        </a:spcAft>
        <a:defRPr sz="2600">
          <a:solidFill>
            <a:schemeClr val="tx1"/>
          </a:solidFill>
          <a:latin typeface="Polo" pitchFamily="2" charset="0"/>
          <a:cs typeface="Arial" charset="0"/>
        </a:defRPr>
      </a:lvl5pPr>
      <a:lvl6pPr marL="457200" algn="l" rtl="0" eaLnBrk="1" fontAlgn="base" hangingPunct="1">
        <a:lnSpc>
          <a:spcPts val="3400"/>
        </a:lnSpc>
        <a:spcBef>
          <a:spcPct val="0"/>
        </a:spcBef>
        <a:spcAft>
          <a:spcPct val="0"/>
        </a:spcAft>
        <a:defRPr sz="2600">
          <a:solidFill>
            <a:schemeClr val="tx1"/>
          </a:solidFill>
          <a:latin typeface="Polo" pitchFamily="2" charset="0"/>
          <a:cs typeface="Arial" charset="0"/>
        </a:defRPr>
      </a:lvl6pPr>
      <a:lvl7pPr marL="914400" algn="l" rtl="0" eaLnBrk="1" fontAlgn="base" hangingPunct="1">
        <a:lnSpc>
          <a:spcPts val="3400"/>
        </a:lnSpc>
        <a:spcBef>
          <a:spcPct val="0"/>
        </a:spcBef>
        <a:spcAft>
          <a:spcPct val="0"/>
        </a:spcAft>
        <a:defRPr sz="2600">
          <a:solidFill>
            <a:schemeClr val="tx1"/>
          </a:solidFill>
          <a:latin typeface="Polo" pitchFamily="2" charset="0"/>
          <a:cs typeface="Arial" charset="0"/>
        </a:defRPr>
      </a:lvl7pPr>
      <a:lvl8pPr marL="1371600" algn="l" rtl="0" eaLnBrk="1" fontAlgn="base" hangingPunct="1">
        <a:lnSpc>
          <a:spcPts val="3400"/>
        </a:lnSpc>
        <a:spcBef>
          <a:spcPct val="0"/>
        </a:spcBef>
        <a:spcAft>
          <a:spcPct val="0"/>
        </a:spcAft>
        <a:defRPr sz="2600">
          <a:solidFill>
            <a:schemeClr val="tx1"/>
          </a:solidFill>
          <a:latin typeface="Polo" pitchFamily="2" charset="0"/>
          <a:cs typeface="Arial" charset="0"/>
        </a:defRPr>
      </a:lvl8pPr>
      <a:lvl9pPr marL="1828800" algn="l" rtl="0" eaLnBrk="1" fontAlgn="base" hangingPunct="1">
        <a:lnSpc>
          <a:spcPts val="3400"/>
        </a:lnSpc>
        <a:spcBef>
          <a:spcPct val="0"/>
        </a:spcBef>
        <a:spcAft>
          <a:spcPct val="0"/>
        </a:spcAft>
        <a:defRPr sz="2600">
          <a:solidFill>
            <a:schemeClr val="tx1"/>
          </a:solidFill>
          <a:latin typeface="Polo" pitchFamily="2" charset="0"/>
          <a:cs typeface="Arial" charset="0"/>
        </a:defRPr>
      </a:lvl9pPr>
    </p:titleStyle>
    <p:bodyStyle>
      <a:lvl1pPr marL="342900" indent="-342900" algn="l" rtl="0" eaLnBrk="1" fontAlgn="base" hangingPunct="1">
        <a:spcBef>
          <a:spcPct val="20000"/>
        </a:spcBef>
        <a:spcAft>
          <a:spcPct val="0"/>
        </a:spcAft>
        <a:defRPr sz="1600">
          <a:solidFill>
            <a:schemeClr val="tx1"/>
          </a:solidFill>
          <a:latin typeface="+mn-lt"/>
          <a:ea typeface="+mn-ea"/>
          <a:cs typeface="+mn-cs"/>
        </a:defRPr>
      </a:lvl1pPr>
      <a:lvl2pPr marL="358775" indent="-179388" algn="l" rtl="0" eaLnBrk="1" fontAlgn="base" hangingPunct="1">
        <a:spcBef>
          <a:spcPct val="20000"/>
        </a:spcBef>
        <a:spcAft>
          <a:spcPct val="0"/>
        </a:spcAft>
        <a:buClr>
          <a:srgbClr val="F21C0A"/>
        </a:buClr>
        <a:buFont typeface="Wingdings" pitchFamily="2" charset="2"/>
        <a:buChar char=""/>
        <a:defRPr sz="1600">
          <a:solidFill>
            <a:schemeClr val="tx1"/>
          </a:solidFill>
          <a:latin typeface="+mn-lt"/>
          <a:cs typeface="+mn-cs"/>
        </a:defRPr>
      </a:lvl2pPr>
      <a:lvl3pPr marL="719138" indent="-180975" algn="l" rtl="0" eaLnBrk="1" fontAlgn="base" hangingPunct="1">
        <a:spcBef>
          <a:spcPct val="20000"/>
        </a:spcBef>
        <a:spcAft>
          <a:spcPct val="0"/>
        </a:spcAft>
        <a:buClr>
          <a:schemeClr val="tx2"/>
        </a:buClr>
        <a:buFont typeface="Arial" charset="0"/>
        <a:buChar char="−"/>
        <a:defRPr sz="1600">
          <a:solidFill>
            <a:schemeClr val="tx1"/>
          </a:solidFill>
          <a:latin typeface="+mn-lt"/>
          <a:cs typeface="+mn-cs"/>
        </a:defRPr>
      </a:lvl3pPr>
      <a:lvl4pPr marL="1101725" indent="-203200" algn="l" rtl="0" eaLnBrk="1" fontAlgn="base" hangingPunct="1">
        <a:spcBef>
          <a:spcPct val="20000"/>
        </a:spcBef>
        <a:spcAft>
          <a:spcPct val="0"/>
        </a:spcAft>
        <a:buClr>
          <a:srgbClr val="F31C0A"/>
        </a:buClr>
        <a:buFont typeface="Wingdings" pitchFamily="2" charset="2"/>
        <a:buChar char=""/>
        <a:defRPr sz="1600">
          <a:solidFill>
            <a:schemeClr val="tx1"/>
          </a:solidFill>
          <a:latin typeface="+mn-lt"/>
          <a:cs typeface="+mn-cs"/>
        </a:defRPr>
      </a:lvl4pPr>
      <a:lvl5pPr marL="1281113" indent="547688"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5pPr>
      <a:lvl6pPr marL="17383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6pPr>
      <a:lvl7pPr marL="21955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7pPr>
      <a:lvl8pPr marL="26527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8pPr>
      <a:lvl9pPr marL="3109913" algn="l" rtl="0" eaLnBrk="1" fontAlgn="base" hangingPunct="1">
        <a:spcBef>
          <a:spcPct val="20000"/>
        </a:spcBef>
        <a:spcAft>
          <a:spcPct val="0"/>
        </a:spcAft>
        <a:buClr>
          <a:srgbClr val="F21C0A"/>
        </a:buClr>
        <a:buFont typeface="Wingdings" pitchFamily="2" charset="2"/>
        <a:defRPr sz="16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www.carlogo.com/pro/accueil.aspx" TargetMode="External"/><Relationship Id="rId2" Type="http://schemas.openxmlformats.org/officeDocument/2006/relationships/image" Target="../media/image6.gif"/><Relationship Id="rId1" Type="http://schemas.openxmlformats.org/officeDocument/2006/relationships/slideLayout" Target="../slideLayouts/slideLayout6.xml"/><Relationship Id="rId4" Type="http://schemas.openxmlformats.org/officeDocument/2006/relationships/image" Target="../media/image7.gif"/></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p:txBody>
          <a:bodyPr/>
          <a:lstStyle/>
          <a:p>
            <a:r>
              <a:rPr lang="fr-FR" sz="3000" dirty="0" smtClean="0"/>
              <a:t>CAR LOGO ‘ Campagne </a:t>
            </a:r>
            <a:r>
              <a:rPr lang="fr-FR" sz="3000" dirty="0" smtClean="0"/>
              <a:t>d’affichage pour E.ON France? </a:t>
            </a:r>
            <a:r>
              <a:rPr lang="fr-FR" sz="3000" dirty="0" smtClean="0"/>
              <a:t/>
            </a:r>
            <a:br>
              <a:rPr lang="fr-FR" sz="3000" dirty="0" smtClean="0"/>
            </a:br>
            <a:r>
              <a:rPr lang="fr-FR" sz="2400" b="0" dirty="0" smtClean="0"/>
              <a:t>April, 7th 2009</a:t>
            </a:r>
          </a:p>
        </p:txBody>
      </p:sp>
      <p:sp>
        <p:nvSpPr>
          <p:cNvPr id="4099" name="ZoneTexte 3"/>
          <p:cNvSpPr txBox="1">
            <a:spLocks noChangeArrowheads="1"/>
          </p:cNvSpPr>
          <p:nvPr/>
        </p:nvSpPr>
        <p:spPr bwMode="auto">
          <a:xfrm>
            <a:off x="685800" y="2133600"/>
            <a:ext cx="4930775" cy="461963"/>
          </a:xfrm>
          <a:prstGeom prst="rect">
            <a:avLst/>
          </a:prstGeom>
          <a:noFill/>
          <a:ln w="9525">
            <a:noFill/>
            <a:miter lim="800000"/>
            <a:headEnd/>
            <a:tailEnd/>
          </a:ln>
        </p:spPr>
        <p:txBody>
          <a:bodyPr>
            <a:spAutoFit/>
          </a:bodyPr>
          <a:lstStyle/>
          <a:p>
            <a:r>
              <a:rPr lang="fr-FR" sz="2400" b="0">
                <a:solidFill>
                  <a:schemeClr val="bg1"/>
                </a:solidFill>
              </a:rPr>
              <a:t>Corporate Development</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p:cNvSpPr>
            <a:spLocks noGrp="1"/>
          </p:cNvSpPr>
          <p:nvPr>
            <p:ph type="title"/>
          </p:nvPr>
        </p:nvSpPr>
        <p:spPr>
          <a:xfrm>
            <a:off x="660400" y="1001482"/>
            <a:ext cx="8585200" cy="533400"/>
          </a:xfrm>
        </p:spPr>
        <p:txBody>
          <a:bodyPr/>
          <a:lstStyle/>
          <a:p>
            <a:r>
              <a:rPr lang="fr-FR" dirty="0" smtClean="0"/>
              <a:t>Sommaire</a:t>
            </a:r>
          </a:p>
        </p:txBody>
      </p:sp>
      <p:sp>
        <p:nvSpPr>
          <p:cNvPr id="3" name="ZoneTexte 2"/>
          <p:cNvSpPr txBox="1"/>
          <p:nvPr/>
        </p:nvSpPr>
        <p:spPr>
          <a:xfrm>
            <a:off x="660400" y="2013862"/>
            <a:ext cx="8585200" cy="2723823"/>
          </a:xfrm>
          <a:prstGeom prst="rect">
            <a:avLst/>
          </a:prstGeom>
          <a:noFill/>
        </p:spPr>
        <p:txBody>
          <a:bodyPr wrap="square" rtlCol="0">
            <a:spAutoFit/>
          </a:bodyPr>
          <a:lstStyle/>
          <a:p>
            <a:pPr>
              <a:lnSpc>
                <a:spcPct val="150000"/>
              </a:lnSpc>
              <a:buFont typeface="Arial" pitchFamily="34" charset="0"/>
              <a:buChar char="•"/>
            </a:pPr>
            <a:r>
              <a:rPr lang="fr-FR" sz="1800" b="0" dirty="0" smtClean="0">
                <a:solidFill>
                  <a:schemeClr val="tx1">
                    <a:lumMod val="65000"/>
                    <a:lumOff val="35000"/>
                  </a:schemeClr>
                </a:solidFill>
              </a:rPr>
              <a:t>Avantages du concept ‘véhicules d’image’ Car Logo</a:t>
            </a:r>
          </a:p>
          <a:p>
            <a:pPr>
              <a:lnSpc>
                <a:spcPct val="150000"/>
              </a:lnSpc>
              <a:buFont typeface="Arial" pitchFamily="34" charset="0"/>
              <a:buChar char="•"/>
            </a:pPr>
            <a:r>
              <a:rPr lang="fr-FR" sz="1800" b="0" dirty="0" smtClean="0">
                <a:solidFill>
                  <a:schemeClr val="tx1">
                    <a:lumMod val="65000"/>
                    <a:lumOff val="35000"/>
                  </a:schemeClr>
                </a:solidFill>
              </a:rPr>
              <a:t>Le Principe</a:t>
            </a:r>
          </a:p>
          <a:p>
            <a:pPr>
              <a:lnSpc>
                <a:spcPct val="150000"/>
              </a:lnSpc>
              <a:buFont typeface="Arial" pitchFamily="34" charset="0"/>
              <a:buChar char="•"/>
            </a:pPr>
            <a:r>
              <a:rPr lang="fr-FR" sz="1800" b="0" dirty="0" smtClean="0">
                <a:solidFill>
                  <a:schemeClr val="tx1">
                    <a:lumMod val="65000"/>
                    <a:lumOff val="35000"/>
                  </a:schemeClr>
                </a:solidFill>
              </a:rPr>
              <a:t>Présentation de Car Logo</a:t>
            </a:r>
          </a:p>
          <a:p>
            <a:pPr>
              <a:lnSpc>
                <a:spcPct val="150000"/>
              </a:lnSpc>
              <a:buFont typeface="Arial" pitchFamily="34" charset="0"/>
              <a:buChar char="•"/>
            </a:pPr>
            <a:r>
              <a:rPr lang="fr-FR" sz="1800" b="0" dirty="0" smtClean="0">
                <a:solidFill>
                  <a:schemeClr val="tx1">
                    <a:lumMod val="65000"/>
                    <a:lumOff val="35000"/>
                  </a:schemeClr>
                </a:solidFill>
              </a:rPr>
              <a:t>Références </a:t>
            </a:r>
          </a:p>
          <a:p>
            <a:pPr>
              <a:lnSpc>
                <a:spcPct val="150000"/>
              </a:lnSpc>
              <a:buFont typeface="Arial" pitchFamily="34" charset="0"/>
              <a:buChar char="•"/>
            </a:pPr>
            <a:r>
              <a:rPr lang="fr-FR" sz="1800" b="0" dirty="0" smtClean="0">
                <a:solidFill>
                  <a:schemeClr val="tx1">
                    <a:lumMod val="65000"/>
                    <a:lumOff val="35000"/>
                  </a:schemeClr>
                </a:solidFill>
              </a:rPr>
              <a:t>Presse</a:t>
            </a:r>
          </a:p>
          <a:p>
            <a:endParaRPr lang="fr-FR" sz="1800" b="0" dirty="0" smtClean="0"/>
          </a:p>
          <a:p>
            <a:pPr>
              <a:buFont typeface="Arial" pitchFamily="34" charset="0"/>
              <a:buChar char="•"/>
            </a:pPr>
            <a:endParaRPr lang="fr-FR" sz="1800" b="0" dirty="0" smtClean="0"/>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Aperçu du </a:t>
            </a:r>
            <a:r>
              <a:rPr lang="fr-FR" dirty="0" smtClean="0"/>
              <a:t>concept / Car Logo E.ON France</a:t>
            </a:r>
            <a:endParaRPr lang="fr-FR" dirty="0"/>
          </a:p>
        </p:txBody>
      </p:sp>
      <p:grpSp>
        <p:nvGrpSpPr>
          <p:cNvPr id="11" name="Groupe 10"/>
          <p:cNvGrpSpPr/>
          <p:nvPr/>
        </p:nvGrpSpPr>
        <p:grpSpPr>
          <a:xfrm>
            <a:off x="566738" y="2765612"/>
            <a:ext cx="8678862" cy="2139950"/>
            <a:chOff x="566738" y="2765612"/>
            <a:chExt cx="8678862" cy="2139950"/>
          </a:xfrm>
        </p:grpSpPr>
        <p:pic>
          <p:nvPicPr>
            <p:cNvPr id="3" name="Picture 117" descr="pano"/>
            <p:cNvPicPr>
              <a:picLocks noChangeAspect="1" noChangeArrowheads="1"/>
            </p:cNvPicPr>
            <p:nvPr/>
          </p:nvPicPr>
          <p:blipFill>
            <a:blip r:embed="rId2"/>
            <a:srcRect/>
            <a:stretch>
              <a:fillRect/>
            </a:stretch>
          </p:blipFill>
          <p:spPr bwMode="auto">
            <a:xfrm>
              <a:off x="566738" y="2765612"/>
              <a:ext cx="8678862" cy="2139950"/>
            </a:xfrm>
            <a:prstGeom prst="rect">
              <a:avLst/>
            </a:prstGeom>
            <a:noFill/>
          </p:spPr>
        </p:pic>
        <p:pic>
          <p:nvPicPr>
            <p:cNvPr id="5" name="Image 4" descr="Eon France.gif"/>
            <p:cNvPicPr>
              <a:picLocks noChangeAspect="1"/>
            </p:cNvPicPr>
            <p:nvPr/>
          </p:nvPicPr>
          <p:blipFill>
            <a:blip r:embed="rId3"/>
            <a:stretch>
              <a:fillRect/>
            </a:stretch>
          </p:blipFill>
          <p:spPr>
            <a:xfrm rot="342755">
              <a:off x="1657235" y="4000490"/>
              <a:ext cx="1538163" cy="413553"/>
            </a:xfrm>
            <a:prstGeom prst="rect">
              <a:avLst/>
            </a:prstGeom>
          </p:spPr>
        </p:pic>
        <p:pic>
          <p:nvPicPr>
            <p:cNvPr id="7" name="Image 6" descr="Eon France.gif"/>
            <p:cNvPicPr>
              <a:picLocks noChangeAspect="1"/>
            </p:cNvPicPr>
            <p:nvPr/>
          </p:nvPicPr>
          <p:blipFill>
            <a:blip r:embed="rId3"/>
            <a:stretch>
              <a:fillRect/>
            </a:stretch>
          </p:blipFill>
          <p:spPr>
            <a:xfrm rot="342755">
              <a:off x="6646574" y="4281499"/>
              <a:ext cx="523940" cy="171532"/>
            </a:xfrm>
            <a:prstGeom prst="rect">
              <a:avLst/>
            </a:prstGeom>
          </p:spPr>
        </p:pic>
        <p:sp>
          <p:nvSpPr>
            <p:cNvPr id="8" name="ZoneTexte 7"/>
            <p:cNvSpPr txBox="1"/>
            <p:nvPr/>
          </p:nvSpPr>
          <p:spPr>
            <a:xfrm>
              <a:off x="6747537" y="4447939"/>
              <a:ext cx="208436" cy="107722"/>
            </a:xfrm>
            <a:prstGeom prst="rect">
              <a:avLst/>
            </a:prstGeom>
            <a:solidFill>
              <a:schemeClr val="tx2"/>
            </a:solidFill>
          </p:spPr>
          <p:txBody>
            <a:bodyPr wrap="square" rtlCol="0">
              <a:spAutoFit/>
            </a:bodyPr>
            <a:lstStyle/>
            <a:p>
              <a:endParaRPr lang="fr-FR" sz="100" dirty="0"/>
            </a:p>
          </p:txBody>
        </p:sp>
        <p:sp>
          <p:nvSpPr>
            <p:cNvPr id="9" name="Forme libre 8"/>
            <p:cNvSpPr/>
            <p:nvPr/>
          </p:nvSpPr>
          <p:spPr bwMode="auto">
            <a:xfrm>
              <a:off x="1882683" y="4265756"/>
              <a:ext cx="1176203" cy="609871"/>
            </a:xfrm>
            <a:custGeom>
              <a:avLst/>
              <a:gdLst>
                <a:gd name="connsiteX0" fmla="*/ 44088 w 1176203"/>
                <a:gd name="connsiteY0" fmla="*/ 110301 h 609871"/>
                <a:gd name="connsiteX1" fmla="*/ 65860 w 1176203"/>
                <a:gd name="connsiteY1" fmla="*/ 404216 h 609871"/>
                <a:gd name="connsiteX2" fmla="*/ 109403 w 1176203"/>
                <a:gd name="connsiteY2" fmla="*/ 469530 h 609871"/>
                <a:gd name="connsiteX3" fmla="*/ 163831 w 1176203"/>
                <a:gd name="connsiteY3" fmla="*/ 480416 h 609871"/>
                <a:gd name="connsiteX4" fmla="*/ 185603 w 1176203"/>
                <a:gd name="connsiteY4" fmla="*/ 502187 h 609871"/>
                <a:gd name="connsiteX5" fmla="*/ 533946 w 1176203"/>
                <a:gd name="connsiteY5" fmla="*/ 513073 h 609871"/>
                <a:gd name="connsiteX6" fmla="*/ 729888 w 1176203"/>
                <a:gd name="connsiteY6" fmla="*/ 523959 h 609871"/>
                <a:gd name="connsiteX7" fmla="*/ 751660 w 1176203"/>
                <a:gd name="connsiteY7" fmla="*/ 545730 h 609871"/>
                <a:gd name="connsiteX8" fmla="*/ 1100003 w 1176203"/>
                <a:gd name="connsiteY8" fmla="*/ 513073 h 609871"/>
                <a:gd name="connsiteX9" fmla="*/ 1121774 w 1176203"/>
                <a:gd name="connsiteY9" fmla="*/ 382444 h 609871"/>
                <a:gd name="connsiteX10" fmla="*/ 1132660 w 1176203"/>
                <a:gd name="connsiteY10" fmla="*/ 317130 h 609871"/>
                <a:gd name="connsiteX11" fmla="*/ 1176203 w 1176203"/>
                <a:gd name="connsiteY11" fmla="*/ 262701 h 609871"/>
                <a:gd name="connsiteX12" fmla="*/ 1165317 w 1176203"/>
                <a:gd name="connsiteY12" fmla="*/ 230044 h 609871"/>
                <a:gd name="connsiteX13" fmla="*/ 1132660 w 1176203"/>
                <a:gd name="connsiteY13" fmla="*/ 208273 h 609871"/>
                <a:gd name="connsiteX14" fmla="*/ 1067346 w 1176203"/>
                <a:gd name="connsiteY14" fmla="*/ 186501 h 609871"/>
                <a:gd name="connsiteX15" fmla="*/ 991146 w 1176203"/>
                <a:gd name="connsiteY15" fmla="*/ 164730 h 609871"/>
                <a:gd name="connsiteX16" fmla="*/ 958488 w 1176203"/>
                <a:gd name="connsiteY16" fmla="*/ 153844 h 609871"/>
                <a:gd name="connsiteX17" fmla="*/ 512174 w 1176203"/>
                <a:gd name="connsiteY17" fmla="*/ 142959 h 609871"/>
                <a:gd name="connsiteX18" fmla="*/ 446860 w 1176203"/>
                <a:gd name="connsiteY18" fmla="*/ 121187 h 609871"/>
                <a:gd name="connsiteX19" fmla="*/ 414203 w 1176203"/>
                <a:gd name="connsiteY19" fmla="*/ 110301 h 609871"/>
                <a:gd name="connsiteX20" fmla="*/ 370660 w 1176203"/>
                <a:gd name="connsiteY20" fmla="*/ 99416 h 609871"/>
                <a:gd name="connsiteX21" fmla="*/ 294460 w 1176203"/>
                <a:gd name="connsiteY21" fmla="*/ 77644 h 609871"/>
                <a:gd name="connsiteX22" fmla="*/ 11431 w 1176203"/>
                <a:gd name="connsiteY22" fmla="*/ 88530 h 609871"/>
                <a:gd name="connsiteX23" fmla="*/ 44088 w 1176203"/>
                <a:gd name="connsiteY23" fmla="*/ 99416 h 609871"/>
                <a:gd name="connsiteX24" fmla="*/ 44088 w 1176203"/>
                <a:gd name="connsiteY24" fmla="*/ 110301 h 609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76203" h="609871">
                  <a:moveTo>
                    <a:pt x="44088" y="110301"/>
                  </a:moveTo>
                  <a:cubicBezTo>
                    <a:pt x="47717" y="161101"/>
                    <a:pt x="30710" y="0"/>
                    <a:pt x="65860" y="404216"/>
                  </a:cubicBezTo>
                  <a:cubicBezTo>
                    <a:pt x="68059" y="429506"/>
                    <a:pt x="86818" y="458238"/>
                    <a:pt x="109403" y="469530"/>
                  </a:cubicBezTo>
                  <a:cubicBezTo>
                    <a:pt x="125952" y="477804"/>
                    <a:pt x="145688" y="476787"/>
                    <a:pt x="163831" y="480416"/>
                  </a:cubicBezTo>
                  <a:cubicBezTo>
                    <a:pt x="171088" y="487673"/>
                    <a:pt x="175380" y="501285"/>
                    <a:pt x="185603" y="502187"/>
                  </a:cubicBezTo>
                  <a:cubicBezTo>
                    <a:pt x="301324" y="512398"/>
                    <a:pt x="417868" y="508430"/>
                    <a:pt x="533946" y="513073"/>
                  </a:cubicBezTo>
                  <a:cubicBezTo>
                    <a:pt x="599308" y="515688"/>
                    <a:pt x="664574" y="520330"/>
                    <a:pt x="729888" y="523959"/>
                  </a:cubicBezTo>
                  <a:cubicBezTo>
                    <a:pt x="737145" y="531216"/>
                    <a:pt x="741402" y="545409"/>
                    <a:pt x="751660" y="545730"/>
                  </a:cubicBezTo>
                  <a:cubicBezTo>
                    <a:pt x="1067394" y="555596"/>
                    <a:pt x="1003201" y="609871"/>
                    <a:pt x="1100003" y="513073"/>
                  </a:cubicBezTo>
                  <a:cubicBezTo>
                    <a:pt x="1120859" y="367072"/>
                    <a:pt x="1100553" y="499159"/>
                    <a:pt x="1121774" y="382444"/>
                  </a:cubicBezTo>
                  <a:cubicBezTo>
                    <a:pt x="1125722" y="360728"/>
                    <a:pt x="1125680" y="338069"/>
                    <a:pt x="1132660" y="317130"/>
                  </a:cubicBezTo>
                  <a:cubicBezTo>
                    <a:pt x="1139526" y="296531"/>
                    <a:pt x="1161339" y="277565"/>
                    <a:pt x="1176203" y="262701"/>
                  </a:cubicBezTo>
                  <a:cubicBezTo>
                    <a:pt x="1172574" y="251815"/>
                    <a:pt x="1172485" y="239004"/>
                    <a:pt x="1165317" y="230044"/>
                  </a:cubicBezTo>
                  <a:cubicBezTo>
                    <a:pt x="1157144" y="219828"/>
                    <a:pt x="1144615" y="213586"/>
                    <a:pt x="1132660" y="208273"/>
                  </a:cubicBezTo>
                  <a:cubicBezTo>
                    <a:pt x="1111689" y="198952"/>
                    <a:pt x="1089117" y="193758"/>
                    <a:pt x="1067346" y="186501"/>
                  </a:cubicBezTo>
                  <a:cubicBezTo>
                    <a:pt x="989067" y="160408"/>
                    <a:pt x="1086796" y="192059"/>
                    <a:pt x="991146" y="164730"/>
                  </a:cubicBezTo>
                  <a:cubicBezTo>
                    <a:pt x="980113" y="161578"/>
                    <a:pt x="969951" y="154365"/>
                    <a:pt x="958488" y="153844"/>
                  </a:cubicBezTo>
                  <a:cubicBezTo>
                    <a:pt x="809826" y="147087"/>
                    <a:pt x="660945" y="146587"/>
                    <a:pt x="512174" y="142959"/>
                  </a:cubicBezTo>
                  <a:lnTo>
                    <a:pt x="446860" y="121187"/>
                  </a:lnTo>
                  <a:cubicBezTo>
                    <a:pt x="435974" y="117558"/>
                    <a:pt x="425335" y="113084"/>
                    <a:pt x="414203" y="110301"/>
                  </a:cubicBezTo>
                  <a:cubicBezTo>
                    <a:pt x="399689" y="106673"/>
                    <a:pt x="385045" y="103526"/>
                    <a:pt x="370660" y="99416"/>
                  </a:cubicBezTo>
                  <a:cubicBezTo>
                    <a:pt x="261302" y="68171"/>
                    <a:pt x="430635" y="111689"/>
                    <a:pt x="294460" y="77644"/>
                  </a:cubicBezTo>
                  <a:cubicBezTo>
                    <a:pt x="200117" y="81273"/>
                    <a:pt x="105489" y="80351"/>
                    <a:pt x="11431" y="88530"/>
                  </a:cubicBezTo>
                  <a:cubicBezTo>
                    <a:pt x="0" y="89524"/>
                    <a:pt x="34249" y="93512"/>
                    <a:pt x="44088" y="99416"/>
                  </a:cubicBezTo>
                  <a:cubicBezTo>
                    <a:pt x="75838" y="118466"/>
                    <a:pt x="40459" y="59501"/>
                    <a:pt x="44088" y="110301"/>
                  </a:cubicBezTo>
                  <a:close/>
                </a:path>
              </a:pathLst>
            </a:custGeom>
            <a:solidFill>
              <a:schemeClr val="tx2"/>
            </a:solidFill>
            <a:ln w="12700" cap="flat" cmpd="sng" algn="ctr">
              <a:noFill/>
              <a:prstDash val="solid"/>
              <a:round/>
              <a:headEnd type="none" w="med" len="med"/>
              <a:tailEnd type="none" w="med" len="lg"/>
            </a:ln>
            <a:effectLst/>
          </p:spPr>
          <p:txBody>
            <a:bodyPr vert="horz" wrap="none" lIns="0" tIns="0" rIns="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2000" b="1" i="0" u="none" strike="noStrike" cap="none" normalizeH="0" baseline="0" smtClean="0">
                <a:ln>
                  <a:noFill/>
                </a:ln>
                <a:solidFill>
                  <a:schemeClr val="tx1"/>
                </a:solidFill>
                <a:effectLst/>
                <a:latin typeface="Polo" pitchFamily="2" charset="0"/>
              </a:endParaRPr>
            </a:p>
          </p:txBody>
        </p:sp>
      </p:gr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Avantages du concept ‘véhicule d’images’</a:t>
            </a:r>
            <a:endParaRPr lang="fr-FR" b="1" dirty="0"/>
          </a:p>
        </p:txBody>
      </p:sp>
      <p:graphicFrame>
        <p:nvGraphicFramePr>
          <p:cNvPr id="4" name="Tableau 3"/>
          <p:cNvGraphicFramePr>
            <a:graphicFrameLocks noGrp="1"/>
          </p:cNvGraphicFramePr>
          <p:nvPr/>
        </p:nvGraphicFramePr>
        <p:xfrm>
          <a:off x="529771" y="1676402"/>
          <a:ext cx="9125858" cy="4817206"/>
        </p:xfrm>
        <a:graphic>
          <a:graphicData uri="http://schemas.openxmlformats.org/drawingml/2006/table">
            <a:tbl>
              <a:tblPr firstRow="1" bandRow="1">
                <a:tableStyleId>{5C22544A-7EE6-4342-B048-85BDC9FD1C3A}</a:tableStyleId>
              </a:tblPr>
              <a:tblGrid>
                <a:gridCol w="4003527"/>
                <a:gridCol w="495902"/>
                <a:gridCol w="4626429"/>
              </a:tblGrid>
              <a:tr h="282382">
                <a:tc>
                  <a:txBody>
                    <a:bodyPr/>
                    <a:lstStyle/>
                    <a:p>
                      <a:pPr algn="ctr"/>
                      <a:r>
                        <a:rPr lang="fr-FR" sz="1600" dirty="0" smtClean="0">
                          <a:solidFill>
                            <a:srgbClr val="FF0000"/>
                          </a:solidFill>
                        </a:rPr>
                        <a:t>Avantages Concept</a:t>
                      </a:r>
                      <a:endParaRPr lang="fr-FR" sz="1600" dirty="0">
                        <a:solidFill>
                          <a:srgbClr val="FF0000"/>
                        </a:solidFill>
                      </a:endParaRPr>
                    </a:p>
                  </a:txBody>
                  <a:tcPr>
                    <a:lnR w="12700" cmpd="sng">
                      <a:noFill/>
                    </a:lnR>
                    <a:lnB w="12700" cap="flat" cmpd="sng" algn="ctr">
                      <a:solidFill>
                        <a:schemeClr val="tx2"/>
                      </a:solidFill>
                      <a:prstDash val="solid"/>
                      <a:round/>
                      <a:headEnd type="none" w="med" len="med"/>
                      <a:tailEnd type="none" w="med" len="med"/>
                    </a:lnB>
                    <a:solidFill>
                      <a:schemeClr val="bg1"/>
                    </a:solidFill>
                  </a:tcPr>
                </a:tc>
                <a:tc>
                  <a:txBody>
                    <a:bodyPr/>
                    <a:lstStyle/>
                    <a:p>
                      <a:pPr algn="ctr"/>
                      <a:endParaRPr lang="fr-FR" sz="1600" dirty="0">
                        <a:solidFill>
                          <a:srgbClr val="FF0000"/>
                        </a:solidFill>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600" dirty="0" smtClean="0">
                          <a:solidFill>
                            <a:srgbClr val="FF0000"/>
                          </a:solidFill>
                        </a:rPr>
                        <a:t>Avantages</a:t>
                      </a:r>
                      <a:r>
                        <a:rPr lang="fr-FR" sz="1600" baseline="0" dirty="0" smtClean="0">
                          <a:solidFill>
                            <a:srgbClr val="FF0000"/>
                          </a:solidFill>
                        </a:rPr>
                        <a:t> pour </a:t>
                      </a:r>
                      <a:r>
                        <a:rPr lang="fr-FR" sz="1600" dirty="0" smtClean="0">
                          <a:solidFill>
                            <a:srgbClr val="FF0000"/>
                          </a:solidFill>
                        </a:rPr>
                        <a:t>E.ON France</a:t>
                      </a:r>
                      <a:endParaRPr lang="fr-FR" sz="1600" dirty="0">
                        <a:solidFill>
                          <a:srgbClr val="FF0000"/>
                        </a:solidFill>
                      </a:endParaRPr>
                    </a:p>
                  </a:txBody>
                  <a:tcPr>
                    <a:lnL w="12700" cmpd="sng">
                      <a:noFill/>
                    </a:lnL>
                    <a:lnB w="12700" cap="flat" cmpd="sng" algn="ctr">
                      <a:solidFill>
                        <a:schemeClr val="tx2"/>
                      </a:solidFill>
                      <a:prstDash val="solid"/>
                      <a:round/>
                      <a:headEnd type="none" w="med" len="med"/>
                      <a:tailEnd type="none" w="med" len="med"/>
                    </a:lnB>
                    <a:solidFill>
                      <a:schemeClr val="bg1"/>
                    </a:solidFill>
                  </a:tcPr>
                </a:tc>
              </a:tr>
              <a:tr h="2130701">
                <a:tc>
                  <a:txBody>
                    <a:bodyPr/>
                    <a:lstStyle/>
                    <a:p>
                      <a:pPr>
                        <a:buFont typeface="Wingdings" pitchFamily="2" charset="2"/>
                        <a:buChar char="§"/>
                      </a:pPr>
                      <a:r>
                        <a:rPr lang="fr-FR" sz="1600" dirty="0" smtClean="0"/>
                        <a:t>Impact visuel fort</a:t>
                      </a:r>
                    </a:p>
                    <a:p>
                      <a:pPr>
                        <a:buFont typeface="Wingdings" pitchFamily="2" charset="2"/>
                        <a:buChar char="§"/>
                      </a:pPr>
                      <a:r>
                        <a:rPr lang="fr-FR" sz="1600" i="0" baseline="0" dirty="0" smtClean="0"/>
                        <a:t>Agrément exceptionnel</a:t>
                      </a:r>
                    </a:p>
                    <a:p>
                      <a:pPr>
                        <a:buFont typeface="Wingdings" pitchFamily="2" charset="2"/>
                        <a:buChar char="§"/>
                      </a:pPr>
                      <a:r>
                        <a:rPr lang="fr-FR" sz="1600" i="0" baseline="0" dirty="0" smtClean="0"/>
                        <a:t>Proximité avec le grand public  </a:t>
                      </a:r>
                    </a:p>
                    <a:p>
                      <a:pPr>
                        <a:buFont typeface="Wingdings" pitchFamily="2" charset="2"/>
                        <a:buChar char="§"/>
                      </a:pPr>
                      <a:endParaRPr lang="fr-FR" sz="1600" i="0" baseline="0" dirty="0" smtClean="0"/>
                    </a:p>
                    <a:p>
                      <a:pPr>
                        <a:buFont typeface="Wingdings" pitchFamily="2" charset="2"/>
                        <a:buChar char="§"/>
                      </a:pPr>
                      <a:r>
                        <a:rPr lang="fr-FR" sz="1600" i="0" baseline="0" dirty="0" smtClean="0"/>
                        <a:t>Une communication verbale et médiatique</a:t>
                      </a:r>
                    </a:p>
                    <a:p>
                      <a:pPr>
                        <a:buFont typeface="Wingdings" pitchFamily="2" charset="2"/>
                        <a:buChar char="§"/>
                      </a:pPr>
                      <a:r>
                        <a:rPr lang="fr-FR" sz="1600" i="0" baseline="0" dirty="0" smtClean="0"/>
                        <a:t>Un relai de visibilité (internet, mailing)</a:t>
                      </a:r>
                    </a:p>
                    <a:p>
                      <a:pPr>
                        <a:buFont typeface="Wingdings" pitchFamily="2" charset="2"/>
                        <a:buChar char="§"/>
                      </a:pPr>
                      <a:endParaRPr lang="fr-FR" sz="1600" i="0" baseline="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fr-FR" sz="1600" b="0" i="0" baseline="0" dirty="0" smtClean="0"/>
                        <a:t>Délai de mise en œuvre : 30 jours</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fr-FR" sz="1600" b="0" i="0" baseline="0" dirty="0" smtClean="0"/>
                        <a:t>Taux de reconnaissance : 38% pour 100 Smart</a:t>
                      </a:r>
                      <a:endParaRPr lang="fr-FR" sz="1600" i="0" baseline="0" dirty="0" smtClean="0"/>
                    </a:p>
                  </a:txBody>
                  <a:tcPr>
                    <a:lnR w="12700" cmpd="sng">
                      <a:noFill/>
                    </a:lnR>
                    <a:lnT w="12700" cap="flat" cmpd="sng" algn="ctr">
                      <a:solidFill>
                        <a:schemeClr val="tx2"/>
                      </a:solidFill>
                      <a:prstDash val="solid"/>
                      <a:round/>
                      <a:headEnd type="none" w="med" len="med"/>
                      <a:tailEnd type="none" w="med" len="med"/>
                    </a:lnT>
                  </a:tcPr>
                </a:tc>
                <a:tc rowSpan="3">
                  <a:txBody>
                    <a:bodyPr/>
                    <a:lstStyle/>
                    <a:p>
                      <a:endParaRPr lang="fr-FR" sz="1600" dirty="0"/>
                    </a:p>
                  </a:txBody>
                  <a:tcP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buFont typeface="Wingdings" pitchFamily="2" charset="2"/>
                        <a:buChar char="§"/>
                      </a:pPr>
                      <a:r>
                        <a:rPr lang="fr-FR" sz="1600" dirty="0" smtClean="0"/>
                        <a:t>Etre vu et reconnu (principalement à</a:t>
                      </a:r>
                      <a:r>
                        <a:rPr lang="fr-FR" sz="1600" baseline="0" dirty="0" smtClean="0"/>
                        <a:t> Paris et RP)</a:t>
                      </a:r>
                    </a:p>
                    <a:p>
                      <a:pPr>
                        <a:buFont typeface="Wingdings" pitchFamily="2" charset="2"/>
                        <a:buChar char="§"/>
                      </a:pPr>
                      <a:r>
                        <a:rPr lang="fr-FR" sz="1600" i="1" dirty="0" err="1" smtClean="0"/>
                        <a:t>Carlogo</a:t>
                      </a:r>
                      <a:r>
                        <a:rPr lang="fr-FR" sz="1600" i="1" dirty="0" smtClean="0"/>
                        <a:t> </a:t>
                      </a:r>
                      <a:r>
                        <a:rPr lang="fr-FR" sz="1600" b="0" i="0" dirty="0" smtClean="0"/>
                        <a:t>s’est associé avec SMART pour lancer</a:t>
                      </a:r>
                      <a:r>
                        <a:rPr lang="fr-FR" sz="1600" b="0" i="0" baseline="0" dirty="0" smtClean="0"/>
                        <a:t> ce projet (</a:t>
                      </a:r>
                      <a:r>
                        <a:rPr lang="fr-FR" sz="1600" b="1" i="0" baseline="0" dirty="0" smtClean="0"/>
                        <a:t>SMART est un client SNET depuis </a:t>
                      </a:r>
                      <a:r>
                        <a:rPr lang="fr-FR" sz="1600" b="1" i="0" baseline="0" dirty="0" err="1" smtClean="0"/>
                        <a:t>Nov</a:t>
                      </a:r>
                      <a:r>
                        <a:rPr lang="fr-FR" sz="1600" b="1" i="0" baseline="0" dirty="0" smtClean="0"/>
                        <a:t> 2004/</a:t>
                      </a:r>
                      <a:r>
                        <a:rPr lang="fr-FR" sz="1600" b="0" i="0" baseline="0" dirty="0" smtClean="0"/>
                        <a:t>contrat reconduit jusqu’au 31.12.10)</a:t>
                      </a:r>
                    </a:p>
                    <a:p>
                      <a:pPr>
                        <a:buFont typeface="Wingdings" pitchFamily="2" charset="2"/>
                        <a:buChar char="§"/>
                      </a:pPr>
                      <a:r>
                        <a:rPr lang="fr-FR" sz="1600" b="0" i="0" baseline="0" dirty="0" smtClean="0"/>
                        <a:t>Possibilité de trouver un partenariat SMART Electrique </a:t>
                      </a:r>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endParaRPr lang="fr-FR" sz="1600" b="0" i="0" baseline="0" dirty="0" smtClean="0"/>
                    </a:p>
                    <a:p>
                      <a:pPr marL="0" marR="0" indent="0" algn="l" defTabSz="914400" rtl="0" eaLnBrk="1" fontAlgn="auto" latinLnBrk="0" hangingPunct="1">
                        <a:lnSpc>
                          <a:spcPct val="100000"/>
                        </a:lnSpc>
                        <a:spcBef>
                          <a:spcPts val="0"/>
                        </a:spcBef>
                        <a:spcAft>
                          <a:spcPts val="0"/>
                        </a:spcAft>
                        <a:buClrTx/>
                        <a:buSzTx/>
                        <a:buFont typeface="Wingdings" pitchFamily="2" charset="2"/>
                        <a:buChar char="§"/>
                        <a:tabLst/>
                        <a:defRPr/>
                      </a:pPr>
                      <a:r>
                        <a:rPr lang="fr-FR" sz="1600" b="0" i="0" baseline="0" dirty="0" smtClean="0"/>
                        <a:t>Coût : 70 000€ pour 100 SMART marquées pour Paris PC pour 4semaines de campagne (hors options)</a:t>
                      </a:r>
                    </a:p>
                  </a:txBody>
                  <a:tcPr>
                    <a:lnL w="12700" cmpd="sng">
                      <a:noFill/>
                    </a:lnL>
                    <a:lnT w="12700" cap="flat" cmpd="sng" algn="ctr">
                      <a:solidFill>
                        <a:schemeClr val="tx2"/>
                      </a:solidFill>
                      <a:prstDash val="solid"/>
                      <a:round/>
                      <a:headEnd type="none" w="med" len="med"/>
                      <a:tailEnd type="none" w="med" len="med"/>
                    </a:lnT>
                  </a:tcPr>
                </a:tc>
              </a:tr>
              <a:tr h="1543507">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fr-FR" sz="1600" baseline="0" dirty="0" smtClean="0"/>
                    </a:p>
                  </a:txBody>
                  <a:tcPr>
                    <a:lnR w="12700" cmpd="sng">
                      <a:noFill/>
                    </a:lnR>
                  </a:tcPr>
                </a:tc>
                <a:tc vMerge="1">
                  <a:txBody>
                    <a:bodyPr/>
                    <a:lstStyle/>
                    <a:p>
                      <a:endParaRPr lang="fr-FR" dirty="0"/>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buFont typeface="Wingdings" pitchFamily="2" charset="2"/>
                        <a:buNone/>
                      </a:pPr>
                      <a:endParaRPr lang="fr-FR" sz="1600" i="1" dirty="0"/>
                    </a:p>
                  </a:txBody>
                  <a:tcPr>
                    <a:lnL w="12700" cmpd="sng">
                      <a:noFill/>
                    </a:lnL>
                  </a:tcPr>
                </a:tc>
              </a:tr>
              <a:tr h="408579">
                <a:tc>
                  <a:txBody>
                    <a:bodyPr/>
                    <a:lstStyle/>
                    <a:p>
                      <a:endParaRPr lang="fr-FR" sz="1600" dirty="0"/>
                    </a:p>
                  </a:txBody>
                  <a:tcPr>
                    <a:lnR w="12700" cmpd="sng">
                      <a:noFill/>
                    </a:lnR>
                  </a:tcPr>
                </a:tc>
                <a:tc vMerge="1">
                  <a:txBody>
                    <a:bodyPr/>
                    <a:lstStyle/>
                    <a:p>
                      <a:endParaRPr lang="fr-FR" dirty="0"/>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600" dirty="0" smtClean="0"/>
                    </a:p>
                  </a:txBody>
                  <a:tcPr>
                    <a:lnL w="12700" cmpd="sng">
                      <a:noFill/>
                    </a:lnL>
                  </a:tcPr>
                </a:tc>
              </a:tr>
            </a:tbl>
          </a:graphicData>
        </a:graphic>
      </p:graphicFrame>
      <p:sp>
        <p:nvSpPr>
          <p:cNvPr id="5" name="ZoneTexte 4"/>
          <p:cNvSpPr txBox="1"/>
          <p:nvPr/>
        </p:nvSpPr>
        <p:spPr>
          <a:xfrm>
            <a:off x="1161143" y="4887686"/>
            <a:ext cx="6727372" cy="923330"/>
          </a:xfrm>
          <a:prstGeom prst="rect">
            <a:avLst/>
          </a:prstGeom>
          <a:solidFill>
            <a:schemeClr val="tx2"/>
          </a:solidFill>
        </p:spPr>
        <p:txBody>
          <a:bodyPr wrap="square" rtlCol="0">
            <a:spAutoFit/>
          </a:bodyPr>
          <a:lstStyle/>
          <a:p>
            <a:pPr algn="ctr"/>
            <a:r>
              <a:rPr lang="fr-FR" sz="1800" b="0" dirty="0" smtClean="0">
                <a:solidFill>
                  <a:schemeClr val="bg1"/>
                </a:solidFill>
              </a:rPr>
              <a:t>Dans l’esprit de visibilité d’E.ON en France,</a:t>
            </a:r>
          </a:p>
          <a:p>
            <a:pPr algn="ctr"/>
            <a:r>
              <a:rPr lang="fr-FR" sz="1800" b="0" dirty="0" smtClean="0">
                <a:solidFill>
                  <a:schemeClr val="bg1"/>
                </a:solidFill>
              </a:rPr>
              <a:t>impact d’autant plus fort si le projet est associé à une voiture </a:t>
            </a:r>
          </a:p>
          <a:p>
            <a:pPr algn="ctr"/>
            <a:r>
              <a:rPr lang="fr-FR" sz="1800" b="0" dirty="0" smtClean="0">
                <a:solidFill>
                  <a:schemeClr val="bg1"/>
                </a:solidFill>
              </a:rPr>
              <a:t>SMART </a:t>
            </a:r>
            <a:r>
              <a:rPr lang="fr-FR" sz="1800" b="0" dirty="0" err="1" smtClean="0">
                <a:solidFill>
                  <a:schemeClr val="bg1"/>
                </a:solidFill>
              </a:rPr>
              <a:t>elec</a:t>
            </a:r>
            <a:r>
              <a:rPr lang="fr-FR" sz="1800" b="0" dirty="0" smtClean="0">
                <a:solidFill>
                  <a:schemeClr val="bg1"/>
                </a:solidFill>
              </a:rPr>
              <a:t>’.</a:t>
            </a:r>
            <a:endParaRPr lang="fr-FR" sz="1800" b="0" dirty="0">
              <a:solidFill>
                <a:schemeClr val="bg1"/>
              </a:solidFill>
            </a:endParaRP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Principe : une campagne d’affichage</a:t>
            </a:r>
            <a:endParaRPr lang="fr-FR" dirty="0"/>
          </a:p>
        </p:txBody>
      </p:sp>
      <p:sp>
        <p:nvSpPr>
          <p:cNvPr id="4" name="ZoneTexte 3"/>
          <p:cNvSpPr txBox="1"/>
          <p:nvPr/>
        </p:nvSpPr>
        <p:spPr>
          <a:xfrm>
            <a:off x="296128" y="1883229"/>
            <a:ext cx="9446586" cy="4001095"/>
          </a:xfrm>
          <a:prstGeom prst="rect">
            <a:avLst/>
          </a:prstGeom>
          <a:noFill/>
        </p:spPr>
        <p:txBody>
          <a:bodyPr wrap="square" rtlCol="0">
            <a:spAutoFit/>
          </a:bodyPr>
          <a:lstStyle/>
          <a:p>
            <a:pPr>
              <a:buFont typeface="Wingdings" pitchFamily="2" charset="2"/>
              <a:buChar char="Ø"/>
            </a:pPr>
            <a:r>
              <a:rPr lang="fr-FR" sz="1600" dirty="0" smtClean="0">
                <a:latin typeface="+mj-lt"/>
              </a:rPr>
              <a:t>Une campagne Clé en main :</a:t>
            </a:r>
          </a:p>
          <a:p>
            <a:pPr lvl="1">
              <a:spcBef>
                <a:spcPct val="50000"/>
              </a:spcBef>
              <a:buFont typeface="Arial" pitchFamily="34" charset="0"/>
              <a:buChar char="•"/>
            </a:pPr>
            <a:r>
              <a:rPr lang="fr-FR" sz="1600" b="0" dirty="0" smtClean="0">
                <a:latin typeface="+mj-lt"/>
              </a:rPr>
              <a:t>Réservation espace</a:t>
            </a:r>
          </a:p>
          <a:p>
            <a:pPr lvl="1">
              <a:spcBef>
                <a:spcPct val="50000"/>
              </a:spcBef>
              <a:buFont typeface="Arial" pitchFamily="34" charset="0"/>
              <a:buChar char="•"/>
            </a:pPr>
            <a:r>
              <a:rPr lang="fr-FR" sz="1600" b="0" dirty="0" smtClean="0">
                <a:latin typeface="+mj-lt"/>
              </a:rPr>
              <a:t>Habillage véhicules – Organisation logistique</a:t>
            </a:r>
          </a:p>
          <a:p>
            <a:pPr lvl="1">
              <a:spcBef>
                <a:spcPct val="50000"/>
              </a:spcBef>
              <a:buFont typeface="Arial" pitchFamily="34" charset="0"/>
              <a:buChar char="•"/>
            </a:pPr>
            <a:r>
              <a:rPr lang="fr-FR" sz="1600" b="0" dirty="0" smtClean="0">
                <a:latin typeface="+mj-lt"/>
              </a:rPr>
              <a:t>Contrôles terrain, maintenance</a:t>
            </a:r>
          </a:p>
          <a:p>
            <a:pPr lvl="1">
              <a:spcBef>
                <a:spcPct val="50000"/>
              </a:spcBef>
              <a:buFont typeface="Arial" pitchFamily="34" charset="0"/>
              <a:buChar char="•"/>
            </a:pPr>
            <a:r>
              <a:rPr lang="fr-FR" sz="1600" b="0" dirty="0" err="1" smtClean="0">
                <a:latin typeface="+mj-lt"/>
              </a:rPr>
              <a:t>Reporting</a:t>
            </a:r>
            <a:r>
              <a:rPr lang="fr-FR" sz="1600" b="0" dirty="0" smtClean="0">
                <a:latin typeface="+mj-lt"/>
              </a:rPr>
              <a:t> détaillé - Reportage photos</a:t>
            </a:r>
          </a:p>
          <a:p>
            <a:pPr>
              <a:buFont typeface="Wingdings" pitchFamily="2" charset="2"/>
              <a:buChar char="Ø"/>
            </a:pPr>
            <a:r>
              <a:rPr lang="fr-FR" sz="1600" dirty="0" smtClean="0">
                <a:latin typeface="+mj-lt"/>
              </a:rPr>
              <a:t>Un support à forte image :</a:t>
            </a:r>
          </a:p>
          <a:p>
            <a:pPr lvl="1">
              <a:spcBef>
                <a:spcPct val="50000"/>
              </a:spcBef>
              <a:buFont typeface="Arial" pitchFamily="34" charset="0"/>
              <a:buChar char="•"/>
            </a:pPr>
            <a:r>
              <a:rPr lang="fr-FR" sz="1600" b="0" dirty="0" smtClean="0">
                <a:latin typeface="+mj-lt"/>
              </a:rPr>
              <a:t>86% de la population apprécie la voiture en tant que support publicitaire (Des conducteurs urbains, actifs, prescripteurs…)</a:t>
            </a:r>
          </a:p>
          <a:p>
            <a:pPr>
              <a:buFont typeface="Wingdings" pitchFamily="2" charset="2"/>
              <a:buChar char="Ø"/>
            </a:pPr>
            <a:r>
              <a:rPr lang="fr-FR" sz="1600" dirty="0" smtClean="0">
                <a:latin typeface="+mj-lt"/>
              </a:rPr>
              <a:t>Des réseaux dans  9 villes (</a:t>
            </a:r>
            <a:r>
              <a:rPr lang="fr-FR" sz="1400" b="0" i="1" dirty="0" smtClean="0">
                <a:latin typeface="+mj-lt"/>
              </a:rPr>
              <a:t>Paris, Lyon Marseille, Toulouse, Lille, Nice… )</a:t>
            </a:r>
          </a:p>
          <a:p>
            <a:pPr>
              <a:buFont typeface="Wingdings" pitchFamily="2" charset="2"/>
              <a:buChar char="Ø"/>
            </a:pPr>
            <a:endParaRPr lang="fr-FR" sz="1400" b="0" i="1" dirty="0" smtClean="0">
              <a:latin typeface="+mj-lt"/>
            </a:endParaRPr>
          </a:p>
          <a:p>
            <a:pPr>
              <a:buFont typeface="Wingdings" pitchFamily="2" charset="2"/>
              <a:buChar char="Ø"/>
            </a:pPr>
            <a:endParaRPr lang="fr-FR" sz="1600" dirty="0" smtClean="0">
              <a:latin typeface="+mj-lt"/>
            </a:endParaRPr>
          </a:p>
          <a:p>
            <a:pPr>
              <a:buFont typeface="Wingdings" pitchFamily="2" charset="2"/>
              <a:buChar char="Ø"/>
            </a:pPr>
            <a:endParaRPr lang="fr-FR" sz="1600" b="0" dirty="0" smtClean="0">
              <a:latin typeface="+mj-lt"/>
            </a:endParaRPr>
          </a:p>
          <a:p>
            <a:pPr>
              <a:spcBef>
                <a:spcPct val="50000"/>
              </a:spcBef>
            </a:pPr>
            <a:endParaRPr lang="fr-FR" sz="1600" dirty="0">
              <a:latin typeface="+mj-lt"/>
            </a:endParaRPr>
          </a:p>
        </p:txBody>
      </p:sp>
      <p:pic>
        <p:nvPicPr>
          <p:cNvPr id="6" name="Picture 1164" descr="formats"/>
          <p:cNvPicPr>
            <a:picLocks noChangeAspect="1" noChangeArrowheads="1"/>
          </p:cNvPicPr>
          <p:nvPr/>
        </p:nvPicPr>
        <p:blipFill>
          <a:blip r:embed="rId2"/>
          <a:srcRect/>
          <a:stretch>
            <a:fillRect/>
          </a:stretch>
        </p:blipFill>
        <p:spPr bwMode="auto">
          <a:xfrm>
            <a:off x="98425" y="5100638"/>
            <a:ext cx="4540250" cy="1352550"/>
          </a:xfrm>
          <a:prstGeom prst="rect">
            <a:avLst/>
          </a:prstGeom>
          <a:noFill/>
        </p:spPr>
      </p:pic>
      <p:pic>
        <p:nvPicPr>
          <p:cNvPr id="7" name="Picture 164" descr="carte_smart"/>
          <p:cNvPicPr>
            <a:picLocks noChangeAspect="1" noChangeArrowheads="1"/>
          </p:cNvPicPr>
          <p:nvPr/>
        </p:nvPicPr>
        <p:blipFill>
          <a:blip r:embed="rId3"/>
          <a:srcRect/>
          <a:stretch>
            <a:fillRect/>
          </a:stretch>
        </p:blipFill>
        <p:spPr bwMode="auto">
          <a:xfrm>
            <a:off x="6508750" y="4305300"/>
            <a:ext cx="2736850" cy="2147888"/>
          </a:xfrm>
          <a:prstGeom prst="rect">
            <a:avLst/>
          </a:prstGeom>
          <a:noFill/>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Présentation de Car Logo</a:t>
            </a:r>
            <a:endParaRPr lang="fr-FR" dirty="0"/>
          </a:p>
        </p:txBody>
      </p:sp>
      <p:graphicFrame>
        <p:nvGraphicFramePr>
          <p:cNvPr id="3" name="Tableau 2"/>
          <p:cNvGraphicFramePr>
            <a:graphicFrameLocks noGrp="1"/>
          </p:cNvGraphicFramePr>
          <p:nvPr/>
        </p:nvGraphicFramePr>
        <p:xfrm>
          <a:off x="660400" y="1676400"/>
          <a:ext cx="8585200" cy="4693920"/>
        </p:xfrm>
        <a:graphic>
          <a:graphicData uri="http://schemas.openxmlformats.org/drawingml/2006/table">
            <a:tbl>
              <a:tblPr/>
              <a:tblGrid>
                <a:gridCol w="8585200"/>
              </a:tblGrid>
              <a:tr h="3714448">
                <a:tc>
                  <a:txBody>
                    <a:bodyPr/>
                    <a:lstStyle/>
                    <a:p>
                      <a:pPr marL="0" marR="0" algn="l">
                        <a:spcBef>
                          <a:spcPts val="0"/>
                        </a:spcBef>
                        <a:spcAft>
                          <a:spcPts val="0"/>
                        </a:spcAft>
                        <a:buFont typeface="Arial"/>
                        <a:buChar char="•"/>
                      </a:pPr>
                      <a:r>
                        <a:rPr lang="fr-FR" sz="1400" dirty="0" err="1"/>
                        <a:t>Carlogo</a:t>
                      </a:r>
                      <a:r>
                        <a:rPr lang="fr-FR" sz="1400" dirty="0"/>
                        <a:t> est une société indépendante qui propose à ses clients de nouvelles solutions de communication basées sur un ensemble de prestations marketing originales sur véhicules.</a:t>
                      </a:r>
                      <a:br>
                        <a:rPr lang="fr-FR" sz="1400" dirty="0"/>
                      </a:br>
                      <a:r>
                        <a:rPr lang="fr-FR" sz="1400" dirty="0" smtClean="0"/>
                        <a:t>L'originalité </a:t>
                      </a:r>
                      <a:r>
                        <a:rPr lang="fr-FR" sz="1400" dirty="0"/>
                        <a:t>de l'affichage et les possibilités de ciblage assurent aux annonceurs une communication différente.</a:t>
                      </a:r>
                      <a:br>
                        <a:rPr lang="fr-FR" sz="1400" dirty="0"/>
                      </a:br>
                      <a:r>
                        <a:rPr lang="fr-FR" sz="1400" b="1" dirty="0"/>
                        <a:t/>
                      </a:r>
                      <a:br>
                        <a:rPr lang="fr-FR" sz="1400" b="1" dirty="0"/>
                      </a:br>
                      <a:r>
                        <a:rPr lang="fr-FR" sz="1400" b="1" dirty="0"/>
                        <a:t>Le concept d'affichage sur véhicules de tourisme est né de 2 constats :</a:t>
                      </a:r>
                      <a:r>
                        <a:rPr lang="fr-FR" sz="1400" dirty="0"/>
                        <a:t> </a:t>
                      </a:r>
                      <a:endParaRPr lang="fr-FR" sz="1400" dirty="0" smtClean="0"/>
                    </a:p>
                    <a:p>
                      <a:pPr marL="0" marR="0" algn="l">
                        <a:spcBef>
                          <a:spcPts val="0"/>
                        </a:spcBef>
                        <a:spcAft>
                          <a:spcPts val="0"/>
                        </a:spcAft>
                        <a:buFont typeface="Wingdings" pitchFamily="2" charset="2"/>
                        <a:buChar char="§"/>
                      </a:pPr>
                      <a:r>
                        <a:rPr lang="fr-FR" sz="1400" dirty="0" smtClean="0"/>
                        <a:t>l'automobile </a:t>
                      </a:r>
                      <a:r>
                        <a:rPr lang="fr-FR" sz="1400" dirty="0"/>
                        <a:t>fait partie intégrante du paysage urbain et représente un support omniprésent capable de véhiculer des messages de qualité </a:t>
                      </a:r>
                    </a:p>
                    <a:p>
                      <a:pPr marL="0" marR="0" algn="l">
                        <a:spcBef>
                          <a:spcPts val="0"/>
                        </a:spcBef>
                        <a:spcAft>
                          <a:spcPts val="0"/>
                        </a:spcAft>
                        <a:buFont typeface="Wingdings" pitchFamily="2" charset="2"/>
                        <a:buChar char="§"/>
                      </a:pPr>
                      <a:r>
                        <a:rPr lang="fr-FR" sz="1400" dirty="0"/>
                        <a:t>l'automobile représente un budget important pour son propriétaire (particulier ou société) </a:t>
                      </a:r>
                    </a:p>
                    <a:p>
                      <a:pPr marL="0" marR="0" algn="l">
                        <a:spcBef>
                          <a:spcPts val="0"/>
                        </a:spcBef>
                        <a:spcAft>
                          <a:spcPts val="0"/>
                        </a:spcAft>
                        <a:buFont typeface="Wingdings" pitchFamily="2" charset="2"/>
                        <a:buChar char="§"/>
                      </a:pPr>
                      <a:r>
                        <a:rPr lang="fr-FR" sz="1400" b="1" dirty="0"/>
                        <a:t>L'idée du concept </a:t>
                      </a:r>
                      <a:r>
                        <a:rPr lang="fr-FR" sz="1400" b="1" dirty="0" err="1"/>
                        <a:t>Carlogo</a:t>
                      </a:r>
                      <a:r>
                        <a:rPr lang="fr-FR" sz="1400" b="1" dirty="0"/>
                        <a:t> consiste à :</a:t>
                      </a:r>
                      <a:r>
                        <a:rPr lang="fr-FR" sz="1400" dirty="0"/>
                        <a:t> </a:t>
                      </a:r>
                      <a:endParaRPr lang="fr-FR" sz="1400" dirty="0" smtClean="0"/>
                    </a:p>
                    <a:p>
                      <a:pPr marL="457200" marR="0" lvl="1" algn="l">
                        <a:spcBef>
                          <a:spcPts val="0"/>
                        </a:spcBef>
                        <a:spcAft>
                          <a:spcPts val="0"/>
                        </a:spcAft>
                        <a:buFont typeface="Wingdings" pitchFamily="2" charset="2"/>
                        <a:buChar char="Ø"/>
                      </a:pPr>
                      <a:r>
                        <a:rPr lang="fr-FR" sz="1400" dirty="0" smtClean="0"/>
                        <a:t>utiliser </a:t>
                      </a:r>
                      <a:r>
                        <a:rPr lang="fr-FR" sz="1400" dirty="0"/>
                        <a:t>ce support existant pour communiquer de manière originale et </a:t>
                      </a:r>
                      <a:r>
                        <a:rPr lang="fr-FR" sz="1400" dirty="0" smtClean="0"/>
                        <a:t>esthétique</a:t>
                      </a:r>
                    </a:p>
                    <a:p>
                      <a:pPr marL="457200" marR="0" lvl="1" algn="l">
                        <a:spcBef>
                          <a:spcPts val="0"/>
                        </a:spcBef>
                        <a:spcAft>
                          <a:spcPts val="0"/>
                        </a:spcAft>
                        <a:buFont typeface="Wingdings" pitchFamily="2" charset="2"/>
                        <a:buChar char="Ø"/>
                      </a:pPr>
                      <a:r>
                        <a:rPr lang="fr-FR" sz="1400" dirty="0" smtClean="0"/>
                        <a:t>permettre </a:t>
                      </a:r>
                      <a:r>
                        <a:rPr lang="fr-FR" sz="1400" dirty="0"/>
                        <a:t>aux automobilistes de rentabiliser partiellement leur véhicule </a:t>
                      </a:r>
                    </a:p>
                    <a:p>
                      <a:pPr marL="0" marR="0" algn="l">
                        <a:spcBef>
                          <a:spcPts val="0"/>
                        </a:spcBef>
                        <a:spcAft>
                          <a:spcPts val="0"/>
                        </a:spcAft>
                      </a:pPr>
                      <a:endParaRPr lang="fr-FR" sz="1400" b="1" dirty="0" smtClean="0"/>
                    </a:p>
                    <a:p>
                      <a:pPr marL="0" marR="0" algn="l">
                        <a:spcBef>
                          <a:spcPts val="0"/>
                        </a:spcBef>
                        <a:spcAft>
                          <a:spcPts val="0"/>
                        </a:spcAft>
                      </a:pPr>
                      <a:r>
                        <a:rPr lang="fr-FR" sz="1400" dirty="0" smtClean="0"/>
                        <a:t>Notre mission consiste à développer des solutions générant une communication sur plusieurs niveaux, via une visibilité véhicules inédite, le bouche à oreilles et des relais marketing direct, online et médiatiques.</a:t>
                      </a:r>
                      <a:br>
                        <a:rPr lang="fr-FR" sz="1400" dirty="0" smtClean="0"/>
                      </a:br>
                      <a:r>
                        <a:rPr lang="fr-FR" sz="1400" dirty="0" smtClean="0"/>
                        <a:t/>
                      </a:r>
                      <a:br>
                        <a:rPr lang="fr-FR" sz="1400" dirty="0" smtClean="0"/>
                      </a:br>
                      <a:r>
                        <a:rPr lang="fr-FR" sz="1400" dirty="0" smtClean="0"/>
                        <a:t>L'objectif de </a:t>
                      </a:r>
                      <a:r>
                        <a:rPr lang="fr-FR" sz="1400" dirty="0" err="1" smtClean="0"/>
                        <a:t>Carlogo</a:t>
                      </a:r>
                      <a:r>
                        <a:rPr lang="fr-FR" sz="1400" dirty="0" smtClean="0"/>
                        <a:t> est de développer ce concept et de proposer des campagnes à la carte de part les nombreuses possibilités de ciblage qu'offre ce support pour répondre aux problématiques des annonceurs. Chaque campagne doit représenter un événement unique.</a:t>
                      </a:r>
                      <a:br>
                        <a:rPr lang="fr-FR" sz="1400" dirty="0" smtClean="0"/>
                      </a:br>
                      <a:r>
                        <a:rPr lang="fr-FR" sz="1400" dirty="0" smtClean="0"/>
                        <a:t/>
                      </a:r>
                      <a:br>
                        <a:rPr lang="fr-FR" sz="1400" dirty="0" smtClean="0"/>
                      </a:br>
                      <a:r>
                        <a:rPr lang="fr-FR" sz="1400" dirty="0" err="1" smtClean="0"/>
                        <a:t>Carlogo</a:t>
                      </a:r>
                      <a:r>
                        <a:rPr lang="fr-FR" sz="1400" dirty="0" smtClean="0"/>
                        <a:t> veut attirer l'attention des annonceurs sur un produit nouveau qui implique le grand public ou les collaborateurs. Nous attachons une importance particulière à l'esthétisme de l'affichage qui doit s'intégrer au véhicule et à l'environnement..</a:t>
                      </a:r>
                      <a:r>
                        <a:rPr lang="fr-FR" sz="1400" dirty="0"/>
                        <a:t>  </a:t>
                      </a:r>
                    </a:p>
                  </a:txBody>
                  <a:tcPr marL="0" marR="0" marT="0" marB="0">
                    <a:lnL>
                      <a:noFill/>
                    </a:lnL>
                    <a:lnR>
                      <a:noFill/>
                    </a:lnR>
                    <a:lnT>
                      <a:noFill/>
                    </a:lnT>
                    <a:lnB>
                      <a:noFill/>
                    </a:lnB>
                  </a:tcPr>
                </a:tc>
              </a:tr>
            </a:tbl>
          </a:graphicData>
        </a:graphic>
      </p:graphicFrame>
      <p:pic>
        <p:nvPicPr>
          <p:cNvPr id="51201" name="Picture 1" descr="http://www.carlogo.com/Pro/images/orange.gif"/>
          <p:cNvPicPr>
            <a:picLocks noChangeAspect="1" noChangeArrowheads="1"/>
          </p:cNvPicPr>
          <p:nvPr/>
        </p:nvPicPr>
        <p:blipFill>
          <a:blip r:embed="rId2"/>
          <a:srcRect/>
          <a:stretch>
            <a:fillRect/>
          </a:stretch>
        </p:blipFill>
        <p:spPr bwMode="auto">
          <a:xfrm>
            <a:off x="0" y="0"/>
            <a:ext cx="66675" cy="66675"/>
          </a:xfrm>
          <a:prstGeom prst="rect">
            <a:avLst/>
          </a:prstGeom>
          <a:noFill/>
        </p:spPr>
      </p:pic>
      <p:pic>
        <p:nvPicPr>
          <p:cNvPr id="5" name="Picture 2" descr="Accueil">
            <a:hlinkClick r:id="rId3"/>
          </p:cNvPr>
          <p:cNvPicPr>
            <a:picLocks noChangeAspect="1" noChangeArrowheads="1"/>
          </p:cNvPicPr>
          <p:nvPr/>
        </p:nvPicPr>
        <p:blipFill>
          <a:blip r:embed="rId4"/>
          <a:srcRect/>
          <a:stretch>
            <a:fillRect/>
          </a:stretch>
        </p:blipFill>
        <p:spPr bwMode="auto">
          <a:xfrm>
            <a:off x="6792686" y="1143000"/>
            <a:ext cx="2876550" cy="495301"/>
          </a:xfrm>
          <a:prstGeom prst="rect">
            <a:avLst/>
          </a:prstGeom>
          <a:solidFill>
            <a:schemeClr val="bg2"/>
          </a:solidFill>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références de CAR LOGO</a:t>
            </a:r>
            <a:endParaRPr lang="fr-FR" dirty="0"/>
          </a:p>
        </p:txBody>
      </p:sp>
      <p:pic>
        <p:nvPicPr>
          <p:cNvPr id="33794" name="Picture 2"/>
          <p:cNvPicPr>
            <a:picLocks noChangeAspect="1" noChangeArrowheads="1"/>
          </p:cNvPicPr>
          <p:nvPr/>
        </p:nvPicPr>
        <p:blipFill>
          <a:blip r:embed="rId2"/>
          <a:srcRect/>
          <a:stretch>
            <a:fillRect/>
          </a:stretch>
        </p:blipFill>
        <p:spPr bwMode="auto">
          <a:xfrm>
            <a:off x="75011" y="1676400"/>
            <a:ext cx="4759625" cy="4640036"/>
          </a:xfrm>
          <a:prstGeom prst="rect">
            <a:avLst/>
          </a:prstGeom>
          <a:noFill/>
          <a:ln w="9525">
            <a:noFill/>
            <a:miter lim="800000"/>
            <a:headEnd/>
            <a:tailEnd/>
          </a:ln>
          <a:effectLst/>
        </p:spPr>
      </p:pic>
      <p:pic>
        <p:nvPicPr>
          <p:cNvPr id="33795" name="Picture 3"/>
          <p:cNvPicPr>
            <a:picLocks noChangeAspect="1" noChangeArrowheads="1"/>
          </p:cNvPicPr>
          <p:nvPr/>
        </p:nvPicPr>
        <p:blipFill>
          <a:blip r:embed="rId3"/>
          <a:srcRect/>
          <a:stretch>
            <a:fillRect/>
          </a:stretch>
        </p:blipFill>
        <p:spPr bwMode="auto">
          <a:xfrm>
            <a:off x="4834636" y="1676400"/>
            <a:ext cx="4751651" cy="4185599"/>
          </a:xfrm>
          <a:prstGeom prst="rect">
            <a:avLst/>
          </a:prstGeom>
          <a:noFill/>
          <a:ln w="9525">
            <a:noFill/>
            <a:miter lim="800000"/>
            <a:headEnd/>
            <a:tailEnd/>
          </a:ln>
          <a:effectLst/>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Presse 1/2</a:t>
            </a:r>
            <a:endParaRPr lang="fr-FR" dirty="0"/>
          </a:p>
        </p:txBody>
      </p:sp>
      <p:sp>
        <p:nvSpPr>
          <p:cNvPr id="4" name="ZoneTexte 3"/>
          <p:cNvSpPr txBox="1"/>
          <p:nvPr/>
        </p:nvSpPr>
        <p:spPr>
          <a:xfrm>
            <a:off x="538165" y="2129487"/>
            <a:ext cx="1670650" cy="400110"/>
          </a:xfrm>
          <a:prstGeom prst="rect">
            <a:avLst/>
          </a:prstGeom>
          <a:solidFill>
            <a:schemeClr val="bg2">
              <a:lumMod val="40000"/>
              <a:lumOff val="60000"/>
            </a:schemeClr>
          </a:solidFill>
        </p:spPr>
        <p:txBody>
          <a:bodyPr wrap="none" rtlCol="0">
            <a:spAutoFit/>
          </a:bodyPr>
          <a:lstStyle/>
          <a:p>
            <a:r>
              <a:rPr lang="fr-FR" dirty="0" smtClean="0"/>
              <a:t>JDN Economie</a:t>
            </a:r>
            <a:endParaRPr lang="fr-FR" dirty="0"/>
          </a:p>
        </p:txBody>
      </p:sp>
      <p:sp>
        <p:nvSpPr>
          <p:cNvPr id="5" name="ZoneTexte 4"/>
          <p:cNvSpPr txBox="1"/>
          <p:nvPr/>
        </p:nvSpPr>
        <p:spPr>
          <a:xfrm>
            <a:off x="538165" y="2529597"/>
            <a:ext cx="8427844" cy="2677656"/>
          </a:xfrm>
          <a:prstGeom prst="rect">
            <a:avLst/>
          </a:prstGeom>
          <a:noFill/>
        </p:spPr>
        <p:txBody>
          <a:bodyPr wrap="square" rtlCol="0">
            <a:spAutoFit/>
          </a:bodyPr>
          <a:lstStyle/>
          <a:p>
            <a:r>
              <a:rPr lang="fr-FR" sz="1400" b="0" dirty="0" smtClean="0"/>
              <a:t>L'idée était simple : utiliser les véhicules des particuliers comme support publicitaire." Lorsque Olivier </a:t>
            </a:r>
            <a:r>
              <a:rPr lang="fr-FR" sz="1400" b="0" dirty="0" err="1" smtClean="0"/>
              <a:t>Maschino</a:t>
            </a:r>
            <a:r>
              <a:rPr lang="fr-FR" sz="1400" b="0" dirty="0" smtClean="0"/>
              <a:t> créé </a:t>
            </a:r>
            <a:r>
              <a:rPr lang="fr-FR" sz="1400" b="0" dirty="0" err="1" smtClean="0"/>
              <a:t>Carlogo</a:t>
            </a:r>
            <a:r>
              <a:rPr lang="fr-FR" sz="1400" b="0" dirty="0" smtClean="0"/>
              <a:t> en 2000, il innove dans le paysage publicitaire. "Le concept n'existait ni en France, ni ailleurs. Les annonceurs se sont d'abord montrés dubitatifs avant d'adhérer."</a:t>
            </a:r>
            <a:br>
              <a:rPr lang="fr-FR" sz="1400" b="0" dirty="0" smtClean="0"/>
            </a:br>
            <a:r>
              <a:rPr lang="fr-FR" sz="1400" b="0" dirty="0" smtClean="0"/>
              <a:t>Aujourd'hui, les 900 Smart de son réseau affichent fièrement les couleurs des annonceurs. Les propriétaires rémunérés entre 100 et 200 euros par mois, doivent avoir une voiture en bon état, circuler dans les grandes villes, ne pas stationner dans un parking pour maximiser la visibilité...</a:t>
            </a:r>
            <a:br>
              <a:rPr lang="fr-FR" sz="1400" b="0" dirty="0" smtClean="0"/>
            </a:br>
            <a:r>
              <a:rPr lang="fr-FR" sz="1400" b="0" dirty="0" smtClean="0"/>
              <a:t/>
            </a:r>
            <a:br>
              <a:rPr lang="fr-FR" sz="1400" b="0" dirty="0" smtClean="0"/>
            </a:br>
            <a:r>
              <a:rPr lang="fr-FR" sz="1400" b="0" dirty="0" smtClean="0"/>
              <a:t>Un marché de 5 millions d'euros</a:t>
            </a:r>
            <a:br>
              <a:rPr lang="fr-FR" sz="1400" b="0" dirty="0" smtClean="0"/>
            </a:br>
            <a:r>
              <a:rPr lang="fr-FR" sz="1400" b="0" dirty="0" smtClean="0"/>
              <a:t>Avec 3 millions d'euros de chiffre d'affaire en 2006, le pionnier du secteur se positionne en leader sur le marché. "Si la publicité sur les voitures personnelles pèse environs 5 millions d'euros France, nous nous situons dans l'environnement plus vaste de l'affichage en général." Et pour trouver sa place à côté des 4x3 ou des flancs de bus, la publicité sur les voitures joue sur son avantage : elle coûte moins cher.</a:t>
            </a: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Presse 2/2</a:t>
            </a:r>
            <a:endParaRPr lang="fr-FR" dirty="0"/>
          </a:p>
        </p:txBody>
      </p:sp>
      <p:sp>
        <p:nvSpPr>
          <p:cNvPr id="4" name="ZoneTexte 3"/>
          <p:cNvSpPr txBox="1"/>
          <p:nvPr/>
        </p:nvSpPr>
        <p:spPr>
          <a:xfrm>
            <a:off x="538165" y="2129487"/>
            <a:ext cx="2997424" cy="400110"/>
          </a:xfrm>
          <a:prstGeom prst="rect">
            <a:avLst/>
          </a:prstGeom>
          <a:solidFill>
            <a:schemeClr val="bg2">
              <a:lumMod val="40000"/>
              <a:lumOff val="60000"/>
            </a:schemeClr>
          </a:solidFill>
        </p:spPr>
        <p:txBody>
          <a:bodyPr wrap="none" rtlCol="0">
            <a:spAutoFit/>
          </a:bodyPr>
          <a:lstStyle/>
          <a:p>
            <a:r>
              <a:rPr lang="fr-FR" dirty="0" smtClean="0"/>
              <a:t>L’</a:t>
            </a:r>
            <a:r>
              <a:rPr lang="fr-FR" dirty="0" err="1" smtClean="0"/>
              <a:t>évenementiel</a:t>
            </a:r>
            <a:r>
              <a:rPr lang="fr-FR" dirty="0" smtClean="0"/>
              <a:t> / sept 2007</a:t>
            </a:r>
            <a:endParaRPr lang="fr-FR" dirty="0"/>
          </a:p>
        </p:txBody>
      </p:sp>
      <p:sp>
        <p:nvSpPr>
          <p:cNvPr id="5" name="ZoneTexte 4"/>
          <p:cNvSpPr txBox="1"/>
          <p:nvPr/>
        </p:nvSpPr>
        <p:spPr>
          <a:xfrm>
            <a:off x="538165" y="2529597"/>
            <a:ext cx="8427844" cy="3108543"/>
          </a:xfrm>
          <a:prstGeom prst="rect">
            <a:avLst/>
          </a:prstGeom>
          <a:noFill/>
        </p:spPr>
        <p:txBody>
          <a:bodyPr wrap="square" rtlCol="0">
            <a:spAutoFit/>
          </a:bodyPr>
          <a:lstStyle/>
          <a:p>
            <a:r>
              <a:rPr lang="fr-FR" sz="1400" b="0" dirty="0" smtClean="0"/>
              <a:t>Problématique : créer, du 15 mais au 15 juin, une visibilité forte sur Paris et sa petite couronne via un support nouvelle génération, jeune, dynamique et qualitatif. Faire vivre une expérience originale à la femme urbaine CSP+ avec un nouveau produit : </a:t>
            </a:r>
            <a:r>
              <a:rPr lang="fr-FR" sz="1400" b="0" dirty="0" err="1" smtClean="0"/>
              <a:t>Taillefine</a:t>
            </a:r>
            <a:r>
              <a:rPr lang="fr-FR" sz="1400" b="0" dirty="0" smtClean="0"/>
              <a:t> </a:t>
            </a:r>
            <a:r>
              <a:rPr lang="fr-FR" sz="1400" b="0" dirty="0" err="1" smtClean="0"/>
              <a:t>Fiz</a:t>
            </a:r>
            <a:r>
              <a:rPr lang="fr-FR" sz="1400" b="0" dirty="0" smtClean="0"/>
              <a:t> (boisson gazeuse light aux agrumes).</a:t>
            </a:r>
            <a:br>
              <a:rPr lang="fr-FR" sz="1400" b="0" dirty="0" smtClean="0"/>
            </a:br>
            <a:r>
              <a:rPr lang="fr-FR" sz="1400" b="0" dirty="0" smtClean="0"/>
              <a:t>Solution : une campagne d'affichage sur 200 Smart, entièrement </a:t>
            </a:r>
            <a:r>
              <a:rPr lang="fr-FR" sz="1400" b="0" dirty="0" err="1" smtClean="0"/>
              <a:t>adhésivées</a:t>
            </a:r>
            <a:r>
              <a:rPr lang="fr-FR" sz="1400" b="0" dirty="0" smtClean="0"/>
              <a:t> aux couleurs du produit et une campagne de </a:t>
            </a:r>
            <a:r>
              <a:rPr lang="fr-FR" sz="1400" b="0" dirty="0" err="1" smtClean="0"/>
              <a:t>street</a:t>
            </a:r>
            <a:r>
              <a:rPr lang="fr-FR" sz="1400" b="0" dirty="0" smtClean="0"/>
              <a:t> marketing avec découverte de la boisson.</a:t>
            </a:r>
            <a:br>
              <a:rPr lang="fr-FR" sz="1400" b="0" dirty="0" smtClean="0"/>
            </a:br>
            <a:r>
              <a:rPr lang="fr-FR" sz="1400" b="0" dirty="0" smtClean="0"/>
              <a:t>Dispositif : campagne d'affichage à Paris et petite couronne pendant 4 semaines avec, sur les Smart, des "bouchons" pour faire ressembler les véhicules aux bouteilles de </a:t>
            </a:r>
            <a:r>
              <a:rPr lang="fr-FR" sz="1400" b="0" dirty="0" err="1" smtClean="0"/>
              <a:t>Taillefine</a:t>
            </a:r>
            <a:r>
              <a:rPr lang="fr-FR" sz="1400" b="0" dirty="0" smtClean="0"/>
              <a:t> </a:t>
            </a:r>
            <a:r>
              <a:rPr lang="fr-FR" sz="1400" b="0" dirty="0" err="1" smtClean="0"/>
              <a:t>Fiz</a:t>
            </a:r>
            <a:r>
              <a:rPr lang="fr-FR" sz="1400" b="0" dirty="0" smtClean="0"/>
              <a:t>. Opération de </a:t>
            </a:r>
            <a:r>
              <a:rPr lang="fr-FR" sz="1400" b="0" dirty="0" err="1" smtClean="0"/>
              <a:t>street</a:t>
            </a:r>
            <a:r>
              <a:rPr lang="fr-FR" sz="1400" b="0" dirty="0" smtClean="0"/>
              <a:t> marketing nationale dans neuf grandes villes avec les mêmes Smart et des hôtesses qui distribuaient le produit.</a:t>
            </a:r>
            <a:br>
              <a:rPr lang="fr-FR" sz="1400" b="0" dirty="0" smtClean="0"/>
            </a:br>
            <a:r>
              <a:rPr lang="fr-FR" sz="1400" b="0" dirty="0" smtClean="0"/>
              <a:t>Bilan : 26 millions de contacts, 400 000 canettes offertes et autant de test du produit, forte mémorisation 38% (selon Ipsos)</a:t>
            </a:r>
            <a:br>
              <a:rPr lang="fr-FR" sz="1400" b="0" dirty="0" smtClean="0"/>
            </a:br>
            <a:r>
              <a:rPr lang="fr-FR" sz="1400" b="0" dirty="0" smtClean="0"/>
              <a:t>L'avis de l'événementiel : </a:t>
            </a:r>
            <a:r>
              <a:rPr lang="fr-FR" sz="1400" b="0" dirty="0" err="1" smtClean="0"/>
              <a:t>Carlogo</a:t>
            </a:r>
            <a:r>
              <a:rPr lang="fr-FR" sz="1400" b="0" dirty="0" smtClean="0"/>
              <a:t> répond </a:t>
            </a:r>
            <a:r>
              <a:rPr lang="fr-FR" sz="1400" b="0" dirty="0" err="1" smtClean="0"/>
              <a:t>éfficacement</a:t>
            </a:r>
            <a:r>
              <a:rPr lang="fr-FR" sz="1400" b="0" dirty="0" smtClean="0"/>
              <a:t> aux besoins des annonceurs en sélectionnant des véhicules et des conducteurs en adéquation avec leur image et leur besoin de communiquer (une très large flotte de </a:t>
            </a:r>
            <a:r>
              <a:rPr lang="fr-FR" sz="1400" b="0" dirty="0" err="1" smtClean="0"/>
              <a:t>Segway</a:t>
            </a:r>
            <a:r>
              <a:rPr lang="fr-FR" sz="1400" b="0" dirty="0" smtClean="0"/>
              <a:t> en passant par les Smart jusqu'aux </a:t>
            </a:r>
            <a:r>
              <a:rPr lang="fr-FR" sz="1400" b="0" dirty="0" err="1" smtClean="0"/>
              <a:t>Hummer</a:t>
            </a:r>
            <a:r>
              <a:rPr lang="fr-FR" sz="1400" b="0" dirty="0" smtClean="0"/>
              <a:t>). Il est possible de déployer de l'espace publicitaire seulement aux endroits où ils ont besoin d'être vus. </a:t>
            </a:r>
          </a:p>
        </p:txBody>
      </p:sp>
    </p:spTree>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VERSION" val="4.0"/>
  <p:tag name="BASIS" val="EONVorlage"/>
  <p:tag name="BU" val="EON_France_W"/>
  <p:tag name="THINKCELLPRESENTATIONDONOTDELETE" val="&lt;?xml version=&quot;1.0&quot; encoding=&quot;UTF-16&quot; standalone=&quot;yes&quot;?&gt;&#10;&lt;root&gt;&lt;version val=&quot;17248&quot;/&gt;&lt;partner val=&quot;535&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8&quot;&gt;&lt;elem&gt;&lt;m_ppcolschidx val=&quot;0&quot;/&gt;&lt;m_rgb r=&quot;f2&quot; g=&quot;1c&quot; b=&quot;a&quot;/&gt;&lt;/elem&gt;&lt;elem&gt;&lt;m_ppcolschidx val=&quot;0&quot;/&gt;&lt;m_rgb r=&quot;7f&quot; g=&quot;0&quot; b=&quot;26&quot;/&gt;&lt;/elem&gt;&lt;elem&gt;&lt;m_ppcolschidx val=&quot;0&quot;/&gt;&lt;m_rgb r=&quot;d2&quot; g=&quot;d2&quot; b=&quot;d2&quot;/&gt;&lt;/elem&gt;&lt;elem&gt;&lt;m_ppcolschidx val=&quot;0&quot;/&gt;&lt;m_rgb r=&quot;b4&quot; g=&quot;b4&quot; b=&quot;b4&quot;/&gt;&lt;/elem&gt;&lt;elem&gt;&lt;m_ppcolschidx val=&quot;0&quot;/&gt;&lt;m_rgb r=&quot;96&quot; g=&quot;96&quot; b=&quot;96&quot;/&gt;&lt;/elem&gt;&lt;elem&gt;&lt;m_ppcolschidx val=&quot;0&quot;/&gt;&lt;m_rgb r=&quot;78&quot; g=&quot;78&quot; b=&quot;78&quot;/&gt;&lt;/elem&gt;&lt;elem&gt;&lt;m_ppcolschidx val=&quot;0&quot;/&gt;&lt;m_rgb r=&quot;5a&quot; g=&quot;5a&quot; b=&quot;5a&quot;/&gt;&lt;/elem&gt;&lt;elem&gt;&lt;m_ppcolschidx val=&quot;0&quot;/&gt;&lt;m_rgb r=&quot;46&quot; g=&quot;46&quot; b=&quot;46&quot;/&gt;&lt;/elem&gt;&lt;/m_vecMRU&gt;&lt;/m_mruColor&gt;&lt;/CPresentation&gt;&lt;CDefaultPrec id=&quot;9&quot;&gt;&lt;m_precDefault&gt;&lt;m_strFormatTime&gt;%#d&lt;/m_strFormatTime&gt;&lt;/m_precDefault&gt;&lt;/CDefaultPrec&gt;&lt;CDefaultPrec id=&quot;8&quot;&gt;&lt;m_precDefault&gt;&lt;m_strFormatTime&gt;%d.&lt;/m_strFormatTime&gt;&lt;/m_precDefault&gt;&lt;/CDefaultPrec&gt;&lt;CDefaultPrec id=&quot;7&quot;&gt;&lt;m_precDefault/&gt;&lt;/CDefaultPrec&gt;&lt;CDefaultPrec id=&quot;6&quot;&gt;&lt;m_precDefault/&gt;&lt;/CDefaultPrec&gt;&lt;CDefaultPrec id=&quot;5&quot;&gt;&lt;m_precDefault/&gt;&lt;/CDefaultPrec&gt;&lt;CDefaultPrec id=&quot;4&quot;&gt;&lt;m_precDefault&gt;&lt;m_strFormatTime&gt;%#d %1&lt;/m_strFormatTime&gt;&lt;/m_precDefault&gt;&lt;/CDefaultPrec&gt;&lt;CDefaultPrec id=&quot;3&quot;&gt;&lt;m_precDefault/&gt;&lt;/CDefaultPrec&gt;&lt;CDefaultPrec id=&quot;2&quot;&gt;&lt;m_precDefault&gt;&lt;m_chDecimalSymbol&gt;.&lt;/m_chDecimalSymbol&gt;&lt;m_nGroupingDigits val=&quot;3&quot;/&gt;&lt;m_chGroupingSymbol&gt; &lt;/m_chGroupingSymbol&gt;&lt;/m_precDefault&gt;&lt;/CDefaultPrec&gt;&lt;/root&gt;"/>
  <p:tag name="THINKCELLUNDODONOTDELETE" val="1288"/>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LhqIax.Ns0.vT14lK3Msq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EKlut0uBZ0GfeCn5eIc6S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i0mVGHTQEkyNqui19UamD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wbWsUkPjkEypblyhbG347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82GBvBG80amfXy0ymMytg"/>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ddw61EUskq_qiZPa7EqxQ"/>
</p:tagLst>
</file>

<file path=ppt/theme/theme1.xml><?xml version="1.0" encoding="utf-8"?>
<a:theme xmlns:a="http://schemas.openxmlformats.org/drawingml/2006/main" name="Modele_Pres PPT_CORPORATE DEV">
  <a:themeElements>
    <a:clrScheme name="2_182397-86&amp;91-Modèle E.ON 1">
      <a:dk1>
        <a:srgbClr val="000000"/>
      </a:dk1>
      <a:lt1>
        <a:srgbClr val="FFFFFF"/>
      </a:lt1>
      <a:dk2>
        <a:srgbClr val="F21C0A"/>
      </a:dk2>
      <a:lt2>
        <a:srgbClr val="808080"/>
      </a:lt2>
      <a:accent1>
        <a:srgbClr val="E2E2E2"/>
      </a:accent1>
      <a:accent2>
        <a:srgbClr val="FCC1BC"/>
      </a:accent2>
      <a:accent3>
        <a:srgbClr val="FFFFFF"/>
      </a:accent3>
      <a:accent4>
        <a:srgbClr val="000000"/>
      </a:accent4>
      <a:accent5>
        <a:srgbClr val="EEEEEE"/>
      </a:accent5>
      <a:accent6>
        <a:srgbClr val="E4AFAA"/>
      </a:accent6>
      <a:hlink>
        <a:srgbClr val="F8695E"/>
      </a:hlink>
      <a:folHlink>
        <a:srgbClr val="FA968E"/>
      </a:folHlink>
    </a:clrScheme>
    <a:fontScheme name="2_182397-86&amp;91-Modèle E.ON">
      <a:majorFont>
        <a:latin typeface="Polo"/>
        <a:ea typeface=""/>
        <a:cs typeface="Arial"/>
      </a:majorFont>
      <a:minorFont>
        <a:latin typeface="Polo"/>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000" b="1" i="0" u="none" strike="noStrike" cap="none" normalizeH="0" baseline="0" smtClean="0">
            <a:ln>
              <a:noFill/>
            </a:ln>
            <a:solidFill>
              <a:schemeClr val="tx1"/>
            </a:solidFill>
            <a:effectLst/>
            <a:latin typeface="Polo" pitchFamily="2" charset="0"/>
          </a:defRPr>
        </a:defPPr>
      </a:lstStyle>
    </a:spDef>
    <a:lnDef>
      <a:spPr bwMode="auto">
        <a:xfrm>
          <a:off x="0" y="0"/>
          <a:ext cx="1" cy="1"/>
        </a:xfrm>
        <a:custGeom>
          <a:avLst/>
          <a:gdLst/>
          <a:ahLst/>
          <a:cxnLst/>
          <a:rect l="0" t="0" r="0" b="0"/>
          <a:pathLst/>
        </a:custGeom>
        <a:solidFill>
          <a:srgbClr val="B4B4B4"/>
        </a:solidFill>
        <a:ln w="12700" cap="flat" cmpd="sng" algn="ctr">
          <a:solidFill>
            <a:srgbClr val="B4B4B4"/>
          </a:solidFill>
          <a:prstDash val="solid"/>
          <a:round/>
          <a:headEnd type="none" w="med" len="med"/>
          <a:tailEnd type="none" w="med" len="lg"/>
        </a:ln>
        <a:effectLst/>
      </a:spPr>
      <a:bodyPr vert="horz" wrap="none" lIns="0" tIns="0" rIns="0" bIns="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2000" b="1" i="0" u="none" strike="noStrike" cap="none" normalizeH="0" baseline="0" smtClean="0">
            <a:ln>
              <a:noFill/>
            </a:ln>
            <a:solidFill>
              <a:schemeClr val="tx1"/>
            </a:solidFill>
            <a:effectLst/>
            <a:latin typeface="Polo" pitchFamily="2" charset="0"/>
          </a:defRPr>
        </a:defPPr>
      </a:lstStyle>
    </a:lnDef>
  </a:objectDefaults>
  <a:extraClrSchemeLst>
    <a:extraClrScheme>
      <a:clrScheme name="2_182397-86&amp;91-Modèle E.ON 1">
        <a:dk1>
          <a:srgbClr val="000000"/>
        </a:dk1>
        <a:lt1>
          <a:srgbClr val="FFFFFF"/>
        </a:lt1>
        <a:dk2>
          <a:srgbClr val="F21C0A"/>
        </a:dk2>
        <a:lt2>
          <a:srgbClr val="808080"/>
        </a:lt2>
        <a:accent1>
          <a:srgbClr val="E2E2E2"/>
        </a:accent1>
        <a:accent2>
          <a:srgbClr val="FCC1BC"/>
        </a:accent2>
        <a:accent3>
          <a:srgbClr val="FFFFFF"/>
        </a:accent3>
        <a:accent4>
          <a:srgbClr val="000000"/>
        </a:accent4>
        <a:accent5>
          <a:srgbClr val="EEEEEE"/>
        </a:accent5>
        <a:accent6>
          <a:srgbClr val="E4AFAA"/>
        </a:accent6>
        <a:hlink>
          <a:srgbClr val="F8695E"/>
        </a:hlink>
        <a:folHlink>
          <a:srgbClr val="FA96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Modele_Pres PPT_CORPORATE DEV</Template>
  <TotalTime>224</TotalTime>
  <Words>402</Words>
  <Application>Microsoft PowerPoint</Application>
  <PresentationFormat>Format A4 (210 x 297 mm)</PresentationFormat>
  <Paragraphs>59</Paragraphs>
  <Slides>9</Slides>
  <Notes>3</Notes>
  <HiddenSlides>0</HiddenSlides>
  <MMClips>0</MMClips>
  <ScaleCrop>false</ScaleCrop>
  <HeadingPairs>
    <vt:vector size="6" baseType="variant">
      <vt:variant>
        <vt:lpstr>Thème</vt:lpstr>
      </vt:variant>
      <vt:variant>
        <vt:i4>1</vt:i4>
      </vt:variant>
      <vt:variant>
        <vt:lpstr>Serveurs OLE incorporés</vt:lpstr>
      </vt:variant>
      <vt:variant>
        <vt:i4>0</vt:i4>
      </vt:variant>
      <vt:variant>
        <vt:lpstr>Titres des diapositives</vt:lpstr>
      </vt:variant>
      <vt:variant>
        <vt:i4>9</vt:i4>
      </vt:variant>
    </vt:vector>
  </HeadingPairs>
  <TitlesOfParts>
    <vt:vector size="10" baseType="lpstr">
      <vt:lpstr>Modele_Pres PPT_CORPORATE DEV</vt:lpstr>
      <vt:lpstr>CAR LOGO ‘ Campagne d’affichage pour E.ON France?  April, 7th 2009</vt:lpstr>
      <vt:lpstr>Sommaire</vt:lpstr>
      <vt:lpstr>Aperçu du concept / Car Logo E.ON France</vt:lpstr>
      <vt:lpstr>Avantages du concept ‘véhicule d’images’</vt:lpstr>
      <vt:lpstr>Le Principe : une campagne d’affichage</vt:lpstr>
      <vt:lpstr>Présentation de Car Logo</vt:lpstr>
      <vt:lpstr>Les références de CAR LOGO</vt:lpstr>
      <vt:lpstr>Presse 1/2</vt:lpstr>
      <vt:lpstr>Presse 2/2</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AUTOLIB’ - PROJET PARTENARIAT  March, 30th 2009</dc:title>
  <dc:creator>baudon</dc:creator>
  <dc:description/>
  <cp:lastModifiedBy>baudon</cp:lastModifiedBy>
  <cp:revision>27</cp:revision>
  <dcterms:created xsi:type="dcterms:W3CDTF">2009-03-30T12:09:34Z</dcterms:created>
  <dcterms:modified xsi:type="dcterms:W3CDTF">2009-04-07T13:16:35Z</dcterms:modified>
</cp:coreProperties>
</file>