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9"/>
  </p:notesMasterIdLst>
  <p:handoutMasterIdLst>
    <p:handoutMasterId r:id="rId10"/>
  </p:handoutMasterIdLst>
  <p:sldIdLst>
    <p:sldId id="406" r:id="rId2"/>
    <p:sldId id="409" r:id="rId3"/>
    <p:sldId id="411" r:id="rId4"/>
    <p:sldId id="410" r:id="rId5"/>
    <p:sldId id="415" r:id="rId6"/>
    <p:sldId id="413" r:id="rId7"/>
    <p:sldId id="414" r:id="rId8"/>
  </p:sldIdLst>
  <p:sldSz cx="9906000" cy="6858000" type="A4"/>
  <p:notesSz cx="6797675" cy="9926638"/>
  <p:custDataLst>
    <p:tags r:id="rId11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517" autoAdjust="0"/>
    <p:restoredTop sz="94718" autoAdjust="0"/>
  </p:normalViewPr>
  <p:slideViewPr>
    <p:cSldViewPr snapToGrid="0" snapToObjects="1">
      <p:cViewPr varScale="1">
        <p:scale>
          <a:sx n="88" d="100"/>
          <a:sy n="88" d="100"/>
        </p:scale>
        <p:origin x="-1026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A79B8672-CB5F-44BA-88C6-3747088958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9F3BD451-E04D-45A7-962B-7E469D2281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026DE-424C-487D-8CF4-D012E77B35B9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3288"/>
            <a:ext cx="5435600" cy="446881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D4E573-38D9-40B0-96CF-FCFE9BDF18D3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2788" y="744538"/>
            <a:ext cx="5375275" cy="37211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042"/>
            <a:ext cx="5435600" cy="4467940"/>
          </a:xfrm>
          <a:noFill/>
          <a:ln/>
        </p:spPr>
        <p:txBody>
          <a:bodyPr/>
          <a:lstStyle/>
          <a:p>
            <a:r>
              <a:rPr lang="en-US" smtClean="0"/>
              <a:t>- Stichwort: Lohnverstromung für den EDF-Teil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D4E573-38D9-40B0-96CF-FCFE9BDF18D3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2788" y="744538"/>
            <a:ext cx="5375275" cy="37211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042"/>
            <a:ext cx="5435600" cy="4467940"/>
          </a:xfrm>
          <a:noFill/>
          <a:ln/>
        </p:spPr>
        <p:txBody>
          <a:bodyPr/>
          <a:lstStyle/>
          <a:p>
            <a:r>
              <a:rPr lang="en-US" smtClean="0"/>
              <a:t>- Stichwort: Lohnverstromung für den EDF-Teil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D4E573-38D9-40B0-96CF-FCFE9BDF18D3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2788" y="744538"/>
            <a:ext cx="5375275" cy="37211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042"/>
            <a:ext cx="5435600" cy="4467940"/>
          </a:xfrm>
          <a:noFill/>
          <a:ln/>
        </p:spPr>
        <p:txBody>
          <a:bodyPr/>
          <a:lstStyle/>
          <a:p>
            <a:r>
              <a:rPr lang="en-US" smtClean="0"/>
              <a:t>- Stichwort: Lohnverstromung für den EDF-Teil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D4E573-38D9-40B0-96CF-FCFE9BDF18D3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2788" y="744538"/>
            <a:ext cx="5375275" cy="372110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042"/>
            <a:ext cx="5435600" cy="4467940"/>
          </a:xfrm>
          <a:noFill/>
          <a:ln/>
        </p:spPr>
        <p:txBody>
          <a:bodyPr/>
          <a:lstStyle/>
          <a:p>
            <a:r>
              <a:rPr lang="en-US" smtClean="0"/>
              <a:t>- Stichwort: Lohnverstromung für den EDF-Teil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488238" y="6553200"/>
            <a:ext cx="17573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 smtClean="0">
                <a:cs typeface="+mn-cs"/>
              </a:rPr>
              <a:t>CORPORATE DEVELOPMENT- </a:t>
            </a:r>
            <a:fld id="{DE7E4551-22D3-473E-A5F6-67C22B0ECBD5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 spd="med"/>
  <p:hf sldNum="0" hd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3300413" y="5137943"/>
            <a:ext cx="5532437" cy="741363"/>
          </a:xfrm>
        </p:spPr>
        <p:txBody>
          <a:bodyPr/>
          <a:lstStyle/>
          <a:p>
            <a:pPr marL="0" indent="0" eaLnBrk="1" hangingPunct="1"/>
            <a:r>
              <a:rPr lang="en-US" dirty="0" smtClean="0"/>
              <a:t>Paris,</a:t>
            </a:r>
          </a:p>
          <a:p>
            <a:pPr marL="0" indent="0" eaLnBrk="1" hangingPunct="1"/>
            <a:r>
              <a:rPr lang="en-US" dirty="0" smtClean="0"/>
              <a:t>09 April 2009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3313113" y="4267200"/>
            <a:ext cx="5106987" cy="989013"/>
          </a:xfrm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Corporate Development Meeting</a:t>
            </a:r>
            <a:br>
              <a:rPr lang="en-US" dirty="0" smtClean="0">
                <a:solidFill>
                  <a:srgbClr val="FFFFFF"/>
                </a:solidFill>
              </a:rPr>
            </a:br>
            <a:endParaRPr lang="en-US" sz="2000" b="0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1057275"/>
            <a:ext cx="8585200" cy="5334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6" name="Rectangle 9"/>
          <p:cNvSpPr txBox="1">
            <a:spLocks noChangeArrowheads="1"/>
          </p:cNvSpPr>
          <p:nvPr/>
        </p:nvSpPr>
        <p:spPr bwMode="gray">
          <a:xfrm>
            <a:off x="660400" y="1883229"/>
            <a:ext cx="8918575" cy="31616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Organisation </a:t>
            </a: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follow</a:t>
            </a: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up / </a:t>
            </a: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Corporate</a:t>
            </a: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Development</a:t>
            </a:r>
            <a:endParaRPr lang="fr-FR" sz="1800" kern="0" dirty="0" smtClean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120000"/>
              </a:spcBef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Task</a:t>
            </a: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Allocation</a:t>
            </a:r>
            <a:endParaRPr lang="en-US" sz="1800" kern="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881063" lvl="2" indent="-3429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en-GB" sz="1600" kern="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Actions </a:t>
            </a: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achieved</a:t>
            </a:r>
            <a:r>
              <a:rPr lang="fr-FR" sz="1800" kern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by </a:t>
            </a:r>
            <a:r>
              <a:rPr lang="fr-FR" sz="1800" kern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Corp.Dev</a:t>
            </a:r>
            <a:endParaRPr lang="fr-FR" sz="1800" kern="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800100" lvl="1" indent="-34290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GB" sz="1600" b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Secretariat general</a:t>
            </a:r>
          </a:p>
          <a:p>
            <a:pPr marL="800100" lvl="1" indent="-34290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GB" sz="1600" b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Strategy</a:t>
            </a:r>
          </a:p>
          <a:p>
            <a:pPr marL="800100" lvl="1" indent="-34290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GB" sz="1600" b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Developpment</a:t>
            </a:r>
            <a:endParaRPr lang="en-GB" sz="1600" b="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800100" lvl="1" indent="-342900"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fr-FR" sz="1600" b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Market</a:t>
            </a:r>
            <a:r>
              <a:rPr lang="fr-FR" sz="1600" b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600" b="0" dirty="0" err="1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Research</a:t>
            </a:r>
            <a:r>
              <a:rPr lang="fr-FR" sz="1600" b="0" dirty="0" smtClean="0">
                <a:solidFill>
                  <a:schemeClr val="bg2">
                    <a:lumMod val="75000"/>
                  </a:schemeClr>
                </a:solidFill>
                <a:latin typeface="+mn-lt"/>
              </a:rPr>
              <a:t> </a:t>
            </a:r>
          </a:p>
          <a:p>
            <a:pPr marL="800100" lvl="1" indent="-342900"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fr-FR" sz="18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  <a:p>
            <a:pPr marL="342900" indent="-3429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fr-FR" sz="18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Focus </a:t>
            </a:r>
            <a:r>
              <a:rPr lang="fr-FR" sz="1800" dirty="0" err="1" smtClean="0">
                <a:solidFill>
                  <a:schemeClr val="bg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Topic</a:t>
            </a:r>
            <a:r>
              <a:rPr lang="fr-FR" sz="18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 : HYDRAULIQUE</a:t>
            </a:r>
          </a:p>
          <a:p>
            <a:pPr marL="342900" indent="-3429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</a:pPr>
            <a:endParaRPr lang="fr-FR" sz="1800" dirty="0" smtClean="0">
              <a:solidFill>
                <a:schemeClr val="bg2">
                  <a:lumMod val="75000"/>
                </a:schemeClr>
              </a:solidFill>
              <a:latin typeface="+mn-lt"/>
              <a:ea typeface="Calibri"/>
              <a:cs typeface="Times New Roman"/>
            </a:endParaRPr>
          </a:p>
          <a:p>
            <a:pPr marL="342900" indent="-3429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</a:pPr>
            <a:r>
              <a:rPr lang="fr-FR" sz="18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Calibri"/>
                <a:cs typeface="Times New Roman"/>
              </a:rPr>
              <a:t>Questions</a:t>
            </a:r>
          </a:p>
          <a:p>
            <a:pPr marL="914400" lvl="1" indent="-457200"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en-GB" sz="1800" kern="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2512" y="1021444"/>
            <a:ext cx="9243787" cy="533400"/>
          </a:xfrm>
        </p:spPr>
        <p:txBody>
          <a:bodyPr/>
          <a:lstStyle/>
          <a:p>
            <a:r>
              <a:rPr lang="en-US" dirty="0" err="1" smtClean="0"/>
              <a:t>Organisation</a:t>
            </a:r>
            <a:r>
              <a:rPr lang="en-US" dirty="0" smtClean="0"/>
              <a:t> follow-up</a:t>
            </a:r>
          </a:p>
        </p:txBody>
      </p:sp>
      <p:graphicFrame>
        <p:nvGraphicFramePr>
          <p:cNvPr id="92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7890" r:id="rId6" imgW="0" imgH="0" progId="">
              <p:embed/>
            </p:oleObj>
          </a:graphicData>
        </a:graphic>
      </p:graphicFrame>
      <p:sp>
        <p:nvSpPr>
          <p:cNvPr id="9235" name="Rectangle 19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B4B4B4"/>
          </a:solidFill>
          <a:ln w="12700">
            <a:solidFill>
              <a:srgbClr val="B4B4B4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US" sz="1000" b="0"/>
          </a:p>
        </p:txBody>
      </p:sp>
      <p:grpSp>
        <p:nvGrpSpPr>
          <p:cNvPr id="2" name="Groupe 36"/>
          <p:cNvGrpSpPr/>
          <p:nvPr/>
        </p:nvGrpSpPr>
        <p:grpSpPr>
          <a:xfrm>
            <a:off x="522512" y="1781145"/>
            <a:ext cx="3358536" cy="340142"/>
            <a:chOff x="522512" y="1781145"/>
            <a:chExt cx="2373087" cy="340142"/>
          </a:xfrm>
        </p:grpSpPr>
        <p:sp>
          <p:nvSpPr>
            <p:cNvPr id="28" name="ZoneTexte 27"/>
            <p:cNvSpPr txBox="1"/>
            <p:nvPr/>
          </p:nvSpPr>
          <p:spPr>
            <a:xfrm>
              <a:off x="522512" y="1781145"/>
              <a:ext cx="2373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Orga</a:t>
              </a:r>
              <a:r>
                <a:rPr lang="fr-FR" sz="1600" dirty="0" smtClean="0"/>
                <a:t>. communication</a:t>
              </a:r>
              <a:endParaRPr lang="fr-FR" sz="1600" dirty="0"/>
            </a:p>
          </p:txBody>
        </p:sp>
        <p:cxnSp>
          <p:nvCxnSpPr>
            <p:cNvPr id="32" name="Connecteur droit 31"/>
            <p:cNvCxnSpPr/>
            <p:nvPr/>
          </p:nvCxnSpPr>
          <p:spPr bwMode="auto">
            <a:xfrm>
              <a:off x="522512" y="2119699"/>
              <a:ext cx="2373087" cy="1588"/>
            </a:xfrm>
            <a:prstGeom prst="line">
              <a:avLst/>
            </a:prstGeom>
            <a:solidFill>
              <a:srgbClr val="B4B4B4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</p:grpSp>
      <p:grpSp>
        <p:nvGrpSpPr>
          <p:cNvPr id="4" name="Groupe 34"/>
          <p:cNvGrpSpPr/>
          <p:nvPr/>
        </p:nvGrpSpPr>
        <p:grpSpPr>
          <a:xfrm>
            <a:off x="5279567" y="1781145"/>
            <a:ext cx="4085060" cy="343318"/>
            <a:chOff x="6422570" y="1781145"/>
            <a:chExt cx="2373088" cy="343318"/>
          </a:xfrm>
        </p:grpSpPr>
        <p:sp>
          <p:nvSpPr>
            <p:cNvPr id="30" name="ZoneTexte 29"/>
            <p:cNvSpPr txBox="1"/>
            <p:nvPr/>
          </p:nvSpPr>
          <p:spPr>
            <a:xfrm>
              <a:off x="6422570" y="1781145"/>
              <a:ext cx="2373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Next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steps</a:t>
              </a:r>
              <a:endParaRPr lang="fr-FR" sz="1600" dirty="0"/>
            </a:p>
          </p:txBody>
        </p:sp>
        <p:cxnSp>
          <p:nvCxnSpPr>
            <p:cNvPr id="34" name="Connecteur droit 33"/>
            <p:cNvCxnSpPr/>
            <p:nvPr/>
          </p:nvCxnSpPr>
          <p:spPr bwMode="auto">
            <a:xfrm>
              <a:off x="6422571" y="2122875"/>
              <a:ext cx="2373087" cy="1588"/>
            </a:xfrm>
            <a:prstGeom prst="line">
              <a:avLst/>
            </a:prstGeom>
            <a:solidFill>
              <a:srgbClr val="B4B4B4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</p:grpSp>
      <p:sp>
        <p:nvSpPr>
          <p:cNvPr id="38" name="ZoneTexte 37"/>
          <p:cNvSpPr txBox="1"/>
          <p:nvPr/>
        </p:nvSpPr>
        <p:spPr>
          <a:xfrm>
            <a:off x="495965" y="2124463"/>
            <a:ext cx="4239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04/04/09 :</a:t>
            </a:r>
          </a:p>
          <a:p>
            <a:r>
              <a:rPr lang="fr-FR" sz="1400" b="0" dirty="0" err="1" smtClean="0"/>
              <a:t>SNET’s</a:t>
            </a:r>
            <a:r>
              <a:rPr lang="fr-FR" sz="1400" b="0" dirty="0" smtClean="0"/>
              <a:t> Organisation &amp; publication : </a:t>
            </a:r>
          </a:p>
          <a:p>
            <a:r>
              <a:rPr lang="fr-FR" sz="1400" b="0" dirty="0" smtClean="0"/>
              <a:t>AH / ACB / JFP : « détachés » / RH 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 </a:t>
            </a:r>
            <a:endParaRPr lang="fr-FR" sz="1400" b="0" dirty="0"/>
          </a:p>
        </p:txBody>
      </p:sp>
      <p:sp>
        <p:nvSpPr>
          <p:cNvPr id="16" name="ZoneTexte 15"/>
          <p:cNvSpPr txBox="1"/>
          <p:nvPr/>
        </p:nvSpPr>
        <p:spPr>
          <a:xfrm>
            <a:off x="5279567" y="2124463"/>
            <a:ext cx="4239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Formalisation : structure, détachement..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Organisation EFRE/CC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Budget</a:t>
            </a:r>
          </a:p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…</a:t>
            </a:r>
            <a:endParaRPr lang="fr-FR" sz="14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2512" y="1021444"/>
            <a:ext cx="9243787" cy="533400"/>
          </a:xfrm>
        </p:spPr>
        <p:txBody>
          <a:bodyPr/>
          <a:lstStyle/>
          <a:p>
            <a:r>
              <a:rPr lang="en-US" dirty="0" smtClean="0"/>
              <a:t>Task Allocation</a:t>
            </a:r>
          </a:p>
        </p:txBody>
      </p:sp>
      <p:graphicFrame>
        <p:nvGraphicFramePr>
          <p:cNvPr id="92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1506" r:id="rId6" imgW="0" imgH="0" progId="">
              <p:embed/>
            </p:oleObj>
          </a:graphicData>
        </a:graphic>
      </p:graphicFrame>
      <p:sp>
        <p:nvSpPr>
          <p:cNvPr id="9235" name="Rectangle 19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B4B4B4"/>
          </a:solidFill>
          <a:ln w="12700">
            <a:solidFill>
              <a:srgbClr val="B4B4B4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US" sz="1000" b="0"/>
          </a:p>
        </p:txBody>
      </p:sp>
      <p:grpSp>
        <p:nvGrpSpPr>
          <p:cNvPr id="36" name="Groupe 35"/>
          <p:cNvGrpSpPr/>
          <p:nvPr/>
        </p:nvGrpSpPr>
        <p:grpSpPr>
          <a:xfrm>
            <a:off x="522510" y="1747682"/>
            <a:ext cx="3365927" cy="341730"/>
            <a:chOff x="3668482" y="1781145"/>
            <a:chExt cx="2373088" cy="341730"/>
          </a:xfrm>
        </p:grpSpPr>
        <p:sp>
          <p:nvSpPr>
            <p:cNvPr id="29" name="ZoneTexte 28"/>
            <p:cNvSpPr txBox="1"/>
            <p:nvPr/>
          </p:nvSpPr>
          <p:spPr>
            <a:xfrm>
              <a:off x="3668482" y="1781145"/>
              <a:ext cx="2373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Task</a:t>
              </a:r>
              <a:r>
                <a:rPr lang="fr-FR" sz="1600" dirty="0" smtClean="0"/>
                <a:t> allocation</a:t>
              </a:r>
              <a:endParaRPr lang="fr-FR" sz="1600" dirty="0"/>
            </a:p>
          </p:txBody>
        </p:sp>
        <p:cxnSp>
          <p:nvCxnSpPr>
            <p:cNvPr id="33" name="Connecteur droit 32"/>
            <p:cNvCxnSpPr/>
            <p:nvPr/>
          </p:nvCxnSpPr>
          <p:spPr bwMode="auto">
            <a:xfrm>
              <a:off x="3668483" y="2121287"/>
              <a:ext cx="2373087" cy="1588"/>
            </a:xfrm>
            <a:prstGeom prst="line">
              <a:avLst/>
            </a:prstGeom>
            <a:solidFill>
              <a:srgbClr val="B4B4B4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</p:grpSp>
      <p:sp>
        <p:nvSpPr>
          <p:cNvPr id="39" name="ZoneTexte 38"/>
          <p:cNvSpPr txBox="1"/>
          <p:nvPr/>
        </p:nvSpPr>
        <p:spPr>
          <a:xfrm>
            <a:off x="450181" y="2089412"/>
            <a:ext cx="3925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01/04/09 : </a:t>
            </a:r>
            <a:r>
              <a:rPr lang="fr-FR" sz="1400" b="0" dirty="0" err="1" smtClean="0"/>
              <a:t>Board</a:t>
            </a:r>
            <a:r>
              <a:rPr lang="fr-FR" sz="1400" b="0" dirty="0" smtClean="0"/>
              <a:t> EFRE</a:t>
            </a:r>
          </a:p>
          <a:p>
            <a:r>
              <a:rPr lang="fr-FR" sz="1400" b="0" dirty="0" smtClean="0"/>
              <a:t>‘</a:t>
            </a:r>
            <a:r>
              <a:rPr lang="fr-FR" sz="1400" b="0" dirty="0" err="1" smtClean="0"/>
              <a:t>Tasks</a:t>
            </a:r>
            <a:r>
              <a:rPr lang="fr-FR" sz="1400" b="0" dirty="0" smtClean="0"/>
              <a:t> Allocation’ </a:t>
            </a:r>
            <a:r>
              <a:rPr lang="fr-FR" sz="1400" b="0" dirty="0" err="1" smtClean="0"/>
              <a:t>validated</a:t>
            </a:r>
            <a:r>
              <a:rPr lang="fr-FR" sz="1400" b="0" dirty="0" smtClean="0"/>
              <a:t> in part </a:t>
            </a:r>
            <a:endParaRPr lang="fr-FR" sz="1400" b="0" dirty="0"/>
          </a:p>
        </p:txBody>
      </p:sp>
      <p:grpSp>
        <p:nvGrpSpPr>
          <p:cNvPr id="17" name="Groupe 16"/>
          <p:cNvGrpSpPr/>
          <p:nvPr/>
        </p:nvGrpSpPr>
        <p:grpSpPr>
          <a:xfrm>
            <a:off x="5212392" y="1707248"/>
            <a:ext cx="4085060" cy="343318"/>
            <a:chOff x="6422570" y="1781145"/>
            <a:chExt cx="2373088" cy="343318"/>
          </a:xfrm>
        </p:grpSpPr>
        <p:sp>
          <p:nvSpPr>
            <p:cNvPr id="18" name="ZoneTexte 17"/>
            <p:cNvSpPr txBox="1"/>
            <p:nvPr/>
          </p:nvSpPr>
          <p:spPr>
            <a:xfrm>
              <a:off x="6422570" y="1781145"/>
              <a:ext cx="2373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Next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steps</a:t>
              </a:r>
              <a:endParaRPr lang="fr-FR" sz="1600" dirty="0"/>
            </a:p>
          </p:txBody>
        </p:sp>
        <p:cxnSp>
          <p:nvCxnSpPr>
            <p:cNvPr id="19" name="Connecteur droit 18"/>
            <p:cNvCxnSpPr/>
            <p:nvPr/>
          </p:nvCxnSpPr>
          <p:spPr bwMode="auto">
            <a:xfrm>
              <a:off x="6422571" y="2122875"/>
              <a:ext cx="2373087" cy="1588"/>
            </a:xfrm>
            <a:prstGeom prst="line">
              <a:avLst/>
            </a:prstGeom>
            <a:solidFill>
              <a:srgbClr val="B4B4B4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lg"/>
            </a:ln>
            <a:effectLst/>
          </p:spPr>
        </p:cxnSp>
      </p:grpSp>
      <p:sp>
        <p:nvSpPr>
          <p:cNvPr id="20" name="ZoneTexte 19"/>
          <p:cNvSpPr txBox="1"/>
          <p:nvPr/>
        </p:nvSpPr>
        <p:spPr>
          <a:xfrm>
            <a:off x="5212392" y="2053742"/>
            <a:ext cx="3925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§"/>
            </a:pPr>
            <a:r>
              <a:rPr lang="fr-FR" sz="1400" b="0" dirty="0" smtClean="0"/>
              <a:t>Valider certains Thèmes/responsabilités/etc.</a:t>
            </a:r>
            <a:endParaRPr lang="fr-FR" sz="1400" b="0" dirty="0"/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55899" y="2668801"/>
            <a:ext cx="7010400" cy="418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Task</a:t>
            </a:r>
            <a:r>
              <a:rPr lang="fr-FR" dirty="0" smtClean="0"/>
              <a:t> </a:t>
            </a:r>
            <a:r>
              <a:rPr lang="fr-FR" dirty="0" err="1" smtClean="0"/>
              <a:t>Status</a:t>
            </a:r>
            <a:r>
              <a:rPr lang="fr-FR" dirty="0" smtClean="0"/>
              <a:t> / April, 9th 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2658" y="1915886"/>
          <a:ext cx="9579425" cy="401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17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  <a:gridCol w="404664"/>
              </a:tblGrid>
              <a:tr h="903514"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Strategy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Generation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chemeClr val="bg1"/>
                          </a:solidFill>
                          <a:latin typeface="Arial"/>
                        </a:rPr>
                        <a:t>Strategy Sales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Gas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LTM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EPR/</a:t>
                      </a:r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Nuclear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Integrator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Concept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chemeClr val="bg1"/>
                          </a:solidFill>
                          <a:latin typeface="Arial"/>
                        </a:rPr>
                        <a:t>CCS Technology Suivi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M&amp;A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Biomas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chemeClr val="bg1"/>
                          </a:solidFill>
                          <a:latin typeface="Arial"/>
                        </a:rPr>
                        <a:t>ELD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Photovoltaic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Fos/Havre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Altek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Autolib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Hidraulic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Bialystok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Board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Secr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.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General Affaires?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Organisation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Board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Support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Integration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Legal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vert="vert27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Strategy</a:t>
                      </a:r>
                      <a:endParaRPr lang="fr-FR" sz="9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 err="1" smtClean="0">
                          <a:solidFill>
                            <a:schemeClr val="bg1"/>
                          </a:solidFill>
                          <a:latin typeface="Arial"/>
                        </a:rPr>
                        <a:t>Development</a:t>
                      </a:r>
                      <a:endParaRPr lang="fr-FR" sz="9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0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General </a:t>
                      </a:r>
                      <a:r>
                        <a:rPr lang="fr-FR" sz="900" b="1" i="0" u="none" strike="noStrike" dirty="0" smtClean="0">
                          <a:solidFill>
                            <a:schemeClr val="bg1"/>
                          </a:solidFill>
                          <a:latin typeface="Arial"/>
                        </a:rPr>
                        <a:t>Secrétariat</a:t>
                      </a:r>
                      <a:endParaRPr lang="fr-FR" sz="9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Sec.General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Strategy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Development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Market</a:t>
                      </a:r>
                      <a:r>
                        <a:rPr lang="fr-FR" sz="900" b="0" i="0" u="none" strike="noStrike" dirty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fr-FR" sz="900" b="0" i="0" u="none" strike="noStrike" dirty="0" err="1">
                          <a:solidFill>
                            <a:schemeClr val="bg1"/>
                          </a:solidFill>
                          <a:latin typeface="Arial"/>
                        </a:rPr>
                        <a:t>Research</a:t>
                      </a:r>
                      <a:endParaRPr lang="fr-FR" sz="900" b="0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292349" y="6244288"/>
            <a:ext cx="582211" cy="2308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fr-FR" sz="900" dirty="0" err="1" smtClean="0"/>
              <a:t>Done</a:t>
            </a:r>
            <a:endParaRPr lang="fr-FR" sz="900" dirty="0"/>
          </a:p>
        </p:txBody>
      </p:sp>
      <p:sp>
        <p:nvSpPr>
          <p:cNvPr id="5" name="ZoneTexte 4"/>
          <p:cNvSpPr txBox="1"/>
          <p:nvPr/>
        </p:nvSpPr>
        <p:spPr>
          <a:xfrm>
            <a:off x="292350" y="6498027"/>
            <a:ext cx="582211" cy="2308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900" dirty="0" smtClean="0"/>
              <a:t>On </a:t>
            </a:r>
            <a:r>
              <a:rPr lang="fr-FR" sz="900" dirty="0" err="1" smtClean="0"/>
              <a:t>track</a:t>
            </a:r>
            <a:endParaRPr lang="fr-FR" sz="9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2512" y="1021444"/>
            <a:ext cx="9243787" cy="533400"/>
          </a:xfrm>
        </p:spPr>
        <p:txBody>
          <a:bodyPr/>
          <a:lstStyle/>
          <a:p>
            <a:r>
              <a:rPr lang="en-US" dirty="0" smtClean="0"/>
              <a:t>Actions achieved</a:t>
            </a:r>
          </a:p>
        </p:txBody>
      </p:sp>
      <p:graphicFrame>
        <p:nvGraphicFramePr>
          <p:cNvPr id="92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9938" r:id="rId6" imgW="0" imgH="0" progId="">
              <p:embed/>
            </p:oleObj>
          </a:graphicData>
        </a:graphic>
      </p:graphicFrame>
      <p:sp>
        <p:nvSpPr>
          <p:cNvPr id="9235" name="Rectangle 19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B4B4B4"/>
          </a:solidFill>
          <a:ln w="12700">
            <a:solidFill>
              <a:srgbClr val="B4B4B4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US" sz="1000" b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522513" y="1969346"/>
          <a:ext cx="8937174" cy="40677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49830"/>
                <a:gridCol w="4147457"/>
                <a:gridCol w="3439887"/>
              </a:tblGrid>
              <a:tr h="381968"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Actions </a:t>
                      </a:r>
                      <a:endParaRPr lang="fr-FR" sz="1400" dirty="0"/>
                    </a:p>
                  </a:txBody>
                  <a:tcP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 smtClean="0"/>
                        <a:t>Comments</a:t>
                      </a:r>
                      <a:r>
                        <a:rPr lang="fr-FR" sz="1400" dirty="0" smtClean="0"/>
                        <a:t> </a:t>
                      </a:r>
                      <a:endParaRPr lang="fr-FR" sz="1400" dirty="0"/>
                    </a:p>
                  </a:txBody>
                  <a:tcP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Sec.General</a:t>
                      </a:r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 smtClean="0"/>
                    </a:p>
                    <a:p>
                      <a:endParaRPr lang="fr-FR" sz="120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 smtClean="0"/>
                    </a:p>
                    <a:p>
                      <a:endParaRPr lang="fr-FR" sz="120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Strategy</a:t>
                      </a:r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Development</a:t>
                      </a:r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1" dirty="0" smtClean="0">
                          <a:solidFill>
                            <a:schemeClr val="tx1"/>
                          </a:solidFill>
                        </a:rPr>
                        <a:t>DOM</a:t>
                      </a:r>
                      <a:r>
                        <a:rPr lang="fr-FR" sz="1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200" b="1" baseline="0" dirty="0" err="1" smtClean="0">
                          <a:solidFill>
                            <a:schemeClr val="tx1"/>
                          </a:solidFill>
                        </a:rPr>
                        <a:t>Elec</a:t>
                      </a:r>
                      <a:r>
                        <a:rPr lang="fr-FR" sz="1200" b="1" baseline="0" dirty="0" smtClean="0">
                          <a:solidFill>
                            <a:schemeClr val="tx1"/>
                          </a:solidFill>
                        </a:rPr>
                        <a:t> :</a:t>
                      </a:r>
                    </a:p>
                    <a:p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Note présentation du développement </a:t>
                      </a:r>
                      <a:r>
                        <a:rPr lang="fr-FR" sz="1200" baseline="0" dirty="0" err="1" smtClean="0">
                          <a:solidFill>
                            <a:schemeClr val="tx1"/>
                          </a:solidFill>
                        </a:rPr>
                        <a:t>Elec</a:t>
                      </a:r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 dans les DOM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Market</a:t>
                      </a:r>
                      <a:r>
                        <a:rPr lang="fr-FR" sz="1400" b="1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endParaRPr lang="fr-FR" sz="14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algn="ctr"/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1" dirty="0" smtClean="0">
                          <a:solidFill>
                            <a:schemeClr val="tx1"/>
                          </a:solidFill>
                        </a:rPr>
                        <a:t>EPR :</a:t>
                      </a:r>
                    </a:p>
                    <a:p>
                      <a:r>
                        <a:rPr lang="fr-FR" sz="1200" dirty="0" err="1" smtClean="0">
                          <a:solidFill>
                            <a:schemeClr val="tx1"/>
                          </a:solidFill>
                        </a:rPr>
                        <a:t>Draf</a:t>
                      </a:r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 t sur un rapport sur l’EPR</a:t>
                      </a:r>
                    </a:p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1" baseline="0" dirty="0" smtClean="0">
                          <a:solidFill>
                            <a:schemeClr val="tx1"/>
                          </a:solidFill>
                        </a:rPr>
                        <a:t>FILIERE EOLIENNE :</a:t>
                      </a:r>
                    </a:p>
                    <a:p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Note synthétique sur la filière éolienne en France</a:t>
                      </a:r>
                    </a:p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1" baseline="0" dirty="0" smtClean="0">
                          <a:solidFill>
                            <a:schemeClr val="tx1"/>
                          </a:solidFill>
                        </a:rPr>
                        <a:t>AUTOLIB</a:t>
                      </a:r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 :</a:t>
                      </a:r>
                    </a:p>
                    <a:p>
                      <a:r>
                        <a:rPr lang="fr-FR" sz="1200" baseline="0" dirty="0" smtClean="0">
                          <a:solidFill>
                            <a:schemeClr val="tx1"/>
                          </a:solidFill>
                        </a:rPr>
                        <a:t>Rapport d’étude sur le projet partenariat : Pas réalisable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</a:rPr>
                        <a:t>Valider avec AH/GS l’index pour poursuivre le Rapport</a:t>
                      </a:r>
                    </a:p>
                    <a:p>
                      <a:endParaRPr lang="fr-F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fr-F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fr-F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</a:rPr>
                        <a:t>A suivre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22512" y="1021444"/>
            <a:ext cx="9243787" cy="533400"/>
          </a:xfrm>
        </p:spPr>
        <p:txBody>
          <a:bodyPr/>
          <a:lstStyle/>
          <a:p>
            <a:r>
              <a:rPr lang="en-US" dirty="0" smtClean="0"/>
              <a:t>Focus on HYDRAULIQUE</a:t>
            </a:r>
          </a:p>
        </p:txBody>
      </p:sp>
      <p:graphicFrame>
        <p:nvGraphicFramePr>
          <p:cNvPr id="92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40962" r:id="rId6" imgW="0" imgH="0" progId="">
              <p:embed/>
            </p:oleObj>
          </a:graphicData>
        </a:graphic>
      </p:graphicFrame>
      <p:sp>
        <p:nvSpPr>
          <p:cNvPr id="9235" name="Rectangle 19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B4B4B4"/>
          </a:solidFill>
          <a:ln w="12700">
            <a:solidFill>
              <a:srgbClr val="B4B4B4"/>
            </a:solidFill>
            <a:miter lim="800000"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US" sz="1000" b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522513" y="1969346"/>
          <a:ext cx="8937174" cy="371137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49830"/>
                <a:gridCol w="4147457"/>
                <a:gridCol w="3439887"/>
              </a:tblGrid>
              <a:tr h="381968">
                <a:tc>
                  <a:txBody>
                    <a:bodyPr/>
                    <a:lstStyle/>
                    <a:p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Actions </a:t>
                      </a:r>
                      <a:endParaRPr lang="fr-FR" sz="1400" dirty="0"/>
                    </a:p>
                  </a:txBody>
                  <a:tcP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 smtClean="0"/>
                        <a:t>Comments</a:t>
                      </a:r>
                      <a:r>
                        <a:rPr lang="fr-FR" sz="1400" dirty="0" smtClean="0"/>
                        <a:t> </a:t>
                      </a:r>
                      <a:endParaRPr lang="fr-FR" sz="1400" dirty="0"/>
                    </a:p>
                  </a:txBody>
                  <a:tcP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Sec.General</a:t>
                      </a:r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 smtClean="0"/>
                    </a:p>
                    <a:p>
                      <a:endParaRPr lang="fr-FR" sz="120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 smtClean="0"/>
                    </a:p>
                    <a:p>
                      <a:endParaRPr lang="fr-FR" sz="120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1"/>
                          </a:solidFill>
                        </a:rPr>
                        <a:t>Strategy</a:t>
                      </a:r>
                      <a:endParaRPr lang="fr-FR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b="0" dirty="0"/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Development</a:t>
                      </a:r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Market</a:t>
                      </a:r>
                      <a:r>
                        <a:rPr lang="fr-FR" sz="1400" b="1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fr-FR" sz="1400" b="1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endParaRPr lang="fr-FR" sz="14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algn="ctr"/>
                      <a:endParaRPr lang="fr-FR" sz="14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b="1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tx2"/>
                        </a:buClr>
                        <a:buFont typeface="Wingdings" pitchFamily="2" charset="2"/>
                        <a:buChar char="§"/>
                      </a:pPr>
                      <a:r>
                        <a:rPr lang="fr-FR" sz="12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522512" y="6466114"/>
            <a:ext cx="762001" cy="21544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 b="0" dirty="0" smtClean="0">
                <a:solidFill>
                  <a:schemeClr val="bg1"/>
                </a:solidFill>
              </a:rPr>
              <a:t>Responsable</a:t>
            </a:r>
            <a:endParaRPr lang="fr-FR" sz="8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Vf1GkBU.VViGHLaS4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g5oROT.UW7pExNgPXHW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Vf1GkBU.VViGHLaS4J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g5oROT.UW7pExNgPXHW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Vf1GkBU.VViGHLaS4J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g5oROT.UW7pExNgPXHW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Vf1GkBU.VViGHLaS4J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g5oROT.UW7pExNgPXHW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bvcU_nW0WDKCY8zZ7nJ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V497_AQVUC8pqlk2RdzZg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73</TotalTime>
  <Words>294</Words>
  <Application>Microsoft PowerPoint</Application>
  <PresentationFormat>Format A4 (210 x 297 mm)</PresentationFormat>
  <Paragraphs>202</Paragraphs>
  <Slides>7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Modele_Pres PPT_CORPORATE DEV</vt:lpstr>
      <vt:lpstr>Corporate Development Meeting </vt:lpstr>
      <vt:lpstr>Agenda</vt:lpstr>
      <vt:lpstr>Organisation follow-up</vt:lpstr>
      <vt:lpstr>Task Allocation</vt:lpstr>
      <vt:lpstr>Task Status / April, 9th </vt:lpstr>
      <vt:lpstr>Actions achieved</vt:lpstr>
      <vt:lpstr>Focus on HYDRAULIQUE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E.ON France Jour Fixe Dr. Paskert</dc:title>
  <dc:creator>baudon</dc:creator>
  <dc:description/>
  <cp:lastModifiedBy>baudon</cp:lastModifiedBy>
  <cp:revision>13</cp:revision>
  <dcterms:created xsi:type="dcterms:W3CDTF">2009-03-31T07:23:39Z</dcterms:created>
  <dcterms:modified xsi:type="dcterms:W3CDTF">2009-04-06T14:11:24Z</dcterms:modified>
</cp:coreProperties>
</file>