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tags/tag7.xml" ContentType="application/vnd.openxmlformats-officedocument.presentationml.tags+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23"/>
  </p:notesMasterIdLst>
  <p:handoutMasterIdLst>
    <p:handoutMasterId r:id="rId24"/>
  </p:handoutMasterIdLst>
  <p:sldIdLst>
    <p:sldId id="406" r:id="rId2"/>
    <p:sldId id="446" r:id="rId3"/>
    <p:sldId id="408" r:id="rId4"/>
    <p:sldId id="411" r:id="rId5"/>
    <p:sldId id="413" r:id="rId6"/>
    <p:sldId id="422" r:id="rId7"/>
    <p:sldId id="423" r:id="rId8"/>
    <p:sldId id="424" r:id="rId9"/>
    <p:sldId id="415" r:id="rId10"/>
    <p:sldId id="416" r:id="rId11"/>
    <p:sldId id="433" r:id="rId12"/>
    <p:sldId id="432" r:id="rId13"/>
    <p:sldId id="435" r:id="rId14"/>
    <p:sldId id="447" r:id="rId15"/>
    <p:sldId id="448" r:id="rId16"/>
    <p:sldId id="420" r:id="rId17"/>
    <p:sldId id="425" r:id="rId18"/>
    <p:sldId id="426" r:id="rId19"/>
    <p:sldId id="427" r:id="rId20"/>
    <p:sldId id="428" r:id="rId21"/>
    <p:sldId id="429" r:id="rId22"/>
  </p:sldIdLst>
  <p:sldSz cx="9906000" cy="6858000" type="A4"/>
  <p:notesSz cx="6797675" cy="9926638"/>
  <p:custDataLst>
    <p:tags r:id="rId25"/>
  </p:custDataLst>
  <p:defaultTextStyle>
    <a:defPPr>
      <a:defRPr lang="de-DE"/>
    </a:defPPr>
    <a:lvl1pPr algn="l" rtl="0" fontAlgn="base">
      <a:spcBef>
        <a:spcPct val="0"/>
      </a:spcBef>
      <a:spcAft>
        <a:spcPct val="0"/>
      </a:spcAft>
      <a:defRPr sz="2000" b="1" kern="1200">
        <a:solidFill>
          <a:schemeClr val="tx1"/>
        </a:solidFill>
        <a:latin typeface="Polo" pitchFamily="2" charset="0"/>
        <a:ea typeface="+mn-ea"/>
        <a:cs typeface="Arial" charset="0"/>
      </a:defRPr>
    </a:lvl1pPr>
    <a:lvl2pPr marL="457200" algn="l" rtl="0" fontAlgn="base">
      <a:spcBef>
        <a:spcPct val="0"/>
      </a:spcBef>
      <a:spcAft>
        <a:spcPct val="0"/>
      </a:spcAft>
      <a:defRPr sz="2000" b="1" kern="1200">
        <a:solidFill>
          <a:schemeClr val="tx1"/>
        </a:solidFill>
        <a:latin typeface="Polo" pitchFamily="2" charset="0"/>
        <a:ea typeface="+mn-ea"/>
        <a:cs typeface="Arial" charset="0"/>
      </a:defRPr>
    </a:lvl2pPr>
    <a:lvl3pPr marL="914400" algn="l" rtl="0" fontAlgn="base">
      <a:spcBef>
        <a:spcPct val="0"/>
      </a:spcBef>
      <a:spcAft>
        <a:spcPct val="0"/>
      </a:spcAft>
      <a:defRPr sz="2000" b="1" kern="1200">
        <a:solidFill>
          <a:schemeClr val="tx1"/>
        </a:solidFill>
        <a:latin typeface="Polo" pitchFamily="2" charset="0"/>
        <a:ea typeface="+mn-ea"/>
        <a:cs typeface="Arial" charset="0"/>
      </a:defRPr>
    </a:lvl3pPr>
    <a:lvl4pPr marL="1371600" algn="l" rtl="0" fontAlgn="base">
      <a:spcBef>
        <a:spcPct val="0"/>
      </a:spcBef>
      <a:spcAft>
        <a:spcPct val="0"/>
      </a:spcAft>
      <a:defRPr sz="2000" b="1" kern="1200">
        <a:solidFill>
          <a:schemeClr val="tx1"/>
        </a:solidFill>
        <a:latin typeface="Polo" pitchFamily="2" charset="0"/>
        <a:ea typeface="+mn-ea"/>
        <a:cs typeface="Arial" charset="0"/>
      </a:defRPr>
    </a:lvl4pPr>
    <a:lvl5pPr marL="1828800" algn="l" rtl="0" fontAlgn="base">
      <a:spcBef>
        <a:spcPct val="0"/>
      </a:spcBef>
      <a:spcAft>
        <a:spcPct val="0"/>
      </a:spcAft>
      <a:defRPr sz="2000" b="1" kern="1200">
        <a:solidFill>
          <a:schemeClr val="tx1"/>
        </a:solidFill>
        <a:latin typeface="Polo" pitchFamily="2" charset="0"/>
        <a:ea typeface="+mn-ea"/>
        <a:cs typeface="Arial" charset="0"/>
      </a:defRPr>
    </a:lvl5pPr>
    <a:lvl6pPr marL="2286000" algn="l" defTabSz="914400" rtl="0" eaLnBrk="1" latinLnBrk="0" hangingPunct="1">
      <a:defRPr sz="2000" b="1" kern="1200">
        <a:solidFill>
          <a:schemeClr val="tx1"/>
        </a:solidFill>
        <a:latin typeface="Polo" pitchFamily="2" charset="0"/>
        <a:ea typeface="+mn-ea"/>
        <a:cs typeface="Arial" charset="0"/>
      </a:defRPr>
    </a:lvl6pPr>
    <a:lvl7pPr marL="2743200" algn="l" defTabSz="914400" rtl="0" eaLnBrk="1" latinLnBrk="0" hangingPunct="1">
      <a:defRPr sz="2000" b="1" kern="1200">
        <a:solidFill>
          <a:schemeClr val="tx1"/>
        </a:solidFill>
        <a:latin typeface="Polo" pitchFamily="2" charset="0"/>
        <a:ea typeface="+mn-ea"/>
        <a:cs typeface="Arial" charset="0"/>
      </a:defRPr>
    </a:lvl7pPr>
    <a:lvl8pPr marL="3200400" algn="l" defTabSz="914400" rtl="0" eaLnBrk="1" latinLnBrk="0" hangingPunct="1">
      <a:defRPr sz="2000" b="1" kern="1200">
        <a:solidFill>
          <a:schemeClr val="tx1"/>
        </a:solidFill>
        <a:latin typeface="Polo" pitchFamily="2" charset="0"/>
        <a:ea typeface="+mn-ea"/>
        <a:cs typeface="Arial" charset="0"/>
      </a:defRPr>
    </a:lvl8pPr>
    <a:lvl9pPr marL="3657600" algn="l" defTabSz="914400" rtl="0" eaLnBrk="1" latinLnBrk="0" hangingPunct="1">
      <a:defRPr sz="2000" b="1" kern="1200">
        <a:solidFill>
          <a:schemeClr val="tx1"/>
        </a:solidFill>
        <a:latin typeface="Polo" pitchFamily="2"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clrMru>
    <a:srgbClr val="F76B60"/>
    <a:srgbClr val="7F0026"/>
    <a:srgbClr val="AD0026"/>
    <a:srgbClr val="D20026"/>
    <a:srgbClr val="F5493B"/>
    <a:srgbClr val="FF8F6E"/>
    <a:srgbClr val="D2D2D2"/>
    <a:srgbClr val="F21C0A"/>
  </p:clrMru>
</p:presentationPr>
</file>

<file path=ppt/tableStyles.xml><?xml version="1.0" encoding="utf-8"?>
<a:tblStyleLst xmlns:a="http://schemas.openxmlformats.org/drawingml/2006/main" def="{5C22544A-7EE6-4342-B048-85BDC9FD1C3A}">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619" autoAdjust="0"/>
    <p:restoredTop sz="96280" autoAdjust="0"/>
  </p:normalViewPr>
  <p:slideViewPr>
    <p:cSldViewPr snapToGrid="0" snapToObjects="1">
      <p:cViewPr varScale="1">
        <p:scale>
          <a:sx n="89" d="100"/>
          <a:sy n="89" d="100"/>
        </p:scale>
        <p:origin x="-690" y="-102"/>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1843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Polo" pitchFamily="2" charset="0"/>
                <a:cs typeface="+mn-cs"/>
              </a:defRPr>
            </a:lvl1pPr>
          </a:lstStyle>
          <a:p>
            <a:pPr>
              <a:defRPr/>
            </a:pPr>
            <a:endParaRPr lang="fr-FR"/>
          </a:p>
        </p:txBody>
      </p:sp>
      <p:sp>
        <p:nvSpPr>
          <p:cNvPr id="1843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1843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Polo" pitchFamily="2" charset="0"/>
                <a:cs typeface="+mn-cs"/>
              </a:defRPr>
            </a:lvl1pPr>
          </a:lstStyle>
          <a:p>
            <a:pPr>
              <a:defRPr/>
            </a:pPr>
            <a:fld id="{A79B8672-CB5F-44BA-88C6-374708895887}"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717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Polo" pitchFamily="2" charset="0"/>
                <a:cs typeface="+mn-cs"/>
              </a:defRPr>
            </a:lvl1pPr>
          </a:lstStyle>
          <a:p>
            <a:pPr>
              <a:defRPr/>
            </a:pPr>
            <a:endParaRPr lang="fr-FR"/>
          </a:p>
        </p:txBody>
      </p:sp>
      <p:sp>
        <p:nvSpPr>
          <p:cNvPr id="6148" name="Rectangle 4"/>
          <p:cNvSpPr>
            <a:spLocks noGrp="1" noRot="1" noChangeAspect="1" noChangeArrowheads="1" noTextEdit="1"/>
          </p:cNvSpPr>
          <p:nvPr>
            <p:ph type="sldImg" idx="2"/>
          </p:nvPr>
        </p:nvSpPr>
        <p:spPr bwMode="auto">
          <a:xfrm>
            <a:off x="711200" y="744538"/>
            <a:ext cx="5376863" cy="37226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Textmasterformate durch Klicken bearbeiten</a:t>
            </a:r>
          </a:p>
          <a:p>
            <a:pPr lvl="1"/>
            <a:r>
              <a:rPr lang="fr-FR" noProof="0" smtClean="0"/>
              <a:t>Zweite Ebene</a:t>
            </a:r>
          </a:p>
          <a:p>
            <a:pPr lvl="2"/>
            <a:r>
              <a:rPr lang="fr-FR" noProof="0" smtClean="0"/>
              <a:t>Dritte Ebene</a:t>
            </a:r>
          </a:p>
          <a:p>
            <a:pPr lvl="3"/>
            <a:r>
              <a:rPr lang="fr-FR" noProof="0" smtClean="0"/>
              <a:t>Vierte Ebene</a:t>
            </a:r>
          </a:p>
          <a:p>
            <a:pPr lvl="4"/>
            <a:r>
              <a:rPr lang="fr-FR" noProof="0" smtClean="0"/>
              <a:t>Fünfte Ebene</a:t>
            </a:r>
          </a:p>
        </p:txBody>
      </p:sp>
      <p:sp>
        <p:nvSpPr>
          <p:cNvPr id="7174"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7175"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Polo" pitchFamily="2" charset="0"/>
                <a:cs typeface="+mn-cs"/>
              </a:defRPr>
            </a:lvl1pPr>
          </a:lstStyle>
          <a:p>
            <a:pPr>
              <a:defRPr/>
            </a:pPr>
            <a:fld id="{9F3BD451-E04D-45A7-962B-7E469D22818E}"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Polo"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Polo"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Polo"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Polo"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Polo"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p>
            <a:fld id="{89F026DE-424C-487D-8CF4-D012E77B35B9}" type="slidenum">
              <a:rPr lang="fr-FR" smtClean="0">
                <a:cs typeface="Arial" charset="0"/>
              </a:rPr>
              <a:pPr/>
              <a:t>1</a:t>
            </a:fld>
            <a:endParaRPr lang="fr-FR" smtClean="0">
              <a:cs typeface="Arial" charset="0"/>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681038" y="4713288"/>
            <a:ext cx="5435600" cy="4468812"/>
          </a:xfrm>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F3BD451-E04D-45A7-962B-7E469D22818E}" type="slidenum">
              <a:rPr lang="fr-FR" smtClean="0"/>
              <a:pPr>
                <a:defRPr/>
              </a:pPr>
              <a:t>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anchor="b"/>
          <a:lstStyle/>
          <a:p>
            <a:pPr algn="r"/>
            <a:fld id="{FC2DD5DA-EA30-4250-87BF-0791B3E9812F}" type="slidenum">
              <a:rPr lang="fr-FR" sz="1200" b="0"/>
              <a:pPr algn="r"/>
              <a:t>17</a:t>
            </a:fld>
            <a:endParaRPr lang="fr-FR" sz="1200" b="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xfrm>
            <a:off x="681038" y="4713288"/>
            <a:ext cx="5435600" cy="4468812"/>
          </a:xfrm>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2.vml"/><Relationship Id="rId5" Type="http://schemas.openxmlformats.org/officeDocument/2006/relationships/image" Target="../media/image1.w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rgbClr val="F21C0A"/>
        </a:solidFill>
        <a:effectLst/>
      </p:bgPr>
    </p:bg>
    <p:spTree>
      <p:nvGrpSpPr>
        <p:cNvPr id="1" name=""/>
        <p:cNvGrpSpPr/>
        <p:nvPr/>
      </p:nvGrpSpPr>
      <p:grpSpPr>
        <a:xfrm>
          <a:off x="0" y="0"/>
          <a:ext cx="0" cy="0"/>
          <a:chOff x="0" y="0"/>
          <a:chExt cx="0" cy="0"/>
        </a:xfrm>
      </p:grpSpPr>
      <p:graphicFrame>
        <p:nvGraphicFramePr>
          <p:cNvPr id="4" name="Rectangle 2" hidden="1"/>
          <p:cNvGraphicFramePr>
            <a:graphicFrameLocks/>
          </p:cNvGraphicFramePr>
          <p:nvPr/>
        </p:nvGraphicFramePr>
        <p:xfrm>
          <a:off x="0" y="0"/>
          <a:ext cx="158750" cy="158750"/>
        </p:xfrm>
        <a:graphic>
          <a:graphicData uri="http://schemas.openxmlformats.org/presentationml/2006/ole">
            <p:oleObj spid="_x0000_s20482" r:id="rId4" imgW="0" imgH="0" progId="">
              <p:embed/>
            </p:oleObj>
          </a:graphicData>
        </a:graphic>
      </p:graphicFrame>
      <p:pic>
        <p:nvPicPr>
          <p:cNvPr id="5" name="eon_logo1" descr="EON_France_W"/>
          <p:cNvPicPr>
            <a:picLocks noChangeAspect="1" noChangeArrowheads="1"/>
          </p:cNvPicPr>
          <p:nvPr>
            <p:custDataLst>
              <p:tags r:id="rId2"/>
            </p:custDataLst>
          </p:nvPr>
        </p:nvPicPr>
        <p:blipFill>
          <a:blip r:embed="rId5"/>
          <a:srcRect/>
          <a:stretch>
            <a:fillRect/>
          </a:stretch>
        </p:blipFill>
        <p:spPr bwMode="gray">
          <a:xfrm>
            <a:off x="654050" y="889000"/>
            <a:ext cx="4908550" cy="993775"/>
          </a:xfrm>
          <a:prstGeom prst="rect">
            <a:avLst/>
          </a:prstGeom>
          <a:noFill/>
          <a:ln w="12700">
            <a:noFill/>
            <a:miter lim="800000"/>
            <a:headEnd/>
            <a:tailEnd type="none" w="med" len="lg"/>
          </a:ln>
        </p:spPr>
      </p:pic>
      <p:sp>
        <p:nvSpPr>
          <p:cNvPr id="440323" name="Rectangle 3"/>
          <p:cNvSpPr>
            <a:spLocks noGrp="1" noChangeArrowheads="1"/>
          </p:cNvSpPr>
          <p:nvPr>
            <p:ph type="ctrTitle"/>
          </p:nvPr>
        </p:nvSpPr>
        <p:spPr>
          <a:xfrm>
            <a:off x="3300413" y="4267200"/>
            <a:ext cx="5532437" cy="989013"/>
          </a:xfrm>
          <a:ln/>
        </p:spPr>
        <p:txBody>
          <a:bodyPr anchor="b"/>
          <a:lstStyle>
            <a:lvl1pPr>
              <a:defRPr b="1">
                <a:solidFill>
                  <a:schemeClr val="bg1"/>
                </a:solidFill>
              </a:defRPr>
            </a:lvl1pPr>
          </a:lstStyle>
          <a:p>
            <a:r>
              <a:rPr lang="fr-FR" smtClean="0"/>
              <a:t>Cliquez pour modifier le style du titre</a:t>
            </a:r>
            <a:endParaRPr lang="en-US"/>
          </a:p>
        </p:txBody>
      </p:sp>
      <p:sp>
        <p:nvSpPr>
          <p:cNvPr id="440324" name="Rectangle 4"/>
          <p:cNvSpPr>
            <a:spLocks noGrp="1" noChangeArrowheads="1"/>
          </p:cNvSpPr>
          <p:nvPr>
            <p:ph type="subTitle" sz="quarter" idx="1"/>
          </p:nvPr>
        </p:nvSpPr>
        <p:spPr>
          <a:xfrm>
            <a:off x="3300413" y="5508625"/>
            <a:ext cx="5532437" cy="741363"/>
          </a:xfrm>
          <a:ln/>
        </p:spPr>
        <p:txBody>
          <a:bodyPr/>
          <a:lstStyle>
            <a:lvl1pPr>
              <a:lnSpc>
                <a:spcPts val="2000"/>
              </a:lnSpc>
              <a:defRPr>
                <a:solidFill>
                  <a:schemeClr val="bg1"/>
                </a:solidFill>
              </a:defRPr>
            </a:lvl1pPr>
          </a:lstStyle>
          <a:p>
            <a:r>
              <a:rPr lang="fr-FR" smtClean="0"/>
              <a:t>Cliquez pour modifier le style des sous-titres du masque</a:t>
            </a:r>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99300" y="1143000"/>
            <a:ext cx="2146300" cy="5105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0400" y="1143000"/>
            <a:ext cx="6286500" cy="5105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60400" y="1143000"/>
            <a:ext cx="8585200" cy="5334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660400" y="1905000"/>
            <a:ext cx="8585200" cy="4343400"/>
          </a:xfrm>
        </p:spPr>
        <p:txBody>
          <a:bodyPr/>
          <a:lstStyle/>
          <a:p>
            <a:endParaRPr lang="fr-FR"/>
          </a:p>
        </p:txBody>
      </p:sp>
      <p:sp>
        <p:nvSpPr>
          <p:cNvPr id="4" name="Espace réservé du numéro de diapositive 3"/>
          <p:cNvSpPr>
            <a:spLocks noGrp="1"/>
          </p:cNvSpPr>
          <p:nvPr>
            <p:ph type="sldNum" sz="quarter" idx="10"/>
          </p:nvPr>
        </p:nvSpPr>
        <p:spPr>
          <a:xfrm>
            <a:off x="8667750" y="6553200"/>
            <a:ext cx="577850" cy="152400"/>
          </a:xfrm>
          <a:prstGeom prst="rect">
            <a:avLst/>
          </a:prstGeom>
        </p:spPr>
        <p:txBody>
          <a:bodyPr/>
          <a:lstStyle>
            <a:lvl1pPr>
              <a:defRPr/>
            </a:lvl1pPr>
          </a:lstStyle>
          <a:p>
            <a:fld id="{01DC88ED-E9F8-482D-8258-D4ABA54500D2}" type="slidenum">
              <a:rPr lang="fr-FR"/>
              <a:pPr/>
              <a:t>‹N°›</a:t>
            </a:fld>
            <a:endParaRPr lang="fr-FR"/>
          </a:p>
        </p:txBody>
      </p:sp>
      <p:sp>
        <p:nvSpPr>
          <p:cNvPr id="5" name="Espace réservé du pied de page 4"/>
          <p:cNvSpPr>
            <a:spLocks noGrp="1"/>
          </p:cNvSpPr>
          <p:nvPr>
            <p:ph type="ftr" sz="quarter" idx="11"/>
          </p:nvPr>
        </p:nvSpPr>
        <p:spPr>
          <a:xfrm>
            <a:off x="3302000" y="6553200"/>
            <a:ext cx="5530850" cy="152400"/>
          </a:xfrm>
          <a:prstGeom prst="rect">
            <a:avLst/>
          </a:prstGeom>
        </p:spPr>
        <p:txBody>
          <a:bodyPr/>
          <a:lstStyle>
            <a:lvl1pPr>
              <a:defRPr/>
            </a:lvl1pPr>
          </a:lstStyle>
          <a:p>
            <a:r>
              <a:rPr lang="fr-FR"/>
              <a:t>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638" y="4406900"/>
            <a:ext cx="84201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604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138"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513" y="4800600"/>
            <a:ext cx="59436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5.xml"/><Relationship Id="rId3" Type="http://schemas.openxmlformats.org/officeDocument/2006/relationships/slideLayout" Target="../slideLayouts/slideLayout3.xml"/><Relationship Id="rId21" Type="http://schemas.openxmlformats.org/officeDocument/2006/relationships/image" Target="../media/image1.w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tags" Target="../tags/tag3.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tags" Target="../tags/tag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1026" name="Rectangle 2" hidden="1"/>
          <p:cNvGraphicFramePr>
            <a:graphicFrameLocks/>
          </p:cNvGraphicFramePr>
          <p:nvPr/>
        </p:nvGraphicFramePr>
        <p:xfrm>
          <a:off x="0" y="0"/>
          <a:ext cx="158750" cy="158750"/>
        </p:xfrm>
        <a:graphic>
          <a:graphicData uri="http://schemas.openxmlformats.org/presentationml/2006/ole">
            <p:oleObj spid="_x0000_s1026" r:id="rId20" imgW="0" imgH="0" progId="">
              <p:embed/>
            </p:oleObj>
          </a:graphicData>
        </a:graphic>
      </p:graphicFrame>
      <p:sp>
        <p:nvSpPr>
          <p:cNvPr id="1028" name="Rectangle 3"/>
          <p:cNvSpPr>
            <a:spLocks noGrp="1" noChangeArrowheads="1"/>
          </p:cNvSpPr>
          <p:nvPr>
            <p:ph type="title"/>
            <p:custDataLst>
              <p:tags r:id="rId15"/>
            </p:custDataLst>
          </p:nvPr>
        </p:nvSpPr>
        <p:spPr bwMode="gray">
          <a:xfrm>
            <a:off x="660400" y="1143000"/>
            <a:ext cx="8585200" cy="53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fr-FR" smtClean="0"/>
              <a:t>Slide title</a:t>
            </a:r>
          </a:p>
        </p:txBody>
      </p:sp>
      <p:sp>
        <p:nvSpPr>
          <p:cNvPr id="1029" name="Objektbereich"/>
          <p:cNvSpPr>
            <a:spLocks noGrp="1" noChangeArrowheads="1"/>
          </p:cNvSpPr>
          <p:nvPr>
            <p:ph type="body" idx="1"/>
            <p:custDataLst>
              <p:tags r:id="rId16"/>
            </p:custDataLst>
          </p:nvPr>
        </p:nvSpPr>
        <p:spPr bwMode="gray">
          <a:xfrm>
            <a:off x="660400" y="1905000"/>
            <a:ext cx="8585200" cy="434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fr-FR" smtClean="0"/>
              <a:t>Body text</a:t>
            </a:r>
          </a:p>
          <a:p>
            <a:pPr lvl="1"/>
            <a:r>
              <a:rPr lang="fr-FR" smtClean="0"/>
              <a:t>First level</a:t>
            </a:r>
          </a:p>
          <a:p>
            <a:pPr lvl="2"/>
            <a:r>
              <a:rPr lang="fr-FR" smtClean="0"/>
              <a:t>Second level</a:t>
            </a:r>
          </a:p>
          <a:p>
            <a:pPr lvl="3"/>
            <a:r>
              <a:rPr lang="fr-FR" smtClean="0"/>
              <a:t>Third level</a:t>
            </a:r>
          </a:p>
          <a:p>
            <a:pPr lvl="4"/>
            <a:r>
              <a:rPr lang="fr-FR" smtClean="0"/>
              <a:t>Quotation level</a:t>
            </a:r>
          </a:p>
        </p:txBody>
      </p:sp>
      <p:sp>
        <p:nvSpPr>
          <p:cNvPr id="439301" name="Rectangle 5"/>
          <p:cNvSpPr>
            <a:spLocks noChangeArrowheads="1"/>
          </p:cNvSpPr>
          <p:nvPr>
            <p:custDataLst>
              <p:tags r:id="rId17"/>
            </p:custDataLst>
          </p:nvPr>
        </p:nvSpPr>
        <p:spPr bwMode="gray">
          <a:xfrm>
            <a:off x="0" y="0"/>
            <a:ext cx="9906000" cy="990600"/>
          </a:xfrm>
          <a:prstGeom prst="rect">
            <a:avLst/>
          </a:prstGeom>
          <a:solidFill>
            <a:srgbClr val="F21C0A"/>
          </a:solidFill>
          <a:ln w="9525">
            <a:noFill/>
            <a:miter lim="800000"/>
            <a:headEnd/>
            <a:tailEnd/>
          </a:ln>
          <a:effectLst/>
        </p:spPr>
        <p:txBody>
          <a:bodyPr wrap="none" anchor="ctr"/>
          <a:lstStyle/>
          <a:p>
            <a:pPr algn="ctr">
              <a:defRPr/>
            </a:pPr>
            <a:endParaRPr lang="en-US" sz="1600" b="0" u="sng">
              <a:cs typeface="+mn-cs"/>
            </a:endParaRPr>
          </a:p>
        </p:txBody>
      </p:sp>
      <p:pic>
        <p:nvPicPr>
          <p:cNvPr id="1031" name="eon_logo2" descr="EON_France_W"/>
          <p:cNvPicPr>
            <a:picLocks noChangeAspect="1" noChangeArrowheads="1"/>
          </p:cNvPicPr>
          <p:nvPr>
            <p:custDataLst>
              <p:tags r:id="rId18"/>
            </p:custDataLst>
          </p:nvPr>
        </p:nvPicPr>
        <p:blipFill>
          <a:blip r:embed="rId21"/>
          <a:srcRect/>
          <a:stretch>
            <a:fillRect/>
          </a:stretch>
        </p:blipFill>
        <p:spPr bwMode="gray">
          <a:xfrm>
            <a:off x="203200" y="349250"/>
            <a:ext cx="2384425" cy="482600"/>
          </a:xfrm>
          <a:prstGeom prst="rect">
            <a:avLst/>
          </a:prstGeom>
          <a:noFill/>
          <a:ln w="12700">
            <a:noFill/>
            <a:miter lim="800000"/>
            <a:headEnd/>
            <a:tailEnd type="none" w="med" len="lg"/>
          </a:ln>
        </p:spPr>
      </p:pic>
      <p:sp>
        <p:nvSpPr>
          <p:cNvPr id="439303" name="Espace réservé du numéro de diapositive 3"/>
          <p:cNvSpPr txBox="1">
            <a:spLocks noGrp="1"/>
          </p:cNvSpPr>
          <p:nvPr>
            <p:custDataLst>
              <p:tags r:id="rId19"/>
            </p:custDataLst>
          </p:nvPr>
        </p:nvSpPr>
        <p:spPr bwMode="auto">
          <a:xfrm>
            <a:off x="7488238" y="6553200"/>
            <a:ext cx="1757362" cy="152400"/>
          </a:xfrm>
          <a:prstGeom prst="rect">
            <a:avLst/>
          </a:prstGeom>
          <a:noFill/>
          <a:ln w="9525">
            <a:noFill/>
            <a:miter lim="800000"/>
            <a:headEnd/>
            <a:tailEnd/>
          </a:ln>
        </p:spPr>
        <p:txBody>
          <a:bodyPr lIns="0" tIns="0" rIns="0" bIns="0"/>
          <a:lstStyle/>
          <a:p>
            <a:pPr algn="r" eaLnBrk="0" hangingPunct="0">
              <a:lnSpc>
                <a:spcPts val="900"/>
              </a:lnSpc>
              <a:defRPr/>
            </a:pPr>
            <a:r>
              <a:rPr lang="fr-FR" sz="800" b="0" dirty="0">
                <a:cs typeface="+mn-cs"/>
              </a:rPr>
              <a:t>CORPORATE DEVELOPMENT - </a:t>
            </a:r>
            <a:fld id="{DE7E4551-22D3-473E-A5F6-67C22B0ECBD5}" type="slidenum">
              <a:rPr lang="fr-FR" sz="800" b="0">
                <a:cs typeface="+mn-cs"/>
              </a:rPr>
              <a:pPr algn="r" eaLnBrk="0" hangingPunct="0">
                <a:lnSpc>
                  <a:spcPts val="900"/>
                </a:lnSpc>
                <a:defRPr/>
              </a:pPr>
              <a:t>‹N°›</a:t>
            </a:fld>
            <a:endParaRPr lang="fr-FR" sz="800" b="0" dirty="0">
              <a:cs typeface="+mn-cs"/>
            </a:endParaRPr>
          </a:p>
        </p:txBody>
      </p:sp>
    </p:spTree>
  </p:cSld>
  <p:clrMap bg1="lt1" tx1="dk1" bg2="lt2" tx2="dk2" accent1="accent1" accent2="accent2" accent3="accent3" accent4="accent4" accent5="accent5" accent6="accent6" hlink="hlink" folHlink="folHlink"/>
  <p:sldLayoutIdLst>
    <p:sldLayoutId id="2147483916"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7" r:id="rId12"/>
  </p:sldLayoutIdLst>
  <p:transition spd="med"/>
  <p:hf sldNum="0" hdr="0" dt="0"/>
  <p:txStyles>
    <p:titleStyle>
      <a:lvl1pPr algn="l" rtl="0" eaLnBrk="1" fontAlgn="base" hangingPunct="1">
        <a:lnSpc>
          <a:spcPts val="3400"/>
        </a:lnSpc>
        <a:spcBef>
          <a:spcPct val="0"/>
        </a:spcBef>
        <a:spcAft>
          <a:spcPct val="0"/>
        </a:spcAft>
        <a:defRPr sz="2600">
          <a:solidFill>
            <a:schemeClr val="tx1"/>
          </a:solidFill>
          <a:latin typeface="+mj-lt"/>
          <a:ea typeface="+mj-ea"/>
          <a:cs typeface="+mj-cs"/>
        </a:defRPr>
      </a:lvl1pPr>
      <a:lvl2pPr algn="l" rtl="0" eaLnBrk="1" fontAlgn="base" hangingPunct="1">
        <a:lnSpc>
          <a:spcPts val="3400"/>
        </a:lnSpc>
        <a:spcBef>
          <a:spcPct val="0"/>
        </a:spcBef>
        <a:spcAft>
          <a:spcPct val="0"/>
        </a:spcAft>
        <a:defRPr sz="2600">
          <a:solidFill>
            <a:schemeClr val="tx1"/>
          </a:solidFill>
          <a:latin typeface="Polo" pitchFamily="2" charset="0"/>
          <a:cs typeface="Arial" charset="0"/>
        </a:defRPr>
      </a:lvl2pPr>
      <a:lvl3pPr algn="l" rtl="0" eaLnBrk="1" fontAlgn="base" hangingPunct="1">
        <a:lnSpc>
          <a:spcPts val="3400"/>
        </a:lnSpc>
        <a:spcBef>
          <a:spcPct val="0"/>
        </a:spcBef>
        <a:spcAft>
          <a:spcPct val="0"/>
        </a:spcAft>
        <a:defRPr sz="2600">
          <a:solidFill>
            <a:schemeClr val="tx1"/>
          </a:solidFill>
          <a:latin typeface="Polo" pitchFamily="2" charset="0"/>
          <a:cs typeface="Arial" charset="0"/>
        </a:defRPr>
      </a:lvl3pPr>
      <a:lvl4pPr algn="l" rtl="0" eaLnBrk="1" fontAlgn="base" hangingPunct="1">
        <a:lnSpc>
          <a:spcPts val="3400"/>
        </a:lnSpc>
        <a:spcBef>
          <a:spcPct val="0"/>
        </a:spcBef>
        <a:spcAft>
          <a:spcPct val="0"/>
        </a:spcAft>
        <a:defRPr sz="2600">
          <a:solidFill>
            <a:schemeClr val="tx1"/>
          </a:solidFill>
          <a:latin typeface="Polo" pitchFamily="2" charset="0"/>
          <a:cs typeface="Arial" charset="0"/>
        </a:defRPr>
      </a:lvl4pPr>
      <a:lvl5pPr algn="l" rtl="0" eaLnBrk="1" fontAlgn="base" hangingPunct="1">
        <a:lnSpc>
          <a:spcPts val="3400"/>
        </a:lnSpc>
        <a:spcBef>
          <a:spcPct val="0"/>
        </a:spcBef>
        <a:spcAft>
          <a:spcPct val="0"/>
        </a:spcAft>
        <a:defRPr sz="2600">
          <a:solidFill>
            <a:schemeClr val="tx1"/>
          </a:solidFill>
          <a:latin typeface="Polo" pitchFamily="2" charset="0"/>
          <a:cs typeface="Arial" charset="0"/>
        </a:defRPr>
      </a:lvl5pPr>
      <a:lvl6pPr marL="457200" algn="l" rtl="0" eaLnBrk="1" fontAlgn="base" hangingPunct="1">
        <a:lnSpc>
          <a:spcPts val="3400"/>
        </a:lnSpc>
        <a:spcBef>
          <a:spcPct val="0"/>
        </a:spcBef>
        <a:spcAft>
          <a:spcPct val="0"/>
        </a:spcAft>
        <a:defRPr sz="2600">
          <a:solidFill>
            <a:schemeClr val="tx1"/>
          </a:solidFill>
          <a:latin typeface="Polo" pitchFamily="2" charset="0"/>
          <a:cs typeface="Arial" charset="0"/>
        </a:defRPr>
      </a:lvl6pPr>
      <a:lvl7pPr marL="914400" algn="l" rtl="0" eaLnBrk="1" fontAlgn="base" hangingPunct="1">
        <a:lnSpc>
          <a:spcPts val="3400"/>
        </a:lnSpc>
        <a:spcBef>
          <a:spcPct val="0"/>
        </a:spcBef>
        <a:spcAft>
          <a:spcPct val="0"/>
        </a:spcAft>
        <a:defRPr sz="2600">
          <a:solidFill>
            <a:schemeClr val="tx1"/>
          </a:solidFill>
          <a:latin typeface="Polo" pitchFamily="2" charset="0"/>
          <a:cs typeface="Arial" charset="0"/>
        </a:defRPr>
      </a:lvl7pPr>
      <a:lvl8pPr marL="1371600" algn="l" rtl="0" eaLnBrk="1" fontAlgn="base" hangingPunct="1">
        <a:lnSpc>
          <a:spcPts val="3400"/>
        </a:lnSpc>
        <a:spcBef>
          <a:spcPct val="0"/>
        </a:spcBef>
        <a:spcAft>
          <a:spcPct val="0"/>
        </a:spcAft>
        <a:defRPr sz="2600">
          <a:solidFill>
            <a:schemeClr val="tx1"/>
          </a:solidFill>
          <a:latin typeface="Polo" pitchFamily="2" charset="0"/>
          <a:cs typeface="Arial" charset="0"/>
        </a:defRPr>
      </a:lvl8pPr>
      <a:lvl9pPr marL="1828800" algn="l" rtl="0" eaLnBrk="1" fontAlgn="base" hangingPunct="1">
        <a:lnSpc>
          <a:spcPts val="3400"/>
        </a:lnSpc>
        <a:spcBef>
          <a:spcPct val="0"/>
        </a:spcBef>
        <a:spcAft>
          <a:spcPct val="0"/>
        </a:spcAft>
        <a:defRPr sz="2600">
          <a:solidFill>
            <a:schemeClr val="tx1"/>
          </a:solidFill>
          <a:latin typeface="Polo" pitchFamily="2" charset="0"/>
          <a:cs typeface="Arial" charset="0"/>
        </a:defRPr>
      </a:lvl9pPr>
    </p:titleStyle>
    <p:bodyStyle>
      <a:lvl1pPr marL="342900" indent="-342900" algn="l" rtl="0" eaLnBrk="1" fontAlgn="base" hangingPunct="1">
        <a:spcBef>
          <a:spcPct val="20000"/>
        </a:spcBef>
        <a:spcAft>
          <a:spcPct val="0"/>
        </a:spcAft>
        <a:defRPr sz="1600">
          <a:solidFill>
            <a:schemeClr val="tx1"/>
          </a:solidFill>
          <a:latin typeface="+mn-lt"/>
          <a:ea typeface="+mn-ea"/>
          <a:cs typeface="+mn-cs"/>
        </a:defRPr>
      </a:lvl1pPr>
      <a:lvl2pPr marL="358775" indent="-179388" algn="l" rtl="0" eaLnBrk="1" fontAlgn="base" hangingPunct="1">
        <a:spcBef>
          <a:spcPct val="20000"/>
        </a:spcBef>
        <a:spcAft>
          <a:spcPct val="0"/>
        </a:spcAft>
        <a:buClr>
          <a:srgbClr val="F21C0A"/>
        </a:buClr>
        <a:buFont typeface="Wingdings" pitchFamily="2" charset="2"/>
        <a:buChar char=""/>
        <a:defRPr sz="1600">
          <a:solidFill>
            <a:schemeClr val="tx1"/>
          </a:solidFill>
          <a:latin typeface="+mn-lt"/>
          <a:cs typeface="+mn-cs"/>
        </a:defRPr>
      </a:lvl2pPr>
      <a:lvl3pPr marL="719138" indent="-180975" algn="l" rtl="0" eaLnBrk="1" fontAlgn="base" hangingPunct="1">
        <a:spcBef>
          <a:spcPct val="20000"/>
        </a:spcBef>
        <a:spcAft>
          <a:spcPct val="0"/>
        </a:spcAft>
        <a:buClr>
          <a:schemeClr val="tx2"/>
        </a:buClr>
        <a:buFont typeface="Arial" charset="0"/>
        <a:buChar char="−"/>
        <a:defRPr sz="1600">
          <a:solidFill>
            <a:schemeClr val="tx1"/>
          </a:solidFill>
          <a:latin typeface="+mn-lt"/>
          <a:cs typeface="+mn-cs"/>
        </a:defRPr>
      </a:lvl3pPr>
      <a:lvl4pPr marL="1101725" indent="-203200" algn="l" rtl="0" eaLnBrk="1" fontAlgn="base" hangingPunct="1">
        <a:spcBef>
          <a:spcPct val="20000"/>
        </a:spcBef>
        <a:spcAft>
          <a:spcPct val="0"/>
        </a:spcAft>
        <a:buClr>
          <a:srgbClr val="F31C0A"/>
        </a:buClr>
        <a:buFont typeface="Wingdings" pitchFamily="2" charset="2"/>
        <a:buChar char=""/>
        <a:defRPr sz="1600">
          <a:solidFill>
            <a:schemeClr val="tx1"/>
          </a:solidFill>
          <a:latin typeface="+mn-lt"/>
          <a:cs typeface="+mn-cs"/>
        </a:defRPr>
      </a:lvl4pPr>
      <a:lvl5pPr marL="1281113" indent="547688"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5pPr>
      <a:lvl6pPr marL="17383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6pPr>
      <a:lvl7pPr marL="21955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7pPr>
      <a:lvl8pPr marL="26527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8pPr>
      <a:lvl9pPr marL="31099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subTitle" idx="1"/>
            <p:custDataLst>
              <p:tags r:id="rId1"/>
            </p:custDataLst>
          </p:nvPr>
        </p:nvSpPr>
        <p:spPr>
          <a:xfrm>
            <a:off x="3300413" y="5508625"/>
            <a:ext cx="5532437" cy="741363"/>
          </a:xfrm>
        </p:spPr>
        <p:txBody>
          <a:bodyPr/>
          <a:lstStyle/>
          <a:p>
            <a:pPr marL="0" indent="0" eaLnBrk="1" hangingPunct="1"/>
            <a:r>
              <a:rPr lang="en-US" dirty="0" smtClean="0"/>
              <a:t>Munich,03 April 2009</a:t>
            </a:r>
          </a:p>
        </p:txBody>
      </p:sp>
      <p:sp>
        <p:nvSpPr>
          <p:cNvPr id="6" name="Rectangle 4"/>
          <p:cNvSpPr>
            <a:spLocks noGrp="1" noChangeArrowheads="1"/>
          </p:cNvSpPr>
          <p:nvPr>
            <p:ph type="ctrTitle"/>
            <p:custDataLst>
              <p:tags r:id="rId2"/>
            </p:custDataLst>
          </p:nvPr>
        </p:nvSpPr>
        <p:spPr>
          <a:xfrm>
            <a:off x="3313113" y="4267200"/>
            <a:ext cx="5106987" cy="989013"/>
          </a:xfrm>
          <a:noFill/>
        </p:spPr>
        <p:txBody>
          <a:bodyPr/>
          <a:lstStyle/>
          <a:p>
            <a:pPr eaLnBrk="1" hangingPunct="1"/>
            <a:r>
              <a:rPr lang="en-US" dirty="0" smtClean="0">
                <a:solidFill>
                  <a:srgbClr val="FFFFFF"/>
                </a:solidFill>
              </a:rPr>
              <a:t>BU E.ON France</a:t>
            </a:r>
            <a:br>
              <a:rPr lang="en-US" dirty="0" smtClean="0">
                <a:solidFill>
                  <a:srgbClr val="FFFFFF"/>
                </a:solidFill>
              </a:rPr>
            </a:br>
            <a:r>
              <a:rPr lang="en-US" sz="2000" b="0" dirty="0" smtClean="0">
                <a:solidFill>
                  <a:srgbClr val="FFFFFF"/>
                </a:solidFill>
              </a:rPr>
              <a:t>Jour Fixe Dr. </a:t>
            </a:r>
            <a:r>
              <a:rPr lang="en-US" sz="2000" b="0" dirty="0" err="1" smtClean="0">
                <a:solidFill>
                  <a:srgbClr val="FFFFFF"/>
                </a:solidFill>
              </a:rPr>
              <a:t>Paskert</a:t>
            </a:r>
            <a:endParaRPr lang="en-US" sz="2000" b="0" dirty="0" smtClean="0">
              <a:solidFill>
                <a:srgbClr val="FFFFFF"/>
              </a:solidFill>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8585200" cy="533400"/>
          </a:xfrm>
          <a:prstGeom prst="rect">
            <a:avLst/>
          </a:prstGeom>
          <a:noFill/>
        </p:spPr>
        <p:txBody>
          <a:bodyPr/>
          <a:lstStyle/>
          <a:p>
            <a:pPr marL="457200" indent="-457200">
              <a:lnSpc>
                <a:spcPct val="150000"/>
              </a:lnSpc>
              <a:buClr>
                <a:schemeClr val="tx2"/>
              </a:buClr>
              <a:defRPr/>
            </a:pPr>
            <a:r>
              <a:rPr lang="en-GB" sz="2600" b="0" dirty="0" smtClean="0">
                <a:ea typeface="Calibri"/>
                <a:cs typeface="Times New Roman"/>
              </a:rPr>
              <a:t>Next steps </a:t>
            </a:r>
            <a:r>
              <a:rPr lang="en-GB" sz="2400" b="0" dirty="0" smtClean="0">
                <a:ea typeface="Calibri"/>
                <a:cs typeface="Times New Roman"/>
              </a:rPr>
              <a:t>(</a:t>
            </a:r>
            <a:r>
              <a:rPr lang="en-GB" sz="1800" b="0" dirty="0" smtClean="0">
                <a:ea typeface="Calibri"/>
                <a:cs typeface="Times New Roman"/>
              </a:rPr>
              <a:t>to update after </a:t>
            </a:r>
            <a:r>
              <a:rPr lang="en-GB" sz="1800" b="0" dirty="0" err="1" smtClean="0">
                <a:ea typeface="Calibri"/>
                <a:cs typeface="Times New Roman"/>
              </a:rPr>
              <a:t>april</a:t>
            </a:r>
            <a:r>
              <a:rPr lang="en-GB" sz="1800" b="0" dirty="0" smtClean="0">
                <a:ea typeface="Calibri"/>
                <a:cs typeface="Times New Roman"/>
              </a:rPr>
              <a:t>, 2</a:t>
            </a:r>
            <a:r>
              <a:rPr lang="en-GB" sz="1800" b="0" baseline="30000" dirty="0" smtClean="0">
                <a:ea typeface="Calibri"/>
                <a:cs typeface="Times New Roman"/>
              </a:rPr>
              <a:t>nd</a:t>
            </a:r>
            <a:r>
              <a:rPr lang="en-GB" sz="2400" b="0" dirty="0" smtClean="0">
                <a:ea typeface="Calibri"/>
                <a:cs typeface="Times New Roman"/>
              </a:rPr>
              <a:t>)</a:t>
            </a:r>
            <a:endParaRPr lang="en-GB" sz="2400" b="0" dirty="0" smtClean="0"/>
          </a:p>
        </p:txBody>
      </p:sp>
      <p:sp>
        <p:nvSpPr>
          <p:cNvPr id="6" name="Text Box 59"/>
          <p:cNvSpPr txBox="1">
            <a:spLocks noChangeArrowheads="1"/>
          </p:cNvSpPr>
          <p:nvPr/>
        </p:nvSpPr>
        <p:spPr bwMode="gray">
          <a:xfrm>
            <a:off x="7284026" y="603964"/>
            <a:ext cx="260167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E.ON France Industrial plan</a:t>
            </a:r>
          </a:p>
        </p:txBody>
      </p:sp>
      <p:sp>
        <p:nvSpPr>
          <p:cNvPr id="8" name="ZoneTexte 6"/>
          <p:cNvSpPr txBox="1">
            <a:spLocks noChangeArrowheads="1"/>
          </p:cNvSpPr>
          <p:nvPr/>
        </p:nvSpPr>
        <p:spPr bwMode="auto">
          <a:xfrm>
            <a:off x="660400" y="1901825"/>
            <a:ext cx="4086225" cy="4708981"/>
          </a:xfrm>
          <a:prstGeom prst="rect">
            <a:avLst/>
          </a:prstGeom>
          <a:noFill/>
          <a:ln w="9525">
            <a:noFill/>
            <a:miter lim="800000"/>
            <a:headEnd/>
            <a:tailEnd/>
          </a:ln>
        </p:spPr>
        <p:txBody>
          <a:bodyPr lIns="72000" rIns="72000">
            <a:spAutoFit/>
          </a:bodyPr>
          <a:lstStyle/>
          <a:p>
            <a:r>
              <a:rPr lang="en-GB" sz="1200" b="0" dirty="0"/>
              <a:t>Actions announced for Wednesday, but more surely on Thursday </a:t>
            </a:r>
            <a:br>
              <a:rPr lang="en-GB" sz="1200" b="0" dirty="0"/>
            </a:br>
            <a:r>
              <a:rPr lang="en-GB" sz="1200" dirty="0"/>
              <a:t>Strike notice : </a:t>
            </a:r>
            <a:r>
              <a:rPr lang="en-GB" sz="1200" b="0" dirty="0"/>
              <a:t/>
            </a:r>
            <a:br>
              <a:rPr lang="en-GB" sz="1200" b="0" dirty="0"/>
            </a:br>
            <a:r>
              <a:rPr lang="en-GB" sz="1200" b="0" dirty="0"/>
              <a:t>Provence – CGT has given strike notice for the period from March  25 to April 23 2009</a:t>
            </a:r>
            <a:br>
              <a:rPr lang="en-GB" sz="1200" b="0" dirty="0"/>
            </a:br>
            <a:r>
              <a:rPr lang="en-GB" sz="1200" b="0" dirty="0"/>
              <a:t>Lucy – CGT has given strike notice for an unlimited period starting on April 07 2009</a:t>
            </a:r>
          </a:p>
          <a:p>
            <a:r>
              <a:rPr lang="en-GB" sz="1200" b="0" dirty="0" err="1"/>
              <a:t>Hornaing</a:t>
            </a:r>
            <a:r>
              <a:rPr lang="en-GB" sz="1200" b="0" dirty="0"/>
              <a:t> – CGT has given strike notice for the period from April 5 to June 30 2009 </a:t>
            </a:r>
          </a:p>
          <a:p>
            <a:r>
              <a:rPr lang="en-GB" sz="1200" dirty="0"/>
              <a:t>Types of action envisaged </a:t>
            </a:r>
            <a:endParaRPr lang="en-GB" sz="1200" b="0" dirty="0"/>
          </a:p>
          <a:p>
            <a:r>
              <a:rPr lang="en-GB" sz="1200" b="0" dirty="0"/>
              <a:t>(only few information has filtered through so far)</a:t>
            </a:r>
            <a:br>
              <a:rPr lang="en-GB" sz="1200" b="0" dirty="0"/>
            </a:br>
            <a:r>
              <a:rPr lang="en-GB" sz="1200" b="0" dirty="0"/>
              <a:t>- Probable action in front of the power station </a:t>
            </a:r>
            <a:br>
              <a:rPr lang="en-GB" sz="1200" b="0" dirty="0"/>
            </a:br>
            <a:r>
              <a:rPr lang="en-GB" sz="1200" b="0" dirty="0"/>
              <a:t>- Blocking entrance tollbooths?</a:t>
            </a:r>
            <a:br>
              <a:rPr lang="en-GB" sz="1200" b="0" dirty="0"/>
            </a:br>
            <a:r>
              <a:rPr lang="en-GB" sz="1200" b="0" dirty="0"/>
              <a:t>- Dumping coal?</a:t>
            </a:r>
          </a:p>
          <a:p>
            <a:pPr>
              <a:buFontTx/>
              <a:buChar char="-"/>
            </a:pPr>
            <a:r>
              <a:rPr lang="en-GB" sz="1200" b="0" dirty="0"/>
              <a:t> Demonstrations in front of the Prefecture?</a:t>
            </a:r>
          </a:p>
          <a:p>
            <a:r>
              <a:rPr lang="en-GB" sz="1200" b="0" dirty="0"/>
              <a:t>- </a:t>
            </a:r>
            <a:r>
              <a:rPr lang="en-US" sz="1200" b="0" dirty="0"/>
              <a:t>According to the </a:t>
            </a:r>
            <a:r>
              <a:rPr lang="en-US" sz="1200" b="0" dirty="0" err="1"/>
              <a:t>subprefect</a:t>
            </a:r>
            <a:r>
              <a:rPr lang="en-US" sz="1200" b="0" dirty="0"/>
              <a:t> from Aix-en-Provence, </a:t>
            </a:r>
            <a:r>
              <a:rPr lang="en-US" sz="1200" b="0" dirty="0" smtClean="0"/>
              <a:t>a spreading </a:t>
            </a:r>
            <a:r>
              <a:rPr lang="en-US" sz="1200" b="0" dirty="0"/>
              <a:t>of the social action to the Port’s Unions is </a:t>
            </a:r>
            <a:r>
              <a:rPr lang="en-US" sz="1200" b="0" dirty="0" smtClean="0"/>
              <a:t>hardly </a:t>
            </a:r>
            <a:r>
              <a:rPr lang="en-US" sz="1200" b="0" dirty="0"/>
              <a:t>to be feared</a:t>
            </a:r>
            <a:endParaRPr lang="en-GB" sz="1200" b="0" dirty="0"/>
          </a:p>
          <a:p>
            <a:r>
              <a:rPr lang="en-GB" sz="1200" b="0" dirty="0"/>
              <a:t>=&gt; Actions relayed by the press </a:t>
            </a:r>
          </a:p>
          <a:p>
            <a:r>
              <a:rPr lang="en-GB" sz="1200" dirty="0"/>
              <a:t>Increase in media activity </a:t>
            </a:r>
            <a:r>
              <a:rPr lang="en-GB" sz="1200" b="0" dirty="0"/>
              <a:t/>
            </a:r>
            <a:br>
              <a:rPr lang="en-GB" sz="1200" b="0" dirty="0"/>
            </a:br>
            <a:r>
              <a:rPr lang="en-GB" sz="1200" b="0" dirty="0"/>
              <a:t/>
            </a:r>
            <a:br>
              <a:rPr lang="en-GB" sz="1200" b="0" dirty="0"/>
            </a:br>
            <a:r>
              <a:rPr lang="en-GB" sz="1200" dirty="0"/>
              <a:t>Increasing activity concerning elected representatives:</a:t>
            </a:r>
            <a:r>
              <a:rPr lang="en-GB" sz="1200" b="0" dirty="0"/>
              <a:t/>
            </a:r>
            <a:br>
              <a:rPr lang="en-GB" sz="1200" b="0" dirty="0"/>
            </a:br>
            <a:r>
              <a:rPr lang="en-GB" sz="1200" b="0" dirty="0"/>
              <a:t>Local administrative offices (</a:t>
            </a:r>
            <a:r>
              <a:rPr lang="en-GB" sz="1200" b="0" dirty="0" err="1"/>
              <a:t>Préfectures</a:t>
            </a:r>
            <a:r>
              <a:rPr lang="en-GB" sz="1200" b="0" dirty="0"/>
              <a:t>)</a:t>
            </a:r>
            <a:br>
              <a:rPr lang="en-GB" sz="1200" b="0" dirty="0"/>
            </a:br>
            <a:r>
              <a:rPr lang="en-GB" sz="1200" b="0" dirty="0"/>
              <a:t>National parliament (</a:t>
            </a:r>
            <a:r>
              <a:rPr lang="en-GB" sz="1200" b="0" dirty="0" err="1"/>
              <a:t>Assemblée</a:t>
            </a:r>
            <a:r>
              <a:rPr lang="en-GB" sz="1200" b="0" dirty="0"/>
              <a:t> </a:t>
            </a:r>
            <a:r>
              <a:rPr lang="en-GB" sz="1200" b="0" dirty="0" err="1"/>
              <a:t>Nationale</a:t>
            </a:r>
            <a:r>
              <a:rPr lang="en-GB" sz="1200" b="0" dirty="0"/>
              <a:t>)</a:t>
            </a:r>
            <a:br>
              <a:rPr lang="en-GB" sz="1200" b="0" dirty="0"/>
            </a:br>
            <a:r>
              <a:rPr lang="en-GB" sz="1200" b="0" dirty="0"/>
              <a:t>Government </a:t>
            </a:r>
            <a:endParaRPr lang="fr-FR" sz="1200" b="0" dirty="0"/>
          </a:p>
        </p:txBody>
      </p:sp>
      <p:sp>
        <p:nvSpPr>
          <p:cNvPr id="9" name="ZoneTexte 8"/>
          <p:cNvSpPr txBox="1"/>
          <p:nvPr/>
        </p:nvSpPr>
        <p:spPr>
          <a:xfrm>
            <a:off x="4992688" y="1901825"/>
            <a:ext cx="4252912" cy="4548188"/>
          </a:xfrm>
          <a:prstGeom prst="rect">
            <a:avLst/>
          </a:prstGeom>
          <a:noFill/>
        </p:spPr>
        <p:txBody>
          <a:bodyPr>
            <a:spAutoFit/>
          </a:bodyPr>
          <a:lstStyle/>
          <a:p>
            <a:pPr>
              <a:defRPr/>
            </a:pPr>
            <a:r>
              <a:rPr lang="en-GB" sz="1200" dirty="0">
                <a:solidFill>
                  <a:srgbClr val="FF0000"/>
                </a:solidFill>
                <a:latin typeface="+mn-lt"/>
                <a:ea typeface="ＭＳ Ｐゴシック" pitchFamily="1" charset="-128"/>
                <a:cs typeface="Arial" charset="0"/>
              </a:rPr>
              <a:t>PROPOSAL OF ACTIONS TO OCCUPY THE FIELD</a:t>
            </a:r>
          </a:p>
          <a:p>
            <a:pPr>
              <a:defRPr/>
            </a:pPr>
            <a:r>
              <a:rPr lang="en-GB" sz="1200" dirty="0">
                <a:latin typeface="+mn-lt"/>
                <a:ea typeface="ＭＳ Ｐゴシック" pitchFamily="1" charset="-128"/>
                <a:cs typeface="Arial" charset="0"/>
              </a:rPr>
              <a:t>- Maintaining a regular internal communication</a:t>
            </a:r>
          </a:p>
          <a:p>
            <a:pPr>
              <a:defRPr/>
            </a:pPr>
            <a:r>
              <a:rPr lang="en-GB" sz="1200" b="0" dirty="0">
                <a:latin typeface="+mn-lt"/>
                <a:ea typeface="ＭＳ Ｐゴシック" pitchFamily="1" charset="-128"/>
                <a:cs typeface="Arial" charset="0"/>
              </a:rPr>
              <a:t>The announcement of E.ON France’s objectives </a:t>
            </a:r>
            <a:r>
              <a:rPr lang="fr-FR" sz="1200" b="0" dirty="0">
                <a:latin typeface="+mn-lt"/>
                <a:ea typeface="ＭＳ Ｐゴシック" pitchFamily="1" charset="-128"/>
                <a:cs typeface="Arial" charset="0"/>
              </a:rPr>
              <a:t>for</a:t>
            </a:r>
            <a:r>
              <a:rPr lang="en-GB" sz="1200" b="0" dirty="0">
                <a:latin typeface="+mn-lt"/>
                <a:ea typeface="ＭＳ Ｐゴシック" pitchFamily="1" charset="-128"/>
                <a:cs typeface="Arial" charset="0"/>
              </a:rPr>
              <a:t> industrial development has not allayed the fears of </a:t>
            </a:r>
            <a:r>
              <a:rPr lang="en-GB" sz="1200" b="0" dirty="0" err="1">
                <a:latin typeface="+mn-lt"/>
                <a:ea typeface="ＭＳ Ｐゴシック" pitchFamily="1" charset="-128"/>
                <a:cs typeface="Arial" charset="0"/>
              </a:rPr>
              <a:t>Snet’s</a:t>
            </a:r>
            <a:r>
              <a:rPr lang="en-GB" sz="1200" b="0" dirty="0">
                <a:latin typeface="+mn-lt"/>
                <a:ea typeface="ＭＳ Ｐゴシック" pitchFamily="1" charset="-128"/>
                <a:cs typeface="Arial" charset="0"/>
              </a:rPr>
              <a:t> employees; they are organising reaction at the Provence site and are waiting for the other power plant reactions.</a:t>
            </a:r>
          </a:p>
          <a:p>
            <a:pPr>
              <a:lnSpc>
                <a:spcPct val="30000"/>
              </a:lnSpc>
              <a:defRPr/>
            </a:pPr>
            <a:endParaRPr lang="en-GB" sz="1200" b="0" dirty="0">
              <a:latin typeface="+mn-lt"/>
              <a:ea typeface="ＭＳ Ｐゴシック" pitchFamily="1" charset="-128"/>
              <a:cs typeface="Arial" charset="0"/>
            </a:endParaRPr>
          </a:p>
          <a:p>
            <a:pPr>
              <a:defRPr/>
            </a:pPr>
            <a:r>
              <a:rPr lang="en-GB" sz="1200" b="0" dirty="0">
                <a:latin typeface="+mn-lt"/>
                <a:ea typeface="ＭＳ Ｐゴシック" pitchFamily="1" charset="-128"/>
                <a:cs typeface="Arial" charset="0"/>
              </a:rPr>
              <a:t>In this context, it is essential to reinforce in-house communication:</a:t>
            </a:r>
          </a:p>
          <a:p>
            <a:pPr>
              <a:defRPr/>
            </a:pPr>
            <a:r>
              <a:rPr lang="en-GB" sz="1200" b="0" dirty="0">
                <a:latin typeface="+mn-lt"/>
                <a:ea typeface="ＭＳ Ｐゴシック" pitchFamily="1" charset="-128"/>
                <a:cs typeface="Arial" charset="0"/>
              </a:rPr>
              <a:t>• to counteract what the trade unions are saying,</a:t>
            </a:r>
          </a:p>
          <a:p>
            <a:pPr>
              <a:defRPr/>
            </a:pPr>
            <a:r>
              <a:rPr lang="en-GB" sz="1200" b="0" dirty="0">
                <a:latin typeface="+mn-lt"/>
                <a:ea typeface="ＭＳ Ｐゴシック" pitchFamily="1" charset="-128"/>
                <a:cs typeface="Arial" charset="0"/>
              </a:rPr>
              <a:t>• to maintain or regain everyone’s confidence in the new management. </a:t>
            </a:r>
          </a:p>
          <a:p>
            <a:pPr>
              <a:defRPr/>
            </a:pPr>
            <a:r>
              <a:rPr lang="en-GB" sz="1200" b="0" dirty="0">
                <a:latin typeface="+mn-lt"/>
                <a:ea typeface="ＭＳ Ｐゴシック" pitchFamily="1" charset="-128"/>
                <a:cs typeface="Arial" charset="0"/>
              </a:rPr>
              <a:t>1 / publish ‘</a:t>
            </a:r>
            <a:r>
              <a:rPr lang="en-GB" sz="1200" b="0" dirty="0" err="1">
                <a:latin typeface="+mn-lt"/>
                <a:ea typeface="ＭＳ Ｐゴシック" pitchFamily="1" charset="-128"/>
                <a:cs typeface="Arial" charset="0"/>
              </a:rPr>
              <a:t>Ligne</a:t>
            </a:r>
            <a:r>
              <a:rPr lang="en-GB" sz="1200" b="0" dirty="0">
                <a:latin typeface="+mn-lt"/>
                <a:ea typeface="ＭＳ Ｐゴシック" pitchFamily="1" charset="-128"/>
                <a:cs typeface="Arial" charset="0"/>
              </a:rPr>
              <a:t>  </a:t>
            </a:r>
            <a:r>
              <a:rPr lang="en-GB" sz="1200" b="0" dirty="0" err="1">
                <a:latin typeface="+mn-lt"/>
                <a:ea typeface="ＭＳ Ｐゴシック" pitchFamily="1" charset="-128"/>
                <a:cs typeface="Arial" charset="0"/>
              </a:rPr>
              <a:t>Directe</a:t>
            </a:r>
            <a:r>
              <a:rPr lang="en-GB" sz="1200" b="0" dirty="0">
                <a:latin typeface="+mn-lt"/>
                <a:ea typeface="ＭＳ Ｐゴシック" pitchFamily="1" charset="-128"/>
                <a:cs typeface="Arial" charset="0"/>
              </a:rPr>
              <a:t>’ (internal Communiqué)</a:t>
            </a:r>
          </a:p>
          <a:p>
            <a:pPr>
              <a:defRPr/>
            </a:pPr>
            <a:r>
              <a:rPr lang="en-GB" sz="1200" b="0" dirty="0">
                <a:latin typeface="+mn-lt"/>
                <a:ea typeface="ＭＳ Ｐゴシック" pitchFamily="1" charset="-128"/>
                <a:cs typeface="Arial" charset="0"/>
              </a:rPr>
              <a:t>Objective: maintain a regular communication  on </a:t>
            </a:r>
            <a:r>
              <a:rPr lang="en-GB" sz="1200" b="0" dirty="0" err="1">
                <a:latin typeface="+mn-lt"/>
                <a:ea typeface="ＭＳ Ｐゴシック" pitchFamily="1" charset="-128"/>
                <a:cs typeface="Arial" charset="0"/>
              </a:rPr>
              <a:t>daylife</a:t>
            </a:r>
            <a:r>
              <a:rPr lang="en-GB" sz="1200" b="0" dirty="0">
                <a:latin typeface="+mn-lt"/>
                <a:ea typeface="ＭＳ Ｐゴシック" pitchFamily="1" charset="-128"/>
                <a:cs typeface="Arial" charset="0"/>
              </a:rPr>
              <a:t> industrial subjects to occupy the  communication field</a:t>
            </a:r>
          </a:p>
          <a:p>
            <a:pPr>
              <a:defRPr/>
            </a:pPr>
            <a:r>
              <a:rPr lang="en-GB" sz="1200" b="0" dirty="0">
                <a:latin typeface="+mn-lt"/>
                <a:ea typeface="ＭＳ Ｐゴシック" pitchFamily="1" charset="-128"/>
                <a:cs typeface="Arial" charset="0"/>
              </a:rPr>
              <a:t>2 / creation of a special internal news  on ‘forecast management of employment and competences’ (GPEC)</a:t>
            </a:r>
          </a:p>
          <a:p>
            <a:pPr>
              <a:defRPr/>
            </a:pPr>
            <a:r>
              <a:rPr lang="en-GB" sz="1200" b="0" dirty="0">
                <a:latin typeface="+mn-lt"/>
                <a:ea typeface="ＭＳ Ｐゴシック" pitchFamily="1" charset="-128"/>
                <a:cs typeface="Arial" charset="0"/>
              </a:rPr>
              <a:t>Objective: make GPEC negotiation the key to the future and the </a:t>
            </a:r>
            <a:r>
              <a:rPr lang="fr-FR" sz="1200" b="0" dirty="0">
                <a:latin typeface="+mn-lt"/>
                <a:ea typeface="ＭＳ Ｐゴシック" pitchFamily="1" charset="-128"/>
                <a:cs typeface="Arial" charset="0"/>
              </a:rPr>
              <a:t>main</a:t>
            </a:r>
            <a:r>
              <a:rPr lang="en-GB" sz="1200" b="0" dirty="0">
                <a:latin typeface="+mn-lt"/>
                <a:ea typeface="ＭＳ Ｐゴシック" pitchFamily="1" charset="-128"/>
                <a:cs typeface="Arial" charset="0"/>
              </a:rPr>
              <a:t> topic</a:t>
            </a:r>
            <a:r>
              <a:rPr lang="fr-FR" sz="1200" b="0" dirty="0">
                <a:latin typeface="+mn-lt"/>
                <a:ea typeface="ＭＳ Ｐゴシック" pitchFamily="1" charset="-128"/>
                <a:cs typeface="Arial" charset="0"/>
              </a:rPr>
              <a:t> of</a:t>
            </a:r>
            <a:r>
              <a:rPr lang="en-GB" sz="1200" b="0" dirty="0">
                <a:latin typeface="+mn-lt"/>
                <a:ea typeface="ＭＳ Ｐゴシック" pitchFamily="1" charset="-128"/>
                <a:cs typeface="Arial" charset="0"/>
              </a:rPr>
              <a:t> discussion with employees &amp; trade unions.</a:t>
            </a:r>
          </a:p>
          <a:p>
            <a:pPr>
              <a:defRPr/>
            </a:pPr>
            <a:endParaRPr lang="en-GB" sz="1200" b="0" dirty="0">
              <a:latin typeface="+mn-lt"/>
              <a:ea typeface="ＭＳ Ｐゴシック" pitchFamily="1" charset="-128"/>
              <a:cs typeface="Arial" charset="0"/>
            </a:endParaRPr>
          </a:p>
          <a:p>
            <a:pPr>
              <a:defRPr/>
            </a:pPr>
            <a:r>
              <a:rPr lang="fr-FR" sz="1200" dirty="0">
                <a:latin typeface="+mn-lt"/>
                <a:ea typeface="ＭＳ Ｐゴシック" pitchFamily="1" charset="-128"/>
                <a:cs typeface="Arial" charset="0"/>
              </a:rPr>
              <a:t>- </a:t>
            </a:r>
            <a:r>
              <a:rPr lang="fr-FR" sz="1200" dirty="0" err="1">
                <a:latin typeface="+mn-lt"/>
                <a:ea typeface="ＭＳ Ｐゴシック" pitchFamily="1" charset="-128"/>
                <a:cs typeface="Arial" charset="0"/>
              </a:rPr>
              <a:t>Controlling</a:t>
            </a:r>
            <a:r>
              <a:rPr lang="en-GB" sz="1200" dirty="0">
                <a:latin typeface="+mn-lt"/>
                <a:ea typeface="ＭＳ Ｐゴシック" pitchFamily="1" charset="-128"/>
                <a:cs typeface="Arial" charset="0"/>
              </a:rPr>
              <a:t> our image outside the company</a:t>
            </a:r>
          </a:p>
          <a:p>
            <a:pPr>
              <a:defRPr/>
            </a:pPr>
            <a:r>
              <a:rPr lang="en-GB" sz="1200" b="0" dirty="0">
                <a:latin typeface="+mn-lt"/>
                <a:ea typeface="ＭＳ Ｐゴシック" pitchFamily="1" charset="-128"/>
                <a:cs typeface="Arial" charset="0"/>
              </a:rPr>
              <a:t>Objective: to </a:t>
            </a:r>
            <a:r>
              <a:rPr lang="fr-FR" sz="1200" b="0" dirty="0" err="1">
                <a:latin typeface="+mn-lt"/>
                <a:ea typeface="ＭＳ Ｐゴシック" pitchFamily="1" charset="-128"/>
                <a:cs typeface="Arial" charset="0"/>
              </a:rPr>
              <a:t>get</a:t>
            </a:r>
            <a:r>
              <a:rPr lang="fr-FR" sz="1200" b="0" dirty="0">
                <a:latin typeface="+mn-lt"/>
                <a:ea typeface="ＭＳ Ｐゴシック" pitchFamily="1" charset="-128"/>
                <a:cs typeface="Arial" charset="0"/>
              </a:rPr>
              <a:t> </a:t>
            </a:r>
            <a:r>
              <a:rPr lang="fr-FR" sz="1200" b="0" dirty="0" err="1">
                <a:latin typeface="+mn-lt"/>
                <a:ea typeface="ＭＳ Ｐゴシック" pitchFamily="1" charset="-128"/>
                <a:cs typeface="Arial" charset="0"/>
              </a:rPr>
              <a:t>our</a:t>
            </a:r>
            <a:r>
              <a:rPr lang="fr-FR" sz="1200" b="0" dirty="0">
                <a:latin typeface="+mn-lt"/>
                <a:ea typeface="ＭＳ Ｐゴシック" pitchFamily="1" charset="-128"/>
                <a:cs typeface="Arial" charset="0"/>
              </a:rPr>
              <a:t> </a:t>
            </a:r>
            <a:r>
              <a:rPr lang="fr-FR" sz="1200" b="0" dirty="0" err="1">
                <a:latin typeface="+mn-lt"/>
                <a:ea typeface="ＭＳ Ｐゴシック" pitchFamily="1" charset="-128"/>
                <a:cs typeface="Arial" charset="0"/>
              </a:rPr>
              <a:t>voice</a:t>
            </a:r>
            <a:r>
              <a:rPr lang="fr-FR" sz="1200" b="0" dirty="0">
                <a:latin typeface="+mn-lt"/>
                <a:ea typeface="ＭＳ Ｐゴシック" pitchFamily="1" charset="-128"/>
                <a:cs typeface="Arial" charset="0"/>
              </a:rPr>
              <a:t> back</a:t>
            </a:r>
            <a:r>
              <a:rPr lang="en-GB" sz="1200" b="0" dirty="0">
                <a:latin typeface="+mn-lt"/>
                <a:ea typeface="ＭＳ Ｐゴシック" pitchFamily="1" charset="-128"/>
                <a:cs typeface="Arial" charset="0"/>
              </a:rPr>
              <a:t> as soon as possible to show that we are responsible and keep our commitments. </a:t>
            </a:r>
          </a:p>
          <a:p>
            <a:pPr>
              <a:defRPr/>
            </a:pPr>
            <a:r>
              <a:rPr lang="en-GB" sz="1100" b="0" i="1" dirty="0">
                <a:latin typeface="+mn-lt"/>
                <a:ea typeface="ＭＳ Ｐゴシック" pitchFamily="1" charset="-128"/>
                <a:cs typeface="Arial" charset="0"/>
              </a:rPr>
              <a:t>Tool: a press release providing information on the GPEC negotiations as soon as these are sufficiently advanced. </a:t>
            </a:r>
          </a:p>
        </p:txBody>
      </p:sp>
      <p:cxnSp>
        <p:nvCxnSpPr>
          <p:cNvPr id="10" name="Connecteur droit 9"/>
          <p:cNvCxnSpPr>
            <a:cxnSpLocks noChangeShapeType="1"/>
          </p:cNvCxnSpPr>
          <p:nvPr/>
        </p:nvCxnSpPr>
        <p:spPr bwMode="auto">
          <a:xfrm rot="5400000">
            <a:off x="2463800" y="4256088"/>
            <a:ext cx="4710113" cy="1587"/>
          </a:xfrm>
          <a:prstGeom prst="line">
            <a:avLst/>
          </a:prstGeom>
          <a:noFill/>
          <a:ln w="12700" algn="ctr">
            <a:solidFill>
              <a:srgbClr val="B4B4B4"/>
            </a:solidFill>
            <a:round/>
            <a:headEnd/>
            <a:tailEnd type="none" w="med" len="lg"/>
          </a:ln>
        </p:spPr>
      </p:cxn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9245600" cy="533400"/>
          </a:xfrm>
          <a:prstGeom prst="rect">
            <a:avLst/>
          </a:prstGeom>
          <a:noFill/>
        </p:spPr>
        <p:txBody>
          <a:bodyPr/>
          <a:lstStyle/>
          <a:p>
            <a:pPr lvl="0">
              <a:lnSpc>
                <a:spcPct val="150000"/>
              </a:lnSpc>
              <a:defRPr/>
            </a:pPr>
            <a:r>
              <a:rPr lang="en-US" sz="2600" b="0" kern="0" dirty="0" smtClean="0"/>
              <a:t>Role of E.ON France as platform company</a:t>
            </a:r>
            <a:endParaRPr lang="en-US" sz="2600" b="0" kern="0" dirty="0"/>
          </a:p>
        </p:txBody>
      </p:sp>
      <p:sp>
        <p:nvSpPr>
          <p:cNvPr id="7" name="Rectangle 2"/>
          <p:cNvSpPr txBox="1">
            <a:spLocks noChangeArrowheads="1"/>
          </p:cNvSpPr>
          <p:nvPr/>
        </p:nvSpPr>
        <p:spPr>
          <a:xfrm>
            <a:off x="660400" y="1731981"/>
            <a:ext cx="9245600" cy="533400"/>
          </a:xfrm>
          <a:prstGeom prst="rect">
            <a:avLst/>
          </a:prstGeom>
        </p:spPr>
        <p:txBody>
          <a:bodyPr/>
          <a:lstStyle/>
          <a:p>
            <a:pPr marL="0" marR="0" lvl="0" indent="0" algn="l" defTabSz="914400" rtl="0" eaLnBrk="1" fontAlgn="base" latinLnBrk="0" hangingPunct="1">
              <a:lnSpc>
                <a:spcPts val="3400"/>
              </a:lnSpc>
              <a:spcBef>
                <a:spcPct val="0"/>
              </a:spcBef>
              <a:spcAft>
                <a:spcPct val="0"/>
              </a:spcAft>
              <a:buClrTx/>
              <a:buSzTx/>
              <a:buFontTx/>
              <a:buNone/>
              <a:tabLst/>
              <a:defRPr/>
            </a:pPr>
            <a:r>
              <a:rPr kumimoji="0" lang="de-DE" b="0" i="0" u="none" strike="noStrike" kern="0" cap="none" spc="0" normalizeH="0" baseline="0" noProof="0" dirty="0" smtClean="0">
                <a:ln>
                  <a:noFill/>
                </a:ln>
                <a:solidFill>
                  <a:schemeClr val="tx1"/>
                </a:solidFill>
                <a:effectLst/>
                <a:uLnTx/>
                <a:uFillTx/>
                <a:latin typeface="+mj-lt"/>
                <a:ea typeface="+mj-ea"/>
                <a:cs typeface="+mj-cs"/>
              </a:rPr>
              <a:t>As </a:t>
            </a:r>
            <a:r>
              <a:rPr kumimoji="0" lang="de-DE" b="0" i="0" u="none" strike="noStrike" kern="0" cap="none" spc="0" normalizeH="0" baseline="0" noProof="0" dirty="0" err="1" smtClean="0">
                <a:ln>
                  <a:noFill/>
                </a:ln>
                <a:solidFill>
                  <a:schemeClr val="tx1"/>
                </a:solidFill>
                <a:effectLst/>
                <a:uLnTx/>
                <a:uFillTx/>
                <a:latin typeface="+mj-lt"/>
                <a:ea typeface="+mj-ea"/>
                <a:cs typeface="+mj-cs"/>
              </a:rPr>
              <a:t>country</a:t>
            </a:r>
            <a:r>
              <a:rPr kumimoji="0" lang="de-DE" b="0" i="0" u="none" strike="noStrike" kern="0" cap="none" spc="0" normalizeH="0" baseline="0" noProof="0" dirty="0" smtClean="0">
                <a:ln>
                  <a:noFill/>
                </a:ln>
                <a:solidFill>
                  <a:schemeClr val="tx1"/>
                </a:solidFill>
                <a:effectLst/>
                <a:uLnTx/>
                <a:uFillTx/>
                <a:latin typeface="+mj-lt"/>
                <a:ea typeface="+mj-ea"/>
                <a:cs typeface="+mj-cs"/>
              </a:rPr>
              <a:t> </a:t>
            </a:r>
            <a:r>
              <a:rPr kumimoji="0" lang="de-DE" b="0" i="0" u="none" strike="noStrike" kern="0" cap="none" spc="0" normalizeH="0" baseline="0" noProof="0" dirty="0" err="1" smtClean="0">
                <a:ln>
                  <a:noFill/>
                </a:ln>
                <a:solidFill>
                  <a:schemeClr val="tx1"/>
                </a:solidFill>
                <a:effectLst/>
                <a:uLnTx/>
                <a:uFillTx/>
                <a:latin typeface="+mj-lt"/>
                <a:ea typeface="+mj-ea"/>
                <a:cs typeface="+mj-cs"/>
              </a:rPr>
              <a:t>organization</a:t>
            </a:r>
            <a:r>
              <a:rPr kumimoji="0" lang="de-DE" b="0" i="0" u="none" strike="noStrike" kern="0" cap="none" spc="0" normalizeH="0" baseline="0" noProof="0" dirty="0" smtClean="0">
                <a:ln>
                  <a:noFill/>
                </a:ln>
                <a:solidFill>
                  <a:schemeClr val="tx1"/>
                </a:solidFill>
                <a:effectLst/>
                <a:uLnTx/>
                <a:uFillTx/>
                <a:latin typeface="+mj-lt"/>
                <a:ea typeface="+mj-ea"/>
                <a:cs typeface="+mj-cs"/>
              </a:rPr>
              <a:t> E.ON France </a:t>
            </a:r>
            <a:r>
              <a:rPr kumimoji="0" lang="de-DE" b="0" i="0" u="none" strike="noStrike" kern="0" cap="none" spc="0" normalizeH="0" baseline="0" noProof="0" dirty="0" err="1" smtClean="0">
                <a:ln>
                  <a:noFill/>
                </a:ln>
                <a:solidFill>
                  <a:schemeClr val="tx1"/>
                </a:solidFill>
                <a:effectLst/>
                <a:uLnTx/>
                <a:uFillTx/>
                <a:latin typeface="+mj-lt"/>
                <a:ea typeface="+mj-ea"/>
                <a:cs typeface="+mj-cs"/>
              </a:rPr>
              <a:t>needs</a:t>
            </a:r>
            <a:r>
              <a:rPr kumimoji="0" lang="de-DE" b="0" i="0" u="none" strike="noStrike" kern="0" cap="none" spc="0" normalizeH="0" baseline="0" noProof="0" dirty="0" smtClean="0">
                <a:ln>
                  <a:noFill/>
                </a:ln>
                <a:solidFill>
                  <a:schemeClr val="tx1"/>
                </a:solidFill>
                <a:effectLst/>
                <a:uLnTx/>
                <a:uFillTx/>
                <a:latin typeface="+mj-lt"/>
                <a:ea typeface="+mj-ea"/>
                <a:cs typeface="+mj-cs"/>
              </a:rPr>
              <a:t> </a:t>
            </a:r>
            <a:r>
              <a:rPr kumimoji="0" lang="de-DE" b="0" i="0" u="none" strike="noStrike" kern="0" cap="none" spc="0" normalizeH="0" baseline="0" noProof="0" dirty="0" err="1" smtClean="0">
                <a:ln>
                  <a:noFill/>
                </a:ln>
                <a:solidFill>
                  <a:schemeClr val="tx1"/>
                </a:solidFill>
                <a:effectLst/>
                <a:uLnTx/>
                <a:uFillTx/>
                <a:latin typeface="+mj-lt"/>
                <a:ea typeface="+mj-ea"/>
                <a:cs typeface="+mj-cs"/>
              </a:rPr>
              <a:t>to</a:t>
            </a:r>
            <a:r>
              <a:rPr kumimoji="0" lang="de-DE" b="0" i="0" u="none" strike="noStrike" kern="0" cap="none" spc="0" normalizeH="0" baseline="0" noProof="0" dirty="0" smtClean="0">
                <a:ln>
                  <a:noFill/>
                </a:ln>
                <a:solidFill>
                  <a:schemeClr val="tx1"/>
                </a:solidFill>
                <a:effectLst/>
                <a:uLnTx/>
                <a:uFillTx/>
                <a:latin typeface="+mj-lt"/>
                <a:ea typeface="+mj-ea"/>
                <a:cs typeface="+mj-cs"/>
              </a:rPr>
              <a:t> handle all </a:t>
            </a:r>
            <a:r>
              <a:rPr kumimoji="0" lang="de-DE" b="0" i="0" u="none" strike="noStrike" kern="0" cap="none" spc="0" normalizeH="0" baseline="0" noProof="0" dirty="0" err="1" smtClean="0">
                <a:ln>
                  <a:noFill/>
                </a:ln>
                <a:solidFill>
                  <a:schemeClr val="tx1"/>
                </a:solidFill>
                <a:effectLst/>
                <a:uLnTx/>
                <a:uFillTx/>
                <a:latin typeface="+mj-lt"/>
                <a:ea typeface="+mj-ea"/>
                <a:cs typeface="+mj-cs"/>
              </a:rPr>
              <a:t>group</a:t>
            </a:r>
            <a:r>
              <a:rPr kumimoji="0" lang="de-DE" b="0" i="0" u="none" strike="noStrike" kern="0" cap="none" spc="0" normalizeH="0" baseline="0" noProof="0" dirty="0" smtClean="0">
                <a:ln>
                  <a:noFill/>
                </a:ln>
                <a:solidFill>
                  <a:schemeClr val="tx1"/>
                </a:solidFill>
                <a:effectLst/>
                <a:uLnTx/>
                <a:uFillTx/>
                <a:latin typeface="+mj-lt"/>
                <a:ea typeface="+mj-ea"/>
                <a:cs typeface="+mj-cs"/>
              </a:rPr>
              <a:t> relevant </a:t>
            </a:r>
            <a:r>
              <a:rPr kumimoji="0" lang="de-DE" b="0" i="0" u="none" strike="noStrike" kern="0" cap="none" spc="0" normalizeH="0" baseline="0" noProof="0" dirty="0" err="1" smtClean="0">
                <a:ln>
                  <a:noFill/>
                </a:ln>
                <a:solidFill>
                  <a:schemeClr val="tx1"/>
                </a:solidFill>
                <a:effectLst/>
                <a:uLnTx/>
                <a:uFillTx/>
                <a:latin typeface="+mj-lt"/>
                <a:ea typeface="+mj-ea"/>
                <a:cs typeface="+mj-cs"/>
              </a:rPr>
              <a:t>questions</a:t>
            </a:r>
            <a:endParaRPr kumimoji="0" lang="de-DE" b="0" i="0" u="none" strike="noStrike" kern="0" cap="none" spc="0" normalizeH="0" baseline="0" noProof="0" dirty="0">
              <a:ln>
                <a:noFill/>
              </a:ln>
              <a:solidFill>
                <a:schemeClr val="tx1"/>
              </a:solidFill>
              <a:effectLst/>
              <a:uLnTx/>
              <a:uFillTx/>
              <a:latin typeface="+mj-lt"/>
              <a:ea typeface="+mj-ea"/>
              <a:cs typeface="+mj-cs"/>
            </a:endParaRPr>
          </a:p>
        </p:txBody>
      </p:sp>
      <p:grpSp>
        <p:nvGrpSpPr>
          <p:cNvPr id="32" name="Groupe 31"/>
          <p:cNvGrpSpPr/>
          <p:nvPr/>
        </p:nvGrpSpPr>
        <p:grpSpPr>
          <a:xfrm>
            <a:off x="474663" y="2627313"/>
            <a:ext cx="8927521" cy="4084637"/>
            <a:chOff x="474663" y="1954213"/>
            <a:chExt cx="9266237" cy="4757737"/>
          </a:xfrm>
        </p:grpSpPr>
        <p:pic>
          <p:nvPicPr>
            <p:cNvPr id="11" name="Picture 6" descr="eisberg, versteckte Tiefen"/>
            <p:cNvPicPr>
              <a:picLocks noChangeAspect="1" noChangeArrowheads="1"/>
            </p:cNvPicPr>
            <p:nvPr/>
          </p:nvPicPr>
          <p:blipFill>
            <a:blip r:embed="rId2"/>
            <a:srcRect/>
            <a:stretch>
              <a:fillRect/>
            </a:stretch>
          </p:blipFill>
          <p:spPr bwMode="auto">
            <a:xfrm>
              <a:off x="3667125" y="2857500"/>
              <a:ext cx="2570163" cy="3854450"/>
            </a:xfrm>
            <a:prstGeom prst="rect">
              <a:avLst/>
            </a:prstGeom>
            <a:noFill/>
          </p:spPr>
        </p:pic>
        <p:sp>
          <p:nvSpPr>
            <p:cNvPr id="12" name="Oval 7"/>
            <p:cNvSpPr>
              <a:spLocks noChangeArrowheads="1"/>
            </p:cNvSpPr>
            <p:nvPr/>
          </p:nvSpPr>
          <p:spPr bwMode="gray">
            <a:xfrm>
              <a:off x="4248150" y="1954213"/>
              <a:ext cx="1409700" cy="6731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Who is E.ON?</a:t>
              </a:r>
            </a:p>
          </p:txBody>
        </p:sp>
        <p:sp>
          <p:nvSpPr>
            <p:cNvPr id="13" name="Oval 9"/>
            <p:cNvSpPr>
              <a:spLocks noChangeArrowheads="1"/>
            </p:cNvSpPr>
            <p:nvPr/>
          </p:nvSpPr>
          <p:spPr bwMode="gray">
            <a:xfrm>
              <a:off x="474663" y="23225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What is E.ON‘s</a:t>
              </a:r>
            </a:p>
            <a:p>
              <a:r>
                <a:rPr lang="de-DE" sz="1200"/>
                <a:t>position in </a:t>
              </a:r>
              <a:br>
                <a:rPr lang="de-DE" sz="1200"/>
              </a:br>
              <a:r>
                <a:rPr lang="de-DE" sz="1200"/>
                <a:t>renewables?</a:t>
              </a:r>
            </a:p>
          </p:txBody>
        </p:sp>
        <p:sp>
          <p:nvSpPr>
            <p:cNvPr id="14" name="Oval 10"/>
            <p:cNvSpPr>
              <a:spLocks noChangeArrowheads="1"/>
            </p:cNvSpPr>
            <p:nvPr/>
          </p:nvSpPr>
          <p:spPr bwMode="gray">
            <a:xfrm>
              <a:off x="7200900" y="23733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What is E.ON‘s</a:t>
              </a:r>
            </a:p>
            <a:p>
              <a:r>
                <a:rPr lang="de-DE" sz="1200"/>
                <a:t>investment</a:t>
              </a:r>
            </a:p>
            <a:p>
              <a:r>
                <a:rPr lang="de-DE" sz="1200"/>
                <a:t>program?</a:t>
              </a:r>
            </a:p>
          </p:txBody>
        </p:sp>
        <p:sp>
          <p:nvSpPr>
            <p:cNvPr id="15" name="Oval 11"/>
            <p:cNvSpPr>
              <a:spLocks noChangeArrowheads="1"/>
            </p:cNvSpPr>
            <p:nvPr/>
          </p:nvSpPr>
          <p:spPr bwMode="gray">
            <a:xfrm>
              <a:off x="1720850" y="32369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Is E.ON going</a:t>
              </a:r>
            </a:p>
            <a:p>
              <a:r>
                <a:rPr lang="de-DE" sz="1200"/>
                <a:t>to realize a</a:t>
              </a:r>
            </a:p>
            <a:p>
              <a:r>
                <a:rPr lang="de-DE" sz="1200"/>
                <a:t>CCGT in Lucy?</a:t>
              </a:r>
            </a:p>
          </p:txBody>
        </p:sp>
        <p:sp>
          <p:nvSpPr>
            <p:cNvPr id="16" name="Oval 12"/>
            <p:cNvSpPr>
              <a:spLocks noChangeArrowheads="1"/>
            </p:cNvSpPr>
            <p:nvPr/>
          </p:nvSpPr>
          <p:spPr bwMode="gray">
            <a:xfrm>
              <a:off x="6942138" y="3279775"/>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Will E.ON take a </a:t>
              </a:r>
            </a:p>
            <a:p>
              <a:r>
                <a:rPr lang="de-DE" sz="1200"/>
                <a:t>position in mass</a:t>
              </a:r>
            </a:p>
            <a:p>
              <a:r>
                <a:rPr lang="de-DE" sz="1200"/>
                <a:t>Market?</a:t>
              </a:r>
            </a:p>
          </p:txBody>
        </p:sp>
        <p:sp>
          <p:nvSpPr>
            <p:cNvPr id="17" name="Oval 13"/>
            <p:cNvSpPr>
              <a:spLocks noChangeArrowheads="1"/>
            </p:cNvSpPr>
            <p:nvPr/>
          </p:nvSpPr>
          <p:spPr bwMode="gray">
            <a:xfrm>
              <a:off x="8229600" y="44434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Will Germany go</a:t>
              </a:r>
            </a:p>
            <a:p>
              <a:r>
                <a:rPr lang="de-DE" sz="1200"/>
                <a:t>Back to nuclear?</a:t>
              </a:r>
            </a:p>
          </p:txBody>
        </p:sp>
        <p:sp>
          <p:nvSpPr>
            <p:cNvPr id="18" name="Oval 15"/>
            <p:cNvSpPr>
              <a:spLocks noChangeArrowheads="1"/>
            </p:cNvSpPr>
            <p:nvPr/>
          </p:nvSpPr>
          <p:spPr bwMode="gray">
            <a:xfrm>
              <a:off x="6688138" y="5307013"/>
              <a:ext cx="17145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Is the gas supply </a:t>
              </a:r>
            </a:p>
            <a:p>
              <a:r>
                <a:rPr lang="de-DE" sz="1200"/>
                <a:t>for the French </a:t>
              </a:r>
              <a:br>
                <a:rPr lang="de-DE" sz="1200"/>
              </a:br>
              <a:r>
                <a:rPr lang="de-DE" sz="1200"/>
                <a:t>market ensured?</a:t>
              </a:r>
            </a:p>
          </p:txBody>
        </p:sp>
        <p:sp>
          <p:nvSpPr>
            <p:cNvPr id="19" name="Text Box 16"/>
            <p:cNvSpPr txBox="1">
              <a:spLocks noChangeArrowheads="1"/>
            </p:cNvSpPr>
            <p:nvPr/>
          </p:nvSpPr>
          <p:spPr bwMode="gray">
            <a:xfrm>
              <a:off x="3881437" y="3105150"/>
              <a:ext cx="789850" cy="215097"/>
            </a:xfrm>
            <a:prstGeom prst="rect">
              <a:avLst/>
            </a:prstGeom>
            <a:solidFill>
              <a:schemeClr val="bg1"/>
            </a:solidFill>
            <a:ln w="12700">
              <a:noFill/>
              <a:miter lim="800000"/>
              <a:headEnd/>
              <a:tailEnd type="none" w="med" len="lg"/>
            </a:ln>
            <a:effectLst/>
          </p:spPr>
          <p:txBody>
            <a:bodyPr wrap="none" lIns="0" tIns="0" rIns="0" bIns="0">
              <a:spAutoFit/>
            </a:bodyPr>
            <a:lstStyle/>
            <a:p>
              <a:r>
                <a:rPr lang="de-DE" sz="1200"/>
                <a:t>E.ON France</a:t>
              </a:r>
            </a:p>
          </p:txBody>
        </p:sp>
        <p:sp>
          <p:nvSpPr>
            <p:cNvPr id="20" name="Text Box 17"/>
            <p:cNvSpPr txBox="1">
              <a:spLocks noChangeArrowheads="1"/>
            </p:cNvSpPr>
            <p:nvPr/>
          </p:nvSpPr>
          <p:spPr bwMode="gray">
            <a:xfrm>
              <a:off x="4524375" y="4946651"/>
              <a:ext cx="759900" cy="215097"/>
            </a:xfrm>
            <a:prstGeom prst="rect">
              <a:avLst/>
            </a:prstGeom>
            <a:solidFill>
              <a:schemeClr val="bg1"/>
            </a:solidFill>
            <a:ln w="12700">
              <a:noFill/>
              <a:miter lim="800000"/>
              <a:headEnd/>
              <a:tailEnd type="none" w="med" len="lg"/>
            </a:ln>
            <a:effectLst/>
          </p:spPr>
          <p:txBody>
            <a:bodyPr wrap="none" lIns="0" tIns="0" rIns="0" bIns="0">
              <a:spAutoFit/>
            </a:bodyPr>
            <a:lstStyle/>
            <a:p>
              <a:r>
                <a:rPr lang="de-DE" sz="1200"/>
                <a:t>E.ON Group</a:t>
              </a:r>
            </a:p>
          </p:txBody>
        </p:sp>
        <p:sp>
          <p:nvSpPr>
            <p:cNvPr id="21" name="Oval 18"/>
            <p:cNvSpPr>
              <a:spLocks noChangeArrowheads="1"/>
            </p:cNvSpPr>
            <p:nvPr/>
          </p:nvSpPr>
          <p:spPr bwMode="gray">
            <a:xfrm>
              <a:off x="474663" y="41894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Will E.ON </a:t>
              </a:r>
            </a:p>
            <a:p>
              <a:r>
                <a:rPr lang="de-DE" sz="1200"/>
                <a:t>engage in CCS?</a:t>
              </a:r>
            </a:p>
          </p:txBody>
        </p:sp>
        <p:sp>
          <p:nvSpPr>
            <p:cNvPr id="22" name="Oval 19"/>
            <p:cNvSpPr>
              <a:spLocks noChangeArrowheads="1"/>
            </p:cNvSpPr>
            <p:nvPr/>
          </p:nvSpPr>
          <p:spPr bwMode="gray">
            <a:xfrm>
              <a:off x="1757363" y="5129213"/>
              <a:ext cx="1511300" cy="762000"/>
            </a:xfrm>
            <a:prstGeom prst="ellipse">
              <a:avLst/>
            </a:prstGeom>
            <a:solidFill>
              <a:srgbClr val="B4B4B4"/>
            </a:solidFill>
            <a:ln w="12700">
              <a:solidFill>
                <a:srgbClr val="B4B4B4"/>
              </a:solidFill>
              <a:round/>
              <a:headEnd/>
              <a:tailEnd type="none" w="med" len="lg"/>
            </a:ln>
            <a:effectLst/>
          </p:spPr>
          <p:txBody>
            <a:bodyPr wrap="none" lIns="0" tIns="0" rIns="0" bIns="0" anchor="ctr"/>
            <a:lstStyle/>
            <a:p>
              <a:r>
                <a:rPr lang="de-DE" sz="1200"/>
                <a:t>What is E.ON‘s </a:t>
              </a:r>
            </a:p>
            <a:p>
              <a:r>
                <a:rPr lang="de-DE" sz="1200"/>
                <a:t>competence in </a:t>
              </a:r>
            </a:p>
            <a:p>
              <a:r>
                <a:rPr lang="de-DE" sz="1200"/>
                <a:t>hydro?</a:t>
              </a:r>
            </a:p>
          </p:txBody>
        </p:sp>
        <p:sp>
          <p:nvSpPr>
            <p:cNvPr id="23" name="Line 22"/>
            <p:cNvSpPr>
              <a:spLocks noChangeShapeType="1"/>
            </p:cNvSpPr>
            <p:nvPr/>
          </p:nvSpPr>
          <p:spPr bwMode="gray">
            <a:xfrm flipV="1">
              <a:off x="2781300" y="3817938"/>
              <a:ext cx="1296988" cy="1349375"/>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4" name="Line 23"/>
            <p:cNvSpPr>
              <a:spLocks noChangeShapeType="1"/>
            </p:cNvSpPr>
            <p:nvPr/>
          </p:nvSpPr>
          <p:spPr bwMode="gray">
            <a:xfrm flipV="1">
              <a:off x="1958975" y="3802063"/>
              <a:ext cx="1960563" cy="727075"/>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5" name="Line 24"/>
            <p:cNvSpPr>
              <a:spLocks noChangeShapeType="1"/>
            </p:cNvSpPr>
            <p:nvPr/>
          </p:nvSpPr>
          <p:spPr bwMode="gray">
            <a:xfrm>
              <a:off x="3265488" y="3614738"/>
              <a:ext cx="623887" cy="14287"/>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6" name="Line 25"/>
            <p:cNvSpPr>
              <a:spLocks noChangeShapeType="1"/>
            </p:cNvSpPr>
            <p:nvPr/>
          </p:nvSpPr>
          <p:spPr bwMode="gray">
            <a:xfrm>
              <a:off x="2017713" y="2700338"/>
              <a:ext cx="1828800" cy="725487"/>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7" name="Line 26"/>
            <p:cNvSpPr>
              <a:spLocks noChangeShapeType="1"/>
            </p:cNvSpPr>
            <p:nvPr/>
          </p:nvSpPr>
          <p:spPr bwMode="gray">
            <a:xfrm>
              <a:off x="4953000" y="2641600"/>
              <a:ext cx="0" cy="623888"/>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8" name="Line 27"/>
            <p:cNvSpPr>
              <a:spLocks noChangeShapeType="1"/>
            </p:cNvSpPr>
            <p:nvPr/>
          </p:nvSpPr>
          <p:spPr bwMode="gray">
            <a:xfrm flipH="1">
              <a:off x="5661025" y="2786063"/>
              <a:ext cx="1524000" cy="493712"/>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29" name="Line 28"/>
            <p:cNvSpPr>
              <a:spLocks noChangeShapeType="1"/>
            </p:cNvSpPr>
            <p:nvPr/>
          </p:nvSpPr>
          <p:spPr bwMode="gray">
            <a:xfrm flipH="1" flipV="1">
              <a:off x="5805488" y="3570288"/>
              <a:ext cx="1136650" cy="87312"/>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30" name="Line 29"/>
            <p:cNvSpPr>
              <a:spLocks noChangeShapeType="1"/>
            </p:cNvSpPr>
            <p:nvPr/>
          </p:nvSpPr>
          <p:spPr bwMode="gray">
            <a:xfrm flipH="1" flipV="1">
              <a:off x="5849938" y="3700463"/>
              <a:ext cx="2365375" cy="1103312"/>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sp>
          <p:nvSpPr>
            <p:cNvPr id="31" name="Line 30"/>
            <p:cNvSpPr>
              <a:spLocks noChangeShapeType="1"/>
            </p:cNvSpPr>
            <p:nvPr/>
          </p:nvSpPr>
          <p:spPr bwMode="gray">
            <a:xfrm flipH="1" flipV="1">
              <a:off x="5864225" y="3860800"/>
              <a:ext cx="1493838" cy="1436688"/>
            </a:xfrm>
            <a:prstGeom prst="line">
              <a:avLst/>
            </a:prstGeom>
            <a:noFill/>
            <a:ln w="12700">
              <a:solidFill>
                <a:srgbClr val="B4B4B4"/>
              </a:solidFill>
              <a:round/>
              <a:headEnd/>
              <a:tailEnd type="triangle" w="med" len="lg"/>
            </a:ln>
            <a:effectLst/>
          </p:spPr>
          <p:txBody>
            <a:bodyPr wrap="none" lIns="0" tIns="0" rIns="0" bIns="0" anchor="ctr"/>
            <a:lstStyle/>
            <a:p>
              <a:endParaRPr lang="fr-FR" sz="1800"/>
            </a:p>
          </p:txBody>
        </p:sp>
      </p:grpSp>
      <p:sp>
        <p:nvSpPr>
          <p:cNvPr id="33"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9387242" cy="533400"/>
          </a:xfrm>
          <a:prstGeom prst="rect">
            <a:avLst/>
          </a:prstGeom>
          <a:noFill/>
        </p:spPr>
        <p:txBody>
          <a:bodyPr/>
          <a:lstStyle/>
          <a:p>
            <a:pPr lvl="0">
              <a:lnSpc>
                <a:spcPct val="150000"/>
              </a:lnSpc>
              <a:defRPr/>
            </a:pPr>
            <a:r>
              <a:rPr lang="en-US" sz="2600" b="0" kern="0" dirty="0" smtClean="0"/>
              <a:t>One face to the country“ – role of E.ON France as platform company</a:t>
            </a:r>
            <a:endParaRPr lang="en-US" sz="2600" b="0" kern="0" dirty="0"/>
          </a:p>
        </p:txBody>
      </p:sp>
      <p:sp>
        <p:nvSpPr>
          <p:cNvPr id="8" name="Rectangle 3"/>
          <p:cNvSpPr txBox="1">
            <a:spLocks noChangeArrowheads="1"/>
          </p:cNvSpPr>
          <p:nvPr/>
        </p:nvSpPr>
        <p:spPr>
          <a:xfrm>
            <a:off x="723900" y="3835317"/>
            <a:ext cx="8585200" cy="2274552"/>
          </a:xfrm>
          <a:prstGeom prst="rect">
            <a:avLst/>
          </a:prstGeom>
          <a:noFill/>
          <a:ln/>
        </p:spPr>
        <p:txBody>
          <a:bodyPr/>
          <a:lstStyle/>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None/>
              <a:tabLst/>
              <a:defRPr/>
            </a:pPr>
            <a:r>
              <a:rPr kumimoji="0" lang="en-US" sz="1600" b="0" i="0" u="none" strike="noStrike" kern="0" cap="none" spc="0" normalizeH="0" baseline="0" noProof="0" dirty="0" smtClean="0">
                <a:ln>
                  <a:noFill/>
                </a:ln>
                <a:solidFill>
                  <a:schemeClr val="tx1"/>
                </a:solidFill>
                <a:effectLst/>
                <a:uLnTx/>
                <a:uFillTx/>
                <a:latin typeface="+mn-lt"/>
                <a:cs typeface="+mn-cs"/>
              </a:rPr>
              <a:t>In order to ensure a consistent market approach E.ON France is responsible for… </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…local internal and external </a:t>
            </a:r>
            <a:r>
              <a:rPr kumimoji="0" lang="en-US" sz="1600" b="1" i="0" u="none" strike="noStrike" kern="0" cap="none" spc="0" normalizeH="0" baseline="0" noProof="0" dirty="0" smtClean="0">
                <a:ln>
                  <a:noFill/>
                </a:ln>
                <a:solidFill>
                  <a:schemeClr val="tx1"/>
                </a:solidFill>
                <a:effectLst/>
                <a:uLnTx/>
                <a:uFillTx/>
                <a:latin typeface="+mn-lt"/>
                <a:cs typeface="+mn-cs"/>
              </a:rPr>
              <a:t>communications</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a:t>
            </a:r>
            <a:r>
              <a:rPr kumimoji="0" lang="en-US" sz="1600" b="1" i="0" u="none" strike="noStrike" kern="0" cap="none" spc="0" normalizeH="0" baseline="0" noProof="0" dirty="0" smtClean="0">
                <a:ln>
                  <a:noFill/>
                </a:ln>
                <a:solidFill>
                  <a:schemeClr val="tx1"/>
                </a:solidFill>
                <a:effectLst/>
                <a:uLnTx/>
                <a:uFillTx/>
                <a:latin typeface="+mn-lt"/>
                <a:cs typeface="+mn-cs"/>
              </a:rPr>
              <a:t>lobbying</a:t>
            </a:r>
            <a:r>
              <a:rPr kumimoji="0" lang="en-US" sz="1600" b="0" i="0" u="none" strike="noStrike" kern="0" cap="none" spc="0" normalizeH="0" baseline="0" noProof="0" dirty="0" smtClean="0">
                <a:ln>
                  <a:noFill/>
                </a:ln>
                <a:solidFill>
                  <a:schemeClr val="tx1"/>
                </a:solidFill>
                <a:effectLst/>
                <a:uLnTx/>
                <a:uFillTx/>
                <a:latin typeface="+mn-lt"/>
                <a:cs typeface="+mn-cs"/>
              </a:rPr>
              <a:t> on national and local level</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…management of other </a:t>
            </a:r>
            <a:r>
              <a:rPr kumimoji="0" lang="en-US" sz="1600" b="1" i="0" u="none" strike="noStrike" kern="0" cap="none" spc="0" normalizeH="0" baseline="0" noProof="0" dirty="0" smtClean="0">
                <a:ln>
                  <a:noFill/>
                </a:ln>
                <a:solidFill>
                  <a:schemeClr val="tx1"/>
                </a:solidFill>
                <a:effectLst/>
                <a:uLnTx/>
                <a:uFillTx/>
                <a:latin typeface="+mn-lt"/>
                <a:cs typeface="+mn-cs"/>
              </a:rPr>
              <a:t>stakeholders</a:t>
            </a:r>
            <a:r>
              <a:rPr kumimoji="0" lang="en-US" sz="1600" b="0" i="0" u="none" strike="noStrike" kern="0" cap="none" spc="0" normalizeH="0" baseline="0" noProof="0" dirty="0" smtClean="0">
                <a:ln>
                  <a:noFill/>
                </a:ln>
                <a:solidFill>
                  <a:schemeClr val="tx1"/>
                </a:solidFill>
                <a:effectLst/>
                <a:uLnTx/>
                <a:uFillTx/>
                <a:latin typeface="+mn-lt"/>
                <a:cs typeface="+mn-cs"/>
              </a:rPr>
              <a:t> (e.g. trade unions, associations)</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…primary contact to </a:t>
            </a:r>
            <a:r>
              <a:rPr kumimoji="0" lang="en-US" sz="1600" b="1" i="0" u="none" strike="noStrike" kern="0" cap="none" spc="0" normalizeH="0" baseline="0" noProof="0" dirty="0" smtClean="0">
                <a:ln>
                  <a:noFill/>
                </a:ln>
                <a:solidFill>
                  <a:schemeClr val="tx1"/>
                </a:solidFill>
                <a:effectLst/>
                <a:uLnTx/>
                <a:uFillTx/>
                <a:latin typeface="+mn-lt"/>
                <a:cs typeface="+mn-cs"/>
              </a:rPr>
              <a:t>clients and partners</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…local representation of </a:t>
            </a:r>
            <a:r>
              <a:rPr kumimoji="0" lang="en-US" sz="1600" b="1" i="0" u="none" strike="noStrike" kern="0" cap="none" spc="0" normalizeH="0" baseline="0" noProof="0" dirty="0" smtClean="0">
                <a:ln>
                  <a:noFill/>
                </a:ln>
                <a:solidFill>
                  <a:schemeClr val="tx1"/>
                </a:solidFill>
                <a:effectLst/>
                <a:uLnTx/>
                <a:uFillTx/>
                <a:latin typeface="+mn-lt"/>
                <a:cs typeface="+mn-cs"/>
              </a:rPr>
              <a:t>Group interests</a:t>
            </a:r>
          </a:p>
          <a:p>
            <a:pPr marL="358775" marR="0" lvl="1" indent="-179388" algn="l" defTabSz="914400" rtl="0" eaLnBrk="1" fontAlgn="base" latinLnBrk="0" hangingPunct="1">
              <a:lnSpc>
                <a:spcPct val="100000"/>
              </a:lnSpc>
              <a:spcBef>
                <a:spcPct val="30000"/>
              </a:spcBef>
              <a:spcAft>
                <a:spcPct val="0"/>
              </a:spcAft>
              <a:buClr>
                <a:srgbClr val="F21C0A"/>
              </a:buClr>
              <a:buSzTx/>
              <a:buFont typeface="Wingdings" pitchFamily="2" charset="2"/>
              <a:buChar char=""/>
              <a:tabLst/>
              <a:defRPr/>
            </a:pPr>
            <a:r>
              <a:rPr kumimoji="0" lang="en-US" sz="1600" b="0" i="0" u="none" strike="noStrike" kern="0" cap="none" spc="0" normalizeH="0" baseline="0" noProof="0" dirty="0" smtClean="0">
                <a:ln>
                  <a:noFill/>
                </a:ln>
                <a:solidFill>
                  <a:schemeClr val="tx1"/>
                </a:solidFill>
                <a:effectLst/>
                <a:uLnTx/>
                <a:uFillTx/>
                <a:latin typeface="+mn-lt"/>
                <a:cs typeface="+mn-cs"/>
              </a:rPr>
              <a:t>…identification </a:t>
            </a:r>
            <a:r>
              <a:rPr kumimoji="0" lang="en-US" sz="1600" b="1" i="0" u="none" strike="noStrike" kern="0" cap="none" spc="0" normalizeH="0" baseline="0" noProof="0" dirty="0" smtClean="0">
                <a:ln>
                  <a:noFill/>
                </a:ln>
                <a:solidFill>
                  <a:schemeClr val="tx1"/>
                </a:solidFill>
                <a:effectLst/>
                <a:uLnTx/>
                <a:uFillTx/>
                <a:latin typeface="+mn-lt"/>
                <a:cs typeface="+mn-cs"/>
              </a:rPr>
              <a:t>market trends</a:t>
            </a:r>
            <a:r>
              <a:rPr kumimoji="0" lang="en-US" sz="1600" b="0" i="0" u="none" strike="noStrike" kern="0" cap="none" spc="0" normalizeH="0" baseline="0" noProof="0" dirty="0" smtClean="0">
                <a:ln>
                  <a:noFill/>
                </a:ln>
                <a:solidFill>
                  <a:schemeClr val="tx1"/>
                </a:solidFill>
                <a:effectLst/>
                <a:uLnTx/>
                <a:uFillTx/>
                <a:latin typeface="+mn-lt"/>
                <a:cs typeface="+mn-cs"/>
              </a:rPr>
              <a:t> with relevance for E.ON group</a:t>
            </a:r>
            <a:endParaRPr kumimoji="0" lang="en-US" sz="1600" b="0" i="0" u="none" strike="noStrike" kern="0" cap="none" spc="0" normalizeH="0" baseline="0" noProof="0" dirty="0">
              <a:ln>
                <a:noFill/>
              </a:ln>
              <a:solidFill>
                <a:schemeClr val="tx1"/>
              </a:solidFill>
              <a:effectLst/>
              <a:uLnTx/>
              <a:uFillTx/>
              <a:latin typeface="+mn-lt"/>
              <a:cs typeface="+mn-cs"/>
            </a:endParaRPr>
          </a:p>
        </p:txBody>
      </p:sp>
      <p:sp>
        <p:nvSpPr>
          <p:cNvPr id="9" name="Rectangle 5"/>
          <p:cNvSpPr>
            <a:spLocks noChangeArrowheads="1"/>
          </p:cNvSpPr>
          <p:nvPr/>
        </p:nvSpPr>
        <p:spPr bwMode="gray">
          <a:xfrm>
            <a:off x="660400" y="1896979"/>
            <a:ext cx="8788400" cy="1120775"/>
          </a:xfrm>
          <a:prstGeom prst="rect">
            <a:avLst/>
          </a:prstGeom>
          <a:solidFill>
            <a:srgbClr val="DDDDDD"/>
          </a:solidFill>
          <a:ln w="12700">
            <a:noFill/>
            <a:miter lim="800000"/>
            <a:headEnd/>
            <a:tailEnd type="none" w="med" len="lg"/>
          </a:ln>
          <a:effectLst/>
        </p:spPr>
        <p:txBody>
          <a:bodyPr lIns="72000" tIns="72000" rIns="72000" bIns="72000">
            <a:spAutoFit/>
          </a:bodyPr>
          <a:lstStyle/>
          <a:p>
            <a:pPr marL="203200" indent="-203200" algn="l">
              <a:buClr>
                <a:srgbClr val="F21C0A"/>
              </a:buClr>
              <a:buSzPct val="100000"/>
              <a:buFont typeface="Wingdings" pitchFamily="2" charset="2"/>
              <a:buNone/>
            </a:pPr>
            <a:r>
              <a:rPr lang="en-US" sz="1600" dirty="0"/>
              <a:t>Objectives:</a:t>
            </a:r>
          </a:p>
          <a:p>
            <a:pPr marL="203200" indent="-203200" algn="l">
              <a:buClr>
                <a:srgbClr val="F21C0A"/>
              </a:buClr>
              <a:buSzPct val="100000"/>
              <a:buFont typeface="Wingdings" pitchFamily="2" charset="2"/>
              <a:buChar char=""/>
            </a:pPr>
            <a:r>
              <a:rPr lang="en-US" sz="1600" dirty="0"/>
              <a:t>Consistent positions</a:t>
            </a:r>
            <a:r>
              <a:rPr lang="en-US" sz="1600" b="0" dirty="0"/>
              <a:t> in stakeholder management &amp; lobbying: Focus on </a:t>
            </a:r>
            <a:r>
              <a:rPr lang="en-US" sz="1600" dirty="0"/>
              <a:t>group optimum</a:t>
            </a:r>
          </a:p>
          <a:p>
            <a:pPr marL="203200" indent="-203200" algn="l">
              <a:buClr>
                <a:srgbClr val="F21C0A"/>
              </a:buClr>
              <a:buSzPct val="100000"/>
              <a:buFont typeface="Wingdings" pitchFamily="2" charset="2"/>
              <a:buChar char=""/>
            </a:pPr>
            <a:r>
              <a:rPr lang="en-US" sz="1600" b="0" dirty="0"/>
              <a:t>One face to the (political) customer: </a:t>
            </a:r>
            <a:r>
              <a:rPr lang="en-US" sz="1600" dirty="0"/>
              <a:t>Continuity of top-level contacts</a:t>
            </a:r>
          </a:p>
          <a:p>
            <a:pPr marL="203200" indent="-203200" algn="l">
              <a:buClr>
                <a:srgbClr val="F21C0A"/>
              </a:buClr>
              <a:buSzPct val="100000"/>
              <a:buFont typeface="Wingdings" pitchFamily="2" charset="2"/>
              <a:buChar char=""/>
            </a:pPr>
            <a:r>
              <a:rPr lang="en-US" sz="1600" dirty="0"/>
              <a:t>Information sharing</a:t>
            </a:r>
            <a:r>
              <a:rPr lang="en-US" sz="1600" b="0" dirty="0"/>
              <a:t> between all E.ON entities in the country</a:t>
            </a:r>
          </a:p>
        </p:txBody>
      </p:sp>
      <p:sp>
        <p:nvSpPr>
          <p:cNvPr id="10" name="AutoShape 6"/>
          <p:cNvSpPr>
            <a:spLocks noChangeArrowheads="1"/>
          </p:cNvSpPr>
          <p:nvPr/>
        </p:nvSpPr>
        <p:spPr bwMode="gray">
          <a:xfrm rot="10800000">
            <a:off x="2413000" y="3251116"/>
            <a:ext cx="5054600" cy="398463"/>
          </a:xfrm>
          <a:prstGeom prst="triangle">
            <a:avLst>
              <a:gd name="adj" fmla="val 50000"/>
            </a:avLst>
          </a:prstGeom>
          <a:solidFill>
            <a:schemeClr val="accent1"/>
          </a:solidFill>
          <a:ln w="12700">
            <a:solidFill>
              <a:schemeClr val="accent1"/>
            </a:solidFill>
            <a:miter lim="800000"/>
            <a:headEnd/>
            <a:tailEnd type="none" w="med" len="lg"/>
          </a:ln>
          <a:effectLst/>
        </p:spPr>
        <p:txBody>
          <a:bodyPr rot="10800000" wrap="none" lIns="0" tIns="0" rIns="0" bIns="0" anchor="ctr"/>
          <a:lstStyle/>
          <a:p>
            <a:endParaRPr lang="fr-FR" sz="1600" i="1">
              <a:solidFill>
                <a:schemeClr val="bg1"/>
              </a:solidFill>
            </a:endParaRPr>
          </a:p>
        </p:txBody>
      </p:sp>
      <p:sp>
        <p:nvSpPr>
          <p:cNvPr id="11"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0066" name="Rectangle 2"/>
          <p:cNvSpPr>
            <a:spLocks noGrp="1" noChangeArrowheads="1"/>
          </p:cNvSpPr>
          <p:nvPr>
            <p:ph type="title"/>
          </p:nvPr>
        </p:nvSpPr>
        <p:spPr>
          <a:xfrm>
            <a:off x="474663" y="1143000"/>
            <a:ext cx="9583737" cy="533400"/>
          </a:xfrm>
        </p:spPr>
        <p:txBody>
          <a:bodyPr/>
          <a:lstStyle/>
          <a:p>
            <a:r>
              <a:rPr lang="en-US"/>
              <a:t>EFR as E.ON’s “platform company” for the French market</a:t>
            </a:r>
            <a:br>
              <a:rPr lang="en-US"/>
            </a:br>
            <a:endParaRPr lang="en-US"/>
          </a:p>
        </p:txBody>
      </p:sp>
      <p:sp>
        <p:nvSpPr>
          <p:cNvPr id="1240071" name="Text Box 7"/>
          <p:cNvSpPr txBox="1">
            <a:spLocks noChangeArrowheads="1"/>
          </p:cNvSpPr>
          <p:nvPr/>
        </p:nvSpPr>
        <p:spPr bwMode="gray">
          <a:xfrm>
            <a:off x="1146175" y="1938338"/>
            <a:ext cx="2265363" cy="488950"/>
          </a:xfrm>
          <a:prstGeom prst="rect">
            <a:avLst/>
          </a:prstGeom>
          <a:noFill/>
          <a:ln w="12700">
            <a:noFill/>
            <a:miter lim="800000"/>
            <a:headEnd/>
            <a:tailEnd type="none" w="med" len="lg"/>
          </a:ln>
          <a:effectLst/>
        </p:spPr>
        <p:txBody>
          <a:bodyPr wrap="none" lIns="0" tIns="0" rIns="0" bIns="0">
            <a:spAutoFit/>
          </a:bodyPr>
          <a:lstStyle/>
          <a:p>
            <a:r>
              <a:rPr lang="de-DE" sz="1600" dirty="0" err="1"/>
              <a:t>Questions</a:t>
            </a:r>
            <a:r>
              <a:rPr lang="de-DE" sz="1600" dirty="0"/>
              <a:t> </a:t>
            </a:r>
            <a:r>
              <a:rPr lang="de-DE" sz="1600" dirty="0" err="1"/>
              <a:t>that</a:t>
            </a:r>
            <a:r>
              <a:rPr lang="de-DE" sz="1600" dirty="0"/>
              <a:t> </a:t>
            </a:r>
            <a:r>
              <a:rPr lang="de-DE" sz="1600" dirty="0" err="1"/>
              <a:t>we</a:t>
            </a:r>
            <a:r>
              <a:rPr lang="de-DE" sz="1600" dirty="0"/>
              <a:t> </a:t>
            </a:r>
            <a:r>
              <a:rPr lang="de-DE" sz="1600" dirty="0" err="1"/>
              <a:t>need</a:t>
            </a:r>
            <a:r>
              <a:rPr lang="de-DE" sz="1600" dirty="0"/>
              <a:t> </a:t>
            </a:r>
            <a:r>
              <a:rPr lang="de-DE" sz="1600" dirty="0" err="1"/>
              <a:t>to</a:t>
            </a:r>
            <a:r>
              <a:rPr lang="de-DE" sz="1600" dirty="0"/>
              <a:t> </a:t>
            </a:r>
            <a:br>
              <a:rPr lang="de-DE" sz="1600" dirty="0"/>
            </a:br>
            <a:r>
              <a:rPr lang="de-DE" sz="1600" dirty="0" err="1"/>
              <a:t>answer</a:t>
            </a:r>
            <a:r>
              <a:rPr lang="de-DE" sz="1600" dirty="0"/>
              <a:t> </a:t>
            </a:r>
            <a:r>
              <a:rPr lang="de-DE" sz="1600" dirty="0" err="1"/>
              <a:t>as</a:t>
            </a:r>
            <a:r>
              <a:rPr lang="de-DE" sz="1600" dirty="0"/>
              <a:t> </a:t>
            </a:r>
            <a:r>
              <a:rPr lang="de-DE" sz="1600" dirty="0" err="1"/>
              <a:t>group</a:t>
            </a:r>
            <a:endParaRPr lang="de-DE" sz="1600" dirty="0"/>
          </a:p>
        </p:txBody>
      </p:sp>
      <p:sp>
        <p:nvSpPr>
          <p:cNvPr id="1240072" name="Text Box 8"/>
          <p:cNvSpPr txBox="1">
            <a:spLocks noChangeArrowheads="1"/>
          </p:cNvSpPr>
          <p:nvPr/>
        </p:nvSpPr>
        <p:spPr bwMode="gray">
          <a:xfrm>
            <a:off x="6350000" y="1938338"/>
            <a:ext cx="1182688" cy="244475"/>
          </a:xfrm>
          <a:prstGeom prst="rect">
            <a:avLst/>
          </a:prstGeom>
          <a:noFill/>
          <a:ln w="12700">
            <a:noFill/>
            <a:miter lim="800000"/>
            <a:headEnd/>
            <a:tailEnd type="none" w="med" len="lg"/>
          </a:ln>
          <a:effectLst/>
        </p:spPr>
        <p:txBody>
          <a:bodyPr wrap="none" lIns="0" tIns="0" rIns="0" bIns="0">
            <a:spAutoFit/>
          </a:bodyPr>
          <a:lstStyle/>
          <a:p>
            <a:r>
              <a:rPr lang="de-DE" sz="1600"/>
              <a:t>Requirements</a:t>
            </a:r>
          </a:p>
        </p:txBody>
      </p:sp>
      <p:sp>
        <p:nvSpPr>
          <p:cNvPr id="1240074" name="Rectangle 10"/>
          <p:cNvSpPr>
            <a:spLocks noChangeArrowheads="1"/>
          </p:cNvSpPr>
          <p:nvPr/>
        </p:nvSpPr>
        <p:spPr bwMode="gray">
          <a:xfrm>
            <a:off x="474663" y="2667000"/>
            <a:ext cx="4046537" cy="749300"/>
          </a:xfrm>
          <a:prstGeom prst="rect">
            <a:avLst/>
          </a:prstGeom>
          <a:noFill/>
          <a:ln w="12700">
            <a:noFill/>
            <a:miter lim="800000"/>
            <a:headEnd/>
            <a:tailEnd type="none" w="med" len="lg"/>
          </a:ln>
          <a:effectLst/>
        </p:spPr>
        <p:txBody>
          <a:bodyPr wrap="none" lIns="0" tIns="0" rIns="0" bIns="0" anchor="ctr"/>
          <a:lstStyle/>
          <a:p>
            <a:r>
              <a:rPr lang="de-DE" sz="1600"/>
              <a:t>What is the vision and target positioning</a:t>
            </a:r>
          </a:p>
          <a:p>
            <a:r>
              <a:rPr lang="de-DE" sz="1600"/>
              <a:t>of E.ON on the French market?</a:t>
            </a:r>
          </a:p>
        </p:txBody>
      </p:sp>
      <p:sp>
        <p:nvSpPr>
          <p:cNvPr id="1240073" name="Oval 9"/>
          <p:cNvSpPr>
            <a:spLocks noChangeArrowheads="1"/>
          </p:cNvSpPr>
          <p:nvPr/>
        </p:nvSpPr>
        <p:spPr bwMode="gray">
          <a:xfrm>
            <a:off x="107410" y="2836863"/>
            <a:ext cx="287338" cy="288925"/>
          </a:xfrm>
          <a:prstGeom prst="ellipse">
            <a:avLst/>
          </a:prstGeom>
          <a:solidFill>
            <a:schemeClr val="tx2"/>
          </a:solidFill>
          <a:ln w="12700">
            <a:noFill/>
            <a:round/>
            <a:headEnd/>
            <a:tailEnd/>
          </a:ln>
          <a:effectLst/>
        </p:spPr>
        <p:txBody>
          <a:bodyPr wrap="none" lIns="0" tIns="0" rIns="0" bIns="0" anchor="ctr"/>
          <a:lstStyle/>
          <a:p>
            <a:pPr algn="ctr"/>
            <a:r>
              <a:rPr lang="de-DE" sz="1400">
                <a:solidFill>
                  <a:schemeClr val="bg1"/>
                </a:solidFill>
                <a:latin typeface="+mn-lt"/>
              </a:rPr>
              <a:t>1.</a:t>
            </a:r>
          </a:p>
        </p:txBody>
      </p:sp>
      <p:sp>
        <p:nvSpPr>
          <p:cNvPr id="1240075" name="AutoShape 11"/>
          <p:cNvSpPr>
            <a:spLocks noChangeArrowheads="1"/>
          </p:cNvSpPr>
          <p:nvPr/>
        </p:nvSpPr>
        <p:spPr bwMode="gray">
          <a:xfrm rot="5400000">
            <a:off x="4554538" y="2925762"/>
            <a:ext cx="750888" cy="233363"/>
          </a:xfrm>
          <a:prstGeom prst="triangle">
            <a:avLst>
              <a:gd name="adj" fmla="val 50000"/>
            </a:avLst>
          </a:prstGeom>
          <a:solidFill>
            <a:schemeClr val="tx2"/>
          </a:solidFill>
          <a:ln w="12700">
            <a:solidFill>
              <a:schemeClr val="accent1"/>
            </a:solidFill>
            <a:miter lim="800000"/>
            <a:headEnd/>
            <a:tailEnd type="none" w="med" len="lg"/>
          </a:ln>
          <a:effectLst/>
        </p:spPr>
        <p:txBody>
          <a:bodyPr wrap="none" lIns="0" tIns="0" rIns="0" bIns="0" anchor="ctr"/>
          <a:lstStyle/>
          <a:p>
            <a:endParaRPr lang="fr-FR"/>
          </a:p>
        </p:txBody>
      </p:sp>
      <p:sp>
        <p:nvSpPr>
          <p:cNvPr id="1240076" name="Rectangle 12"/>
          <p:cNvSpPr>
            <a:spLocks noChangeArrowheads="1"/>
          </p:cNvSpPr>
          <p:nvPr/>
        </p:nvSpPr>
        <p:spPr bwMode="gray">
          <a:xfrm>
            <a:off x="5126038" y="2744788"/>
            <a:ext cx="4640262" cy="633412"/>
          </a:xfrm>
          <a:prstGeom prst="rect">
            <a:avLst/>
          </a:prstGeom>
          <a:solidFill>
            <a:schemeClr val="bg1"/>
          </a:solidFill>
          <a:ln w="12700" algn="ctr">
            <a:noFill/>
            <a:miter lim="800000"/>
            <a:headEnd/>
            <a:tailEnd/>
          </a:ln>
          <a:effectLst/>
        </p:spPr>
        <p:txBody>
          <a:bodyPr lIns="72000" tIns="72000" rIns="72000" bIns="72000"/>
          <a:lstStyle/>
          <a:p>
            <a:pPr marL="190500" indent="-190500" algn="l">
              <a:spcBef>
                <a:spcPct val="10000"/>
              </a:spcBef>
              <a:buClr>
                <a:schemeClr val="tx2"/>
              </a:buClr>
              <a:buFont typeface="Wingdings" pitchFamily="2" charset="2"/>
              <a:buChar char="n"/>
            </a:pPr>
            <a:r>
              <a:rPr lang="en-US" sz="1400" b="0" dirty="0"/>
              <a:t>Alignment of ambitions and strategies for France across MUs </a:t>
            </a:r>
          </a:p>
        </p:txBody>
      </p:sp>
      <p:sp>
        <p:nvSpPr>
          <p:cNvPr id="1240077" name="Rectangle 13"/>
          <p:cNvSpPr>
            <a:spLocks noChangeArrowheads="1"/>
          </p:cNvSpPr>
          <p:nvPr/>
        </p:nvSpPr>
        <p:spPr bwMode="gray">
          <a:xfrm>
            <a:off x="474663" y="4060825"/>
            <a:ext cx="4046537" cy="749300"/>
          </a:xfrm>
          <a:prstGeom prst="rect">
            <a:avLst/>
          </a:prstGeom>
          <a:noFill/>
          <a:ln w="12700">
            <a:noFill/>
            <a:miter lim="800000"/>
            <a:headEnd/>
            <a:tailEnd type="none" w="med" len="lg"/>
          </a:ln>
          <a:effectLst/>
        </p:spPr>
        <p:txBody>
          <a:bodyPr wrap="none" lIns="0" tIns="0" rIns="0" bIns="0" anchor="ctr"/>
          <a:lstStyle/>
          <a:p>
            <a:r>
              <a:rPr lang="de-DE" sz="1600"/>
              <a:t>How can we bundle the competences of </a:t>
            </a:r>
            <a:br>
              <a:rPr lang="de-DE" sz="1600"/>
            </a:br>
            <a:r>
              <a:rPr lang="de-DE" sz="1600"/>
              <a:t>the group as competitive advantage in France?</a:t>
            </a:r>
          </a:p>
        </p:txBody>
      </p:sp>
      <p:sp>
        <p:nvSpPr>
          <p:cNvPr id="1240078" name="Oval 14"/>
          <p:cNvSpPr>
            <a:spLocks noChangeArrowheads="1"/>
          </p:cNvSpPr>
          <p:nvPr/>
        </p:nvSpPr>
        <p:spPr bwMode="gray">
          <a:xfrm>
            <a:off x="107410" y="4144963"/>
            <a:ext cx="287338" cy="288925"/>
          </a:xfrm>
          <a:prstGeom prst="ellipse">
            <a:avLst/>
          </a:prstGeom>
          <a:solidFill>
            <a:schemeClr val="tx2"/>
          </a:solidFill>
          <a:ln w="12700">
            <a:noFill/>
            <a:round/>
            <a:headEnd/>
            <a:tailEnd/>
          </a:ln>
          <a:effectLst/>
        </p:spPr>
        <p:txBody>
          <a:bodyPr wrap="none" lIns="0" tIns="0" rIns="0" bIns="0" anchor="ctr"/>
          <a:lstStyle/>
          <a:p>
            <a:pPr algn="ctr"/>
            <a:r>
              <a:rPr lang="de-DE" sz="1400">
                <a:solidFill>
                  <a:schemeClr val="bg1"/>
                </a:solidFill>
                <a:latin typeface="+mn-lt"/>
              </a:rPr>
              <a:t>2.</a:t>
            </a:r>
          </a:p>
        </p:txBody>
      </p:sp>
      <p:sp>
        <p:nvSpPr>
          <p:cNvPr id="1240079" name="AutoShape 15"/>
          <p:cNvSpPr>
            <a:spLocks noChangeArrowheads="1"/>
          </p:cNvSpPr>
          <p:nvPr/>
        </p:nvSpPr>
        <p:spPr bwMode="gray">
          <a:xfrm rot="5400000">
            <a:off x="4554538" y="4319587"/>
            <a:ext cx="750888" cy="233363"/>
          </a:xfrm>
          <a:prstGeom prst="triangle">
            <a:avLst>
              <a:gd name="adj" fmla="val 50000"/>
            </a:avLst>
          </a:prstGeom>
          <a:solidFill>
            <a:schemeClr val="tx2"/>
          </a:solidFill>
          <a:ln w="12700">
            <a:solidFill>
              <a:schemeClr val="accent1"/>
            </a:solidFill>
            <a:miter lim="800000"/>
            <a:headEnd/>
            <a:tailEnd type="none" w="med" len="lg"/>
          </a:ln>
          <a:effectLst/>
        </p:spPr>
        <p:txBody>
          <a:bodyPr wrap="none" lIns="0" tIns="0" rIns="0" bIns="0" anchor="ctr"/>
          <a:lstStyle/>
          <a:p>
            <a:endParaRPr lang="fr-FR"/>
          </a:p>
        </p:txBody>
      </p:sp>
      <p:sp>
        <p:nvSpPr>
          <p:cNvPr id="1240080" name="Rectangle 16"/>
          <p:cNvSpPr>
            <a:spLocks noChangeArrowheads="1"/>
          </p:cNvSpPr>
          <p:nvPr/>
        </p:nvSpPr>
        <p:spPr bwMode="gray">
          <a:xfrm>
            <a:off x="5126038" y="3821113"/>
            <a:ext cx="4640262" cy="633412"/>
          </a:xfrm>
          <a:prstGeom prst="rect">
            <a:avLst/>
          </a:prstGeom>
          <a:solidFill>
            <a:schemeClr val="bg1"/>
          </a:solidFill>
          <a:ln w="12700" algn="ctr">
            <a:noFill/>
            <a:miter lim="800000"/>
            <a:headEnd/>
            <a:tailEnd/>
          </a:ln>
          <a:effectLst/>
        </p:spPr>
        <p:txBody>
          <a:bodyPr lIns="72000" tIns="72000" rIns="72000" bIns="72000"/>
          <a:lstStyle/>
          <a:p>
            <a:pPr marL="190500" indent="-190500" algn="l">
              <a:spcBef>
                <a:spcPct val="10000"/>
              </a:spcBef>
              <a:buClr>
                <a:schemeClr val="accent1"/>
              </a:buClr>
              <a:buFont typeface="Wingdings" pitchFamily="2" charset="2"/>
              <a:buNone/>
            </a:pPr>
            <a:r>
              <a:rPr lang="en-US" sz="1400" b="0" dirty="0"/>
              <a:t>Role definition MUs vs. EFR</a:t>
            </a:r>
          </a:p>
          <a:p>
            <a:pPr marL="190500" indent="-190500" algn="l">
              <a:spcBef>
                <a:spcPct val="10000"/>
              </a:spcBef>
              <a:buClr>
                <a:schemeClr val="tx2"/>
              </a:buClr>
              <a:buFont typeface="Wingdings" pitchFamily="2" charset="2"/>
              <a:buChar char="n"/>
            </a:pPr>
            <a:r>
              <a:rPr lang="en-US" sz="1400" b="0" dirty="0"/>
              <a:t>EFR has integrated position based on a small and lean organization </a:t>
            </a:r>
            <a:r>
              <a:rPr lang="en-US" sz="1400" b="0" dirty="0">
                <a:sym typeface="Wingdings" pitchFamily="2" charset="2"/>
              </a:rPr>
              <a:t> competences from MU required for further development</a:t>
            </a:r>
          </a:p>
          <a:p>
            <a:pPr marL="190500" indent="-190500" algn="l">
              <a:spcBef>
                <a:spcPct val="10000"/>
              </a:spcBef>
              <a:buClr>
                <a:schemeClr val="tx2"/>
              </a:buClr>
              <a:buFont typeface="Wingdings" pitchFamily="2" charset="2"/>
              <a:buChar char="n"/>
            </a:pPr>
            <a:r>
              <a:rPr lang="en-US" sz="1400" b="0" dirty="0"/>
              <a:t>EFR can offer strong local network in France </a:t>
            </a:r>
          </a:p>
        </p:txBody>
      </p:sp>
      <p:sp>
        <p:nvSpPr>
          <p:cNvPr id="1240081" name="Rectangle 17"/>
          <p:cNvSpPr>
            <a:spLocks noChangeArrowheads="1"/>
          </p:cNvSpPr>
          <p:nvPr/>
        </p:nvSpPr>
        <p:spPr bwMode="gray">
          <a:xfrm>
            <a:off x="461963" y="5549900"/>
            <a:ext cx="4046537" cy="749300"/>
          </a:xfrm>
          <a:prstGeom prst="rect">
            <a:avLst/>
          </a:prstGeom>
          <a:noFill/>
          <a:ln w="12700">
            <a:noFill/>
            <a:miter lim="800000"/>
            <a:headEnd/>
            <a:tailEnd type="none" w="med" len="lg"/>
          </a:ln>
          <a:effectLst/>
        </p:spPr>
        <p:txBody>
          <a:bodyPr wrap="none" lIns="0" tIns="0" rIns="0" bIns="0" anchor="ctr"/>
          <a:lstStyle/>
          <a:p>
            <a:r>
              <a:rPr lang="de-DE" sz="1600"/>
              <a:t>How can we optimize the cooperation </a:t>
            </a:r>
            <a:br>
              <a:rPr lang="de-DE" sz="1600"/>
            </a:br>
            <a:r>
              <a:rPr lang="de-DE" sz="1600"/>
              <a:t>across MUs in France?</a:t>
            </a:r>
          </a:p>
        </p:txBody>
      </p:sp>
      <p:sp>
        <p:nvSpPr>
          <p:cNvPr id="1240082" name="Oval 18"/>
          <p:cNvSpPr>
            <a:spLocks noChangeArrowheads="1"/>
          </p:cNvSpPr>
          <p:nvPr/>
        </p:nvSpPr>
        <p:spPr bwMode="gray">
          <a:xfrm>
            <a:off x="107410" y="5648325"/>
            <a:ext cx="287338" cy="288925"/>
          </a:xfrm>
          <a:prstGeom prst="ellipse">
            <a:avLst/>
          </a:prstGeom>
          <a:solidFill>
            <a:schemeClr val="tx2"/>
          </a:solidFill>
          <a:ln w="12700">
            <a:noFill/>
            <a:round/>
            <a:headEnd/>
            <a:tailEnd/>
          </a:ln>
          <a:effectLst/>
        </p:spPr>
        <p:txBody>
          <a:bodyPr wrap="none" lIns="0" tIns="0" rIns="0" bIns="0" anchor="ctr"/>
          <a:lstStyle/>
          <a:p>
            <a:pPr algn="ctr"/>
            <a:r>
              <a:rPr lang="de-DE" sz="1400">
                <a:solidFill>
                  <a:schemeClr val="bg1"/>
                </a:solidFill>
                <a:latin typeface="+mn-lt"/>
              </a:rPr>
              <a:t>3.</a:t>
            </a:r>
          </a:p>
        </p:txBody>
      </p:sp>
      <p:sp>
        <p:nvSpPr>
          <p:cNvPr id="1240083" name="AutoShape 19"/>
          <p:cNvSpPr>
            <a:spLocks noChangeArrowheads="1"/>
          </p:cNvSpPr>
          <p:nvPr/>
        </p:nvSpPr>
        <p:spPr bwMode="gray">
          <a:xfrm rot="5400000">
            <a:off x="4541838" y="5808662"/>
            <a:ext cx="750888" cy="233363"/>
          </a:xfrm>
          <a:prstGeom prst="triangle">
            <a:avLst>
              <a:gd name="adj" fmla="val 50000"/>
            </a:avLst>
          </a:prstGeom>
          <a:solidFill>
            <a:schemeClr val="tx2"/>
          </a:solidFill>
          <a:ln w="12700">
            <a:solidFill>
              <a:schemeClr val="accent1"/>
            </a:solidFill>
            <a:miter lim="800000"/>
            <a:headEnd/>
            <a:tailEnd type="none" w="med" len="lg"/>
          </a:ln>
          <a:effectLst/>
        </p:spPr>
        <p:txBody>
          <a:bodyPr wrap="none" lIns="0" tIns="0" rIns="0" bIns="0" anchor="ctr"/>
          <a:lstStyle/>
          <a:p>
            <a:endParaRPr lang="fr-FR"/>
          </a:p>
        </p:txBody>
      </p:sp>
      <p:sp>
        <p:nvSpPr>
          <p:cNvPr id="1240084" name="Rectangle 20"/>
          <p:cNvSpPr>
            <a:spLocks noChangeArrowheads="1"/>
          </p:cNvSpPr>
          <p:nvPr/>
        </p:nvSpPr>
        <p:spPr bwMode="gray">
          <a:xfrm>
            <a:off x="5113338" y="5564188"/>
            <a:ext cx="4640262" cy="633412"/>
          </a:xfrm>
          <a:prstGeom prst="rect">
            <a:avLst/>
          </a:prstGeom>
          <a:solidFill>
            <a:schemeClr val="bg1"/>
          </a:solidFill>
          <a:ln w="12700" algn="ctr">
            <a:noFill/>
            <a:miter lim="800000"/>
            <a:headEnd/>
            <a:tailEnd/>
          </a:ln>
          <a:effectLst/>
        </p:spPr>
        <p:txBody>
          <a:bodyPr lIns="72000" tIns="72000" rIns="72000" bIns="72000"/>
          <a:lstStyle/>
          <a:p>
            <a:pPr marL="190500" indent="-190500" algn="l">
              <a:spcBef>
                <a:spcPct val="10000"/>
              </a:spcBef>
              <a:buClr>
                <a:schemeClr val="tx2"/>
              </a:buClr>
              <a:buFont typeface="Wingdings" pitchFamily="2" charset="2"/>
              <a:buChar char="n"/>
            </a:pPr>
            <a:r>
              <a:rPr lang="en-US" sz="1400" b="0" dirty="0"/>
              <a:t>Ensuring efficiency in interface design </a:t>
            </a:r>
          </a:p>
          <a:p>
            <a:pPr marL="190500" indent="-190500" algn="l">
              <a:spcBef>
                <a:spcPct val="10000"/>
              </a:spcBef>
              <a:buClr>
                <a:schemeClr val="tx2"/>
              </a:buClr>
              <a:buFont typeface="Wingdings" pitchFamily="2" charset="2"/>
              <a:buChar char="n"/>
            </a:pPr>
            <a:r>
              <a:rPr lang="en-US" sz="1400" b="0" dirty="0"/>
              <a:t>Definition of guidelines for market interfacing</a:t>
            </a:r>
          </a:p>
          <a:p>
            <a:pPr marL="190500" indent="-190500" algn="l">
              <a:spcBef>
                <a:spcPct val="10000"/>
              </a:spcBef>
              <a:buClr>
                <a:schemeClr val="tx2"/>
              </a:buClr>
              <a:buFont typeface="Wingdings" pitchFamily="2" charset="2"/>
              <a:buChar char="n"/>
            </a:pPr>
            <a:r>
              <a:rPr lang="en-US" sz="1400" b="0" dirty="0"/>
              <a:t>Offer of shared services by EFR organization</a:t>
            </a:r>
          </a:p>
        </p:txBody>
      </p:sp>
      <p:sp>
        <p:nvSpPr>
          <p:cNvPr id="18"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space réservé du pied de page 3"/>
          <p:cNvSpPr>
            <a:spLocks noGrp="1"/>
          </p:cNvSpPr>
          <p:nvPr>
            <p:ph type="ftr" sz="quarter" idx="4294967295"/>
          </p:nvPr>
        </p:nvSpPr>
        <p:spPr>
          <a:xfrm>
            <a:off x="3302000" y="6553200"/>
            <a:ext cx="5530850" cy="152400"/>
          </a:xfrm>
          <a:prstGeom prst="rect">
            <a:avLst/>
          </a:prstGeom>
        </p:spPr>
        <p:txBody>
          <a:bodyPr/>
          <a:lstStyle/>
          <a:p>
            <a:r>
              <a:rPr lang="fr-FR"/>
              <a:t>      </a:t>
            </a:r>
          </a:p>
        </p:txBody>
      </p:sp>
      <p:sp>
        <p:nvSpPr>
          <p:cNvPr id="11267" name="Rectangle 3"/>
          <p:cNvSpPr>
            <a:spLocks noGrp="1" noChangeArrowheads="1"/>
          </p:cNvSpPr>
          <p:nvPr>
            <p:ph type="title"/>
          </p:nvPr>
        </p:nvSpPr>
        <p:spPr>
          <a:xfrm>
            <a:off x="660400" y="1143000"/>
            <a:ext cx="8924000" cy="533400"/>
          </a:xfrm>
        </p:spPr>
        <p:txBody>
          <a:bodyPr/>
          <a:lstStyle/>
          <a:p>
            <a:r>
              <a:rPr lang="en-US"/>
              <a:t>France: Preparing the field for long term growth</a:t>
            </a:r>
            <a:r>
              <a:rPr lang="de-DE"/>
              <a:t> </a:t>
            </a:r>
          </a:p>
        </p:txBody>
      </p:sp>
      <p:sp>
        <p:nvSpPr>
          <p:cNvPr id="11268" name="Rectangle 4"/>
          <p:cNvSpPr>
            <a:spLocks noChangeArrowheads="1"/>
          </p:cNvSpPr>
          <p:nvPr/>
        </p:nvSpPr>
        <p:spPr bwMode="gray">
          <a:xfrm>
            <a:off x="653521" y="1749425"/>
            <a:ext cx="3969279" cy="1144588"/>
          </a:xfrm>
          <a:prstGeom prst="rect">
            <a:avLst/>
          </a:prstGeom>
          <a:noFill/>
          <a:ln w="28575">
            <a:noFill/>
            <a:miter lim="800000"/>
            <a:headEnd/>
            <a:tailEnd type="none" w="med" len="lg"/>
          </a:ln>
          <a:effectLst/>
        </p:spPr>
        <p:txBody>
          <a:bodyPr lIns="72000" tIns="72000" rIns="72000" bIns="72000"/>
          <a:lstStyle/>
          <a:p>
            <a:pPr marL="203200" indent="-203200" algn="l"/>
            <a:r>
              <a:rPr lang="en-US" sz="1400" b="1"/>
              <a:t>Present Market Position</a:t>
            </a:r>
          </a:p>
          <a:p>
            <a:pPr marL="406400" lvl="1" indent="-203200" algn="l">
              <a:buClr>
                <a:srgbClr val="F21C0A"/>
              </a:buClr>
              <a:buSzPct val="100000"/>
              <a:buFont typeface="Wingdings" pitchFamily="2" charset="2"/>
              <a:buChar char=""/>
            </a:pPr>
            <a:r>
              <a:rPr lang="en-US" sz="1200" b="1"/>
              <a:t>820 employees (4 industrial sites + headquarter)</a:t>
            </a:r>
          </a:p>
          <a:p>
            <a:pPr marL="406400" lvl="1" indent="-203200" algn="l">
              <a:buClr>
                <a:srgbClr val="F21C0A"/>
              </a:buClr>
              <a:buSzPct val="100000"/>
              <a:buFont typeface="Wingdings" pitchFamily="2" charset="2"/>
              <a:buChar char=""/>
            </a:pPr>
            <a:r>
              <a:rPr lang="en-US" sz="1200" b="1"/>
              <a:t>2847 MW Thermal Power plants, 40 MW wind</a:t>
            </a:r>
          </a:p>
          <a:p>
            <a:pPr marL="406400" lvl="1" indent="-203200" algn="l">
              <a:buClr>
                <a:srgbClr val="F21C0A"/>
              </a:buClr>
              <a:buSzPct val="100000"/>
              <a:buFont typeface="Wingdings" pitchFamily="2" charset="2"/>
              <a:buChar char=""/>
            </a:pPr>
            <a:r>
              <a:rPr lang="en-US" sz="1200" b="1"/>
              <a:t>Around 18 TWh power sales &amp; 10 TWh gas sales </a:t>
            </a:r>
          </a:p>
          <a:p>
            <a:pPr marL="406400" lvl="1" indent="-203200" algn="l">
              <a:buClr>
                <a:srgbClr val="F21C0A"/>
              </a:buClr>
              <a:buSzPct val="100000"/>
              <a:buFont typeface="Wingdings" pitchFamily="2" charset="2"/>
              <a:buChar char=""/>
            </a:pPr>
            <a:r>
              <a:rPr lang="en-US" sz="1200" b="1"/>
              <a:t># 3 in France but amounting to only around 2% French Gas &amp; Power market</a:t>
            </a:r>
          </a:p>
        </p:txBody>
      </p:sp>
      <p:sp>
        <p:nvSpPr>
          <p:cNvPr id="11269" name="AutoShape 5"/>
          <p:cNvSpPr>
            <a:spLocks noChangeArrowheads="1"/>
          </p:cNvSpPr>
          <p:nvPr/>
        </p:nvSpPr>
        <p:spPr bwMode="gray">
          <a:xfrm>
            <a:off x="736071" y="2970213"/>
            <a:ext cx="827220" cy="2519362"/>
          </a:xfrm>
          <a:prstGeom prst="downArrow">
            <a:avLst>
              <a:gd name="adj1" fmla="val 100000"/>
              <a:gd name="adj2" fmla="val 10738"/>
            </a:avLst>
          </a:prstGeom>
          <a:solidFill>
            <a:srgbClr val="B4B4B4"/>
          </a:solidFill>
          <a:ln w="12700">
            <a:solidFill>
              <a:srgbClr val="B4B4B4"/>
            </a:solidFill>
            <a:miter lim="800000"/>
            <a:headEnd/>
            <a:tailEnd type="none" w="med" len="lg"/>
          </a:ln>
          <a:effectLst/>
        </p:spPr>
        <p:txBody>
          <a:bodyPr wrap="none" lIns="0" tIns="0" rIns="0" bIns="0" anchor="ctr"/>
          <a:lstStyle/>
          <a:p>
            <a:endParaRPr lang="fr-FR"/>
          </a:p>
        </p:txBody>
      </p:sp>
      <p:sp>
        <p:nvSpPr>
          <p:cNvPr id="11270" name="Rectangle 6"/>
          <p:cNvSpPr>
            <a:spLocks noChangeArrowheads="1"/>
          </p:cNvSpPr>
          <p:nvPr/>
        </p:nvSpPr>
        <p:spPr bwMode="gray">
          <a:xfrm>
            <a:off x="1313921" y="3048001"/>
            <a:ext cx="7690908" cy="454025"/>
          </a:xfrm>
          <a:prstGeom prst="rect">
            <a:avLst/>
          </a:prstGeom>
          <a:solidFill>
            <a:srgbClr val="FCBBB6"/>
          </a:solidFill>
          <a:ln w="19050">
            <a:solidFill>
              <a:schemeClr val="bg2"/>
            </a:solidFill>
            <a:miter lim="800000"/>
            <a:headEnd/>
            <a:tailEnd type="none" w="med" len="lg"/>
          </a:ln>
          <a:effectLst/>
        </p:spPr>
        <p:txBody>
          <a:bodyPr lIns="72000" tIns="72000" rIns="72000" bIns="72000" anchor="ctr"/>
          <a:lstStyle/>
          <a:p>
            <a:pPr algn="l">
              <a:lnSpc>
                <a:spcPct val="80000"/>
              </a:lnSpc>
              <a:spcBef>
                <a:spcPct val="15000"/>
              </a:spcBef>
              <a:spcAft>
                <a:spcPct val="15000"/>
              </a:spcAft>
            </a:pPr>
            <a:r>
              <a:rPr lang="en-US" sz="1400" b="1"/>
              <a:t>Develop a diversified and well balanced generation portfolio: Priorities are CCGT, nuclear, renweables/ hydro and CCS</a:t>
            </a:r>
          </a:p>
        </p:txBody>
      </p:sp>
      <p:sp>
        <p:nvSpPr>
          <p:cNvPr id="11271" name="Rectangle 7"/>
          <p:cNvSpPr>
            <a:spLocks noChangeArrowheads="1"/>
          </p:cNvSpPr>
          <p:nvPr/>
        </p:nvSpPr>
        <p:spPr bwMode="gray">
          <a:xfrm>
            <a:off x="5035550" y="1749425"/>
            <a:ext cx="4216929" cy="1144588"/>
          </a:xfrm>
          <a:prstGeom prst="rect">
            <a:avLst/>
          </a:prstGeom>
          <a:noFill/>
          <a:ln w="28575">
            <a:noFill/>
            <a:miter lim="800000"/>
            <a:headEnd/>
            <a:tailEnd type="none" w="med" len="lg"/>
          </a:ln>
          <a:effectLst/>
        </p:spPr>
        <p:txBody>
          <a:bodyPr lIns="72000" tIns="72000" rIns="72000" bIns="72000"/>
          <a:lstStyle/>
          <a:p>
            <a:pPr marL="203200" indent="-203200" algn="l"/>
            <a:r>
              <a:rPr lang="en-US" sz="1400" b="1"/>
              <a:t>Business Environment &amp; Trends</a:t>
            </a:r>
          </a:p>
          <a:p>
            <a:pPr marL="203200" indent="-203200" algn="l">
              <a:buClr>
                <a:srgbClr val="F21C0A"/>
              </a:buClr>
              <a:buSzPct val="100000"/>
              <a:buFont typeface="Wingdings" pitchFamily="2" charset="2"/>
              <a:buChar char=""/>
            </a:pPr>
            <a:r>
              <a:rPr lang="en-US" sz="1200" b="1"/>
              <a:t>Strong political interference in the sector (national champion, regulated tarif)f</a:t>
            </a:r>
          </a:p>
          <a:p>
            <a:pPr marL="203200" indent="-203200" algn="l">
              <a:buClr>
                <a:srgbClr val="F21C0A"/>
              </a:buClr>
              <a:buSzPct val="100000"/>
              <a:buFont typeface="Wingdings" pitchFamily="2" charset="2"/>
              <a:buChar char=""/>
            </a:pPr>
            <a:r>
              <a:rPr lang="en-US" sz="1200" b="1"/>
              <a:t>General mistrust toward energy liberalization</a:t>
            </a:r>
          </a:p>
          <a:p>
            <a:pPr marL="203200" indent="-203200" algn="l">
              <a:buClr>
                <a:srgbClr val="F21C0A"/>
              </a:buClr>
              <a:buSzPct val="100000"/>
              <a:buFont typeface="Wingdings" pitchFamily="2" charset="2"/>
              <a:buChar char=""/>
            </a:pPr>
            <a:r>
              <a:rPr lang="en-US" sz="1200" b="1"/>
              <a:t>But EDF ready to reduce market share to 70% in this large (Europe 2nd) &amp; still growing market</a:t>
            </a:r>
          </a:p>
        </p:txBody>
      </p:sp>
      <p:sp>
        <p:nvSpPr>
          <p:cNvPr id="11275" name="Text Box 11"/>
          <p:cNvSpPr txBox="1">
            <a:spLocks noChangeArrowheads="1"/>
          </p:cNvSpPr>
          <p:nvPr/>
        </p:nvSpPr>
        <p:spPr bwMode="gray">
          <a:xfrm rot="16200000">
            <a:off x="-52784" y="4007128"/>
            <a:ext cx="2138362" cy="369332"/>
          </a:xfrm>
          <a:prstGeom prst="rect">
            <a:avLst/>
          </a:prstGeom>
          <a:noFill/>
          <a:ln w="12700">
            <a:noFill/>
            <a:miter lim="800000"/>
            <a:headEnd/>
            <a:tailEnd type="none" w="med" len="lg"/>
          </a:ln>
          <a:effectLst/>
        </p:spPr>
        <p:txBody>
          <a:bodyPr lIns="0" tIns="0" rIns="0" bIns="0">
            <a:spAutoFit/>
          </a:bodyPr>
          <a:lstStyle/>
          <a:p>
            <a:pPr>
              <a:spcBef>
                <a:spcPct val="50000"/>
              </a:spcBef>
            </a:pPr>
            <a:r>
              <a:rPr lang="de-DE" sz="2400" b="1"/>
              <a:t>Strategic Action</a:t>
            </a:r>
          </a:p>
        </p:txBody>
      </p:sp>
      <p:sp>
        <p:nvSpPr>
          <p:cNvPr id="11286" name="Rectangle 22"/>
          <p:cNvSpPr>
            <a:spLocks noChangeArrowheads="1"/>
          </p:cNvSpPr>
          <p:nvPr/>
        </p:nvSpPr>
        <p:spPr bwMode="gray">
          <a:xfrm>
            <a:off x="5615120" y="3505201"/>
            <a:ext cx="3389709" cy="1527175"/>
          </a:xfrm>
          <a:prstGeom prst="rect">
            <a:avLst/>
          </a:prstGeom>
          <a:solidFill>
            <a:srgbClr val="FCBBB6"/>
          </a:solidFill>
          <a:ln w="19050" algn="ctr">
            <a:solidFill>
              <a:schemeClr val="bg2"/>
            </a:solidFill>
            <a:miter lim="800000"/>
            <a:headEnd/>
            <a:tailEnd type="none" w="med" len="lg"/>
          </a:ln>
          <a:effectLst/>
        </p:spPr>
        <p:txBody>
          <a:bodyPr lIns="72000" tIns="72000" rIns="72000" bIns="72000" anchor="ctr"/>
          <a:lstStyle/>
          <a:p>
            <a:pPr marL="203200" indent="-203200" algn="l">
              <a:lnSpc>
                <a:spcPct val="80000"/>
              </a:lnSpc>
              <a:spcBef>
                <a:spcPct val="15000"/>
              </a:spcBef>
              <a:spcAft>
                <a:spcPct val="15000"/>
              </a:spcAft>
            </a:pPr>
            <a:endParaRPr lang="fr-FR" sz="1200" b="1"/>
          </a:p>
        </p:txBody>
      </p:sp>
      <p:sp>
        <p:nvSpPr>
          <p:cNvPr id="11287" name="Rectangle 23"/>
          <p:cNvSpPr>
            <a:spLocks noChangeArrowheads="1"/>
          </p:cNvSpPr>
          <p:nvPr/>
        </p:nvSpPr>
        <p:spPr bwMode="gray">
          <a:xfrm>
            <a:off x="1313921" y="3738564"/>
            <a:ext cx="4134379" cy="454025"/>
          </a:xfrm>
          <a:prstGeom prst="rect">
            <a:avLst/>
          </a:prstGeom>
          <a:solidFill>
            <a:srgbClr val="FCBBB6"/>
          </a:solidFill>
          <a:ln w="19050">
            <a:solidFill>
              <a:schemeClr val="bg2"/>
            </a:solidFill>
            <a:miter lim="800000"/>
            <a:headEnd/>
            <a:tailEnd type="none" w="med" len="lg"/>
          </a:ln>
          <a:effectLst/>
        </p:spPr>
        <p:txBody>
          <a:bodyPr lIns="72000" tIns="72000" rIns="72000" bIns="72000" anchor="ctr"/>
          <a:lstStyle/>
          <a:p>
            <a:pPr algn="l">
              <a:lnSpc>
                <a:spcPct val="80000"/>
              </a:lnSpc>
              <a:spcBef>
                <a:spcPct val="15000"/>
              </a:spcBef>
              <a:spcAft>
                <a:spcPct val="15000"/>
              </a:spcAft>
            </a:pPr>
            <a:r>
              <a:rPr lang="en-US" sz="1400" b="1"/>
              <a:t>Secure our short/mid term position by starting a new CCGT project: Hornaing</a:t>
            </a:r>
          </a:p>
        </p:txBody>
      </p:sp>
      <p:sp>
        <p:nvSpPr>
          <p:cNvPr id="11288" name="Rectangle 24"/>
          <p:cNvSpPr>
            <a:spLocks noChangeArrowheads="1"/>
          </p:cNvSpPr>
          <p:nvPr/>
        </p:nvSpPr>
        <p:spPr bwMode="gray">
          <a:xfrm>
            <a:off x="1313921" y="4425951"/>
            <a:ext cx="4134379" cy="454025"/>
          </a:xfrm>
          <a:prstGeom prst="rect">
            <a:avLst/>
          </a:prstGeom>
          <a:solidFill>
            <a:srgbClr val="FCBBB6"/>
          </a:solidFill>
          <a:ln w="19050">
            <a:solidFill>
              <a:schemeClr val="bg2"/>
            </a:solidFill>
            <a:miter lim="800000"/>
            <a:headEnd/>
            <a:tailEnd type="none" w="med" len="lg"/>
          </a:ln>
          <a:effectLst/>
        </p:spPr>
        <p:txBody>
          <a:bodyPr lIns="72000" tIns="72000" rIns="72000" bIns="72000" anchor="ctr"/>
          <a:lstStyle/>
          <a:p>
            <a:pPr algn="l">
              <a:lnSpc>
                <a:spcPct val="80000"/>
              </a:lnSpc>
              <a:spcBef>
                <a:spcPct val="15000"/>
              </a:spcBef>
              <a:spcAft>
                <a:spcPct val="15000"/>
              </a:spcAft>
            </a:pPr>
            <a:r>
              <a:rPr lang="en-US" sz="1400" b="1"/>
              <a:t>Build up a sustainable business case for gas and power sales</a:t>
            </a:r>
          </a:p>
        </p:txBody>
      </p:sp>
      <p:sp>
        <p:nvSpPr>
          <p:cNvPr id="11289" name="Rectangle 25"/>
          <p:cNvSpPr>
            <a:spLocks noChangeArrowheads="1"/>
          </p:cNvSpPr>
          <p:nvPr/>
        </p:nvSpPr>
        <p:spPr bwMode="gray">
          <a:xfrm>
            <a:off x="736071" y="5718176"/>
            <a:ext cx="8268758" cy="993775"/>
          </a:xfrm>
          <a:prstGeom prst="rect">
            <a:avLst/>
          </a:prstGeom>
          <a:solidFill>
            <a:schemeClr val="tx2"/>
          </a:solidFill>
          <a:ln w="19050" algn="ctr">
            <a:solidFill>
              <a:schemeClr val="bg2"/>
            </a:solidFill>
            <a:miter lim="800000"/>
            <a:headEnd/>
            <a:tailEnd type="none" w="med" len="lg"/>
          </a:ln>
          <a:effectLst/>
        </p:spPr>
        <p:txBody>
          <a:bodyPr lIns="72000" tIns="0" rIns="72000" bIns="0" anchor="ctr"/>
          <a:lstStyle/>
          <a:p>
            <a:pPr marL="203200" indent="-203200" algn="l">
              <a:buClr>
                <a:srgbClr val="F21C0A"/>
              </a:buClr>
              <a:buSzPct val="100000"/>
              <a:buFont typeface="Wingdings" pitchFamily="2" charset="2"/>
              <a:buNone/>
            </a:pPr>
            <a:r>
              <a:rPr lang="en-US" sz="1600" b="1">
                <a:solidFill>
                  <a:schemeClr val="bg1"/>
                </a:solidFill>
              </a:rPr>
              <a:t>Maintaining our #3 rank, reaching a 10% market share (horizon 2030) mean that we must be a nuclear &amp; hydro operator in France. Options for the long term will be played in the short term. Meanwhile our credibility is at stake by compensating the capacity that is scheduled for closure: the Hornaing project would be a strong positive signal.</a:t>
            </a:r>
          </a:p>
        </p:txBody>
      </p:sp>
      <p:sp>
        <p:nvSpPr>
          <p:cNvPr id="11290" name="Rectangle 26"/>
          <p:cNvSpPr>
            <a:spLocks noChangeArrowheads="1"/>
          </p:cNvSpPr>
          <p:nvPr/>
        </p:nvSpPr>
        <p:spPr bwMode="gray">
          <a:xfrm>
            <a:off x="1313921" y="5111751"/>
            <a:ext cx="7690908" cy="454025"/>
          </a:xfrm>
          <a:prstGeom prst="rect">
            <a:avLst/>
          </a:prstGeom>
          <a:solidFill>
            <a:srgbClr val="FCBBB6"/>
          </a:solidFill>
          <a:ln w="19050">
            <a:solidFill>
              <a:schemeClr val="bg2"/>
            </a:solidFill>
            <a:miter lim="800000"/>
            <a:headEnd/>
            <a:tailEnd type="none" w="med" len="lg"/>
          </a:ln>
          <a:effectLst/>
        </p:spPr>
        <p:txBody>
          <a:bodyPr lIns="72000" tIns="72000" rIns="72000" bIns="72000" anchor="ctr"/>
          <a:lstStyle/>
          <a:p>
            <a:pPr algn="l">
              <a:lnSpc>
                <a:spcPct val="80000"/>
              </a:lnSpc>
              <a:spcBef>
                <a:spcPct val="15000"/>
              </a:spcBef>
              <a:spcAft>
                <a:spcPct val="15000"/>
              </a:spcAft>
            </a:pPr>
            <a:r>
              <a:rPr lang="en-US" sz="1400" b="1"/>
              <a:t>Realize and ensure performance optimization: Implement an efficient HR strategy &amp; policy; focus on performance in operations and new build</a:t>
            </a:r>
          </a:p>
        </p:txBody>
      </p:sp>
      <p:sp>
        <p:nvSpPr>
          <p:cNvPr id="11291" name="Rectangle 27"/>
          <p:cNvSpPr>
            <a:spLocks noChangeArrowheads="1"/>
          </p:cNvSpPr>
          <p:nvPr/>
        </p:nvSpPr>
        <p:spPr bwMode="gray">
          <a:xfrm>
            <a:off x="5627159" y="3455988"/>
            <a:ext cx="3367352" cy="74612"/>
          </a:xfrm>
          <a:prstGeom prst="rect">
            <a:avLst/>
          </a:prstGeom>
          <a:solidFill>
            <a:srgbClr val="FCBBB6"/>
          </a:solidFill>
          <a:ln w="19050">
            <a:noFill/>
            <a:miter lim="800000"/>
            <a:headEnd/>
            <a:tailEnd type="none" w="med" len="lg"/>
          </a:ln>
          <a:effectLst/>
        </p:spPr>
        <p:txBody>
          <a:bodyPr lIns="72000" tIns="72000" rIns="72000" bIns="72000" anchor="ctr"/>
          <a:lstStyle/>
          <a:p>
            <a:pPr algn="l">
              <a:lnSpc>
                <a:spcPct val="80000"/>
              </a:lnSpc>
              <a:spcBef>
                <a:spcPct val="15000"/>
              </a:spcBef>
              <a:spcAft>
                <a:spcPct val="15000"/>
              </a:spcAft>
            </a:pPr>
            <a:endParaRPr lang="fr-FR" sz="1400" b="1"/>
          </a:p>
        </p:txBody>
      </p:sp>
      <p:pic>
        <p:nvPicPr>
          <p:cNvPr id="11303" name="Picture 39"/>
          <p:cNvPicPr>
            <a:picLocks noChangeAspect="1" noChangeArrowheads="1"/>
          </p:cNvPicPr>
          <p:nvPr/>
        </p:nvPicPr>
        <p:blipFill>
          <a:blip r:embed="rId2"/>
          <a:srcRect/>
          <a:stretch>
            <a:fillRect/>
          </a:stretch>
        </p:blipFill>
        <p:spPr bwMode="gray">
          <a:xfrm>
            <a:off x="6937640" y="3090863"/>
            <a:ext cx="2314840" cy="1955800"/>
          </a:xfrm>
          <a:prstGeom prst="rect">
            <a:avLst/>
          </a:prstGeom>
          <a:noFill/>
          <a:ln w="12700">
            <a:noFill/>
            <a:miter lim="800000"/>
            <a:headEnd/>
            <a:tailEnd type="none" w="med" len="lg"/>
          </a:ln>
          <a:effectLst/>
        </p:spPr>
      </p:pic>
      <p:pic>
        <p:nvPicPr>
          <p:cNvPr id="11297" name="Picture 33"/>
          <p:cNvPicPr>
            <a:picLocks noChangeAspect="1" noChangeArrowheads="1"/>
          </p:cNvPicPr>
          <p:nvPr/>
        </p:nvPicPr>
        <p:blipFill>
          <a:blip r:embed="rId3"/>
          <a:srcRect/>
          <a:stretch>
            <a:fillRect/>
          </a:stretch>
        </p:blipFill>
        <p:spPr bwMode="gray">
          <a:xfrm>
            <a:off x="5697671" y="4222751"/>
            <a:ext cx="2148019" cy="415925"/>
          </a:xfrm>
          <a:prstGeom prst="rect">
            <a:avLst/>
          </a:prstGeom>
          <a:noFill/>
          <a:ln w="9525">
            <a:noFill/>
            <a:miter lim="800000"/>
            <a:headEnd/>
            <a:tailEnd/>
          </a:ln>
          <a:effectLst/>
        </p:spPr>
      </p:pic>
      <p:pic>
        <p:nvPicPr>
          <p:cNvPr id="11302" name="Picture 38"/>
          <p:cNvPicPr>
            <a:picLocks noChangeAspect="1" noChangeArrowheads="1"/>
          </p:cNvPicPr>
          <p:nvPr/>
        </p:nvPicPr>
        <p:blipFill>
          <a:blip r:embed="rId4"/>
          <a:srcRect/>
          <a:stretch>
            <a:fillRect/>
          </a:stretch>
        </p:blipFill>
        <p:spPr bwMode="gray">
          <a:xfrm>
            <a:off x="5697671" y="3494088"/>
            <a:ext cx="2135981" cy="392112"/>
          </a:xfrm>
          <a:prstGeom prst="rect">
            <a:avLst/>
          </a:prstGeom>
          <a:noFill/>
          <a:ln w="12700">
            <a:noFill/>
            <a:miter lim="800000"/>
            <a:headEnd/>
            <a:tailEnd type="none" w="med" len="lg"/>
          </a:ln>
          <a:effectLst/>
        </p:spPr>
      </p:pic>
      <p:sp>
        <p:nvSpPr>
          <p:cNvPr id="19"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Espace réservé du pied de page 4"/>
          <p:cNvSpPr>
            <a:spLocks noGrp="1"/>
          </p:cNvSpPr>
          <p:nvPr>
            <p:ph type="ftr" sz="quarter" idx="11"/>
          </p:nvPr>
        </p:nvSpPr>
        <p:spPr/>
        <p:txBody>
          <a:bodyPr/>
          <a:lstStyle/>
          <a:p>
            <a:r>
              <a:rPr lang="fr-FR"/>
              <a:t>      </a:t>
            </a:r>
          </a:p>
        </p:txBody>
      </p:sp>
      <p:sp>
        <p:nvSpPr>
          <p:cNvPr id="27650" name="Rectangle 2"/>
          <p:cNvSpPr>
            <a:spLocks noGrp="1" noChangeArrowheads="1"/>
          </p:cNvSpPr>
          <p:nvPr>
            <p:ph type="title"/>
          </p:nvPr>
        </p:nvSpPr>
        <p:spPr/>
        <p:txBody>
          <a:bodyPr/>
          <a:lstStyle/>
          <a:p>
            <a:r>
              <a:rPr lang="de-DE"/>
              <a:t>France: Targets &amp; risks </a:t>
            </a:r>
          </a:p>
        </p:txBody>
      </p:sp>
      <p:sp>
        <p:nvSpPr>
          <p:cNvPr id="27651" name="Rectangle 3"/>
          <p:cNvSpPr>
            <a:spLocks noChangeArrowheads="1"/>
          </p:cNvSpPr>
          <p:nvPr/>
        </p:nvSpPr>
        <p:spPr bwMode="gray">
          <a:xfrm>
            <a:off x="736071" y="5718175"/>
            <a:ext cx="8268758" cy="763588"/>
          </a:xfrm>
          <a:prstGeom prst="rect">
            <a:avLst/>
          </a:prstGeom>
          <a:solidFill>
            <a:schemeClr val="tx2"/>
          </a:solidFill>
          <a:ln w="19050" algn="ctr">
            <a:solidFill>
              <a:schemeClr val="bg2"/>
            </a:solidFill>
            <a:miter lim="800000"/>
            <a:headEnd/>
            <a:tailEnd type="none" w="med" len="lg"/>
          </a:ln>
          <a:effectLst/>
        </p:spPr>
        <p:txBody>
          <a:bodyPr lIns="72000" tIns="0" rIns="72000" bIns="0" anchor="ctr"/>
          <a:lstStyle/>
          <a:p>
            <a:pPr algn="l">
              <a:buClr>
                <a:srgbClr val="F21C0A"/>
              </a:buClr>
              <a:buSzPct val="100000"/>
              <a:buFont typeface="Wingdings" pitchFamily="2" charset="2"/>
              <a:buNone/>
            </a:pPr>
            <a:r>
              <a:rPr lang="en-US" sz="1600" b="1">
                <a:solidFill>
                  <a:schemeClr val="bg1"/>
                </a:solidFill>
              </a:rPr>
              <a:t>The biggest risk facing E.ON is to loose relevance in the French market: loosing our #3 rank to other players (Enel, Direct Energie/Poweo) or only lagging to far behind #2 (GdF-Suez</a:t>
            </a:r>
            <a:r>
              <a:rPr lang="de-DE" sz="1600" b="1">
                <a:solidFill>
                  <a:schemeClr val="bg1"/>
                </a:solidFill>
              </a:rPr>
              <a:t>)</a:t>
            </a:r>
          </a:p>
        </p:txBody>
      </p:sp>
      <p:graphicFrame>
        <p:nvGraphicFramePr>
          <p:cNvPr id="27698" name="Group 50"/>
          <p:cNvGraphicFramePr>
            <a:graphicFrameLocks noGrp="1"/>
          </p:cNvGraphicFramePr>
          <p:nvPr>
            <p:ph idx="1"/>
          </p:nvPr>
        </p:nvGraphicFramePr>
        <p:xfrm>
          <a:off x="736071" y="1905000"/>
          <a:ext cx="8268759" cy="3353434"/>
        </p:xfrm>
        <a:graphic>
          <a:graphicData uri="http://schemas.openxmlformats.org/drawingml/2006/table">
            <a:tbl>
              <a:tblPr/>
              <a:tblGrid>
                <a:gridCol w="2067190"/>
                <a:gridCol w="2067190"/>
                <a:gridCol w="3059510"/>
                <a:gridCol w="1074869"/>
              </a:tblGrid>
              <a:tr h="227013">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de-DE" sz="1400" b="1" i="0" u="none" strike="noStrike" cap="none" normalizeH="0" baseline="0" dirty="0" smtClean="0">
                          <a:ln>
                            <a:noFill/>
                          </a:ln>
                          <a:solidFill>
                            <a:schemeClr val="bg1"/>
                          </a:solidFill>
                          <a:effectLst/>
                          <a:latin typeface="Polo" pitchFamily="2" charset="0"/>
                        </a:rPr>
                        <a:t>Strategic Action</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28575"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tx2"/>
                    </a:solid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de-DE" sz="1400" b="1" i="0" u="none" strike="noStrike" cap="none" normalizeH="0" baseline="0" dirty="0" smtClean="0">
                          <a:ln>
                            <a:noFill/>
                          </a:ln>
                          <a:solidFill>
                            <a:schemeClr val="bg1"/>
                          </a:solidFill>
                          <a:effectLst/>
                          <a:latin typeface="Polo" pitchFamily="2" charset="0"/>
                        </a:rPr>
                        <a:t>Target</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28575"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tx2"/>
                    </a:solid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de-DE" sz="1400" b="1" i="0" u="none" strike="noStrike" cap="none" normalizeH="0" baseline="0" dirty="0" err="1" smtClean="0">
                          <a:ln>
                            <a:noFill/>
                          </a:ln>
                          <a:solidFill>
                            <a:schemeClr val="bg1"/>
                          </a:solidFill>
                          <a:effectLst/>
                          <a:latin typeface="Polo" pitchFamily="2" charset="0"/>
                        </a:rPr>
                        <a:t>Risks</a:t>
                      </a:r>
                      <a:endParaRPr kumimoji="0" lang="de-DE" sz="1400" b="1" i="0" u="none" strike="noStrike" cap="none" normalizeH="0" baseline="0" dirty="0" smtClean="0">
                        <a:ln>
                          <a:noFill/>
                        </a:ln>
                        <a:solidFill>
                          <a:schemeClr val="bg1"/>
                        </a:solidFill>
                        <a:effectLst/>
                        <a:latin typeface="Polo" pitchFamily="2" charset="0"/>
                      </a:endParaRP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28575"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tx2"/>
                    </a:solid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de-DE" sz="1400" b="1" i="0" u="none" strike="noStrike" cap="none" normalizeH="0" baseline="0" dirty="0" err="1" smtClean="0">
                          <a:ln>
                            <a:noFill/>
                          </a:ln>
                          <a:solidFill>
                            <a:schemeClr val="bg1"/>
                          </a:solidFill>
                          <a:effectLst/>
                          <a:latin typeface="Polo" pitchFamily="2" charset="0"/>
                        </a:rPr>
                        <a:t>Probability</a:t>
                      </a:r>
                      <a:endParaRPr kumimoji="0" lang="de-DE" sz="1400" b="1" i="0" u="none" strike="noStrike" cap="none" normalizeH="0" baseline="0" dirty="0" smtClean="0">
                        <a:ln>
                          <a:noFill/>
                        </a:ln>
                        <a:solidFill>
                          <a:schemeClr val="bg1"/>
                        </a:solidFill>
                        <a:effectLst/>
                        <a:latin typeface="Polo" pitchFamily="2" charset="0"/>
                      </a:endParaRP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28575"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tx2"/>
                    </a:solidFill>
                  </a:tcPr>
                </a:tc>
              </a:tr>
              <a:tr h="501650">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Nuclear Option</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Participation EPR 2 and/or EPR 3</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No agreement on E.On role in these project</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50%</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r>
              <a:tr h="458788">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Hydro Option</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Prequalification tendering process</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Project delayed due to political resistance</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75%</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r>
              <a:tr h="458788">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Maintaining today‘s capacity</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Hornaing Gate 2</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E.ON investment criteria</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75%</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r>
              <a:tr h="458788">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Business case for gas &amp; power sales</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Gas: maintain today‘s volume, supply EH</a:t>
                      </a:r>
                    </a:p>
                    <a:p>
                      <a:pPr marL="0" marR="0" lvl="0" indent="0" algn="l" defTabSz="914400" rtl="0" eaLnBrk="1" fontAlgn="base" latinLnBrk="0" hangingPunct="1">
                        <a:lnSpc>
                          <a:spcPct val="80000"/>
                        </a:lnSpc>
                        <a:spcBef>
                          <a:spcPct val="15000"/>
                        </a:spcBef>
                        <a:spcAft>
                          <a:spcPct val="15000"/>
                        </a:spcAft>
                        <a:buClrTx/>
                        <a:buSzTx/>
                        <a:buFontTx/>
                        <a:buNone/>
                        <a:tabLst/>
                      </a:pPr>
                      <a:endParaRPr kumimoji="0" lang="en-US" sz="1400" b="0" i="0" u="none" strike="noStrike" cap="none" normalizeH="0" baseline="0" smtClean="0">
                        <a:ln>
                          <a:noFill/>
                        </a:ln>
                        <a:solidFill>
                          <a:schemeClr val="tx1"/>
                        </a:solidFill>
                        <a:effectLst/>
                        <a:latin typeface="Polo" pitchFamily="2" charset="0"/>
                      </a:endParaRPr>
                    </a:p>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Power: prepare post TarTam</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Gas: Lack of competitive gas portfolio, inefficient E.ON interfaces between MU</a:t>
                      </a:r>
                    </a:p>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Power: Sales disconnected to market prices</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75%</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noFill/>
                  </a:tcPr>
                </a:tc>
              </a:tr>
              <a:tr h="457200">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Setting up efficient cost structure</a:t>
                      </a:r>
                    </a:p>
                  </a:txBody>
                  <a:tcPr marL="58500" marR="58500" marT="54000" marB="36000" horzOverflow="overflow">
                    <a:lnL w="28575"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28575"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EFR/Snet unified organization. HR costs under control</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28575"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l"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smtClean="0">
                          <a:ln>
                            <a:noFill/>
                          </a:ln>
                          <a:solidFill>
                            <a:schemeClr val="tx1"/>
                          </a:solidFill>
                          <a:effectLst/>
                          <a:latin typeface="Polo" pitchFamily="2" charset="0"/>
                        </a:rPr>
                        <a:t>65% in Snet, social unrest</a:t>
                      </a:r>
                    </a:p>
                  </a:txBody>
                  <a:tcPr marL="58500" marR="58500" marT="54000" marB="36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28575" cap="flat" cmpd="sng" algn="ctr">
                      <a:solidFill>
                        <a:schemeClr val="tx1"/>
                      </a:solidFill>
                      <a:prstDash val="solid"/>
                      <a:round/>
                      <a:headEnd type="none" w="med" len="med"/>
                      <a:tailEnd type="none" w="med" len="lg"/>
                    </a:lnB>
                    <a:lnTlToBr>
                      <a:noFill/>
                    </a:lnTlToBr>
                    <a:lnBlToTr>
                      <a:noFill/>
                    </a:lnBlToTr>
                    <a:noFill/>
                  </a:tcPr>
                </a:tc>
                <a:tc>
                  <a:txBody>
                    <a:bodyPr/>
                    <a:lstStyle/>
                    <a:p>
                      <a:pPr marL="0" marR="0" lvl="0" indent="0" algn="ctr" defTabSz="914400" rtl="0" eaLnBrk="1" fontAlgn="base" latinLnBrk="0" hangingPunct="1">
                        <a:lnSpc>
                          <a:spcPct val="80000"/>
                        </a:lnSpc>
                        <a:spcBef>
                          <a:spcPct val="15000"/>
                        </a:spcBef>
                        <a:spcAft>
                          <a:spcPct val="15000"/>
                        </a:spcAft>
                        <a:buClrTx/>
                        <a:buSzTx/>
                        <a:buFontTx/>
                        <a:buNone/>
                        <a:tabLst/>
                      </a:pPr>
                      <a:r>
                        <a:rPr kumimoji="0" lang="en-US" sz="1400" b="0" i="0" u="none" strike="noStrike" cap="none" normalizeH="0" baseline="0" dirty="0" smtClean="0">
                          <a:ln>
                            <a:noFill/>
                          </a:ln>
                          <a:solidFill>
                            <a:schemeClr val="tx1"/>
                          </a:solidFill>
                          <a:effectLst/>
                          <a:latin typeface="Polo" pitchFamily="2" charset="0"/>
                        </a:rPr>
                        <a:t>75%	</a:t>
                      </a:r>
                    </a:p>
                  </a:txBody>
                  <a:tcPr marL="58500" marR="58500" marT="54000" marB="36000" horzOverflow="overflow">
                    <a:lnL w="12700" cap="flat" cmpd="sng" algn="ctr">
                      <a:solidFill>
                        <a:schemeClr val="tx1"/>
                      </a:solidFill>
                      <a:prstDash val="solid"/>
                      <a:round/>
                      <a:headEnd type="none" w="med" len="med"/>
                      <a:tailEnd type="none" w="med" len="lg"/>
                    </a:lnL>
                    <a:lnR w="28575"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28575" cap="flat" cmpd="sng" algn="ctr">
                      <a:solidFill>
                        <a:schemeClr val="tx1"/>
                      </a:solidFill>
                      <a:prstDash val="solid"/>
                      <a:round/>
                      <a:headEnd type="none" w="med" len="med"/>
                      <a:tailEnd type="none" w="med" len="lg"/>
                    </a:lnB>
                    <a:lnTlToBr>
                      <a:noFill/>
                    </a:lnTlToBr>
                    <a:lnBlToTr>
                      <a:noFill/>
                    </a:lnBlToTr>
                    <a:noFill/>
                  </a:tcPr>
                </a:tc>
              </a:tr>
            </a:tbl>
          </a:graphicData>
        </a:graphic>
      </p:graphicFrame>
      <p:sp>
        <p:nvSpPr>
          <p:cNvPr id="7" name="Text Box 59"/>
          <p:cNvSpPr txBox="1">
            <a:spLocks noChangeArrowheads="1"/>
          </p:cNvSpPr>
          <p:nvPr/>
        </p:nvSpPr>
        <p:spPr bwMode="gray">
          <a:xfrm>
            <a:off x="8295278" y="603964"/>
            <a:ext cx="1594988"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Strategy Process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8585200" cy="533400"/>
          </a:xfrm>
          <a:prstGeom prst="rect">
            <a:avLst/>
          </a:prstGeom>
          <a:noFill/>
        </p:spPr>
        <p:txBody>
          <a:bodyPr/>
          <a:lstStyle/>
          <a:p>
            <a:pPr>
              <a:lnSpc>
                <a:spcPct val="150000"/>
              </a:lnSpc>
            </a:pPr>
            <a:r>
              <a:rPr lang="en-GB" sz="2600" b="0" dirty="0" smtClean="0">
                <a:ea typeface="Calibri"/>
                <a:cs typeface="Times New Roman"/>
              </a:rPr>
              <a:t>Recruitments needs</a:t>
            </a:r>
            <a:endParaRPr lang="fr-FR" sz="2600" b="0" dirty="0">
              <a:ea typeface="Calibri"/>
              <a:cs typeface="Times New Roman"/>
            </a:endParaRPr>
          </a:p>
        </p:txBody>
      </p:sp>
      <p:sp>
        <p:nvSpPr>
          <p:cNvPr id="4" name="Rectangle 9"/>
          <p:cNvSpPr txBox="1">
            <a:spLocks noChangeArrowheads="1"/>
          </p:cNvSpPr>
          <p:nvPr/>
        </p:nvSpPr>
        <p:spPr bwMode="gray">
          <a:xfrm>
            <a:off x="671513" y="2329841"/>
            <a:ext cx="8791575" cy="4145572"/>
          </a:xfrm>
          <a:prstGeom prst="rect">
            <a:avLst/>
          </a:prstGeom>
          <a:noFill/>
          <a:ln w="9525" algn="ctr">
            <a:noFill/>
            <a:miter lim="800000"/>
            <a:headEnd/>
            <a:tailEnd/>
          </a:ln>
          <a:effectLst/>
        </p:spPr>
        <p:txBody>
          <a:bodyPr lIns="0" tIns="0" rIns="0" bIns="0"/>
          <a:lstStyle/>
          <a:p>
            <a:pPr marL="342900" indent="-342900">
              <a:lnSpc>
                <a:spcPct val="90000"/>
              </a:lnSpc>
              <a:spcBef>
                <a:spcPct val="120000"/>
              </a:spcBef>
              <a:buClr>
                <a:srgbClr val="F21C0A"/>
              </a:buClr>
              <a:buFont typeface="Arial" pitchFamily="34" charset="0"/>
              <a:buChar char="•"/>
            </a:pPr>
            <a:r>
              <a:rPr lang="en-GB" sz="1600" b="0" dirty="0" err="1" smtClean="0"/>
              <a:t>Texte</a:t>
            </a:r>
            <a:r>
              <a:rPr lang="en-GB" sz="1600" b="0" dirty="0" smtClean="0"/>
              <a:t>.  </a:t>
            </a:r>
            <a:endParaRPr lang="en-GB" sz="1600" b="0" dirty="0"/>
          </a:p>
        </p:txBody>
      </p:sp>
      <p:sp>
        <p:nvSpPr>
          <p:cNvPr id="5" name="ZoneTexte 4"/>
          <p:cNvSpPr txBox="1"/>
          <p:nvPr/>
        </p:nvSpPr>
        <p:spPr>
          <a:xfrm>
            <a:off x="3592284" y="2657139"/>
            <a:ext cx="3722915" cy="707886"/>
          </a:xfrm>
          <a:prstGeom prst="rect">
            <a:avLst/>
          </a:prstGeom>
          <a:solidFill>
            <a:srgbClr val="FFFF00"/>
          </a:solidFill>
        </p:spPr>
        <p:txBody>
          <a:bodyPr wrap="square" rtlCol="0">
            <a:spAutoFit/>
          </a:bodyPr>
          <a:lstStyle/>
          <a:p>
            <a:pPr algn="ctr"/>
            <a:r>
              <a:rPr lang="fr-FR" dirty="0" smtClean="0"/>
              <a:t>C.REIK</a:t>
            </a:r>
          </a:p>
          <a:p>
            <a:pPr algn="ctr"/>
            <a:r>
              <a:rPr lang="fr-FR" dirty="0" err="1" smtClean="0"/>
              <a:t>Slide</a:t>
            </a:r>
            <a:r>
              <a:rPr lang="fr-FR" dirty="0" smtClean="0"/>
              <a:t>‘ </a:t>
            </a:r>
            <a:r>
              <a:rPr lang="fr-FR" dirty="0" err="1" smtClean="0"/>
              <a:t>will</a:t>
            </a:r>
            <a:r>
              <a:rPr lang="fr-FR" dirty="0" smtClean="0"/>
              <a:t> </a:t>
            </a:r>
            <a:r>
              <a:rPr lang="fr-FR" dirty="0" err="1" smtClean="0"/>
              <a:t>be</a:t>
            </a:r>
            <a:r>
              <a:rPr lang="fr-FR" dirty="0" smtClean="0"/>
              <a:t> </a:t>
            </a:r>
            <a:r>
              <a:rPr lang="fr-FR" dirty="0" err="1" smtClean="0"/>
              <a:t>send</a:t>
            </a:r>
            <a:r>
              <a:rPr lang="fr-FR" dirty="0" smtClean="0"/>
              <a:t> 02/04 PM</a:t>
            </a:r>
            <a:endParaRPr lang="fr-FR" dirty="0"/>
          </a:p>
        </p:txBody>
      </p:sp>
      <p:sp>
        <p:nvSpPr>
          <p:cNvPr id="6" name="Text Box 59"/>
          <p:cNvSpPr txBox="1">
            <a:spLocks noChangeArrowheads="1"/>
          </p:cNvSpPr>
          <p:nvPr/>
        </p:nvSpPr>
        <p:spPr bwMode="gray">
          <a:xfrm>
            <a:off x="8295278" y="603964"/>
            <a:ext cx="634789"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Others</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4"/>
          <p:cNvSpPr>
            <a:spLocks noGrp="1" noChangeArrowheads="1"/>
          </p:cNvSpPr>
          <p:nvPr>
            <p:ph type="ctrTitle"/>
            <p:custDataLst>
              <p:tags r:id="rId1"/>
            </p:custDataLst>
          </p:nvPr>
        </p:nvSpPr>
        <p:spPr/>
        <p:txBody>
          <a:bodyPr anchor="b"/>
          <a:lstStyle/>
          <a:p>
            <a:pPr eaLnBrk="1" hangingPunct="1"/>
            <a:r>
              <a:rPr lang="en-US" b="1" smtClean="0">
                <a:solidFill>
                  <a:srgbClr val="FFFFFF"/>
                </a:solidFill>
              </a:rPr>
              <a:t>BU E.ON France</a:t>
            </a:r>
            <a:br>
              <a:rPr lang="en-US" b="1" smtClean="0">
                <a:solidFill>
                  <a:srgbClr val="FFFFFF"/>
                </a:solidFill>
              </a:rPr>
            </a:br>
            <a:r>
              <a:rPr lang="en-US" sz="2000" smtClean="0">
                <a:solidFill>
                  <a:srgbClr val="FFFFFF"/>
                </a:solidFill>
              </a:rPr>
              <a:t>Jour Fixe Dr. Paskert</a:t>
            </a:r>
          </a:p>
        </p:txBody>
      </p:sp>
      <p:sp>
        <p:nvSpPr>
          <p:cNvPr id="112643" name="Rectangle 3"/>
          <p:cNvSpPr>
            <a:spLocks noGrp="1" noChangeArrowheads="1"/>
          </p:cNvSpPr>
          <p:nvPr>
            <p:ph type="subTitle" idx="1"/>
            <p:custDataLst>
              <p:tags r:id="rId2"/>
            </p:custDataLst>
          </p:nvPr>
        </p:nvSpPr>
        <p:spPr/>
        <p:txBody>
          <a:bodyPr/>
          <a:lstStyle/>
          <a:p>
            <a:pPr algn="l" eaLnBrk="1" hangingPunct="1">
              <a:lnSpc>
                <a:spcPts val="2000"/>
              </a:lnSpc>
            </a:pPr>
            <a:r>
              <a:rPr lang="en-US" smtClean="0">
                <a:solidFill>
                  <a:schemeClr val="bg1"/>
                </a:solidFill>
              </a:rPr>
              <a:t>Munich</a:t>
            </a:r>
          </a:p>
          <a:p>
            <a:pPr algn="l" eaLnBrk="1" hangingPunct="1">
              <a:lnSpc>
                <a:spcPts val="2000"/>
              </a:lnSpc>
            </a:pPr>
            <a:r>
              <a:rPr lang="en-US" smtClean="0">
                <a:solidFill>
                  <a:schemeClr val="bg1"/>
                </a:solidFill>
              </a:rPr>
              <a:t>03 April 2009</a:t>
            </a:r>
          </a:p>
        </p:txBody>
      </p:sp>
      <p:sp>
        <p:nvSpPr>
          <p:cNvPr id="112644" name="Text Box 4"/>
          <p:cNvSpPr txBox="1">
            <a:spLocks noChangeArrowheads="1"/>
          </p:cNvSpPr>
          <p:nvPr/>
        </p:nvSpPr>
        <p:spPr bwMode="auto">
          <a:xfrm rot="1800000">
            <a:off x="6519863" y="3189288"/>
            <a:ext cx="1414462" cy="466725"/>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sz="2400">
                <a:solidFill>
                  <a:schemeClr val="bg1"/>
                </a:solidFill>
              </a:rPr>
              <a:t>Backup</a:t>
            </a: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Espace réservé du numéro de diapositive 3"/>
          <p:cNvSpPr txBox="1">
            <a:spLocks noGrp="1"/>
          </p:cNvSpPr>
          <p:nvPr/>
        </p:nvSpPr>
        <p:spPr bwMode="auto">
          <a:xfrm>
            <a:off x="7634288" y="6602413"/>
            <a:ext cx="2244725" cy="214312"/>
          </a:xfrm>
          <a:prstGeom prst="rect">
            <a:avLst/>
          </a:prstGeom>
          <a:noFill/>
          <a:ln w="9525">
            <a:noFill/>
            <a:miter lim="800000"/>
            <a:headEnd/>
            <a:tailEnd/>
          </a:ln>
        </p:spPr>
        <p:txBody>
          <a:bodyPr/>
          <a:lstStyle/>
          <a:p>
            <a:pPr algn="r" eaLnBrk="0" hangingPunct="0"/>
            <a:fld id="{D296F7B8-7538-4BAB-B009-1C673C64319F}" type="slidenum">
              <a:rPr lang="fr-FR" sz="1000" b="0"/>
              <a:pPr algn="r" eaLnBrk="0" hangingPunct="0"/>
              <a:t>18</a:t>
            </a:fld>
            <a:endParaRPr lang="fr-FR" sz="1000" b="0"/>
          </a:p>
        </p:txBody>
      </p:sp>
      <p:sp>
        <p:nvSpPr>
          <p:cNvPr id="114690" name="Rectangle 2"/>
          <p:cNvSpPr>
            <a:spLocks noGrp="1" noChangeArrowheads="1"/>
          </p:cNvSpPr>
          <p:nvPr>
            <p:ph type="title" idx="4294967295"/>
          </p:nvPr>
        </p:nvSpPr>
        <p:spPr>
          <a:xfrm>
            <a:off x="563563" y="1143000"/>
            <a:ext cx="8688387" cy="738188"/>
          </a:xfrm>
        </p:spPr>
        <p:txBody>
          <a:bodyPr/>
          <a:lstStyle/>
          <a:p>
            <a:pPr eaLnBrk="1" hangingPunct="1"/>
            <a:r>
              <a:rPr lang="de-DE" sz="2400" smtClean="0"/>
              <a:t>Downturn of -23,6 Mio. € in </a:t>
            </a:r>
            <a:r>
              <a:rPr lang="de-DE" sz="2400" u="sng" smtClean="0"/>
              <a:t>FC 0b</a:t>
            </a:r>
            <a:r>
              <a:rPr lang="de-DE" sz="2400" smtClean="0"/>
              <a:t> as </a:t>
            </a:r>
            <a:r>
              <a:rPr lang="en-US" sz="2400" smtClean="0"/>
              <a:t>a rough estimation of known effects was </a:t>
            </a:r>
            <a:r>
              <a:rPr lang="de-DE" sz="2400" smtClean="0"/>
              <a:t>mainly related to margin in SNET portfolio…</a:t>
            </a:r>
          </a:p>
        </p:txBody>
      </p:sp>
      <p:pic>
        <p:nvPicPr>
          <p:cNvPr id="114691" name="Picture 4"/>
          <p:cNvPicPr>
            <a:picLocks noChangeAspect="1" noChangeArrowheads="1"/>
          </p:cNvPicPr>
          <p:nvPr/>
        </p:nvPicPr>
        <p:blipFill>
          <a:blip r:embed="rId2"/>
          <a:srcRect/>
          <a:stretch>
            <a:fillRect/>
          </a:stretch>
        </p:blipFill>
        <p:spPr bwMode="gray">
          <a:xfrm>
            <a:off x="488950" y="2284413"/>
            <a:ext cx="8763000" cy="3506787"/>
          </a:xfrm>
          <a:prstGeom prst="rect">
            <a:avLst/>
          </a:prstGeom>
          <a:noFill/>
          <a:ln w="12700">
            <a:noFill/>
            <a:miter lim="800000"/>
            <a:headEnd/>
            <a:tailEnd type="none" w="med" len="lg"/>
          </a:ln>
        </p:spPr>
      </p:pic>
      <p:sp>
        <p:nvSpPr>
          <p:cNvPr id="114692" name="AutoShape 5"/>
          <p:cNvSpPr>
            <a:spLocks/>
          </p:cNvSpPr>
          <p:nvPr/>
        </p:nvSpPr>
        <p:spPr bwMode="gray">
          <a:xfrm rot="5400000">
            <a:off x="4925219" y="1885156"/>
            <a:ext cx="304800" cy="3392488"/>
          </a:xfrm>
          <a:prstGeom prst="rightBrace">
            <a:avLst>
              <a:gd name="adj1" fmla="val 92752"/>
              <a:gd name="adj2" fmla="val 50000"/>
            </a:avLst>
          </a:prstGeom>
          <a:noFill/>
          <a:ln w="12700">
            <a:solidFill>
              <a:schemeClr val="tx1"/>
            </a:solidFill>
            <a:round/>
            <a:headEnd/>
            <a:tailEnd type="none" w="med" len="lg"/>
          </a:ln>
        </p:spPr>
        <p:txBody>
          <a:bodyPr wrap="none" lIns="0" tIns="0" rIns="0" bIns="0" anchor="ctr"/>
          <a:lstStyle/>
          <a:p>
            <a:endParaRPr lang="de-DE"/>
          </a:p>
        </p:txBody>
      </p:sp>
      <p:sp>
        <p:nvSpPr>
          <p:cNvPr id="114693" name="Rectangle 2"/>
          <p:cNvSpPr>
            <a:spLocks noChangeArrowheads="1"/>
          </p:cNvSpPr>
          <p:nvPr/>
        </p:nvSpPr>
        <p:spPr bwMode="gray">
          <a:xfrm>
            <a:off x="3424238" y="3810000"/>
            <a:ext cx="3308350" cy="458788"/>
          </a:xfrm>
          <a:prstGeom prst="rect">
            <a:avLst/>
          </a:prstGeom>
          <a:noFill/>
          <a:ln w="9525">
            <a:noFill/>
            <a:miter lim="800000"/>
            <a:headEnd/>
            <a:tailEnd/>
          </a:ln>
        </p:spPr>
        <p:txBody>
          <a:bodyPr lIns="0" tIns="0" rIns="0" bIns="0"/>
          <a:lstStyle/>
          <a:p>
            <a:pPr marL="203200" indent="-203200">
              <a:lnSpc>
                <a:spcPct val="120000"/>
              </a:lnSpc>
              <a:buClr>
                <a:srgbClr val="F21C0A"/>
              </a:buClr>
              <a:buFont typeface="Wingdings" pitchFamily="2" charset="2"/>
              <a:buChar char=""/>
            </a:pPr>
            <a:r>
              <a:rPr lang="de-DE" sz="1400" b="0"/>
              <a:t>Operational margin SNET: - 21,8 Mio. €</a:t>
            </a:r>
            <a:br>
              <a:rPr lang="de-DE" sz="1400" b="0"/>
            </a:br>
            <a:r>
              <a:rPr lang="de-DE" sz="1400" b="0"/>
              <a:t>EdF: - 3,5 Mio. €</a:t>
            </a:r>
          </a:p>
        </p:txBody>
      </p:sp>
      <p:sp>
        <p:nvSpPr>
          <p:cNvPr id="114694" name="Line 7"/>
          <p:cNvSpPr>
            <a:spLocks noChangeShapeType="1"/>
          </p:cNvSpPr>
          <p:nvPr/>
        </p:nvSpPr>
        <p:spPr bwMode="gray">
          <a:xfrm>
            <a:off x="1901825" y="2560638"/>
            <a:ext cx="6472238" cy="0"/>
          </a:xfrm>
          <a:prstGeom prst="line">
            <a:avLst/>
          </a:prstGeom>
          <a:noFill/>
          <a:ln w="12700">
            <a:solidFill>
              <a:schemeClr val="tx1"/>
            </a:solidFill>
            <a:prstDash val="sysDot"/>
            <a:round/>
            <a:headEnd/>
            <a:tailEnd type="none" w="med" len="lg"/>
          </a:ln>
        </p:spPr>
        <p:txBody>
          <a:bodyPr wrap="none" lIns="0" tIns="0" rIns="0" bIns="0" anchor="ctr"/>
          <a:lstStyle/>
          <a:p>
            <a:endParaRPr lang="de-DE"/>
          </a:p>
        </p:txBody>
      </p:sp>
      <p:sp>
        <p:nvSpPr>
          <p:cNvPr id="114695" name="Line 8"/>
          <p:cNvSpPr>
            <a:spLocks noChangeShapeType="1"/>
          </p:cNvSpPr>
          <p:nvPr/>
        </p:nvSpPr>
        <p:spPr bwMode="gray">
          <a:xfrm flipV="1">
            <a:off x="8404225" y="2617788"/>
            <a:ext cx="0" cy="430212"/>
          </a:xfrm>
          <a:prstGeom prst="line">
            <a:avLst/>
          </a:prstGeom>
          <a:noFill/>
          <a:ln w="12700">
            <a:solidFill>
              <a:schemeClr val="tx1"/>
            </a:solidFill>
            <a:round/>
            <a:headEnd type="triangle" w="med" len="med"/>
            <a:tailEnd type="triangle" w="med" len="med"/>
          </a:ln>
        </p:spPr>
        <p:txBody>
          <a:bodyPr wrap="none" lIns="0" tIns="0" rIns="0" bIns="0" anchor="ctr"/>
          <a:lstStyle/>
          <a:p>
            <a:endParaRPr lang="de-DE"/>
          </a:p>
        </p:txBody>
      </p:sp>
      <p:sp>
        <p:nvSpPr>
          <p:cNvPr id="114696" name="Text Box 9"/>
          <p:cNvSpPr txBox="1">
            <a:spLocks noChangeArrowheads="1"/>
          </p:cNvSpPr>
          <p:nvPr/>
        </p:nvSpPr>
        <p:spPr bwMode="gray">
          <a:xfrm>
            <a:off x="8509000" y="2589213"/>
            <a:ext cx="742950" cy="458787"/>
          </a:xfrm>
          <a:prstGeom prst="rect">
            <a:avLst/>
          </a:prstGeom>
          <a:noFill/>
          <a:ln w="12700">
            <a:noFill/>
            <a:miter lim="800000"/>
            <a:headEnd/>
            <a:tailEnd type="none" w="med" len="lg"/>
          </a:ln>
        </p:spPr>
        <p:txBody>
          <a:bodyPr lIns="0" tIns="0" rIns="0" bIns="0" anchor="ctr"/>
          <a:lstStyle/>
          <a:p>
            <a:pPr algn="ctr"/>
            <a:r>
              <a:rPr lang="de-DE" sz="1000" b="0"/>
              <a:t>Delta of </a:t>
            </a:r>
          </a:p>
          <a:p>
            <a:pPr algn="ctr"/>
            <a:r>
              <a:rPr lang="de-DE" sz="1000" b="0"/>
              <a:t>-23,6 Mio. €</a:t>
            </a:r>
          </a:p>
        </p:txBody>
      </p:sp>
      <p:sp>
        <p:nvSpPr>
          <p:cNvPr id="114698" name="Text Box 11"/>
          <p:cNvSpPr txBox="1">
            <a:spLocks noChangeArrowheads="1"/>
          </p:cNvSpPr>
          <p:nvPr/>
        </p:nvSpPr>
        <p:spPr bwMode="auto">
          <a:xfrm rot="1800000">
            <a:off x="7205663" y="309563"/>
            <a:ext cx="1414462" cy="406400"/>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a:solidFill>
                  <a:schemeClr val="bg1"/>
                </a:solidFill>
              </a:rPr>
              <a:t>Backup</a:t>
            </a:r>
          </a:p>
        </p:txBody>
      </p:sp>
      <p:sp>
        <p:nvSpPr>
          <p:cNvPr id="12"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ChangeArrowheads="1"/>
          </p:cNvSpPr>
          <p:nvPr>
            <p:ph type="title"/>
          </p:nvPr>
        </p:nvSpPr>
        <p:spPr/>
        <p:txBody>
          <a:bodyPr/>
          <a:lstStyle/>
          <a:p>
            <a:pPr eaLnBrk="1" hangingPunct="1"/>
            <a:r>
              <a:rPr lang="de-DE" smtClean="0"/>
              <a:t>Status PPA</a:t>
            </a:r>
          </a:p>
        </p:txBody>
      </p:sp>
      <p:sp>
        <p:nvSpPr>
          <p:cNvPr id="115714" name="Rectangle 3"/>
          <p:cNvSpPr>
            <a:spLocks noGrp="1" noChangeArrowheads="1"/>
          </p:cNvSpPr>
          <p:nvPr>
            <p:ph type="body" idx="1"/>
          </p:nvPr>
        </p:nvSpPr>
        <p:spPr>
          <a:xfrm>
            <a:off x="488950" y="1909763"/>
            <a:ext cx="8585200" cy="4343400"/>
          </a:xfrm>
        </p:spPr>
        <p:txBody>
          <a:bodyPr/>
          <a:lstStyle/>
          <a:p>
            <a:pPr lvl="1" eaLnBrk="1" hangingPunct="1">
              <a:lnSpc>
                <a:spcPts val="2200"/>
              </a:lnSpc>
            </a:pPr>
            <a:r>
              <a:rPr lang="en-US" sz="1800" smtClean="0"/>
              <a:t>So far no push down-accounting form CC/EEA-level to BU France has been performed; this is foreseen only for the Q2/2009-reporting when the PPA needs to be finalized as requested by IFRS 3. High positive EBIT-deviations (&gt; 100 M€ p.y.) are expected.</a:t>
            </a:r>
          </a:p>
          <a:p>
            <a:pPr lvl="1" eaLnBrk="1" hangingPunct="1">
              <a:lnSpc>
                <a:spcPts val="2200"/>
              </a:lnSpc>
            </a:pPr>
            <a:r>
              <a:rPr lang="en-US" sz="1800" smtClean="0"/>
              <a:t>BU France has clarified with EEA how and on which level the follow-up accounting of the different positions resulting from the PPA will be performed with the outcome that the goodwill impairment will stay in the responsibility of EEA.</a:t>
            </a:r>
          </a:p>
          <a:p>
            <a:pPr lvl="1" eaLnBrk="1" hangingPunct="1">
              <a:lnSpc>
                <a:spcPts val="2200"/>
              </a:lnSpc>
            </a:pPr>
            <a:r>
              <a:rPr lang="en-US" sz="1800" smtClean="0"/>
              <a:t>The corresponding models for evaluation have been handed over to BU France and explained by kpmg. BU France will assist EEA for the calculations in the course of FC 1- and Q 1-reporting.</a:t>
            </a:r>
          </a:p>
          <a:p>
            <a:pPr lvl="1" eaLnBrk="1" hangingPunct="1">
              <a:lnSpc>
                <a:spcPts val="2200"/>
              </a:lnSpc>
            </a:pPr>
            <a:r>
              <a:rPr lang="en-US" sz="1800" smtClean="0"/>
              <a:t>A regular mark-to-market-accounting will only be needed for</a:t>
            </a:r>
          </a:p>
          <a:p>
            <a:pPr lvl="2" eaLnBrk="1" hangingPunct="1">
              <a:lnSpc>
                <a:spcPts val="2200"/>
              </a:lnSpc>
            </a:pPr>
            <a:r>
              <a:rPr lang="en-US" sz="1800" smtClean="0"/>
              <a:t>clause de sauvegarde (purely financial settlement of the EDF-contract until 2019),</a:t>
            </a:r>
          </a:p>
          <a:p>
            <a:pPr lvl="2" eaLnBrk="1" hangingPunct="1">
              <a:lnSpc>
                <a:spcPts val="2200"/>
              </a:lnSpc>
            </a:pPr>
            <a:r>
              <a:rPr lang="en-US" sz="1800" smtClean="0"/>
              <a:t>Endesa call options (2009, 2010 and 2011),</a:t>
            </a:r>
          </a:p>
          <a:p>
            <a:pPr lvl="2" eaLnBrk="1" hangingPunct="1">
              <a:lnSpc>
                <a:spcPts val="2200"/>
              </a:lnSpc>
            </a:pPr>
            <a:r>
              <a:rPr lang="en-US" sz="1800" smtClean="0"/>
              <a:t>Closed power forward positions as of acquisitions date.    </a:t>
            </a:r>
          </a:p>
        </p:txBody>
      </p:sp>
      <p:sp>
        <p:nvSpPr>
          <p:cNvPr id="115716" name="Text Box 5"/>
          <p:cNvSpPr txBox="1">
            <a:spLocks noChangeArrowheads="1"/>
          </p:cNvSpPr>
          <p:nvPr/>
        </p:nvSpPr>
        <p:spPr bwMode="auto">
          <a:xfrm rot="1800000">
            <a:off x="7205663" y="309563"/>
            <a:ext cx="1414462" cy="406400"/>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a:solidFill>
                  <a:schemeClr val="bg1"/>
                </a:solidFill>
              </a:rPr>
              <a:t>Backup</a:t>
            </a:r>
          </a:p>
        </p:txBody>
      </p:sp>
      <p:sp>
        <p:nvSpPr>
          <p:cNvPr id="6"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60400" y="1057275"/>
            <a:ext cx="8585200" cy="533400"/>
          </a:xfrm>
        </p:spPr>
        <p:txBody>
          <a:bodyPr/>
          <a:lstStyle/>
          <a:p>
            <a:pPr eaLnBrk="1" hangingPunct="1"/>
            <a:r>
              <a:rPr lang="en-US" smtClean="0"/>
              <a:t>Agenda</a:t>
            </a:r>
          </a:p>
        </p:txBody>
      </p:sp>
      <p:sp>
        <p:nvSpPr>
          <p:cNvPr id="6" name="Rectangle 9"/>
          <p:cNvSpPr txBox="1">
            <a:spLocks noChangeArrowheads="1"/>
          </p:cNvSpPr>
          <p:nvPr/>
        </p:nvSpPr>
        <p:spPr bwMode="gray">
          <a:xfrm>
            <a:off x="671513" y="1542542"/>
            <a:ext cx="8918575" cy="4846637"/>
          </a:xfrm>
          <a:prstGeom prst="rect">
            <a:avLst/>
          </a:prstGeom>
          <a:noFill/>
          <a:ln w="9525" algn="ctr">
            <a:noFill/>
            <a:miter lim="800000"/>
            <a:headEnd/>
            <a:tailEnd/>
          </a:ln>
        </p:spPr>
        <p:txBody>
          <a:bodyPr lIns="0" tIns="0" rIns="0" bIns="0"/>
          <a:lstStyle/>
          <a:p>
            <a:pPr marL="400050" indent="-400050">
              <a:lnSpc>
                <a:spcPct val="90000"/>
              </a:lnSpc>
              <a:spcBef>
                <a:spcPct val="120000"/>
              </a:spcBef>
              <a:buClr>
                <a:srgbClr val="F21C0A"/>
              </a:buClr>
              <a:buFont typeface="+mj-lt"/>
              <a:buAutoNum type="arabicParenR"/>
              <a:defRPr/>
            </a:pPr>
            <a:r>
              <a:rPr lang="en-GB" sz="1600" b="0" kern="0" dirty="0">
                <a:latin typeface="+mn-lt"/>
              </a:rPr>
              <a:t>Review of Political, economical and regulatory environment</a:t>
            </a:r>
            <a:endParaRPr lang="en-US" sz="1600" b="0" kern="0" dirty="0">
              <a:latin typeface="+mn-lt"/>
            </a:endParaRPr>
          </a:p>
          <a:p>
            <a:pPr marL="881063" lvl="2" indent="-342900">
              <a:spcBef>
                <a:spcPct val="20000"/>
              </a:spcBef>
              <a:buClr>
                <a:schemeClr val="tx2"/>
              </a:buClr>
              <a:buFont typeface="Wingdings" pitchFamily="2" charset="2"/>
              <a:buChar char="§"/>
              <a:defRPr/>
            </a:pPr>
            <a:r>
              <a:rPr lang="en-GB" sz="1400" b="0" kern="0" dirty="0" smtClean="0">
                <a:latin typeface="+mn-lt"/>
              </a:rPr>
              <a:t>CO2 Allocation – </a:t>
            </a:r>
            <a:r>
              <a:rPr lang="en-GB" sz="1400" b="0" kern="0" dirty="0" smtClean="0">
                <a:latin typeface="+mn-lt"/>
              </a:rPr>
              <a:t>follow-up &amp;  </a:t>
            </a:r>
            <a:r>
              <a:rPr lang="en-GB" sz="1400" b="0" dirty="0" smtClean="0">
                <a:ea typeface="Calibri"/>
                <a:cs typeface="Times New Roman"/>
              </a:rPr>
              <a:t>compensation </a:t>
            </a:r>
            <a:r>
              <a:rPr lang="en-GB" sz="1400" b="0" dirty="0">
                <a:ea typeface="Calibri"/>
                <a:cs typeface="Times New Roman"/>
              </a:rPr>
              <a:t>possibilities</a:t>
            </a:r>
            <a:endParaRPr lang="en-GB" sz="1400" b="0" kern="0" dirty="0"/>
          </a:p>
          <a:p>
            <a:pPr marL="881063" lvl="2" indent="-342900">
              <a:spcBef>
                <a:spcPct val="20000"/>
              </a:spcBef>
              <a:buClr>
                <a:schemeClr val="tx2"/>
              </a:buClr>
              <a:buFont typeface="Wingdings" pitchFamily="2" charset="2"/>
              <a:buChar char="§"/>
              <a:defRPr/>
            </a:pPr>
            <a:r>
              <a:rPr lang="en-GB" sz="1400" b="0" kern="0" dirty="0" smtClean="0">
                <a:latin typeface="+mn-lt"/>
              </a:rPr>
              <a:t>Commission </a:t>
            </a:r>
            <a:r>
              <a:rPr lang="en-GB" sz="1400" b="0" kern="0" dirty="0" err="1" smtClean="0">
                <a:latin typeface="+mn-lt"/>
              </a:rPr>
              <a:t>Champsaur</a:t>
            </a:r>
            <a:r>
              <a:rPr lang="en-GB" sz="1400" b="0" kern="0" dirty="0" smtClean="0">
                <a:latin typeface="+mn-lt"/>
              </a:rPr>
              <a:t> – conclusions </a:t>
            </a:r>
          </a:p>
          <a:p>
            <a:pPr marL="881063" lvl="2" indent="-342900">
              <a:spcBef>
                <a:spcPct val="20000"/>
              </a:spcBef>
              <a:buClr>
                <a:schemeClr val="tx2"/>
              </a:buClr>
              <a:buFont typeface="+mj-lt"/>
              <a:buAutoNum type="alphaLcPeriod"/>
              <a:defRPr/>
            </a:pPr>
            <a:endParaRPr lang="en-GB" sz="1400" b="0" kern="0" dirty="0">
              <a:latin typeface="+mn-lt"/>
            </a:endParaRPr>
          </a:p>
          <a:p>
            <a:pPr marL="342900" indent="-342900">
              <a:spcAft>
                <a:spcPts val="0"/>
              </a:spcAft>
              <a:buClr>
                <a:schemeClr val="tx2"/>
              </a:buClr>
              <a:buFont typeface="+mj-lt"/>
              <a:buAutoNum type="arabicParenR"/>
            </a:pPr>
            <a:r>
              <a:rPr lang="en-GB" sz="1600" b="0" kern="0" dirty="0">
                <a:latin typeface="+mn-lt"/>
              </a:rPr>
              <a:t>Current status of business activities </a:t>
            </a:r>
            <a:endParaRPr lang="fr-FR" sz="1600" b="0" kern="0" dirty="0">
              <a:latin typeface="+mn-lt"/>
            </a:endParaRPr>
          </a:p>
          <a:p>
            <a:pPr marL="881063" lvl="2" indent="-342900">
              <a:spcBef>
                <a:spcPct val="20000"/>
              </a:spcBef>
              <a:buClr>
                <a:schemeClr val="tx2"/>
              </a:buClr>
              <a:buFont typeface="Wingdings" pitchFamily="2" charset="2"/>
              <a:buChar char="§"/>
              <a:defRPr/>
            </a:pPr>
            <a:r>
              <a:rPr lang="en-GB" sz="1400" b="0" kern="0" dirty="0" smtClean="0">
                <a:latin typeface="+mn-lt"/>
              </a:rPr>
              <a:t>Achieved</a:t>
            </a:r>
            <a:endParaRPr lang="en-GB" sz="1400" b="0" kern="0" dirty="0">
              <a:latin typeface="+mn-lt"/>
            </a:endParaRPr>
          </a:p>
          <a:p>
            <a:pPr marL="881063" lvl="2" indent="-342900">
              <a:spcBef>
                <a:spcPct val="20000"/>
              </a:spcBef>
              <a:buClr>
                <a:schemeClr val="tx2"/>
              </a:buClr>
              <a:buFont typeface="Wingdings" pitchFamily="2" charset="2"/>
              <a:buChar char="§"/>
              <a:defRPr/>
            </a:pPr>
            <a:r>
              <a:rPr lang="fr-FR" sz="1400" b="0" kern="0" dirty="0" err="1" smtClean="0">
                <a:latin typeface="+mn-lt"/>
              </a:rPr>
              <a:t>Forecast</a:t>
            </a:r>
            <a:endParaRPr lang="fr-FR" sz="1400" b="0" kern="0" dirty="0" smtClean="0">
              <a:latin typeface="+mn-lt"/>
            </a:endParaRPr>
          </a:p>
          <a:p>
            <a:pPr marL="800100" lvl="1" indent="-342900">
              <a:buClr>
                <a:schemeClr val="tx2"/>
              </a:buClr>
              <a:buFont typeface="+mj-lt"/>
              <a:buAutoNum type="alphaLcPeriod"/>
              <a:defRPr/>
            </a:pPr>
            <a:endParaRPr lang="fr-FR" sz="1600" b="0" dirty="0">
              <a:latin typeface="+mn-lt"/>
            </a:endParaRPr>
          </a:p>
          <a:p>
            <a:pPr marL="342900" indent="-342900">
              <a:spcAft>
                <a:spcPts val="0"/>
              </a:spcAft>
              <a:buClr>
                <a:schemeClr val="tx2"/>
              </a:buClr>
              <a:buFont typeface="+mj-lt"/>
              <a:buAutoNum type="arabicParenR"/>
            </a:pPr>
            <a:r>
              <a:rPr lang="en-GB" sz="1600" b="0" dirty="0" smtClean="0">
                <a:latin typeface="+mn-lt"/>
                <a:ea typeface="Calibri"/>
                <a:cs typeface="Times New Roman"/>
              </a:rPr>
              <a:t>E.ON France Industrial plan</a:t>
            </a:r>
            <a:endParaRPr lang="fr-FR" sz="1600" b="0" dirty="0" smtClean="0">
              <a:latin typeface="+mn-lt"/>
              <a:ea typeface="Calibri"/>
              <a:cs typeface="Times New Roman"/>
            </a:endParaRPr>
          </a:p>
          <a:p>
            <a:pPr marL="914400" lvl="1" indent="-457200">
              <a:buClr>
                <a:schemeClr val="tx2"/>
              </a:buClr>
              <a:buFont typeface="Wingdings" pitchFamily="2" charset="2"/>
              <a:buChar char="§"/>
              <a:defRPr/>
            </a:pPr>
            <a:r>
              <a:rPr lang="en-GB" sz="1400" b="0" dirty="0">
                <a:latin typeface="+mn-lt"/>
                <a:ea typeface="Calibri"/>
                <a:cs typeface="Times New Roman"/>
              </a:rPr>
              <a:t>Analysis first reactions</a:t>
            </a:r>
            <a:endParaRPr lang="en-GB" sz="1400" b="0" dirty="0">
              <a:latin typeface="+mn-lt"/>
            </a:endParaRPr>
          </a:p>
          <a:p>
            <a:pPr marL="914400" lvl="1" indent="-457200">
              <a:buClr>
                <a:schemeClr val="tx2"/>
              </a:buClr>
              <a:buFont typeface="Wingdings" pitchFamily="2" charset="2"/>
              <a:buChar char="§"/>
              <a:defRPr/>
            </a:pPr>
            <a:r>
              <a:rPr lang="en-GB" sz="1400" b="0" dirty="0">
                <a:latin typeface="+mn-lt"/>
                <a:ea typeface="Calibri"/>
                <a:cs typeface="Times New Roman"/>
              </a:rPr>
              <a:t>Next </a:t>
            </a:r>
            <a:r>
              <a:rPr lang="en-GB" sz="1400" b="0" dirty="0" smtClean="0">
                <a:latin typeface="+mn-lt"/>
                <a:ea typeface="Calibri"/>
                <a:cs typeface="Times New Roman"/>
              </a:rPr>
              <a:t>steps</a:t>
            </a:r>
          </a:p>
          <a:p>
            <a:pPr marL="342900" indent="-342900">
              <a:lnSpc>
                <a:spcPct val="90000"/>
              </a:lnSpc>
              <a:spcBef>
                <a:spcPct val="110000"/>
              </a:spcBef>
              <a:buClr>
                <a:srgbClr val="F21C0A"/>
              </a:buClr>
              <a:buFont typeface="+mj-lt"/>
              <a:buAutoNum type="arabicParenR"/>
              <a:defRPr/>
            </a:pPr>
            <a:r>
              <a:rPr lang="en-GB" sz="1600" b="0" dirty="0" smtClean="0">
                <a:latin typeface="+mn-lt"/>
                <a:ea typeface="Calibri"/>
                <a:cs typeface="Times New Roman"/>
              </a:rPr>
              <a:t>Strategy </a:t>
            </a:r>
            <a:r>
              <a:rPr lang="en-GB" sz="1600" b="0" dirty="0">
                <a:latin typeface="+mn-lt"/>
                <a:ea typeface="Calibri"/>
                <a:cs typeface="Times New Roman"/>
              </a:rPr>
              <a:t>Process </a:t>
            </a:r>
            <a:endParaRPr lang="en-GB" sz="1600" b="0" dirty="0" smtClean="0">
              <a:latin typeface="+mn-lt"/>
              <a:ea typeface="Calibri"/>
              <a:cs typeface="Times New Roman"/>
            </a:endParaRPr>
          </a:p>
          <a:p>
            <a:pPr marL="914400" lvl="1" indent="-457200">
              <a:buClr>
                <a:schemeClr val="tx2"/>
              </a:buClr>
              <a:buFont typeface="Wingdings" pitchFamily="2" charset="2"/>
              <a:buChar char="§"/>
              <a:defRPr/>
            </a:pPr>
            <a:r>
              <a:rPr lang="en-GB" sz="1400" b="0" dirty="0" smtClean="0">
                <a:latin typeface="+mn-lt"/>
                <a:ea typeface="Calibri"/>
                <a:cs typeface="Times New Roman"/>
              </a:rPr>
              <a:t>E.ON France at </a:t>
            </a:r>
            <a:r>
              <a:rPr lang="en-GB" sz="1400" b="0" dirty="0" err="1" smtClean="0">
                <a:latin typeface="+mn-lt"/>
                <a:ea typeface="Calibri"/>
                <a:cs typeface="Times New Roman"/>
              </a:rPr>
              <a:t>Plateform</a:t>
            </a:r>
            <a:r>
              <a:rPr lang="en-GB" sz="1400" b="0" dirty="0" smtClean="0">
                <a:latin typeface="+mn-lt"/>
                <a:ea typeface="Calibri"/>
                <a:cs typeface="Times New Roman"/>
              </a:rPr>
              <a:t> Company</a:t>
            </a:r>
          </a:p>
          <a:p>
            <a:pPr marL="914400" lvl="1" indent="-457200">
              <a:buClr>
                <a:schemeClr val="tx2"/>
              </a:buClr>
              <a:buFont typeface="Wingdings" pitchFamily="2" charset="2"/>
              <a:buChar char="§"/>
              <a:defRPr/>
            </a:pPr>
            <a:r>
              <a:rPr lang="en-GB" sz="1400" b="0" dirty="0" smtClean="0">
                <a:latin typeface="+mn-lt"/>
                <a:ea typeface="Calibri"/>
                <a:cs typeface="Times New Roman"/>
              </a:rPr>
              <a:t>Focus </a:t>
            </a:r>
            <a:r>
              <a:rPr lang="en-GB" sz="1400" b="0" dirty="0">
                <a:latin typeface="+mn-lt"/>
                <a:ea typeface="Calibri"/>
                <a:cs typeface="Times New Roman"/>
              </a:rPr>
              <a:t>topics for 2009 </a:t>
            </a:r>
            <a:endParaRPr lang="en-GB" sz="1400" b="0" dirty="0" smtClean="0">
              <a:latin typeface="+mn-lt"/>
              <a:ea typeface="Calibri"/>
              <a:cs typeface="Times New Roman"/>
            </a:endParaRPr>
          </a:p>
          <a:p>
            <a:pPr marL="914400" lvl="1" indent="-457200">
              <a:buClr>
                <a:schemeClr val="tx2"/>
              </a:buClr>
              <a:buFont typeface="+mj-lt"/>
              <a:buAutoNum type="alphaLcPeriod"/>
              <a:defRPr/>
            </a:pPr>
            <a:endParaRPr lang="en-GB" sz="1400" b="0" dirty="0">
              <a:latin typeface="+mn-lt"/>
              <a:cs typeface="Times New Roman"/>
            </a:endParaRPr>
          </a:p>
          <a:p>
            <a:pPr marL="457200" indent="-457200">
              <a:buClr>
                <a:schemeClr val="tx2"/>
              </a:buClr>
              <a:buFont typeface="+mj-lt"/>
              <a:buAutoNum type="arabicParenR"/>
              <a:defRPr/>
            </a:pPr>
            <a:r>
              <a:rPr lang="en-GB" sz="1600" b="0" dirty="0" smtClean="0">
                <a:latin typeface="+mn-lt"/>
                <a:ea typeface="Calibri"/>
                <a:cs typeface="Times New Roman"/>
              </a:rPr>
              <a:t>Others</a:t>
            </a:r>
            <a:endParaRPr lang="fr-FR" sz="1600" b="0" dirty="0">
              <a:latin typeface="+mn-lt"/>
              <a:ea typeface="Calibri"/>
              <a:cs typeface="Times New Roman"/>
            </a:endParaRPr>
          </a:p>
          <a:p>
            <a:pPr marL="914400" lvl="1" indent="-457200">
              <a:buClr>
                <a:schemeClr val="tx2"/>
              </a:buClr>
              <a:buFont typeface="Wingdings" pitchFamily="2" charset="2"/>
              <a:buChar char="§"/>
              <a:defRPr/>
            </a:pPr>
            <a:r>
              <a:rPr lang="en-GB" sz="1400" b="0" dirty="0">
                <a:latin typeface="+mn-lt"/>
                <a:ea typeface="Calibri"/>
                <a:cs typeface="Times New Roman"/>
              </a:rPr>
              <a:t>recruitments </a:t>
            </a:r>
            <a:r>
              <a:rPr lang="en-GB" sz="1400" b="0" dirty="0" smtClean="0">
                <a:latin typeface="+mn-lt"/>
                <a:ea typeface="Calibri"/>
                <a:cs typeface="Times New Roman"/>
              </a:rPr>
              <a:t>needs</a:t>
            </a:r>
          </a:p>
          <a:p>
            <a:pPr marL="914400" lvl="1" indent="-457200">
              <a:buClr>
                <a:schemeClr val="tx2"/>
              </a:buClr>
              <a:buFont typeface="Wingdings" pitchFamily="2" charset="2"/>
              <a:buChar char="§"/>
              <a:defRPr/>
            </a:pPr>
            <a:r>
              <a:rPr lang="en-GB" sz="1400" b="0" dirty="0">
                <a:latin typeface="+mn-lt"/>
                <a:ea typeface="Calibri"/>
                <a:cs typeface="Times New Roman"/>
              </a:rPr>
              <a:t>nomination SNET board members</a:t>
            </a:r>
            <a:endParaRPr lang="en-GB" sz="1400" b="0" dirty="0" smtClean="0">
              <a:latin typeface="+mn-lt"/>
              <a:ea typeface="Calibri"/>
              <a:cs typeface="Times New Roman"/>
            </a:endParaRPr>
          </a:p>
          <a:p>
            <a:pPr marL="914400" lvl="1" indent="-457200">
              <a:buClr>
                <a:schemeClr val="tx2"/>
              </a:buClr>
              <a:buFont typeface="+mj-lt"/>
              <a:buAutoNum type="alphaLcPeriod"/>
              <a:defRPr/>
            </a:pPr>
            <a:endParaRPr lang="en-GB" sz="1600" b="0" kern="0" dirty="0">
              <a:latin typeface="+mn-lt"/>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ChangeArrowheads="1"/>
          </p:cNvSpPr>
          <p:nvPr>
            <p:ph type="title"/>
          </p:nvPr>
        </p:nvSpPr>
        <p:spPr/>
        <p:txBody>
          <a:bodyPr/>
          <a:lstStyle/>
          <a:p>
            <a:pPr eaLnBrk="1" hangingPunct="1"/>
            <a:r>
              <a:rPr lang="en-US" smtClean="0"/>
              <a:t>Update on Treasury – CRE-receivables</a:t>
            </a:r>
          </a:p>
        </p:txBody>
      </p:sp>
      <p:sp>
        <p:nvSpPr>
          <p:cNvPr id="116738" name="Rectangle 3"/>
          <p:cNvSpPr>
            <a:spLocks noGrp="1" noChangeArrowheads="1"/>
          </p:cNvSpPr>
          <p:nvPr>
            <p:ph type="body" idx="1"/>
          </p:nvPr>
        </p:nvSpPr>
        <p:spPr>
          <a:xfrm>
            <a:off x="488950" y="1901825"/>
            <a:ext cx="8763000" cy="4343400"/>
          </a:xfrm>
        </p:spPr>
        <p:txBody>
          <a:bodyPr/>
          <a:lstStyle/>
          <a:p>
            <a:pPr lvl="1" eaLnBrk="1" hangingPunct="1">
              <a:lnSpc>
                <a:spcPts val="2200"/>
              </a:lnSpc>
            </a:pPr>
            <a:r>
              <a:rPr lang="en-US" smtClean="0"/>
              <a:t>The accounts receivable of BU France include claims on CRE (French Power Tariff´s regulator) amounting to approx. 35 Mio. € which reflect unpaid compensations mainly for Q3 2008. </a:t>
            </a:r>
          </a:p>
          <a:p>
            <a:pPr lvl="1" eaLnBrk="1" hangingPunct="1">
              <a:lnSpc>
                <a:spcPts val="2200"/>
              </a:lnSpc>
            </a:pPr>
            <a:r>
              <a:rPr lang="en-US" smtClean="0"/>
              <a:t>As the funding did not meet the compensations requested, a regular payment was not possible for CRE. Due to this it was announced that a settlement could only take place in 2010.</a:t>
            </a:r>
          </a:p>
          <a:p>
            <a:pPr lvl="1" eaLnBrk="1" hangingPunct="1">
              <a:lnSpc>
                <a:spcPts val="2200"/>
              </a:lnSpc>
            </a:pPr>
            <a:r>
              <a:rPr lang="en-US" smtClean="0"/>
              <a:t>Action to be taken: BU France will request an acceptance letter issued by CRE and monetise this with OSEO and a bank. The financing costs will be declared to CRE in TaRTAM-declaration.</a:t>
            </a:r>
          </a:p>
          <a:p>
            <a:pPr lvl="1" eaLnBrk="1" hangingPunct="1">
              <a:lnSpc>
                <a:spcPts val="2200"/>
              </a:lnSpc>
            </a:pPr>
            <a:r>
              <a:rPr lang="en-US" smtClean="0"/>
              <a:t>The proposed transaction is justified by the following reasons:</a:t>
            </a:r>
          </a:p>
          <a:p>
            <a:pPr lvl="3" eaLnBrk="1" hangingPunct="1">
              <a:lnSpc>
                <a:spcPts val="2200"/>
              </a:lnSpc>
              <a:buFont typeface="Wingdings" pitchFamily="2" charset="2"/>
              <a:buNone/>
            </a:pPr>
            <a:r>
              <a:rPr lang="en-US" smtClean="0"/>
              <a:t>- 	Optimisation of BU France liquidity position (especially at SNET).</a:t>
            </a:r>
          </a:p>
          <a:p>
            <a:pPr lvl="3" eaLnBrk="1" hangingPunct="1">
              <a:lnSpc>
                <a:spcPts val="2200"/>
              </a:lnSpc>
              <a:buFontTx/>
              <a:buChar char="-"/>
            </a:pPr>
            <a:r>
              <a:rPr lang="en-US" smtClean="0"/>
              <a:t>Usage of low interest rate as public body-acceptance letter serves as collateral.</a:t>
            </a:r>
          </a:p>
          <a:p>
            <a:pPr lvl="3" eaLnBrk="1" hangingPunct="1">
              <a:lnSpc>
                <a:spcPts val="2200"/>
              </a:lnSpc>
              <a:buFontTx/>
              <a:buChar char="-"/>
            </a:pPr>
            <a:r>
              <a:rPr lang="en-US" smtClean="0"/>
              <a:t>Higher possibility of compensation for financing costs as interest can be attributed directly to the claim via the monetisation of the acceptance letter. This is important especially in the case of EFRE which otherwise could not document interest for outstanding payments as overall cash position is positive. </a:t>
            </a:r>
          </a:p>
          <a:p>
            <a:pPr lvl="1" eaLnBrk="1" hangingPunct="1">
              <a:lnSpc>
                <a:spcPts val="2200"/>
              </a:lnSpc>
            </a:pPr>
            <a:r>
              <a:rPr lang="en-US" smtClean="0"/>
              <a:t>This approach has been validated by EEA-CKR.</a:t>
            </a:r>
          </a:p>
        </p:txBody>
      </p:sp>
      <p:sp>
        <p:nvSpPr>
          <p:cNvPr id="116740" name="Text Box 5"/>
          <p:cNvSpPr txBox="1">
            <a:spLocks noChangeArrowheads="1"/>
          </p:cNvSpPr>
          <p:nvPr/>
        </p:nvSpPr>
        <p:spPr bwMode="auto">
          <a:xfrm rot="1800000">
            <a:off x="7205663" y="309563"/>
            <a:ext cx="1414462" cy="406400"/>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a:solidFill>
                  <a:schemeClr val="bg1"/>
                </a:solidFill>
              </a:rPr>
              <a:t>Backup</a:t>
            </a:r>
          </a:p>
        </p:txBody>
      </p:sp>
      <p:sp>
        <p:nvSpPr>
          <p:cNvPr id="6"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p:txBody>
          <a:bodyPr/>
          <a:lstStyle/>
          <a:p>
            <a:pPr eaLnBrk="1" hangingPunct="1"/>
            <a:r>
              <a:rPr lang="de-DE" smtClean="0"/>
              <a:t>Update on Risk Management</a:t>
            </a:r>
          </a:p>
        </p:txBody>
      </p:sp>
      <p:sp>
        <p:nvSpPr>
          <p:cNvPr id="117762" name="Rectangle 3"/>
          <p:cNvSpPr>
            <a:spLocks noGrp="1" noChangeArrowheads="1"/>
          </p:cNvSpPr>
          <p:nvPr>
            <p:ph type="body" idx="1"/>
          </p:nvPr>
        </p:nvSpPr>
        <p:spPr>
          <a:xfrm>
            <a:off x="488950" y="1901825"/>
            <a:ext cx="8585200" cy="4343400"/>
          </a:xfrm>
        </p:spPr>
        <p:txBody>
          <a:bodyPr/>
          <a:lstStyle/>
          <a:p>
            <a:pPr lvl="1" eaLnBrk="1" hangingPunct="1">
              <a:lnSpc>
                <a:spcPts val="2200"/>
              </a:lnSpc>
            </a:pPr>
            <a:r>
              <a:rPr lang="en-US" b="1" smtClean="0"/>
              <a:t>Counterparty exposures of SNET are in line with the attributed limits</a:t>
            </a:r>
            <a:r>
              <a:rPr lang="en-US" smtClean="0"/>
              <a:t>, only exceptions are EDF and EDF-Trading where the overall limit for the risk compound is met. However, a higher limit for EDF has been requested in order to include long term power sales contract in the exposure.</a:t>
            </a:r>
          </a:p>
          <a:p>
            <a:pPr lvl="1" eaLnBrk="1" hangingPunct="1">
              <a:lnSpc>
                <a:spcPts val="2200"/>
              </a:lnSpc>
            </a:pPr>
            <a:r>
              <a:rPr lang="en-US" smtClean="0"/>
              <a:t>The </a:t>
            </a:r>
            <a:r>
              <a:rPr lang="en-US" b="1" smtClean="0"/>
              <a:t>Profit at Risk and Stop loss-limits for the generation portfolio </a:t>
            </a:r>
            <a:r>
              <a:rPr lang="en-US" smtClean="0"/>
              <a:t>calculated monthly jointly with EEA have been met (no exposure beyond 60% limit-usage).</a:t>
            </a:r>
          </a:p>
          <a:p>
            <a:pPr lvl="1" eaLnBrk="1" hangingPunct="1">
              <a:lnSpc>
                <a:spcPts val="2200"/>
              </a:lnSpc>
            </a:pPr>
            <a:r>
              <a:rPr lang="en-US" smtClean="0"/>
              <a:t>The first </a:t>
            </a:r>
            <a:r>
              <a:rPr lang="en-US" b="1" smtClean="0"/>
              <a:t>bottom-up</a:t>
            </a:r>
            <a:r>
              <a:rPr lang="en-US" smtClean="0"/>
              <a:t> </a:t>
            </a:r>
            <a:r>
              <a:rPr lang="en-US" b="1" smtClean="0"/>
              <a:t>KonTraG-Reporting is being set up </a:t>
            </a:r>
            <a:r>
              <a:rPr lang="en-US" smtClean="0"/>
              <a:t>(delivery to EEA scheduled for April 10</a:t>
            </a:r>
            <a:r>
              <a:rPr lang="en-US" baseline="30000" smtClean="0"/>
              <a:t>th</a:t>
            </a:r>
            <a:r>
              <a:rPr lang="en-US" smtClean="0"/>
              <a:t>, 2009). Internal Ad hoc-KonTraG-Reporting has been introduced with lower limits; first reports have been received on FX-risks Bialystok and expected revenues from EDF-contract. Both issues do not trigger an Ad hoc-reporting to EEA but have been included in the Forecast 1.</a:t>
            </a:r>
          </a:p>
          <a:p>
            <a:pPr lvl="1" eaLnBrk="1" hangingPunct="1">
              <a:lnSpc>
                <a:spcPts val="2200"/>
              </a:lnSpc>
            </a:pPr>
            <a:r>
              <a:rPr lang="en-US" smtClean="0"/>
              <a:t>In </a:t>
            </a:r>
            <a:r>
              <a:rPr lang="en-US" b="1" smtClean="0"/>
              <a:t>financial crisis reporting BU France</a:t>
            </a:r>
            <a:r>
              <a:rPr lang="en-US" smtClean="0"/>
              <a:t> shows expected margin losses of up to 1.8 M€ in margin (worst case). Risk of bad debt in power sales for 2009 and first half 2010 is considered to be low as it is expected that CRE will cover these risks in the TaRTAM-compensation.</a:t>
            </a:r>
          </a:p>
          <a:p>
            <a:pPr lvl="1" eaLnBrk="1" hangingPunct="1">
              <a:lnSpc>
                <a:spcPts val="2200"/>
              </a:lnSpc>
            </a:pPr>
            <a:endParaRPr lang="en-US" smtClean="0"/>
          </a:p>
        </p:txBody>
      </p:sp>
      <p:sp>
        <p:nvSpPr>
          <p:cNvPr id="117764" name="Text Box 5"/>
          <p:cNvSpPr txBox="1">
            <a:spLocks noChangeArrowheads="1"/>
          </p:cNvSpPr>
          <p:nvPr/>
        </p:nvSpPr>
        <p:spPr bwMode="auto">
          <a:xfrm rot="1800000">
            <a:off x="7205663" y="309563"/>
            <a:ext cx="1414462" cy="406400"/>
          </a:xfrm>
          <a:prstGeom prst="rect">
            <a:avLst/>
          </a:prstGeom>
          <a:noFill/>
          <a:ln w="9525">
            <a:solidFill>
              <a:schemeClr val="bg1"/>
            </a:solidFill>
            <a:prstDash val="dash"/>
            <a:miter lim="800000"/>
            <a:headEnd/>
            <a:tailEnd/>
          </a:ln>
        </p:spPr>
        <p:txBody>
          <a:bodyPr>
            <a:spAutoFit/>
          </a:bodyPr>
          <a:lstStyle/>
          <a:p>
            <a:pPr algn="ctr">
              <a:spcBef>
                <a:spcPct val="50000"/>
              </a:spcBef>
            </a:pPr>
            <a:r>
              <a:rPr lang="de-DE">
                <a:solidFill>
                  <a:schemeClr val="bg1"/>
                </a:solidFill>
              </a:rPr>
              <a:t>Backup</a:t>
            </a:r>
          </a:p>
        </p:txBody>
      </p:sp>
      <p:sp>
        <p:nvSpPr>
          <p:cNvPr id="6"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71513" y="1001482"/>
            <a:ext cx="9082314" cy="533400"/>
          </a:xfrm>
          <a:prstGeom prst="rect">
            <a:avLst/>
          </a:prstGeom>
          <a:noFill/>
        </p:spPr>
        <p:txBody>
          <a:bodyPr/>
          <a:lstStyle/>
          <a:p>
            <a:pPr marL="457200" indent="-457200">
              <a:lnSpc>
                <a:spcPct val="150000"/>
              </a:lnSpc>
              <a:buClr>
                <a:schemeClr val="tx2"/>
              </a:buClr>
              <a:defRPr/>
            </a:pPr>
            <a:r>
              <a:rPr lang="en-US" sz="2400" b="0" kern="0" dirty="0" smtClean="0"/>
              <a:t>CO2 Allocations – Follow </a:t>
            </a:r>
            <a:r>
              <a:rPr lang="en-US" sz="2400" b="0" kern="0" dirty="0" smtClean="0"/>
              <a:t>up &amp; Compensations </a:t>
            </a:r>
            <a:r>
              <a:rPr lang="en-US" sz="2400" b="0" kern="0" dirty="0" err="1" smtClean="0"/>
              <a:t>possiblities</a:t>
            </a:r>
            <a:endParaRPr kumimoji="0" lang="en-US" b="0" i="0" u="none" strike="noStrike" kern="0" cap="none" spc="0" normalizeH="0" baseline="0" noProof="0" dirty="0" smtClean="0">
              <a:ln>
                <a:noFill/>
              </a:ln>
              <a:solidFill>
                <a:schemeClr val="tx1"/>
              </a:solidFill>
              <a:effectLst/>
              <a:uLnTx/>
              <a:uFillTx/>
              <a:latin typeface="+mj-lt"/>
              <a:ea typeface="+mj-ea"/>
              <a:cs typeface="+mj-cs"/>
            </a:endParaRPr>
          </a:p>
        </p:txBody>
      </p:sp>
      <p:sp>
        <p:nvSpPr>
          <p:cNvPr id="4" name="Rectangle 9"/>
          <p:cNvSpPr txBox="1">
            <a:spLocks noChangeArrowheads="1"/>
          </p:cNvSpPr>
          <p:nvPr/>
        </p:nvSpPr>
        <p:spPr bwMode="gray">
          <a:xfrm>
            <a:off x="671513" y="1828800"/>
            <a:ext cx="8791575" cy="4243842"/>
          </a:xfrm>
          <a:prstGeom prst="rect">
            <a:avLst/>
          </a:prstGeom>
          <a:noFill/>
          <a:ln w="9525" algn="ctr">
            <a:noFill/>
            <a:miter lim="800000"/>
            <a:headEnd/>
            <a:tailEnd/>
          </a:ln>
          <a:effectLst/>
        </p:spPr>
        <p:txBody>
          <a:bodyPr lIns="0" tIns="0" rIns="0" bIns="0"/>
          <a:lstStyle/>
          <a:p>
            <a:pPr>
              <a:buClr>
                <a:schemeClr val="tx2"/>
              </a:buClr>
              <a:buFont typeface="Wingdings" pitchFamily="2" charset="2"/>
              <a:buChar char="§"/>
            </a:pPr>
            <a:r>
              <a:rPr lang="en-US" b="0" dirty="0" err="1" smtClean="0"/>
              <a:t>Snet</a:t>
            </a:r>
            <a:r>
              <a:rPr lang="en-US" b="0" dirty="0" smtClean="0"/>
              <a:t> was part of the NAP Commission(13/02/09).We asked for more transparency in new entrants needs evaluation and opposed formally to the reduction of 10%in 2009 of electricity sector allocations proposed in a draft </a:t>
            </a:r>
            <a:r>
              <a:rPr lang="en-US" b="0" dirty="0" smtClean="0"/>
              <a:t>decree</a:t>
            </a:r>
          </a:p>
          <a:p>
            <a:pPr>
              <a:buClr>
                <a:schemeClr val="tx2"/>
              </a:buClr>
              <a:buFont typeface="Wingdings" pitchFamily="2" charset="2"/>
              <a:buChar char="§"/>
            </a:pPr>
            <a:endParaRPr lang="fr-FR" b="0" dirty="0" smtClean="0"/>
          </a:p>
          <a:p>
            <a:pPr>
              <a:buClr>
                <a:schemeClr val="tx2"/>
              </a:buClr>
              <a:buFont typeface="Wingdings" pitchFamily="2" charset="2"/>
              <a:buChar char="§"/>
            </a:pPr>
            <a:r>
              <a:rPr lang="en-US" b="0" dirty="0" smtClean="0"/>
              <a:t>Decree n2009-231  26 February 2009 confirmed the 10% reduction for electricity sector allocationsCO2 compensation possibilities </a:t>
            </a:r>
            <a:endParaRPr lang="en-US" b="0" dirty="0" smtClean="0"/>
          </a:p>
          <a:p>
            <a:pPr>
              <a:buClr>
                <a:schemeClr val="tx2"/>
              </a:buClr>
              <a:buFont typeface="Wingdings" pitchFamily="2" charset="2"/>
              <a:buChar char="§"/>
            </a:pPr>
            <a:endParaRPr lang="fr-FR" b="0" dirty="0" smtClean="0"/>
          </a:p>
          <a:p>
            <a:pPr>
              <a:buClr>
                <a:schemeClr val="tx2"/>
              </a:buClr>
              <a:buFont typeface="Wingdings" pitchFamily="2" charset="2"/>
              <a:buChar char="§"/>
            </a:pPr>
            <a:r>
              <a:rPr lang="en-US" b="0" dirty="0" smtClean="0"/>
              <a:t>We are still waiting for delivering of our 2009 allocation delayed because European Commission is verifying electricity sector cut (Art 8 LFR) </a:t>
            </a:r>
            <a:endParaRPr lang="en-US" b="0" dirty="0" smtClean="0"/>
          </a:p>
          <a:p>
            <a:pPr>
              <a:buClr>
                <a:schemeClr val="tx2"/>
              </a:buClr>
              <a:buFont typeface="Wingdings" pitchFamily="2" charset="2"/>
              <a:buChar char="§"/>
            </a:pPr>
            <a:endParaRPr lang="fr-FR" b="0" dirty="0" smtClean="0"/>
          </a:p>
          <a:p>
            <a:pPr>
              <a:buClr>
                <a:schemeClr val="tx2"/>
              </a:buClr>
              <a:buFont typeface="Wingdings" pitchFamily="2" charset="2"/>
              <a:buChar char="§"/>
            </a:pPr>
            <a:r>
              <a:rPr lang="en-US" b="0" dirty="0" smtClean="0"/>
              <a:t>We participate to auctioning working groups </a:t>
            </a:r>
            <a:r>
              <a:rPr lang="en-GB" b="0" dirty="0" smtClean="0"/>
              <a:t>organized by </a:t>
            </a:r>
            <a:r>
              <a:rPr lang="en-GB" b="0" dirty="0" smtClean="0"/>
              <a:t>MEDDAAT</a:t>
            </a:r>
          </a:p>
          <a:p>
            <a:pPr>
              <a:buClr>
                <a:schemeClr val="tx2"/>
              </a:buClr>
              <a:buFont typeface="Wingdings" pitchFamily="2" charset="2"/>
              <a:buChar char="§"/>
            </a:pPr>
            <a:endParaRPr lang="en-GB" b="0" dirty="0" smtClean="0"/>
          </a:p>
          <a:p>
            <a:pPr>
              <a:buClr>
                <a:schemeClr val="tx2"/>
              </a:buClr>
              <a:buFont typeface="Wingdings" pitchFamily="2" charset="2"/>
              <a:buChar char="Ø"/>
            </a:pPr>
            <a:r>
              <a:rPr lang="en-GB" dirty="0" smtClean="0"/>
              <a:t>Compensations : </a:t>
            </a:r>
            <a:r>
              <a:rPr lang="en-GB" b="0" dirty="0" smtClean="0"/>
              <a:t>EDF </a:t>
            </a:r>
            <a:r>
              <a:rPr lang="en-GB" b="0" dirty="0" smtClean="0"/>
              <a:t>refused our proposal to change split of quotas. We are getting back to government for their commitment. Legal way to be decided before 27/</a:t>
            </a:r>
            <a:endParaRPr lang="en-GB" b="0" dirty="0" smtClean="0"/>
          </a:p>
          <a:p>
            <a:pPr marL="342900" indent="-342900">
              <a:lnSpc>
                <a:spcPct val="90000"/>
              </a:lnSpc>
              <a:spcBef>
                <a:spcPct val="120000"/>
              </a:spcBef>
              <a:buClr>
                <a:schemeClr val="tx2"/>
              </a:buClr>
            </a:pPr>
            <a:endParaRPr lang="en-GB" sz="1600" b="0" dirty="0"/>
          </a:p>
        </p:txBody>
      </p:sp>
      <p:sp>
        <p:nvSpPr>
          <p:cNvPr id="6" name="Text Box 59"/>
          <p:cNvSpPr txBox="1">
            <a:spLocks noChangeArrowheads="1"/>
          </p:cNvSpPr>
          <p:nvPr/>
        </p:nvSpPr>
        <p:spPr bwMode="gray">
          <a:xfrm>
            <a:off x="6908385" y="326965"/>
            <a:ext cx="2997615" cy="553998"/>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Review of Political, economical </a:t>
            </a:r>
          </a:p>
          <a:p>
            <a:pPr marL="457200" indent="-457200">
              <a:buClr>
                <a:schemeClr val="tx2"/>
              </a:buClr>
              <a:defRPr/>
            </a:pPr>
            <a:r>
              <a:rPr lang="en-GB" sz="1800" kern="0" dirty="0" smtClean="0">
                <a:solidFill>
                  <a:schemeClr val="bg1"/>
                </a:solidFill>
              </a:rPr>
              <a:t>and regulatory environment</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9006114" cy="533400"/>
          </a:xfrm>
          <a:prstGeom prst="rect">
            <a:avLst/>
          </a:prstGeom>
          <a:noFill/>
        </p:spPr>
        <p:txBody>
          <a:bodyPr/>
          <a:lstStyle/>
          <a:p>
            <a:pPr>
              <a:lnSpc>
                <a:spcPct val="150000"/>
              </a:lnSpc>
            </a:pPr>
            <a:r>
              <a:rPr lang="en-US" sz="2600" b="0" dirty="0" smtClean="0">
                <a:latin typeface="+mn-lt"/>
              </a:rPr>
              <a:t>Commission </a:t>
            </a:r>
            <a:r>
              <a:rPr lang="en-US" sz="2600" b="0" dirty="0" err="1" smtClean="0">
                <a:latin typeface="+mn-lt"/>
              </a:rPr>
              <a:t>Champsaur</a:t>
            </a:r>
            <a:r>
              <a:rPr lang="en-US" sz="2600" b="0" dirty="0" smtClean="0">
                <a:latin typeface="+mn-lt"/>
              </a:rPr>
              <a:t> - conclusions</a:t>
            </a:r>
            <a:endParaRPr kumimoji="0" lang="en-US" sz="2600" b="0" i="0" u="none" strike="noStrike" kern="0" cap="none" spc="0" normalizeH="0" baseline="0" noProof="0" dirty="0" smtClean="0">
              <a:ln>
                <a:noFill/>
              </a:ln>
              <a:solidFill>
                <a:schemeClr val="tx1"/>
              </a:solidFill>
              <a:effectLst/>
              <a:uLnTx/>
              <a:uFillTx/>
              <a:latin typeface="+mn-lt"/>
              <a:ea typeface="+mj-ea"/>
              <a:cs typeface="+mj-cs"/>
            </a:endParaRPr>
          </a:p>
        </p:txBody>
      </p:sp>
      <p:sp>
        <p:nvSpPr>
          <p:cNvPr id="4" name="Rectangle 9"/>
          <p:cNvSpPr txBox="1">
            <a:spLocks noChangeArrowheads="1"/>
          </p:cNvSpPr>
          <p:nvPr/>
        </p:nvSpPr>
        <p:spPr bwMode="gray">
          <a:xfrm>
            <a:off x="660401" y="1753496"/>
            <a:ext cx="8802688" cy="4254727"/>
          </a:xfrm>
          <a:prstGeom prst="rect">
            <a:avLst/>
          </a:prstGeom>
          <a:noFill/>
          <a:ln w="9525" algn="ctr">
            <a:noFill/>
            <a:miter lim="800000"/>
            <a:headEnd/>
            <a:tailEnd/>
          </a:ln>
          <a:effectLst/>
        </p:spPr>
        <p:txBody>
          <a:bodyPr lIns="0" tIns="0" rIns="0" bIns="0"/>
          <a:lstStyle/>
          <a:p>
            <a:pPr>
              <a:buClr>
                <a:schemeClr val="tx2"/>
              </a:buClr>
              <a:buFont typeface="Wingdings" pitchFamily="2" charset="2"/>
              <a:buChar char="§"/>
            </a:pPr>
            <a:r>
              <a:rPr lang="fr-FR" sz="1600" b="0" dirty="0" smtClean="0"/>
              <a:t>04/03/09</a:t>
            </a:r>
            <a:r>
              <a:rPr lang="fr-FR" sz="1600" b="0" dirty="0" smtClean="0"/>
              <a:t>: </a:t>
            </a:r>
            <a:r>
              <a:rPr lang="fr-FR" sz="1600" b="0" dirty="0" err="1" smtClean="0"/>
              <a:t>We</a:t>
            </a:r>
            <a:r>
              <a:rPr lang="fr-FR" sz="1600" b="0" dirty="0" smtClean="0"/>
              <a:t> sent </a:t>
            </a:r>
            <a:r>
              <a:rPr lang="fr-FR" sz="1600" b="0" dirty="0" err="1" smtClean="0"/>
              <a:t>our</a:t>
            </a:r>
            <a:r>
              <a:rPr lang="fr-FR" sz="1600" b="0" dirty="0" smtClean="0"/>
              <a:t> position to MEEDDAT and Chairman </a:t>
            </a:r>
            <a:r>
              <a:rPr lang="fr-FR" sz="1600" b="0" dirty="0" smtClean="0"/>
              <a:t>Champsaur</a:t>
            </a:r>
          </a:p>
          <a:p>
            <a:pPr>
              <a:buClr>
                <a:schemeClr val="tx2"/>
              </a:buClr>
              <a:buFont typeface="Wingdings" pitchFamily="2" charset="2"/>
              <a:buChar char="§"/>
            </a:pPr>
            <a:endParaRPr lang="fr-FR" sz="1600" b="0" dirty="0" smtClean="0"/>
          </a:p>
          <a:p>
            <a:pPr>
              <a:buClr>
                <a:schemeClr val="tx2"/>
              </a:buClr>
              <a:buFont typeface="Wingdings" pitchFamily="2" charset="2"/>
              <a:buChar char="§"/>
            </a:pPr>
            <a:r>
              <a:rPr lang="en-GB" sz="1600" b="0" dirty="0" smtClean="0"/>
              <a:t>From our contacts </a:t>
            </a:r>
            <a:r>
              <a:rPr lang="en-US" sz="1600" b="0" dirty="0" smtClean="0"/>
              <a:t>P .</a:t>
            </a:r>
            <a:r>
              <a:rPr lang="en-US" sz="1600" b="0" dirty="0" err="1" smtClean="0"/>
              <a:t>Champsaur</a:t>
            </a:r>
            <a:r>
              <a:rPr lang="en-US" sz="1600" b="0" dirty="0" smtClean="0"/>
              <a:t> preferred options are known: to maintain the current tariff system for all domestic customers and very small business, “blue” tariff, and to abandon the tariffs for medium and large industrial customers. Tactically, the initial proposal could be to keep a tariff system for the lower part of the “yellow” also. </a:t>
            </a:r>
            <a:endParaRPr lang="en-US" sz="1600" b="0" dirty="0" smtClean="0"/>
          </a:p>
          <a:p>
            <a:pPr>
              <a:buClr>
                <a:schemeClr val="tx2"/>
              </a:buClr>
              <a:buFont typeface="Wingdings" pitchFamily="2" charset="2"/>
              <a:buChar char="§"/>
            </a:pPr>
            <a:endParaRPr lang="fr-FR" sz="1600" b="0" dirty="0" smtClean="0"/>
          </a:p>
          <a:p>
            <a:pPr>
              <a:buClr>
                <a:schemeClr val="tx2"/>
              </a:buClr>
              <a:buFont typeface="Wingdings" pitchFamily="2" charset="2"/>
              <a:buChar char="§"/>
            </a:pPr>
            <a:r>
              <a:rPr lang="en-US" sz="1600" b="0" dirty="0" smtClean="0"/>
              <a:t>For medium and large customers, they could buy electricity from any supplier( which is expected to satisfy DG COMP), but prices would be expected to stay low, through the procurement of nuclear base load at a regulated tariff (“tariff de cession”), by EDF to these suppliers. The level of this tariff would determine the retail price, through a destination clause. This last part is probably less palatable to DG COMP </a:t>
            </a:r>
            <a:endParaRPr lang="en-US" sz="1600" b="0" dirty="0" smtClean="0"/>
          </a:p>
          <a:p>
            <a:pPr>
              <a:buClr>
                <a:schemeClr val="tx2"/>
              </a:buClr>
              <a:buFont typeface="Wingdings" pitchFamily="2" charset="2"/>
              <a:buChar char="§"/>
            </a:pPr>
            <a:endParaRPr lang="fr-FR" sz="1600" b="0" dirty="0" smtClean="0"/>
          </a:p>
          <a:p>
            <a:pPr>
              <a:buClr>
                <a:schemeClr val="tx2"/>
              </a:buClr>
              <a:buFont typeface="Wingdings" pitchFamily="2" charset="2"/>
              <a:buChar char="§"/>
            </a:pPr>
            <a:r>
              <a:rPr lang="en-US" sz="1600" b="0" dirty="0" smtClean="0"/>
              <a:t>In any case, the political view is still very cautious , and   a sub-option could be to keep all tariffs, blue, yellow, green, with a competitive market for medium and large customers</a:t>
            </a:r>
            <a:r>
              <a:rPr lang="en-US" sz="1600" b="0" dirty="0" smtClean="0"/>
              <a:t>.</a:t>
            </a:r>
          </a:p>
          <a:p>
            <a:pPr>
              <a:buClr>
                <a:schemeClr val="tx2"/>
              </a:buClr>
              <a:buFont typeface="Wingdings" pitchFamily="2" charset="2"/>
              <a:buChar char="§"/>
            </a:pPr>
            <a:endParaRPr lang="fr-FR" sz="1600" b="0" dirty="0" smtClean="0"/>
          </a:p>
          <a:p>
            <a:pPr>
              <a:buClr>
                <a:schemeClr val="tx2"/>
              </a:buClr>
              <a:buFont typeface="Wingdings" pitchFamily="2" charset="2"/>
              <a:buChar char="§"/>
            </a:pPr>
            <a:r>
              <a:rPr lang="en-US" sz="1600" b="0" dirty="0" smtClean="0"/>
              <a:t>A redistributive system (market price for every consumer and redistributive tax paid by EDF ) is also on the table but  seen as to complex. </a:t>
            </a:r>
            <a:endParaRPr lang="en-US" sz="1600" b="0" dirty="0" smtClean="0"/>
          </a:p>
          <a:p>
            <a:pPr>
              <a:buClr>
                <a:schemeClr val="tx2"/>
              </a:buClr>
              <a:buFont typeface="Wingdings" pitchFamily="2" charset="2"/>
              <a:buChar char="§"/>
            </a:pPr>
            <a:endParaRPr lang="fr-FR" sz="1600" b="0" dirty="0" smtClean="0"/>
          </a:p>
          <a:p>
            <a:pPr>
              <a:buClr>
                <a:schemeClr val="tx2"/>
              </a:buClr>
              <a:buFont typeface="Wingdings" pitchFamily="2" charset="2"/>
              <a:buChar char="§"/>
            </a:pPr>
            <a:r>
              <a:rPr lang="fr-FR" sz="1600" b="0" dirty="0" smtClean="0"/>
              <a:t>Report </a:t>
            </a:r>
            <a:r>
              <a:rPr lang="fr-FR" sz="1600" b="0" dirty="0" err="1" smtClean="0"/>
              <a:t>should</a:t>
            </a:r>
            <a:r>
              <a:rPr lang="fr-FR" sz="1600" b="0" dirty="0" smtClean="0"/>
              <a:t> </a:t>
            </a:r>
            <a:r>
              <a:rPr lang="fr-FR" sz="1600" b="0" dirty="0" err="1" smtClean="0"/>
              <a:t>be</a:t>
            </a:r>
            <a:r>
              <a:rPr lang="fr-FR" sz="1600" b="0" dirty="0" smtClean="0"/>
              <a:t> </a:t>
            </a:r>
            <a:r>
              <a:rPr lang="fr-FR" sz="1600" b="0" dirty="0" err="1" smtClean="0"/>
              <a:t>communicated</a:t>
            </a:r>
            <a:r>
              <a:rPr lang="fr-FR" sz="1600" b="0" dirty="0" smtClean="0"/>
              <a:t> to </a:t>
            </a:r>
            <a:r>
              <a:rPr lang="fr-FR" sz="1600" b="0" dirty="0" err="1" smtClean="0"/>
              <a:t>Government</a:t>
            </a:r>
            <a:r>
              <a:rPr lang="fr-FR" sz="1600" b="0" dirty="0" smtClean="0"/>
              <a:t> </a:t>
            </a:r>
            <a:r>
              <a:rPr lang="fr-FR" sz="1600" b="0" dirty="0" smtClean="0"/>
              <a:t>3/04/09</a:t>
            </a:r>
            <a:endParaRPr lang="fr-FR" sz="1600" b="0" dirty="0" smtClean="0"/>
          </a:p>
        </p:txBody>
      </p:sp>
      <p:sp>
        <p:nvSpPr>
          <p:cNvPr id="6" name="Text Box 59"/>
          <p:cNvSpPr txBox="1">
            <a:spLocks noChangeArrowheads="1"/>
          </p:cNvSpPr>
          <p:nvPr/>
        </p:nvSpPr>
        <p:spPr bwMode="gray">
          <a:xfrm>
            <a:off x="6908385" y="326965"/>
            <a:ext cx="2997615" cy="553998"/>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Review of Political, economical </a:t>
            </a:r>
          </a:p>
          <a:p>
            <a:pPr marL="457200" indent="-457200">
              <a:buClr>
                <a:schemeClr val="tx2"/>
              </a:buClr>
              <a:defRPr/>
            </a:pPr>
            <a:r>
              <a:rPr lang="en-GB" sz="1800" kern="0" dirty="0" smtClean="0">
                <a:solidFill>
                  <a:schemeClr val="bg1"/>
                </a:solidFill>
              </a:rPr>
              <a:t>and regulatory environment</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8585200" cy="533400"/>
          </a:xfrm>
          <a:prstGeom prst="rect">
            <a:avLst/>
          </a:prstGeom>
          <a:noFill/>
        </p:spPr>
        <p:txBody>
          <a:bodyPr/>
          <a:lstStyle/>
          <a:p>
            <a:pPr lvl="0">
              <a:lnSpc>
                <a:spcPct val="150000"/>
              </a:lnSpc>
              <a:defRPr/>
            </a:pPr>
            <a:r>
              <a:rPr lang="de-DE" sz="2600" b="0" kern="0" dirty="0" smtClean="0"/>
              <a:t>EBIT </a:t>
            </a:r>
            <a:r>
              <a:rPr lang="de-DE" sz="2600" b="0" kern="0" dirty="0" err="1" smtClean="0"/>
              <a:t>of</a:t>
            </a:r>
            <a:r>
              <a:rPr lang="de-DE" sz="2600" b="0" kern="0" dirty="0" smtClean="0"/>
              <a:t> 76,1 Mio. € </a:t>
            </a:r>
            <a:r>
              <a:rPr lang="de-DE" sz="2600" b="0" kern="0" dirty="0" err="1" smtClean="0"/>
              <a:t>based</a:t>
            </a:r>
            <a:r>
              <a:rPr lang="de-DE" sz="2600" b="0" kern="0" dirty="0" smtClean="0"/>
              <a:t> on </a:t>
            </a:r>
            <a:r>
              <a:rPr lang="de-DE" sz="2600" b="0" kern="0" dirty="0" err="1" smtClean="0"/>
              <a:t>bottom</a:t>
            </a:r>
            <a:r>
              <a:rPr lang="de-DE" sz="2600" b="0" kern="0" dirty="0" smtClean="0"/>
              <a:t> </a:t>
            </a:r>
            <a:r>
              <a:rPr lang="de-DE" sz="2600" b="0" kern="0" dirty="0" err="1" smtClean="0"/>
              <a:t>up</a:t>
            </a:r>
            <a:r>
              <a:rPr lang="de-DE" sz="2600" b="0" kern="0" dirty="0" smtClean="0"/>
              <a:t> </a:t>
            </a:r>
            <a:r>
              <a:rPr lang="de-DE" sz="2600" b="0" u="sng" kern="0" dirty="0" smtClean="0"/>
              <a:t>FC 1</a:t>
            </a:r>
            <a:r>
              <a:rPr lang="de-DE" sz="2600" b="0" kern="0" dirty="0" smtClean="0"/>
              <a:t> </a:t>
            </a:r>
            <a:r>
              <a:rPr lang="de-DE" sz="2600" b="0" kern="0" dirty="0" err="1" smtClean="0"/>
              <a:t>almost</a:t>
            </a:r>
            <a:r>
              <a:rPr lang="de-DE" sz="2600" b="0" kern="0" dirty="0" smtClean="0"/>
              <a:t> in </a:t>
            </a:r>
            <a:r>
              <a:rPr lang="de-DE" sz="2600" b="0" kern="0" dirty="0" err="1" smtClean="0"/>
              <a:t>line</a:t>
            </a:r>
            <a:r>
              <a:rPr lang="de-DE" sz="2600" b="0" kern="0" dirty="0" smtClean="0"/>
              <a:t> </a:t>
            </a:r>
            <a:r>
              <a:rPr lang="de-DE" sz="2600" b="0" kern="0" dirty="0" err="1" smtClean="0"/>
              <a:t>with</a:t>
            </a:r>
            <a:r>
              <a:rPr lang="de-DE" sz="2600" b="0" kern="0" dirty="0" smtClean="0"/>
              <a:t> FC 0b</a:t>
            </a:r>
          </a:p>
        </p:txBody>
      </p:sp>
      <p:pic>
        <p:nvPicPr>
          <p:cNvPr id="6" name="Picture 2"/>
          <p:cNvPicPr>
            <a:picLocks noChangeAspect="1" noChangeArrowheads="1"/>
          </p:cNvPicPr>
          <p:nvPr/>
        </p:nvPicPr>
        <p:blipFill>
          <a:blip r:embed="rId2"/>
          <a:srcRect/>
          <a:stretch>
            <a:fillRect/>
          </a:stretch>
        </p:blipFill>
        <p:spPr bwMode="gray">
          <a:xfrm>
            <a:off x="477838" y="2631402"/>
            <a:ext cx="8763000" cy="3506787"/>
          </a:xfrm>
          <a:prstGeom prst="rect">
            <a:avLst/>
          </a:prstGeom>
          <a:noFill/>
          <a:ln w="12700">
            <a:noFill/>
            <a:miter lim="800000"/>
            <a:headEnd/>
            <a:tailEnd type="none" w="med" len="lg"/>
          </a:ln>
        </p:spPr>
      </p:pic>
      <p:sp>
        <p:nvSpPr>
          <p:cNvPr id="7" name="Rectangle 2"/>
          <p:cNvSpPr txBox="1">
            <a:spLocks noChangeArrowheads="1"/>
          </p:cNvSpPr>
          <p:nvPr/>
        </p:nvSpPr>
        <p:spPr bwMode="gray">
          <a:xfrm>
            <a:off x="477838" y="1882515"/>
            <a:ext cx="8782049" cy="499257"/>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ts val="3400"/>
              </a:lnSpc>
              <a:spcBef>
                <a:spcPct val="0"/>
              </a:spcBef>
              <a:spcAft>
                <a:spcPct val="0"/>
              </a:spcAft>
              <a:buClrTx/>
              <a:buSzTx/>
              <a:buFontTx/>
              <a:buNone/>
              <a:tabLst/>
              <a:defRPr/>
            </a:pPr>
            <a:endParaRPr kumimoji="0" lang="de-DE" sz="2400" b="0" i="0" u="none" strike="noStrike" kern="0" cap="none" spc="0" normalizeH="0" baseline="0" noProof="0" dirty="0" smtClean="0">
              <a:ln>
                <a:noFill/>
              </a:ln>
              <a:solidFill>
                <a:schemeClr val="tx1"/>
              </a:solidFill>
              <a:effectLst/>
              <a:uLnTx/>
              <a:uFillTx/>
              <a:latin typeface="+mj-lt"/>
              <a:ea typeface="+mj-ea"/>
              <a:cs typeface="+mj-cs"/>
            </a:endParaRPr>
          </a:p>
        </p:txBody>
      </p:sp>
      <p:sp>
        <p:nvSpPr>
          <p:cNvPr id="8" name="EON_Fazit"/>
          <p:cNvSpPr txBox="1">
            <a:spLocks noChangeArrowheads="1"/>
          </p:cNvSpPr>
          <p:nvPr/>
        </p:nvSpPr>
        <p:spPr bwMode="gray">
          <a:xfrm>
            <a:off x="785660" y="6107808"/>
            <a:ext cx="8220553" cy="700088"/>
          </a:xfrm>
          <a:prstGeom prst="rect">
            <a:avLst/>
          </a:prstGeom>
          <a:solidFill>
            <a:schemeClr val="tx2"/>
          </a:solidFill>
          <a:ln w="12700">
            <a:noFill/>
            <a:miter lim="800000"/>
            <a:headEnd/>
            <a:tailEnd type="none" w="med" len="lg"/>
          </a:ln>
        </p:spPr>
        <p:txBody>
          <a:bodyPr lIns="0" tIns="0" rIns="0" bIns="0" anchor="b"/>
          <a:lstStyle/>
          <a:p>
            <a:pPr marL="414338" indent="-414338">
              <a:lnSpc>
                <a:spcPts val="2600"/>
              </a:lnSpc>
              <a:buFont typeface="Wingdings 3" pitchFamily="18" charset="2"/>
              <a:buChar char="g"/>
            </a:pPr>
            <a:r>
              <a:rPr lang="de-DE" sz="1600" dirty="0" err="1">
                <a:solidFill>
                  <a:schemeClr val="bg1"/>
                </a:solidFill>
              </a:rPr>
              <a:t>Complete</a:t>
            </a:r>
            <a:r>
              <a:rPr lang="de-DE" sz="1600" dirty="0">
                <a:solidFill>
                  <a:schemeClr val="bg1"/>
                </a:solidFill>
              </a:rPr>
              <a:t> </a:t>
            </a:r>
            <a:r>
              <a:rPr lang="de-DE" sz="1600" dirty="0" err="1">
                <a:solidFill>
                  <a:schemeClr val="bg1"/>
                </a:solidFill>
              </a:rPr>
              <a:t>bottom</a:t>
            </a:r>
            <a:r>
              <a:rPr lang="de-DE" sz="1600" dirty="0">
                <a:solidFill>
                  <a:schemeClr val="bg1"/>
                </a:solidFill>
              </a:rPr>
              <a:t> </a:t>
            </a:r>
            <a:r>
              <a:rPr lang="de-DE" sz="1600" dirty="0" err="1">
                <a:solidFill>
                  <a:schemeClr val="bg1"/>
                </a:solidFill>
              </a:rPr>
              <a:t>up</a:t>
            </a:r>
            <a:r>
              <a:rPr lang="de-DE" sz="1600" dirty="0">
                <a:solidFill>
                  <a:schemeClr val="bg1"/>
                </a:solidFill>
              </a:rPr>
              <a:t> </a:t>
            </a:r>
            <a:r>
              <a:rPr lang="de-DE" sz="1600" dirty="0" err="1">
                <a:solidFill>
                  <a:schemeClr val="bg1"/>
                </a:solidFill>
              </a:rPr>
              <a:t>recalculation</a:t>
            </a:r>
            <a:r>
              <a:rPr lang="de-DE" sz="1600" dirty="0">
                <a:solidFill>
                  <a:schemeClr val="bg1"/>
                </a:solidFill>
              </a:rPr>
              <a:t> </a:t>
            </a:r>
            <a:r>
              <a:rPr lang="de-DE" sz="1600" dirty="0" err="1">
                <a:solidFill>
                  <a:schemeClr val="bg1"/>
                </a:solidFill>
              </a:rPr>
              <a:t>of</a:t>
            </a:r>
            <a:r>
              <a:rPr lang="de-DE" sz="1600" dirty="0">
                <a:solidFill>
                  <a:schemeClr val="bg1"/>
                </a:solidFill>
              </a:rPr>
              <a:t> relevant </a:t>
            </a:r>
            <a:r>
              <a:rPr lang="de-DE" sz="1600" dirty="0" err="1">
                <a:solidFill>
                  <a:schemeClr val="bg1"/>
                </a:solidFill>
              </a:rPr>
              <a:t>positions</a:t>
            </a:r>
            <a:r>
              <a:rPr lang="de-DE" sz="1600" dirty="0">
                <a:solidFill>
                  <a:schemeClr val="bg1"/>
                </a:solidFill>
              </a:rPr>
              <a:t> </a:t>
            </a:r>
            <a:r>
              <a:rPr lang="de-DE" sz="1600" dirty="0" err="1">
                <a:solidFill>
                  <a:schemeClr val="bg1"/>
                </a:solidFill>
              </a:rPr>
              <a:t>results</a:t>
            </a:r>
            <a:r>
              <a:rPr lang="de-DE" sz="1600" dirty="0">
                <a:solidFill>
                  <a:schemeClr val="bg1"/>
                </a:solidFill>
              </a:rPr>
              <a:t> in EBIT </a:t>
            </a:r>
            <a:r>
              <a:rPr lang="de-DE" sz="1600" dirty="0" err="1">
                <a:solidFill>
                  <a:schemeClr val="bg1"/>
                </a:solidFill>
              </a:rPr>
              <a:t>of</a:t>
            </a:r>
            <a:r>
              <a:rPr lang="de-DE" sz="1600" dirty="0">
                <a:solidFill>
                  <a:schemeClr val="bg1"/>
                </a:solidFill>
              </a:rPr>
              <a:t> 76,1 Mio. €</a:t>
            </a:r>
          </a:p>
          <a:p>
            <a:pPr marL="414338" indent="-414338">
              <a:lnSpc>
                <a:spcPts val="2600"/>
              </a:lnSpc>
              <a:buFont typeface="Wingdings 3" pitchFamily="18" charset="2"/>
              <a:buNone/>
            </a:pPr>
            <a:r>
              <a:rPr lang="de-DE" sz="1600" dirty="0">
                <a:solidFill>
                  <a:schemeClr val="bg1"/>
                </a:solidFill>
              </a:rPr>
              <a:t>	(-22,5 Mio. € </a:t>
            </a:r>
            <a:r>
              <a:rPr lang="de-DE" sz="1600" dirty="0" err="1">
                <a:solidFill>
                  <a:schemeClr val="bg1"/>
                </a:solidFill>
              </a:rPr>
              <a:t>against</a:t>
            </a:r>
            <a:r>
              <a:rPr lang="de-DE" sz="1600" dirty="0">
                <a:solidFill>
                  <a:schemeClr val="bg1"/>
                </a:solidFill>
              </a:rPr>
              <a:t> BU </a:t>
            </a:r>
            <a:r>
              <a:rPr lang="de-DE" sz="1600" dirty="0" err="1">
                <a:solidFill>
                  <a:schemeClr val="bg1"/>
                </a:solidFill>
              </a:rPr>
              <a:t>and</a:t>
            </a:r>
            <a:r>
              <a:rPr lang="de-DE" sz="1600" dirty="0">
                <a:solidFill>
                  <a:schemeClr val="bg1"/>
                </a:solidFill>
              </a:rPr>
              <a:t> +1,1 Mio. € </a:t>
            </a:r>
            <a:r>
              <a:rPr lang="de-DE" sz="1600" dirty="0" err="1">
                <a:solidFill>
                  <a:schemeClr val="bg1"/>
                </a:solidFill>
              </a:rPr>
              <a:t>against</a:t>
            </a:r>
            <a:r>
              <a:rPr lang="de-DE" sz="1600" dirty="0">
                <a:solidFill>
                  <a:schemeClr val="bg1"/>
                </a:solidFill>
              </a:rPr>
              <a:t> FC 0b).</a:t>
            </a:r>
          </a:p>
        </p:txBody>
      </p:sp>
      <p:sp>
        <p:nvSpPr>
          <p:cNvPr id="9" name="Line 6"/>
          <p:cNvSpPr>
            <a:spLocks noChangeShapeType="1"/>
          </p:cNvSpPr>
          <p:nvPr/>
        </p:nvSpPr>
        <p:spPr bwMode="gray">
          <a:xfrm>
            <a:off x="1563688" y="2631402"/>
            <a:ext cx="6862762" cy="0"/>
          </a:xfrm>
          <a:prstGeom prst="line">
            <a:avLst/>
          </a:prstGeom>
          <a:noFill/>
          <a:ln w="12700">
            <a:solidFill>
              <a:schemeClr val="tx1"/>
            </a:solidFill>
            <a:prstDash val="sysDot"/>
            <a:round/>
            <a:headEnd/>
            <a:tailEnd type="none" w="med" len="lg"/>
          </a:ln>
        </p:spPr>
        <p:txBody>
          <a:bodyPr wrap="none" lIns="0" tIns="0" rIns="0" bIns="0" anchor="ctr"/>
          <a:lstStyle/>
          <a:p>
            <a:endParaRPr lang="de-DE"/>
          </a:p>
        </p:txBody>
      </p:sp>
      <p:sp>
        <p:nvSpPr>
          <p:cNvPr id="10" name="Line 7"/>
          <p:cNvSpPr>
            <a:spLocks noChangeShapeType="1"/>
          </p:cNvSpPr>
          <p:nvPr/>
        </p:nvSpPr>
        <p:spPr bwMode="gray">
          <a:xfrm flipH="1" flipV="1">
            <a:off x="8424863" y="2631402"/>
            <a:ext cx="1587" cy="534987"/>
          </a:xfrm>
          <a:prstGeom prst="line">
            <a:avLst/>
          </a:prstGeom>
          <a:noFill/>
          <a:ln w="12700">
            <a:solidFill>
              <a:schemeClr val="tx1"/>
            </a:solidFill>
            <a:round/>
            <a:headEnd type="triangle" w="med" len="med"/>
            <a:tailEnd type="triangle" w="med" len="med"/>
          </a:ln>
        </p:spPr>
        <p:txBody>
          <a:bodyPr wrap="none" lIns="0" tIns="0" rIns="0" bIns="0" anchor="ctr"/>
          <a:lstStyle/>
          <a:p>
            <a:endParaRPr lang="de-DE"/>
          </a:p>
        </p:txBody>
      </p:sp>
      <p:sp>
        <p:nvSpPr>
          <p:cNvPr id="11" name="Text Box 8"/>
          <p:cNvSpPr txBox="1">
            <a:spLocks noChangeArrowheads="1"/>
          </p:cNvSpPr>
          <p:nvPr/>
        </p:nvSpPr>
        <p:spPr bwMode="gray">
          <a:xfrm>
            <a:off x="8591550" y="2631402"/>
            <a:ext cx="742950" cy="458787"/>
          </a:xfrm>
          <a:prstGeom prst="rect">
            <a:avLst/>
          </a:prstGeom>
          <a:noFill/>
          <a:ln w="12700">
            <a:noFill/>
            <a:miter lim="800000"/>
            <a:headEnd/>
            <a:tailEnd type="none" w="med" len="lg"/>
          </a:ln>
        </p:spPr>
        <p:txBody>
          <a:bodyPr lIns="0" tIns="0" rIns="0" bIns="0" anchor="ctr"/>
          <a:lstStyle/>
          <a:p>
            <a:pPr algn="ctr"/>
            <a:r>
              <a:rPr lang="de-DE" sz="1000" b="0"/>
              <a:t>Delta of </a:t>
            </a:r>
          </a:p>
          <a:p>
            <a:pPr algn="ctr"/>
            <a:r>
              <a:rPr lang="de-DE" sz="1000" b="0"/>
              <a:t>-22,5 Mio. €</a:t>
            </a:r>
          </a:p>
        </p:txBody>
      </p:sp>
      <p:sp>
        <p:nvSpPr>
          <p:cNvPr id="12"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ChangeArrowheads="1"/>
          </p:cNvSpPr>
          <p:nvPr>
            <p:ph type="title"/>
          </p:nvPr>
        </p:nvSpPr>
        <p:spPr>
          <a:xfrm>
            <a:off x="488950" y="977031"/>
            <a:ext cx="9417050" cy="533400"/>
          </a:xfrm>
        </p:spPr>
        <p:txBody>
          <a:bodyPr/>
          <a:lstStyle/>
          <a:p>
            <a:pPr eaLnBrk="1" hangingPunct="1">
              <a:lnSpc>
                <a:spcPct val="150000"/>
              </a:lnSpc>
            </a:pPr>
            <a:r>
              <a:rPr lang="en-US" dirty="0" smtClean="0"/>
              <a:t>Reduction of cash effective investments and costs (project delta)</a:t>
            </a:r>
          </a:p>
        </p:txBody>
      </p:sp>
      <p:sp>
        <p:nvSpPr>
          <p:cNvPr id="102402" name="Rectangle 3"/>
          <p:cNvSpPr>
            <a:spLocks noChangeArrowheads="1"/>
          </p:cNvSpPr>
          <p:nvPr/>
        </p:nvSpPr>
        <p:spPr bwMode="gray">
          <a:xfrm>
            <a:off x="488950" y="1828801"/>
            <a:ext cx="8763000" cy="4687410"/>
          </a:xfrm>
          <a:prstGeom prst="rect">
            <a:avLst/>
          </a:prstGeom>
          <a:noFill/>
          <a:ln w="9525">
            <a:noFill/>
            <a:miter lim="800000"/>
            <a:headEnd/>
            <a:tailEnd/>
          </a:ln>
        </p:spPr>
        <p:txBody>
          <a:bodyPr lIns="0" tIns="0" rIns="0" bIns="0"/>
          <a:lstStyle/>
          <a:p>
            <a:pPr marL="406400" lvl="1" indent="-203200">
              <a:lnSpc>
                <a:spcPct val="115000"/>
              </a:lnSpc>
              <a:spcBef>
                <a:spcPct val="35000"/>
              </a:spcBef>
              <a:buClr>
                <a:srgbClr val="F21C0A"/>
              </a:buClr>
              <a:buFont typeface="Wingdings" pitchFamily="2" charset="2"/>
              <a:buNone/>
            </a:pPr>
            <a:r>
              <a:rPr lang="en-US" sz="1600" b="0" dirty="0"/>
              <a:t>BU France received a letter from E.ON </a:t>
            </a:r>
            <a:r>
              <a:rPr lang="en-US" sz="1600" b="0" dirty="0" err="1"/>
              <a:t>Energie</a:t>
            </a:r>
            <a:r>
              <a:rPr lang="en-US" sz="1600" b="0" dirty="0"/>
              <a:t> AG in the end of February asking for </a:t>
            </a:r>
          </a:p>
          <a:p>
            <a:pPr marL="812800" lvl="3" indent="-203200">
              <a:lnSpc>
                <a:spcPct val="115000"/>
              </a:lnSpc>
              <a:spcBef>
                <a:spcPct val="35000"/>
              </a:spcBef>
              <a:buClr>
                <a:srgbClr val="F31C0A"/>
              </a:buClr>
              <a:buFont typeface="Wingdings" pitchFamily="2" charset="2"/>
              <a:buChar char=""/>
            </a:pPr>
            <a:r>
              <a:rPr lang="en-US" sz="1600" b="0" dirty="0"/>
              <a:t>a reduction of </a:t>
            </a:r>
            <a:r>
              <a:rPr lang="en-US" sz="1600" dirty="0"/>
              <a:t>investments</a:t>
            </a:r>
            <a:r>
              <a:rPr lang="en-US" sz="1600" b="0" dirty="0"/>
              <a:t> to the level of </a:t>
            </a:r>
            <a:r>
              <a:rPr lang="en-US" sz="1600" dirty="0"/>
              <a:t>256 Mio. €</a:t>
            </a:r>
            <a:r>
              <a:rPr lang="en-US" sz="1600" b="0" dirty="0"/>
              <a:t>, </a:t>
            </a:r>
          </a:p>
          <a:p>
            <a:pPr marL="812800" lvl="3" indent="-203200">
              <a:lnSpc>
                <a:spcPct val="115000"/>
              </a:lnSpc>
              <a:spcBef>
                <a:spcPct val="35000"/>
              </a:spcBef>
              <a:buClr>
                <a:srgbClr val="F31C0A"/>
              </a:buClr>
              <a:buFont typeface="Wingdings" pitchFamily="2" charset="2"/>
              <a:buChar char=""/>
            </a:pPr>
            <a:r>
              <a:rPr lang="en-US" sz="1600" dirty="0"/>
              <a:t>cash-effective cost savings</a:t>
            </a:r>
            <a:r>
              <a:rPr lang="en-US" sz="1600" b="0" dirty="0"/>
              <a:t> amounting to the level of </a:t>
            </a:r>
            <a:r>
              <a:rPr lang="en-US" sz="1600" dirty="0"/>
              <a:t>7.3 Mio. €</a:t>
            </a:r>
            <a:r>
              <a:rPr lang="en-US" sz="1600" b="0" dirty="0"/>
              <a:t>,</a:t>
            </a:r>
          </a:p>
          <a:p>
            <a:pPr marL="406400" lvl="1" indent="-203200">
              <a:lnSpc>
                <a:spcPct val="115000"/>
              </a:lnSpc>
              <a:spcBef>
                <a:spcPct val="35000"/>
              </a:spcBef>
              <a:buClr>
                <a:srgbClr val="F21C0A"/>
              </a:buClr>
              <a:buFont typeface="Wingdings" pitchFamily="2" charset="2"/>
              <a:buNone/>
            </a:pPr>
            <a:r>
              <a:rPr lang="en-US" sz="1600" b="0" dirty="0"/>
              <a:t>both applicable for the year 2009.</a:t>
            </a:r>
          </a:p>
          <a:p>
            <a:pPr marL="406400" lvl="1" indent="-203200">
              <a:lnSpc>
                <a:spcPct val="115000"/>
              </a:lnSpc>
              <a:spcBef>
                <a:spcPct val="35000"/>
              </a:spcBef>
              <a:buClr>
                <a:srgbClr val="F21C0A"/>
              </a:buClr>
              <a:buFont typeface="Wingdings" pitchFamily="2" charset="2"/>
              <a:buNone/>
            </a:pPr>
            <a:endParaRPr lang="en-US" sz="1600" b="0" dirty="0"/>
          </a:p>
          <a:p>
            <a:pPr marL="406400" lvl="1" indent="-203200">
              <a:lnSpc>
                <a:spcPct val="115000"/>
              </a:lnSpc>
              <a:spcBef>
                <a:spcPct val="35000"/>
              </a:spcBef>
              <a:buClr>
                <a:srgbClr val="F21C0A"/>
              </a:buClr>
              <a:buFont typeface="Wingdings" pitchFamily="2" charset="2"/>
              <a:buNone/>
            </a:pPr>
            <a:r>
              <a:rPr lang="en-US" sz="1600" b="0" dirty="0"/>
              <a:t>BU France set up a small project group in order to achieve the requested optimization. The intermediate achievements presented within the FC 1 are as follows: </a:t>
            </a:r>
          </a:p>
          <a:p>
            <a:pPr marL="812800" lvl="3" indent="-203200">
              <a:lnSpc>
                <a:spcPct val="115000"/>
              </a:lnSpc>
              <a:spcBef>
                <a:spcPct val="35000"/>
              </a:spcBef>
              <a:buClr>
                <a:srgbClr val="F31C0A"/>
              </a:buClr>
              <a:buFont typeface="Wingdings" pitchFamily="2" charset="2"/>
              <a:buChar char=""/>
            </a:pPr>
            <a:r>
              <a:rPr lang="en-US" sz="1600" b="0" dirty="0"/>
              <a:t>the given budget for </a:t>
            </a:r>
            <a:r>
              <a:rPr lang="en-US" sz="1600" dirty="0"/>
              <a:t>investments</a:t>
            </a:r>
            <a:r>
              <a:rPr lang="en-US" sz="1600" b="0" dirty="0"/>
              <a:t> will not be exceeded in the prevision, </a:t>
            </a:r>
          </a:p>
          <a:p>
            <a:pPr marL="812800" lvl="3" indent="-203200">
              <a:lnSpc>
                <a:spcPct val="115000"/>
              </a:lnSpc>
              <a:spcBef>
                <a:spcPct val="35000"/>
              </a:spcBef>
              <a:buClr>
                <a:srgbClr val="F31C0A"/>
              </a:buClr>
              <a:buFont typeface="Wingdings" pitchFamily="2" charset="2"/>
              <a:buChar char=""/>
            </a:pPr>
            <a:r>
              <a:rPr lang="en-US" sz="1600" b="0" dirty="0"/>
              <a:t>the requested, </a:t>
            </a:r>
            <a:r>
              <a:rPr lang="en-US" sz="1600" dirty="0"/>
              <a:t>cash-effective cost reductions</a:t>
            </a:r>
            <a:r>
              <a:rPr lang="en-US" sz="1600" b="0" dirty="0"/>
              <a:t> of BU France will be contained in the forecast. As not all necessary savings have been identified so far a </a:t>
            </a:r>
            <a:r>
              <a:rPr lang="en-US" sz="1600" dirty="0"/>
              <a:t>stretch of 2.8 Mio. €</a:t>
            </a:r>
            <a:r>
              <a:rPr lang="en-US" sz="1600" b="0" dirty="0"/>
              <a:t> is included. </a:t>
            </a:r>
          </a:p>
        </p:txBody>
      </p:sp>
      <p:sp>
        <p:nvSpPr>
          <p:cNvPr id="4"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gray">
          <a:xfrm>
            <a:off x="563563" y="964504"/>
            <a:ext cx="8688387" cy="738188"/>
          </a:xfrm>
          <a:prstGeom prst="rect">
            <a:avLst/>
          </a:prstGeom>
          <a:noFill/>
          <a:ln w="9525" algn="ctr">
            <a:noFill/>
            <a:miter lim="800000"/>
            <a:headEnd/>
            <a:tailEnd/>
          </a:ln>
        </p:spPr>
        <p:txBody>
          <a:bodyPr lIns="0" tIns="0" rIns="0" bIns="0"/>
          <a:lstStyle/>
          <a:p>
            <a:pPr>
              <a:lnSpc>
                <a:spcPct val="150000"/>
              </a:lnSpc>
            </a:pPr>
            <a:r>
              <a:rPr lang="en-US" sz="2600" b="0" dirty="0"/>
              <a:t>Treasury forecast shows financing need in the end of June*</a:t>
            </a:r>
          </a:p>
        </p:txBody>
      </p:sp>
      <p:sp>
        <p:nvSpPr>
          <p:cNvPr id="103427" name="Line 7"/>
          <p:cNvSpPr>
            <a:spLocks noChangeShapeType="1"/>
          </p:cNvSpPr>
          <p:nvPr/>
        </p:nvSpPr>
        <p:spPr bwMode="auto">
          <a:xfrm>
            <a:off x="6805613" y="2009775"/>
            <a:ext cx="0" cy="4437063"/>
          </a:xfrm>
          <a:prstGeom prst="line">
            <a:avLst/>
          </a:prstGeom>
          <a:noFill/>
          <a:ln w="9525">
            <a:solidFill>
              <a:schemeClr val="bg2"/>
            </a:solidFill>
            <a:round/>
            <a:headEnd/>
            <a:tailEnd/>
          </a:ln>
        </p:spPr>
        <p:txBody>
          <a:bodyPr/>
          <a:lstStyle/>
          <a:p>
            <a:endParaRPr lang="de-DE"/>
          </a:p>
        </p:txBody>
      </p:sp>
      <p:sp>
        <p:nvSpPr>
          <p:cNvPr id="103428" name="Text Box 9"/>
          <p:cNvSpPr txBox="1">
            <a:spLocks noChangeArrowheads="1"/>
          </p:cNvSpPr>
          <p:nvPr/>
        </p:nvSpPr>
        <p:spPr bwMode="auto">
          <a:xfrm>
            <a:off x="6805613" y="2009775"/>
            <a:ext cx="2809875" cy="4133850"/>
          </a:xfrm>
          <a:prstGeom prst="rect">
            <a:avLst/>
          </a:prstGeom>
          <a:noFill/>
          <a:ln w="9525">
            <a:noFill/>
            <a:miter lim="800000"/>
            <a:headEnd/>
            <a:tailEnd/>
          </a:ln>
        </p:spPr>
        <p:txBody>
          <a:bodyPr>
            <a:spAutoFit/>
          </a:bodyPr>
          <a:lstStyle/>
          <a:p>
            <a:pPr marL="203200" indent="-203200">
              <a:spcBef>
                <a:spcPct val="50000"/>
              </a:spcBef>
              <a:buClr>
                <a:srgbClr val="F21C0A"/>
              </a:buClr>
              <a:buSzPct val="100000"/>
              <a:buFont typeface="Wingdings" pitchFamily="2" charset="2"/>
              <a:buChar char=""/>
            </a:pPr>
            <a:r>
              <a:rPr lang="en-US" sz="1400" b="0"/>
              <a:t>Further improvement of cash situation possible if </a:t>
            </a:r>
          </a:p>
          <a:p>
            <a:pPr marL="406400" lvl="1" indent="-203200">
              <a:spcBef>
                <a:spcPct val="50000"/>
              </a:spcBef>
              <a:buClr>
                <a:srgbClr val="F21C0A"/>
              </a:buClr>
              <a:buSzPct val="100000"/>
              <a:buFont typeface="Wingdings" pitchFamily="2" charset="2"/>
              <a:buChar char=""/>
            </a:pPr>
            <a:r>
              <a:rPr lang="en-US" sz="1400" b="0"/>
              <a:t>financing of CRE-receivables through OSEO and BNP can be attained (at 75 bp). </a:t>
            </a:r>
            <a:r>
              <a:rPr lang="en-US" sz="1400" b="0" i="1"/>
              <a:t>Currently under preparation. Approval by EEA has already been received.</a:t>
            </a:r>
          </a:p>
          <a:p>
            <a:pPr marL="406400" lvl="1" indent="-203200">
              <a:spcBef>
                <a:spcPct val="50000"/>
              </a:spcBef>
              <a:buClr>
                <a:srgbClr val="F21C0A"/>
              </a:buClr>
              <a:buSzPct val="100000"/>
              <a:buFont typeface="Wingdings" pitchFamily="2" charset="2"/>
              <a:buChar char=""/>
            </a:pPr>
            <a:r>
              <a:rPr lang="en-US" sz="1400" b="0"/>
              <a:t>margin calls vis-à-vis Power-next can (partially) be replaced by a bank guarantee. </a:t>
            </a:r>
            <a:r>
              <a:rPr lang="en-US" sz="1400" b="0" i="1"/>
              <a:t>Currently under preparation together with EEA.</a:t>
            </a:r>
          </a:p>
          <a:p>
            <a:pPr marL="203200" indent="-203200">
              <a:spcBef>
                <a:spcPct val="50000"/>
              </a:spcBef>
              <a:buClr>
                <a:srgbClr val="F21C0A"/>
              </a:buClr>
              <a:buSzPct val="100000"/>
              <a:buFont typeface="Wingdings" pitchFamily="2" charset="2"/>
              <a:buChar char=""/>
            </a:pPr>
            <a:r>
              <a:rPr lang="en-US" sz="1400" b="0"/>
              <a:t>However refinancing and exten-sion of 350 M€-external credit line with BBVA (lead) remains essential </a:t>
            </a:r>
            <a:r>
              <a:rPr lang="en-US" sz="1400" b="0">
                <a:sym typeface="Wingdings" pitchFamily="2" charset="2"/>
              </a:rPr>
              <a:t></a:t>
            </a:r>
            <a:r>
              <a:rPr lang="en-US" sz="1400" b="0"/>
              <a:t> </a:t>
            </a:r>
          </a:p>
          <a:p>
            <a:pPr marL="203200" indent="-203200">
              <a:spcBef>
                <a:spcPct val="50000"/>
              </a:spcBef>
              <a:buClr>
                <a:srgbClr val="F21C0A"/>
              </a:buClr>
              <a:buSzPct val="100000"/>
              <a:buFont typeface="Wingdings" pitchFamily="2" charset="2"/>
              <a:buChar char=""/>
            </a:pPr>
            <a:endParaRPr lang="en-US" sz="1400" b="0"/>
          </a:p>
        </p:txBody>
      </p:sp>
      <p:sp>
        <p:nvSpPr>
          <p:cNvPr id="103429" name="Text Box 11"/>
          <p:cNvSpPr txBox="1">
            <a:spLocks noChangeArrowheads="1"/>
          </p:cNvSpPr>
          <p:nvPr/>
        </p:nvSpPr>
        <p:spPr bwMode="auto">
          <a:xfrm>
            <a:off x="563563" y="6440488"/>
            <a:ext cx="6724650" cy="244475"/>
          </a:xfrm>
          <a:prstGeom prst="rect">
            <a:avLst/>
          </a:prstGeom>
          <a:noFill/>
          <a:ln w="9525">
            <a:noFill/>
            <a:miter lim="800000"/>
            <a:headEnd/>
            <a:tailEnd/>
          </a:ln>
        </p:spPr>
        <p:txBody>
          <a:bodyPr>
            <a:spAutoFit/>
          </a:bodyPr>
          <a:lstStyle/>
          <a:p>
            <a:pPr>
              <a:spcBef>
                <a:spcPct val="50000"/>
              </a:spcBef>
            </a:pPr>
            <a:endParaRPr lang="de-DE" sz="1000"/>
          </a:p>
        </p:txBody>
      </p:sp>
      <p:sp>
        <p:nvSpPr>
          <p:cNvPr id="103430" name="Text Box 12"/>
          <p:cNvSpPr txBox="1">
            <a:spLocks noChangeArrowheads="1"/>
          </p:cNvSpPr>
          <p:nvPr/>
        </p:nvSpPr>
        <p:spPr bwMode="auto">
          <a:xfrm>
            <a:off x="471488" y="6497638"/>
            <a:ext cx="1855787" cy="244475"/>
          </a:xfrm>
          <a:prstGeom prst="rect">
            <a:avLst/>
          </a:prstGeom>
          <a:noFill/>
          <a:ln w="9525">
            <a:noFill/>
            <a:miter lim="800000"/>
            <a:headEnd/>
            <a:tailEnd/>
          </a:ln>
        </p:spPr>
        <p:txBody>
          <a:bodyPr wrap="none">
            <a:spAutoFit/>
          </a:bodyPr>
          <a:lstStyle/>
          <a:p>
            <a:r>
              <a:rPr lang="en-US" sz="1000" b="0"/>
              <a:t>*Forecast as of March, 31</a:t>
            </a:r>
            <a:r>
              <a:rPr lang="en-US" sz="1000" b="0" baseline="30000"/>
              <a:t>st</a:t>
            </a:r>
            <a:r>
              <a:rPr lang="en-US" sz="1000" b="0"/>
              <a:t>, 2009.</a:t>
            </a:r>
          </a:p>
        </p:txBody>
      </p:sp>
      <p:pic>
        <p:nvPicPr>
          <p:cNvPr id="103431" name="Picture 13"/>
          <p:cNvPicPr>
            <a:picLocks noChangeAspect="1" noChangeArrowheads="1"/>
          </p:cNvPicPr>
          <p:nvPr/>
        </p:nvPicPr>
        <p:blipFill>
          <a:blip r:embed="rId2"/>
          <a:srcRect/>
          <a:stretch>
            <a:fillRect/>
          </a:stretch>
        </p:blipFill>
        <p:spPr bwMode="auto">
          <a:xfrm>
            <a:off x="360363" y="2009775"/>
            <a:ext cx="6419850" cy="4422775"/>
          </a:xfrm>
          <a:prstGeom prst="rect">
            <a:avLst/>
          </a:prstGeom>
          <a:noFill/>
          <a:ln w="9525">
            <a:noFill/>
            <a:miter lim="800000"/>
            <a:headEnd/>
            <a:tailEnd/>
          </a:ln>
        </p:spPr>
      </p:pic>
      <p:sp>
        <p:nvSpPr>
          <p:cNvPr id="8"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ChangeArrowheads="1"/>
          </p:cNvSpPr>
          <p:nvPr>
            <p:ph type="title"/>
          </p:nvPr>
        </p:nvSpPr>
        <p:spPr>
          <a:xfrm>
            <a:off x="660400" y="992688"/>
            <a:ext cx="8585200" cy="533400"/>
          </a:xfrm>
        </p:spPr>
        <p:txBody>
          <a:bodyPr/>
          <a:lstStyle/>
          <a:p>
            <a:pPr eaLnBrk="1" hangingPunct="1">
              <a:lnSpc>
                <a:spcPct val="150000"/>
              </a:lnSpc>
            </a:pPr>
            <a:r>
              <a:rPr lang="de-DE" dirty="0" err="1" smtClean="0"/>
              <a:t>Refinancing</a:t>
            </a:r>
            <a:r>
              <a:rPr lang="de-DE" dirty="0" smtClean="0"/>
              <a:t> </a:t>
            </a:r>
            <a:r>
              <a:rPr lang="de-DE" dirty="0" err="1" smtClean="0"/>
              <a:t>and</a:t>
            </a:r>
            <a:r>
              <a:rPr lang="de-DE" dirty="0" smtClean="0"/>
              <a:t> </a:t>
            </a:r>
            <a:r>
              <a:rPr lang="de-DE" dirty="0" err="1" smtClean="0"/>
              <a:t>extension</a:t>
            </a:r>
            <a:r>
              <a:rPr lang="de-DE" dirty="0" smtClean="0"/>
              <a:t> </a:t>
            </a:r>
            <a:r>
              <a:rPr lang="de-DE" dirty="0" err="1" smtClean="0"/>
              <a:t>of</a:t>
            </a:r>
            <a:r>
              <a:rPr lang="de-DE" dirty="0" smtClean="0"/>
              <a:t> </a:t>
            </a:r>
            <a:r>
              <a:rPr lang="de-DE" dirty="0" err="1" smtClean="0"/>
              <a:t>external</a:t>
            </a:r>
            <a:r>
              <a:rPr lang="de-DE" dirty="0" smtClean="0"/>
              <a:t> 350 M€ </a:t>
            </a:r>
            <a:r>
              <a:rPr lang="de-DE" dirty="0" err="1" smtClean="0"/>
              <a:t>credit</a:t>
            </a:r>
            <a:r>
              <a:rPr lang="de-DE" dirty="0" smtClean="0"/>
              <a:t> </a:t>
            </a:r>
            <a:r>
              <a:rPr lang="de-DE" dirty="0" err="1" smtClean="0"/>
              <a:t>line</a:t>
            </a:r>
            <a:endParaRPr lang="de-DE" dirty="0" smtClean="0"/>
          </a:p>
        </p:txBody>
      </p:sp>
      <p:sp>
        <p:nvSpPr>
          <p:cNvPr id="104450" name="Rectangle 3"/>
          <p:cNvSpPr>
            <a:spLocks noGrp="1" noChangeArrowheads="1"/>
          </p:cNvSpPr>
          <p:nvPr>
            <p:ph type="body" idx="1"/>
          </p:nvPr>
        </p:nvSpPr>
        <p:spPr>
          <a:xfrm>
            <a:off x="488950" y="1909763"/>
            <a:ext cx="8763000" cy="4343400"/>
          </a:xfrm>
        </p:spPr>
        <p:txBody>
          <a:bodyPr/>
          <a:lstStyle/>
          <a:p>
            <a:pPr lvl="1" eaLnBrk="1" hangingPunct="1">
              <a:lnSpc>
                <a:spcPts val="2200"/>
              </a:lnSpc>
            </a:pPr>
            <a:r>
              <a:rPr lang="en-US" dirty="0" smtClean="0"/>
              <a:t>After a </a:t>
            </a:r>
            <a:r>
              <a:rPr lang="en-US" dirty="0" err="1" smtClean="0"/>
              <a:t>TelCo</a:t>
            </a:r>
            <a:r>
              <a:rPr lang="en-US" dirty="0" smtClean="0"/>
              <a:t> with EEA-CKR and CC F/F1 on March 20</a:t>
            </a:r>
            <a:r>
              <a:rPr lang="en-US" baseline="30000" dirty="0" smtClean="0"/>
              <a:t>th</a:t>
            </a:r>
            <a:r>
              <a:rPr lang="en-US" dirty="0" smtClean="0"/>
              <a:t> BU France received the written confirmation that CC will ensure refinancing and additional financing needs in due time before expiry of the credit line at the end of April 2009.</a:t>
            </a:r>
          </a:p>
          <a:p>
            <a:pPr lvl="1" eaLnBrk="1" hangingPunct="1">
              <a:lnSpc>
                <a:spcPts val="2200"/>
              </a:lnSpc>
            </a:pPr>
            <a:r>
              <a:rPr lang="en-US" dirty="0" smtClean="0"/>
              <a:t>On March 25</a:t>
            </a:r>
            <a:r>
              <a:rPr lang="en-US" baseline="30000" dirty="0" smtClean="0"/>
              <a:t>th </a:t>
            </a:r>
            <a:r>
              <a:rPr lang="en-US" dirty="0" smtClean="0"/>
              <a:t>CC F/F1 decided to pay back the external credit line and replace it by an internal financing facility at +50 </a:t>
            </a:r>
            <a:r>
              <a:rPr lang="en-US" dirty="0" err="1" smtClean="0"/>
              <a:t>bp</a:t>
            </a:r>
            <a:r>
              <a:rPr lang="en-US" dirty="0" smtClean="0"/>
              <a:t> (+13 </a:t>
            </a:r>
            <a:r>
              <a:rPr lang="en-US" dirty="0" err="1" smtClean="0"/>
              <a:t>bp</a:t>
            </a:r>
            <a:r>
              <a:rPr lang="en-US" dirty="0" smtClean="0"/>
              <a:t> commitment fee for undrawn amounts).</a:t>
            </a:r>
          </a:p>
          <a:p>
            <a:pPr lvl="1" eaLnBrk="1" hangingPunct="1">
              <a:lnSpc>
                <a:spcPts val="2200"/>
              </a:lnSpc>
            </a:pPr>
            <a:r>
              <a:rPr lang="en-US" dirty="0" smtClean="0"/>
              <a:t>An extension will be provided at +75 </a:t>
            </a:r>
            <a:r>
              <a:rPr lang="en-US" dirty="0" err="1" smtClean="0"/>
              <a:t>bp</a:t>
            </a:r>
            <a:r>
              <a:rPr lang="en-US" dirty="0" smtClean="0"/>
              <a:t> (+15 commitment fee for undrawn amounts).</a:t>
            </a:r>
          </a:p>
          <a:p>
            <a:pPr lvl="1" eaLnBrk="1" hangingPunct="1">
              <a:lnSpc>
                <a:spcPts val="2200"/>
              </a:lnSpc>
            </a:pPr>
            <a:r>
              <a:rPr lang="en-US" b="1" dirty="0" smtClean="0"/>
              <a:t>Due to the low commitment fees (i.e. yearly 75.000 € for 50 M€) BU France decided together with EEA to enter into a credit facility of 525 M€ as approved by SNET’s CA. The three tranches will cover all predicted financing needs during the year 2009 and show as follows:</a:t>
            </a:r>
            <a:r>
              <a:rPr lang="en-US" dirty="0" smtClean="0"/>
              <a:t>   </a:t>
            </a:r>
          </a:p>
        </p:txBody>
      </p:sp>
      <p:pic>
        <p:nvPicPr>
          <p:cNvPr id="104454" name="Picture 6"/>
          <p:cNvPicPr>
            <a:picLocks noChangeAspect="1" noChangeArrowheads="1"/>
          </p:cNvPicPr>
          <p:nvPr/>
        </p:nvPicPr>
        <p:blipFill>
          <a:blip r:embed="rId2"/>
          <a:srcRect/>
          <a:stretch>
            <a:fillRect/>
          </a:stretch>
        </p:blipFill>
        <p:spPr bwMode="auto">
          <a:xfrm>
            <a:off x="660400" y="4783138"/>
            <a:ext cx="8591550" cy="1331912"/>
          </a:xfrm>
          <a:prstGeom prst="rect">
            <a:avLst/>
          </a:prstGeom>
          <a:noFill/>
          <a:ln w="9525">
            <a:noFill/>
            <a:miter lim="800000"/>
            <a:headEnd/>
            <a:tailEnd/>
          </a:ln>
          <a:effectLst/>
        </p:spPr>
      </p:pic>
      <p:sp>
        <p:nvSpPr>
          <p:cNvPr id="5" name="Text Box 59"/>
          <p:cNvSpPr txBox="1">
            <a:spLocks noChangeArrowheads="1"/>
          </p:cNvSpPr>
          <p:nvPr/>
        </p:nvSpPr>
        <p:spPr bwMode="gray">
          <a:xfrm>
            <a:off x="6477176" y="603964"/>
            <a:ext cx="342882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Current status of business activities</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9"/>
          <p:cNvSpPr txBox="1">
            <a:spLocks noChangeArrowheads="1"/>
          </p:cNvSpPr>
          <p:nvPr/>
        </p:nvSpPr>
        <p:spPr>
          <a:xfrm>
            <a:off x="660400" y="1001482"/>
            <a:ext cx="8585200" cy="533400"/>
          </a:xfrm>
          <a:prstGeom prst="rect">
            <a:avLst/>
          </a:prstGeom>
          <a:noFill/>
        </p:spPr>
        <p:txBody>
          <a:bodyPr/>
          <a:lstStyle/>
          <a:p>
            <a:pPr marL="457200" indent="-457200">
              <a:lnSpc>
                <a:spcPct val="150000"/>
              </a:lnSpc>
              <a:buClr>
                <a:schemeClr val="tx2"/>
              </a:buClr>
              <a:defRPr/>
            </a:pPr>
            <a:r>
              <a:rPr lang="fr-FR" sz="2600" b="0" dirty="0" err="1" smtClean="0">
                <a:latin typeface="+mj-lt"/>
                <a:ea typeface="Calibri"/>
                <a:cs typeface="Times New Roman"/>
              </a:rPr>
              <a:t>Analysis</a:t>
            </a:r>
            <a:r>
              <a:rPr lang="fr-FR" sz="2600" b="0" dirty="0" smtClean="0">
                <a:latin typeface="+mj-lt"/>
                <a:ea typeface="Calibri"/>
                <a:cs typeface="Times New Roman"/>
              </a:rPr>
              <a:t> first </a:t>
            </a:r>
            <a:r>
              <a:rPr lang="fr-FR" sz="2600" b="0" dirty="0" err="1" smtClean="0">
                <a:latin typeface="+mj-lt"/>
                <a:ea typeface="Calibri"/>
                <a:cs typeface="Times New Roman"/>
              </a:rPr>
              <a:t>reactions</a:t>
            </a:r>
            <a:r>
              <a:rPr lang="fr-FR" sz="2600" b="0" dirty="0" smtClean="0">
                <a:latin typeface="+mj-lt"/>
                <a:ea typeface="Calibri"/>
                <a:cs typeface="Times New Roman"/>
              </a:rPr>
              <a:t> </a:t>
            </a:r>
            <a:r>
              <a:rPr lang="en-GB" sz="2800" b="0" dirty="0" smtClean="0">
                <a:ea typeface="Calibri"/>
                <a:cs typeface="Times New Roman"/>
              </a:rPr>
              <a:t>(</a:t>
            </a:r>
            <a:r>
              <a:rPr lang="en-GB" b="0" dirty="0" smtClean="0">
                <a:ea typeface="Calibri"/>
                <a:cs typeface="Times New Roman"/>
              </a:rPr>
              <a:t>March 25 – April 1</a:t>
            </a:r>
            <a:r>
              <a:rPr lang="en-GB" b="0" baseline="30000" dirty="0" smtClean="0">
                <a:ea typeface="Calibri"/>
                <a:cs typeface="Times New Roman"/>
              </a:rPr>
              <a:t>st</a:t>
            </a:r>
            <a:r>
              <a:rPr lang="en-GB" sz="2800" b="0" dirty="0" smtClean="0">
                <a:ea typeface="Calibri"/>
                <a:cs typeface="Times New Roman"/>
              </a:rPr>
              <a:t>)</a:t>
            </a:r>
            <a:endParaRPr lang="en-GB" sz="2800" b="0" dirty="0" smtClean="0"/>
          </a:p>
          <a:p>
            <a:pPr marL="457200" indent="-457200">
              <a:lnSpc>
                <a:spcPct val="150000"/>
              </a:lnSpc>
              <a:buClr>
                <a:schemeClr val="tx2"/>
              </a:buClr>
              <a:defRPr/>
            </a:pPr>
            <a:endParaRPr lang="fr-FR" sz="2600" b="0" dirty="0" smtClean="0">
              <a:latin typeface="+mj-lt"/>
              <a:ea typeface="Calibri"/>
              <a:cs typeface="Times New Roman"/>
            </a:endParaRPr>
          </a:p>
        </p:txBody>
      </p:sp>
      <p:sp>
        <p:nvSpPr>
          <p:cNvPr id="4" name="Rectangle 9"/>
          <p:cNvSpPr txBox="1">
            <a:spLocks noChangeArrowheads="1"/>
          </p:cNvSpPr>
          <p:nvPr/>
        </p:nvSpPr>
        <p:spPr bwMode="gray">
          <a:xfrm>
            <a:off x="660400" y="1713266"/>
            <a:ext cx="8791575" cy="793266"/>
          </a:xfrm>
          <a:prstGeom prst="rect">
            <a:avLst/>
          </a:prstGeom>
          <a:noFill/>
          <a:ln w="9525" algn="ctr">
            <a:noFill/>
            <a:miter lim="800000"/>
            <a:headEnd/>
            <a:tailEnd/>
          </a:ln>
          <a:effectLst/>
        </p:spPr>
        <p:txBody>
          <a:bodyPr lIns="0" tIns="0" rIns="0" bIns="0"/>
          <a:lstStyle/>
          <a:p>
            <a:pPr marL="342900" indent="-342900">
              <a:lnSpc>
                <a:spcPct val="90000"/>
              </a:lnSpc>
              <a:spcBef>
                <a:spcPts val="600"/>
              </a:spcBef>
              <a:buClr>
                <a:srgbClr val="F21C0A"/>
              </a:buClr>
              <a:buFont typeface="Wingdings" pitchFamily="2" charset="2"/>
              <a:buChar char="§"/>
            </a:pPr>
            <a:r>
              <a:rPr lang="en-GB" sz="1600" b="0" dirty="0" smtClean="0"/>
              <a:t>March 24 : Managers meeting</a:t>
            </a:r>
          </a:p>
          <a:p>
            <a:pPr marL="342900" indent="-342900">
              <a:lnSpc>
                <a:spcPct val="90000"/>
              </a:lnSpc>
              <a:spcBef>
                <a:spcPts val="600"/>
              </a:spcBef>
              <a:buClr>
                <a:srgbClr val="F21C0A"/>
              </a:buClr>
              <a:buFont typeface="Wingdings" pitchFamily="2" charset="2"/>
              <a:buChar char="§"/>
            </a:pPr>
            <a:r>
              <a:rPr lang="en-GB" sz="1600" b="0" dirty="0" smtClean="0"/>
              <a:t>March 25  :  CEE / Press Release (send to a media short-list) / Internal communication  “</a:t>
            </a:r>
            <a:r>
              <a:rPr lang="en-GB" sz="1600" b="0" dirty="0" err="1" smtClean="0"/>
              <a:t>Ligne</a:t>
            </a:r>
            <a:r>
              <a:rPr lang="en-GB" sz="1600" b="0" dirty="0" smtClean="0"/>
              <a:t> </a:t>
            </a:r>
            <a:r>
              <a:rPr lang="en-GB" sz="1600" b="0" dirty="0" err="1" smtClean="0"/>
              <a:t>Directe</a:t>
            </a:r>
            <a:r>
              <a:rPr lang="en-GB" sz="1600" b="0" dirty="0" smtClean="0"/>
              <a:t>”.  </a:t>
            </a:r>
            <a:endParaRPr lang="en-GB" sz="1600" b="0" dirty="0"/>
          </a:p>
        </p:txBody>
      </p:sp>
      <p:sp>
        <p:nvSpPr>
          <p:cNvPr id="6" name="Text Box 59"/>
          <p:cNvSpPr txBox="1">
            <a:spLocks noChangeArrowheads="1"/>
          </p:cNvSpPr>
          <p:nvPr/>
        </p:nvSpPr>
        <p:spPr bwMode="gray">
          <a:xfrm>
            <a:off x="7284026" y="603964"/>
            <a:ext cx="2601674" cy="276999"/>
          </a:xfrm>
          <a:prstGeom prst="rect">
            <a:avLst/>
          </a:prstGeom>
          <a:noFill/>
          <a:ln w="12700">
            <a:noFill/>
            <a:miter lim="800000"/>
            <a:headEnd/>
            <a:tailEnd type="none" w="med" len="lg"/>
          </a:ln>
          <a:effectLst/>
        </p:spPr>
        <p:txBody>
          <a:bodyPr wrap="none" lIns="0" tIns="0" rIns="0" bIns="0">
            <a:spAutoFit/>
          </a:bodyPr>
          <a:lstStyle/>
          <a:p>
            <a:pPr marL="457200" indent="-457200">
              <a:buClr>
                <a:schemeClr val="tx2"/>
              </a:buClr>
              <a:defRPr/>
            </a:pPr>
            <a:r>
              <a:rPr lang="en-GB" sz="1800" kern="0" dirty="0" smtClean="0">
                <a:solidFill>
                  <a:schemeClr val="bg1"/>
                </a:solidFill>
              </a:rPr>
              <a:t>E.ON France Industrial plan</a:t>
            </a:r>
          </a:p>
        </p:txBody>
      </p:sp>
      <p:sp>
        <p:nvSpPr>
          <p:cNvPr id="7" name="ZoneTexte 6"/>
          <p:cNvSpPr txBox="1"/>
          <p:nvPr/>
        </p:nvSpPr>
        <p:spPr>
          <a:xfrm>
            <a:off x="660400" y="2424113"/>
            <a:ext cx="4230688" cy="4170362"/>
          </a:xfrm>
          <a:prstGeom prst="rect">
            <a:avLst/>
          </a:prstGeom>
          <a:noFill/>
        </p:spPr>
        <p:txBody>
          <a:bodyPr lIns="72000" rIns="72000">
            <a:spAutoFit/>
          </a:bodyPr>
          <a:lstStyle/>
          <a:p>
            <a:pPr>
              <a:defRPr/>
            </a:pPr>
            <a:r>
              <a:rPr lang="en-GB" sz="1200" dirty="0">
                <a:solidFill>
                  <a:schemeClr val="tx2"/>
                </a:solidFill>
                <a:cs typeface="Arial" charset="0"/>
              </a:rPr>
              <a:t>INTERNAL</a:t>
            </a:r>
          </a:p>
          <a:p>
            <a:pPr>
              <a:defRPr/>
            </a:pPr>
            <a:r>
              <a:rPr lang="en-GB" sz="1100" i="1" dirty="0">
                <a:cs typeface="Arial" charset="0"/>
              </a:rPr>
              <a:t>Reactions of managers and employees </a:t>
            </a:r>
            <a:r>
              <a:rPr lang="en-GB" sz="1100" b="0" dirty="0">
                <a:cs typeface="Arial" charset="0"/>
              </a:rPr>
              <a:t/>
            </a:r>
            <a:br>
              <a:rPr lang="en-GB" sz="1100" b="0" dirty="0">
                <a:cs typeface="Arial" charset="0"/>
              </a:rPr>
            </a:br>
            <a:r>
              <a:rPr lang="en-GB" sz="1100" b="0" dirty="0">
                <a:cs typeface="Arial" charset="0"/>
              </a:rPr>
              <a:t>Calm, apathetic, resigned atmosphere</a:t>
            </a:r>
            <a:br>
              <a:rPr lang="en-GB" sz="1100" b="0" dirty="0">
                <a:cs typeface="Arial" charset="0"/>
              </a:rPr>
            </a:br>
            <a:r>
              <a:rPr lang="en-GB" sz="1100" b="0" dirty="0">
                <a:cs typeface="Arial" charset="0"/>
              </a:rPr>
              <a:t> Anxiety about Provence 4 and CEH 4</a:t>
            </a:r>
            <a:br>
              <a:rPr lang="en-GB" sz="1100" b="0" dirty="0">
                <a:cs typeface="Arial" charset="0"/>
              </a:rPr>
            </a:br>
            <a:r>
              <a:rPr lang="en-GB" sz="1100" b="0" dirty="0">
                <a:cs typeface="Arial" charset="0"/>
              </a:rPr>
              <a:t> A lot of interest in ‘GPEC’.  2 groups – young people (worried) and seniors (optimising their conditions for retirement)</a:t>
            </a:r>
          </a:p>
          <a:p>
            <a:pPr>
              <a:defRPr/>
            </a:pPr>
            <a:r>
              <a:rPr lang="en-GB" sz="1100" b="0" dirty="0">
                <a:cs typeface="Arial" charset="0"/>
              </a:rPr>
              <a:t>Questions :  what about the projects at </a:t>
            </a:r>
            <a:r>
              <a:rPr lang="en-GB" sz="1100" b="0" dirty="0" err="1">
                <a:cs typeface="Arial" charset="0"/>
              </a:rPr>
              <a:t>Lacq</a:t>
            </a:r>
            <a:r>
              <a:rPr lang="en-GB" sz="1100" b="0" dirty="0">
                <a:cs typeface="Arial" charset="0"/>
              </a:rPr>
              <a:t>, </a:t>
            </a:r>
            <a:r>
              <a:rPr lang="en-GB" sz="1100" b="0" dirty="0" err="1">
                <a:cs typeface="Arial" charset="0"/>
              </a:rPr>
              <a:t>Fos</a:t>
            </a:r>
            <a:r>
              <a:rPr lang="en-GB" sz="1100" b="0" dirty="0">
                <a:cs typeface="Arial" charset="0"/>
              </a:rPr>
              <a:t>, Le </a:t>
            </a:r>
            <a:r>
              <a:rPr lang="en-GB" sz="1100" b="0" dirty="0" err="1">
                <a:cs typeface="Arial" charset="0"/>
              </a:rPr>
              <a:t>Verdon</a:t>
            </a:r>
            <a:r>
              <a:rPr lang="en-GB" sz="1100" b="0" dirty="0">
                <a:cs typeface="Arial" charset="0"/>
              </a:rPr>
              <a:t> </a:t>
            </a:r>
            <a:br>
              <a:rPr lang="en-GB" sz="1100" b="0" dirty="0">
                <a:cs typeface="Arial" charset="0"/>
              </a:rPr>
            </a:br>
            <a:r>
              <a:rPr lang="en-GB" sz="1100" b="0" dirty="0">
                <a:cs typeface="Arial" charset="0"/>
              </a:rPr>
              <a:t>&amp; Le Havre ?</a:t>
            </a:r>
            <a:br>
              <a:rPr lang="en-GB" sz="1100" b="0" dirty="0">
                <a:cs typeface="Arial" charset="0"/>
              </a:rPr>
            </a:br>
            <a:r>
              <a:rPr lang="en-GB" sz="1100" i="1" dirty="0">
                <a:cs typeface="Arial" charset="0"/>
              </a:rPr>
              <a:t>Reactions of the trade unions </a:t>
            </a:r>
            <a:r>
              <a:rPr lang="en-GB" sz="1100" b="0" dirty="0">
                <a:cs typeface="Arial" charset="0"/>
              </a:rPr>
              <a:t> (CGT union)</a:t>
            </a:r>
          </a:p>
          <a:p>
            <a:pPr>
              <a:defRPr/>
            </a:pPr>
            <a:r>
              <a:rPr lang="en-GB" sz="1100" b="0" dirty="0">
                <a:cs typeface="Arial" charset="0"/>
              </a:rPr>
              <a:t>Ask for a support from political representatives, relayed by media.</a:t>
            </a:r>
            <a:br>
              <a:rPr lang="en-GB" sz="1100" b="0" dirty="0">
                <a:cs typeface="Arial" charset="0"/>
              </a:rPr>
            </a:br>
            <a:r>
              <a:rPr lang="en-GB" sz="1100" b="0" dirty="0">
                <a:solidFill>
                  <a:schemeClr val="tx1">
                    <a:lumMod val="65000"/>
                    <a:lumOff val="35000"/>
                  </a:schemeClr>
                </a:solidFill>
                <a:cs typeface="Arial" charset="0"/>
              </a:rPr>
              <a:t> </a:t>
            </a:r>
            <a:r>
              <a:rPr lang="en-GB" sz="1100" dirty="0">
                <a:solidFill>
                  <a:schemeClr val="tx1">
                    <a:lumMod val="65000"/>
                    <a:lumOff val="35000"/>
                  </a:schemeClr>
                </a:solidFill>
                <a:cs typeface="Arial" charset="0"/>
              </a:rPr>
              <a:t>Power plant of Provence:  CGT</a:t>
            </a:r>
            <a:r>
              <a:rPr lang="en-GB" sz="1100" b="0" dirty="0">
                <a:solidFill>
                  <a:schemeClr val="tx1">
                    <a:lumMod val="65000"/>
                    <a:lumOff val="35000"/>
                  </a:schemeClr>
                </a:solidFill>
                <a:cs typeface="Arial" charset="0"/>
              </a:rPr>
              <a:t>  </a:t>
            </a:r>
            <a:r>
              <a:rPr lang="en-GB" sz="1100" b="0" dirty="0">
                <a:cs typeface="Arial" charset="0"/>
              </a:rPr>
              <a:t>     </a:t>
            </a:r>
            <a:endParaRPr lang="fr-FR" sz="1100" b="0" dirty="0">
              <a:cs typeface="Arial" charset="0"/>
            </a:endParaRPr>
          </a:p>
          <a:p>
            <a:pPr>
              <a:defRPr/>
            </a:pPr>
            <a:r>
              <a:rPr lang="en-GB" sz="1100" b="0" dirty="0">
                <a:cs typeface="Arial" charset="0"/>
              </a:rPr>
              <a:t> The given information is being challenged.</a:t>
            </a:r>
          </a:p>
          <a:p>
            <a:pPr>
              <a:defRPr/>
            </a:pPr>
            <a:r>
              <a:rPr lang="en-GB" sz="1100" b="0" dirty="0">
                <a:cs typeface="Arial" charset="0"/>
              </a:rPr>
              <a:t>Threat to take action. GPEC assimilated to a “social plan” &amp; unemployment program </a:t>
            </a:r>
            <a:br>
              <a:rPr lang="en-GB" sz="1100" b="0" dirty="0">
                <a:cs typeface="Arial" charset="0"/>
              </a:rPr>
            </a:br>
            <a:r>
              <a:rPr lang="en-GB" sz="1100" dirty="0">
                <a:solidFill>
                  <a:schemeClr val="tx1">
                    <a:lumMod val="65000"/>
                    <a:lumOff val="35000"/>
                  </a:schemeClr>
                </a:solidFill>
                <a:cs typeface="Arial" charset="0"/>
              </a:rPr>
              <a:t>Power plant of Emile </a:t>
            </a:r>
            <a:r>
              <a:rPr lang="en-GB" sz="1100" dirty="0" err="1">
                <a:solidFill>
                  <a:schemeClr val="tx1">
                    <a:lumMod val="65000"/>
                    <a:lumOff val="35000"/>
                  </a:schemeClr>
                </a:solidFill>
                <a:cs typeface="Arial" charset="0"/>
              </a:rPr>
              <a:t>Huchet</a:t>
            </a:r>
            <a:endParaRPr lang="fr-FR" sz="1100" dirty="0">
              <a:solidFill>
                <a:schemeClr val="tx1">
                  <a:lumMod val="65000"/>
                  <a:lumOff val="35000"/>
                </a:schemeClr>
              </a:solidFill>
              <a:cs typeface="Arial" charset="0"/>
            </a:endParaRPr>
          </a:p>
          <a:p>
            <a:pPr>
              <a:defRPr/>
            </a:pPr>
            <a:r>
              <a:rPr lang="en-GB" sz="1100" b="0" dirty="0">
                <a:cs typeface="Arial" charset="0"/>
              </a:rPr>
              <a:t> CGT : not present at the site </a:t>
            </a:r>
            <a:br>
              <a:rPr lang="en-GB" sz="1100" b="0" dirty="0">
                <a:cs typeface="Arial" charset="0"/>
              </a:rPr>
            </a:br>
            <a:r>
              <a:rPr lang="en-GB" sz="1100" b="0" dirty="0">
                <a:cs typeface="Arial" charset="0"/>
              </a:rPr>
              <a:t> FO : critical of GPEC, which turns CEH into a reception power station (no more recruitment)</a:t>
            </a:r>
            <a:br>
              <a:rPr lang="en-GB" sz="1100" b="0" dirty="0">
                <a:cs typeface="Arial" charset="0"/>
              </a:rPr>
            </a:br>
            <a:r>
              <a:rPr lang="en-GB" sz="1100" dirty="0">
                <a:solidFill>
                  <a:schemeClr val="tx1">
                    <a:lumMod val="65000"/>
                    <a:lumOff val="35000"/>
                  </a:schemeClr>
                </a:solidFill>
                <a:cs typeface="Arial" charset="0"/>
              </a:rPr>
              <a:t>Power plant of </a:t>
            </a:r>
            <a:r>
              <a:rPr lang="en-GB" sz="1100" dirty="0" err="1">
                <a:solidFill>
                  <a:schemeClr val="tx1">
                    <a:lumMod val="65000"/>
                    <a:lumOff val="35000"/>
                  </a:schemeClr>
                </a:solidFill>
                <a:cs typeface="Arial" charset="0"/>
              </a:rPr>
              <a:t>Hornaing</a:t>
            </a:r>
            <a:r>
              <a:rPr lang="en-GB" sz="1100" dirty="0">
                <a:solidFill>
                  <a:schemeClr val="tx1">
                    <a:lumMod val="65000"/>
                    <a:lumOff val="35000"/>
                  </a:schemeClr>
                </a:solidFill>
                <a:cs typeface="Arial" charset="0"/>
              </a:rPr>
              <a:t>:  CGT</a:t>
            </a:r>
            <a:r>
              <a:rPr lang="en-GB" sz="1100" b="0" dirty="0">
                <a:solidFill>
                  <a:schemeClr val="tx1">
                    <a:lumMod val="65000"/>
                    <a:lumOff val="35000"/>
                  </a:schemeClr>
                </a:solidFill>
                <a:cs typeface="Arial" charset="0"/>
              </a:rPr>
              <a:t> </a:t>
            </a:r>
            <a:r>
              <a:rPr lang="en-GB" sz="1100" b="0" dirty="0">
                <a:cs typeface="Arial" charset="0"/>
              </a:rPr>
              <a:t>      </a:t>
            </a:r>
            <a:endParaRPr lang="fr-FR" sz="1100" b="0" dirty="0">
              <a:cs typeface="Arial" charset="0"/>
            </a:endParaRPr>
          </a:p>
          <a:p>
            <a:pPr>
              <a:defRPr/>
            </a:pPr>
            <a:r>
              <a:rPr lang="en-GB" sz="1100" b="0" dirty="0">
                <a:cs typeface="Arial" charset="0"/>
              </a:rPr>
              <a:t>Request  for details on the schedule for </a:t>
            </a:r>
            <a:r>
              <a:rPr lang="en-GB" sz="1100" b="0" dirty="0" err="1">
                <a:cs typeface="Arial" charset="0"/>
              </a:rPr>
              <a:t>Hornaing</a:t>
            </a:r>
            <a:r>
              <a:rPr lang="en-GB" sz="1100" b="0" dirty="0">
                <a:cs typeface="Arial" charset="0"/>
              </a:rPr>
              <a:t> 4</a:t>
            </a:r>
            <a:br>
              <a:rPr lang="en-GB" sz="1100" b="0" dirty="0">
                <a:cs typeface="Arial" charset="0"/>
              </a:rPr>
            </a:br>
            <a:r>
              <a:rPr lang="en-GB" sz="1100" b="0" dirty="0">
                <a:cs typeface="Arial" charset="0"/>
              </a:rPr>
              <a:t>GPEC : much interest for seniors </a:t>
            </a:r>
            <a:br>
              <a:rPr lang="en-GB" sz="1100" b="0" dirty="0">
                <a:cs typeface="Arial" charset="0"/>
              </a:rPr>
            </a:br>
            <a:r>
              <a:rPr lang="en-GB" sz="1100" dirty="0">
                <a:solidFill>
                  <a:schemeClr val="tx1">
                    <a:lumMod val="65000"/>
                    <a:lumOff val="35000"/>
                  </a:schemeClr>
                </a:solidFill>
                <a:cs typeface="Arial" charset="0"/>
              </a:rPr>
              <a:t>Power plant of Lucy:  CGT</a:t>
            </a:r>
            <a:endParaRPr lang="fr-FR" sz="1100" dirty="0">
              <a:solidFill>
                <a:schemeClr val="tx1">
                  <a:lumMod val="65000"/>
                  <a:lumOff val="35000"/>
                </a:schemeClr>
              </a:solidFill>
              <a:cs typeface="Arial" charset="0"/>
            </a:endParaRPr>
          </a:p>
          <a:p>
            <a:pPr>
              <a:defRPr/>
            </a:pPr>
            <a:r>
              <a:rPr lang="en-GB" sz="1100" b="0" dirty="0">
                <a:cs typeface="Arial" charset="0"/>
              </a:rPr>
              <a:t> Announcement of probable support for action with Provence</a:t>
            </a:r>
            <a:br>
              <a:rPr lang="en-GB" sz="1100" b="0" dirty="0">
                <a:cs typeface="Arial" charset="0"/>
              </a:rPr>
            </a:br>
            <a:r>
              <a:rPr lang="en-GB" sz="1100" b="0" dirty="0">
                <a:cs typeface="Arial" charset="0"/>
              </a:rPr>
              <a:t>GPEC : strong interest for the future of young people </a:t>
            </a:r>
            <a:endParaRPr lang="fr-FR" sz="1100" dirty="0">
              <a:cs typeface="Arial" charset="0"/>
            </a:endParaRPr>
          </a:p>
        </p:txBody>
      </p:sp>
      <p:sp>
        <p:nvSpPr>
          <p:cNvPr id="8" name="ZoneTexte 6"/>
          <p:cNvSpPr txBox="1">
            <a:spLocks noChangeArrowheads="1"/>
          </p:cNvSpPr>
          <p:nvPr/>
        </p:nvSpPr>
        <p:spPr bwMode="auto">
          <a:xfrm>
            <a:off x="5232400" y="2424113"/>
            <a:ext cx="4230688" cy="3970318"/>
          </a:xfrm>
          <a:prstGeom prst="rect">
            <a:avLst/>
          </a:prstGeom>
          <a:noFill/>
          <a:ln w="9525">
            <a:noFill/>
            <a:miter lim="800000"/>
            <a:headEnd/>
            <a:tailEnd/>
          </a:ln>
        </p:spPr>
        <p:txBody>
          <a:bodyPr>
            <a:spAutoFit/>
          </a:bodyPr>
          <a:lstStyle/>
          <a:p>
            <a:r>
              <a:rPr lang="en-GB" sz="1200" dirty="0">
                <a:solidFill>
                  <a:schemeClr val="tx2"/>
                </a:solidFill>
              </a:rPr>
              <a:t>EXTERNAL : MEDIA</a:t>
            </a:r>
          </a:p>
          <a:p>
            <a:r>
              <a:rPr lang="en-GB" sz="1200" i="1" dirty="0"/>
              <a:t>Reactions of media </a:t>
            </a:r>
            <a:r>
              <a:rPr lang="en-GB" sz="1200" dirty="0"/>
              <a:t>(from March 25 to April 1) </a:t>
            </a:r>
            <a:r>
              <a:rPr lang="en-GB" sz="1200" b="0" dirty="0"/>
              <a:t/>
            </a:r>
            <a:br>
              <a:rPr lang="en-GB" sz="1200" b="0" dirty="0"/>
            </a:br>
            <a:r>
              <a:rPr lang="en-GB" sz="1200" b="0" dirty="0"/>
              <a:t>- Strong interest in the future : </a:t>
            </a:r>
            <a:r>
              <a:rPr lang="en-GB" sz="1200" b="0" dirty="0" err="1"/>
              <a:t>Lacq</a:t>
            </a:r>
            <a:r>
              <a:rPr lang="en-GB" sz="1200" b="0" dirty="0"/>
              <a:t>, </a:t>
            </a:r>
            <a:r>
              <a:rPr lang="en-GB" sz="1200" b="0" dirty="0" err="1"/>
              <a:t>Fos</a:t>
            </a:r>
            <a:r>
              <a:rPr lang="en-GB" sz="1200" b="0" dirty="0"/>
              <a:t>, Le </a:t>
            </a:r>
            <a:r>
              <a:rPr lang="en-GB" sz="1200" b="0" dirty="0" err="1"/>
              <a:t>Verdon</a:t>
            </a:r>
            <a:r>
              <a:rPr lang="en-GB" sz="1200" b="0" dirty="0"/>
              <a:t> &amp; </a:t>
            </a:r>
            <a:r>
              <a:rPr lang="en-GB" sz="1200" b="0" dirty="0" smtClean="0"/>
              <a:t>Le  </a:t>
            </a:r>
            <a:r>
              <a:rPr lang="en-GB" sz="1200" b="0" dirty="0"/>
              <a:t>Havre ?</a:t>
            </a:r>
          </a:p>
          <a:p>
            <a:r>
              <a:rPr lang="en-GB" sz="1200" b="0" dirty="0"/>
              <a:t>- the impact of the GPEC on employment  (more details)</a:t>
            </a:r>
            <a:endParaRPr lang="fr-FR" sz="1200" dirty="0"/>
          </a:p>
          <a:p>
            <a:r>
              <a:rPr lang="fr-FR" sz="1200" b="0" dirty="0"/>
              <a:t>- E.ON </a:t>
            </a:r>
            <a:r>
              <a:rPr lang="fr-FR" sz="1200" b="0" dirty="0" err="1"/>
              <a:t>Nuclear</a:t>
            </a:r>
            <a:r>
              <a:rPr lang="fr-FR" sz="1200" b="0" dirty="0"/>
              <a:t> EPR entry</a:t>
            </a:r>
          </a:p>
          <a:p>
            <a:r>
              <a:rPr lang="fr-FR" sz="1200" b="0" dirty="0"/>
              <a:t>- 35% in </a:t>
            </a:r>
            <a:r>
              <a:rPr lang="fr-FR" sz="1200" b="0" dirty="0" err="1"/>
              <a:t>Snet</a:t>
            </a:r>
            <a:endParaRPr lang="fr-FR" sz="1200" b="0" dirty="0"/>
          </a:p>
          <a:p>
            <a:r>
              <a:rPr lang="fr-FR" sz="1200" b="0" dirty="0"/>
              <a:t>- Is </a:t>
            </a:r>
            <a:r>
              <a:rPr lang="fr-FR" sz="1200" b="0" dirty="0" err="1"/>
              <a:t>it</a:t>
            </a:r>
            <a:r>
              <a:rPr lang="fr-FR" sz="1200" b="0" dirty="0"/>
              <a:t> </a:t>
            </a:r>
            <a:r>
              <a:rPr lang="fr-FR" sz="1200" b="0" dirty="0" err="1"/>
              <a:t>just</a:t>
            </a:r>
            <a:r>
              <a:rPr lang="fr-FR" sz="1200" b="0" dirty="0"/>
              <a:t> a transition </a:t>
            </a:r>
            <a:r>
              <a:rPr lang="fr-FR" sz="1200" b="0" dirty="0" err="1"/>
              <a:t>reduction</a:t>
            </a:r>
            <a:r>
              <a:rPr lang="fr-FR" sz="1200" b="0" dirty="0"/>
              <a:t> of investissement due to</a:t>
            </a:r>
            <a:br>
              <a:rPr lang="fr-FR" sz="1200" b="0" dirty="0"/>
            </a:br>
            <a:r>
              <a:rPr lang="fr-FR" sz="1200" b="0" dirty="0" err="1" smtClean="0"/>
              <a:t>financial</a:t>
            </a:r>
            <a:r>
              <a:rPr lang="fr-FR" sz="1200" b="0" dirty="0" smtClean="0"/>
              <a:t> </a:t>
            </a:r>
            <a:r>
              <a:rPr lang="fr-FR" sz="1200" b="0" dirty="0" err="1"/>
              <a:t>crisis</a:t>
            </a:r>
            <a:r>
              <a:rPr lang="fr-FR" sz="1200" b="0" dirty="0"/>
              <a:t>  or a final </a:t>
            </a:r>
            <a:r>
              <a:rPr lang="fr-FR" sz="1200" b="0" dirty="0" err="1" smtClean="0"/>
              <a:t>shelving</a:t>
            </a:r>
            <a:r>
              <a:rPr lang="fr-FR" sz="1200" b="0" dirty="0" smtClean="0"/>
              <a:t> of </a:t>
            </a:r>
            <a:r>
              <a:rPr lang="fr-FR" sz="1200" b="0" dirty="0" err="1"/>
              <a:t>project</a:t>
            </a:r>
            <a:r>
              <a:rPr lang="fr-FR" sz="1200" b="0" dirty="0"/>
              <a:t> ?</a:t>
            </a:r>
          </a:p>
          <a:p>
            <a:endParaRPr lang="fr-FR" sz="1200" i="1" dirty="0"/>
          </a:p>
          <a:p>
            <a:r>
              <a:rPr lang="fr-FR" sz="1200" i="1" dirty="0"/>
              <a:t>National media : 7 </a:t>
            </a:r>
            <a:r>
              <a:rPr lang="fr-FR" sz="1200" i="1" dirty="0" err="1"/>
              <a:t>clippings</a:t>
            </a:r>
            <a:endParaRPr lang="fr-FR" sz="1200" i="1" dirty="0"/>
          </a:p>
          <a:p>
            <a:r>
              <a:rPr lang="fr-FR" sz="1200" b="0" dirty="0"/>
              <a:t>Le Figaro  / Les Echos</a:t>
            </a:r>
          </a:p>
          <a:p>
            <a:r>
              <a:rPr lang="fr-FR" sz="1200" b="0" dirty="0"/>
              <a:t>AFP Paris / La Tribune</a:t>
            </a:r>
          </a:p>
          <a:p>
            <a:r>
              <a:rPr lang="fr-FR" sz="1200" b="0" dirty="0"/>
              <a:t>L’Usine Nouvelle / </a:t>
            </a:r>
            <a:r>
              <a:rPr lang="fr-FR" sz="1200" b="0" dirty="0" err="1"/>
              <a:t>Platts</a:t>
            </a:r>
            <a:endParaRPr lang="fr-FR" sz="1200" b="0" dirty="0"/>
          </a:p>
          <a:p>
            <a:r>
              <a:rPr lang="fr-FR" sz="1200" b="0" dirty="0"/>
              <a:t>France Soir</a:t>
            </a:r>
          </a:p>
          <a:p>
            <a:r>
              <a:rPr lang="fr-FR" sz="1200" b="0" dirty="0" err="1"/>
              <a:t>Heren</a:t>
            </a:r>
            <a:r>
              <a:rPr lang="fr-FR" sz="1200" b="0" dirty="0"/>
              <a:t> / </a:t>
            </a:r>
            <a:r>
              <a:rPr lang="fr-FR" sz="1200" b="0" dirty="0" err="1"/>
              <a:t>Enerpresse</a:t>
            </a:r>
            <a:endParaRPr lang="fr-FR" sz="1200" b="0" dirty="0"/>
          </a:p>
          <a:p>
            <a:endParaRPr lang="fr-FR" sz="1200" i="1" dirty="0"/>
          </a:p>
          <a:p>
            <a:r>
              <a:rPr lang="fr-FR" sz="1200" i="1" dirty="0"/>
              <a:t>Local media :  11 </a:t>
            </a:r>
            <a:r>
              <a:rPr lang="fr-FR" sz="1200" i="1" dirty="0" err="1"/>
              <a:t>clippings</a:t>
            </a:r>
            <a:endParaRPr lang="fr-FR" sz="1200" i="1" dirty="0"/>
          </a:p>
          <a:p>
            <a:r>
              <a:rPr lang="fr-FR" sz="1200" b="0" dirty="0"/>
              <a:t>La Voix du Nord- Douai</a:t>
            </a:r>
          </a:p>
          <a:p>
            <a:r>
              <a:rPr lang="fr-FR" sz="1200" b="0" dirty="0"/>
              <a:t>La Provence</a:t>
            </a:r>
          </a:p>
          <a:p>
            <a:r>
              <a:rPr lang="fr-FR" sz="1200" b="0" dirty="0"/>
              <a:t>Var Matin</a:t>
            </a:r>
          </a:p>
          <a:p>
            <a:r>
              <a:rPr lang="fr-FR" sz="1200" b="0" dirty="0"/>
              <a:t>L’ Eclair Pyrénées </a:t>
            </a:r>
          </a:p>
        </p:txBody>
      </p:sp>
      <p:cxnSp>
        <p:nvCxnSpPr>
          <p:cNvPr id="9" name="Connecteur droit 8"/>
          <p:cNvCxnSpPr>
            <a:cxnSpLocks noChangeShapeType="1"/>
          </p:cNvCxnSpPr>
          <p:nvPr/>
        </p:nvCxnSpPr>
        <p:spPr bwMode="auto">
          <a:xfrm rot="5400000">
            <a:off x="2721769" y="4593432"/>
            <a:ext cx="4340225" cy="1587"/>
          </a:xfrm>
          <a:prstGeom prst="line">
            <a:avLst/>
          </a:prstGeom>
          <a:noFill/>
          <a:ln w="12700" algn="ctr">
            <a:solidFill>
              <a:srgbClr val="B4B4B4"/>
            </a:solidFill>
            <a:round/>
            <a:headEnd/>
            <a:tailEnd type="none" w="med" len="lg"/>
          </a:ln>
        </p:spPr>
      </p:cxn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ON" val="4.0"/>
  <p:tag name="BASIS" val="EONVorlage"/>
  <p:tag name="BU" val="EON_France_W"/>
  <p:tag name="THINKCELLPRESENTATIONDONOTDELETE" val="&lt;?xml version=&quot;1.0&quot; encoding=&quot;UTF-16&quot; standalone=&quot;yes&quot;?&gt;&#10;&lt;root&gt;&lt;version val=&quot;17248&quot;/&gt;&lt;partner val=&quot;53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8&quot;&gt;&lt;elem&gt;&lt;m_ppcolschidx val=&quot;0&quot;/&gt;&lt;m_rgb r=&quot;f2&quot; g=&quot;1c&quot; b=&quot;a&quot;/&gt;&lt;/elem&gt;&lt;elem&gt;&lt;m_ppcolschidx val=&quot;0&quot;/&gt;&lt;m_rgb r=&quot;7f&quot; g=&quot;0&quot; b=&quot;26&quot;/&gt;&lt;/elem&gt;&lt;elem&gt;&lt;m_ppcolschidx val=&quot;0&quot;/&gt;&lt;m_rgb r=&quot;d2&quot; g=&quot;d2&quot; b=&quot;d2&quot;/&gt;&lt;/elem&gt;&lt;elem&gt;&lt;m_ppcolschidx val=&quot;0&quot;/&gt;&lt;m_rgb r=&quot;b4&quot; g=&quot;b4&quot; b=&quot;b4&quot;/&gt;&lt;/elem&gt;&lt;elem&gt;&lt;m_ppcolschidx val=&quot;0&quot;/&gt;&lt;m_rgb r=&quot;96&quot; g=&quot;96&quot; b=&quot;96&quot;/&gt;&lt;/elem&gt;&lt;elem&gt;&lt;m_ppcolschidx val=&quot;0&quot;/&gt;&lt;m_rgb r=&quot;78&quot; g=&quot;78&quot; b=&quot;78&quot;/&gt;&lt;/elem&gt;&lt;elem&gt;&lt;m_ppcolschidx val=&quot;0&quot;/&gt;&lt;m_rgb r=&quot;5a&quot; g=&quot;5a&quot; b=&quot;5a&quot;/&gt;&lt;/elem&gt;&lt;elem&gt;&lt;m_ppcolschidx val=&quot;0&quot;/&gt;&lt;m_rgb r=&quot;46&quot; g=&quot;46&quot; b=&quot;46&quot;/&gt;&lt;/elem&gt;&lt;/m_vecMRU&gt;&lt;/m_mruColor&gt;&lt;/CPresentation&gt;&lt;CDefaultPrec id=&quot;9&quot;&gt;&lt;m_precDefault&gt;&lt;m_strFormatTime&gt;%#d&lt;/m_strFormatTime&gt;&lt;/m_precDefault&gt;&lt;/CDefaultPrec&gt;&lt;CDefaultPrec id=&quot;8&quot;&gt;&lt;m_precDefault&gt;&lt;m_strFormatTime&gt;%d.&lt;/m_strFormatTime&gt;&lt;/m_precDefault&gt;&lt;/CDefaultPrec&gt;&lt;CDefaultPrec id=&quot;7&quot;&gt;&lt;m_precDefault/&gt;&lt;/CDefaultPrec&gt;&lt;CDefaultPrec id=&quot;6&quot;&gt;&lt;m_precDefault/&gt;&lt;/CDefaultPrec&gt;&lt;CDefaultPrec id=&quot;5&quot;&gt;&lt;m_precDefault/&gt;&lt;/CDefaultPrec&gt;&lt;CDefaultPrec id=&quot;4&quot;&gt;&lt;m_precDefault&gt;&lt;m_strFormatTime&gt;%#d %1&lt;/m_strFormatTime&gt;&lt;/m_precDefault&gt;&lt;/CDefaultPrec&gt;&lt;CDefaultPrec id=&quot;3&quot;&gt;&lt;m_precDefault/&gt;&lt;/CDefaultPrec&gt;&lt;CDefaultPrec id=&quot;2&quot;&gt;&lt;m_precDefault&gt;&lt;m_chDecimalSymbol&gt;.&lt;/m_chDecimalSymbol&gt;&lt;m_nGroupingDigits val=&quot;3&quot;/&gt;&lt;m_chGroupingSymbol&gt; &lt;/m_chGroupingSymbol&gt;&lt;/m_precDefault&gt;&lt;/CDefaultPrec&gt;&lt;/root&gt;"/>
  <p:tag name="THINKCELLUNDODONOTDELETE" val="1288"/>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6V497_AQVUC8pqlk2RdzZ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jGbvcU_nW0WDKCY8zZ7nJ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LhqIax.Ns0.vT14lK3Msq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EKlut0uBZ0GfeCn5eIc6S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0mVGHTQEkyNqui19UamD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wbWsUkPjkEypblyhbG347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82GBvBG80amfXy0ymMyt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ddw61EUskq_qiZPa7Eqx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jGbvcU_nW0WDKCY8zZ7nJ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6V497_AQVUC8pqlk2RdzZg"/>
</p:tagLst>
</file>

<file path=ppt/theme/theme1.xml><?xml version="1.0" encoding="utf-8"?>
<a:theme xmlns:a="http://schemas.openxmlformats.org/drawingml/2006/main" name="Modele_Pres PPT_CORPORATE DEV">
  <a:themeElements>
    <a:clrScheme name="2_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fontScheme name="2_182397-86&amp;91-Modèle E.ON">
      <a:majorFont>
        <a:latin typeface="Polo"/>
        <a:ea typeface=""/>
        <a:cs typeface="Arial"/>
      </a:majorFont>
      <a:minorFont>
        <a:latin typeface="Polo"/>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000" b="1" i="0" u="none" strike="noStrike" cap="none" normalizeH="0" baseline="0" smtClean="0">
            <a:ln>
              <a:noFill/>
            </a:ln>
            <a:solidFill>
              <a:schemeClr val="tx1"/>
            </a:solidFill>
            <a:effectLst/>
            <a:latin typeface="Polo" pitchFamily="2" charset="0"/>
          </a:defRPr>
        </a:defPPr>
      </a:lstStyle>
    </a:spDef>
    <a:ln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000" b="1" i="0" u="none" strike="noStrike" cap="none" normalizeH="0" baseline="0" smtClean="0">
            <a:ln>
              <a:noFill/>
            </a:ln>
            <a:solidFill>
              <a:schemeClr val="tx1"/>
            </a:solidFill>
            <a:effectLst/>
            <a:latin typeface="Polo" pitchFamily="2" charset="0"/>
          </a:defRPr>
        </a:defPPr>
      </a:lstStyle>
    </a:lnDef>
  </a:objectDefaults>
  <a:extraClrSchemeLst>
    <a:extraClrScheme>
      <a:clrScheme name="2_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Modele_Pres PPT_CORPORATE DEV</Template>
  <TotalTime>146</TotalTime>
  <Words>2295</Words>
  <Application>Microsoft PowerPoint</Application>
  <PresentationFormat>Format A4 (210 x 297 mm)</PresentationFormat>
  <Paragraphs>286</Paragraphs>
  <Slides>21</Slides>
  <Notes>3</Notes>
  <HiddenSlides>0</HiddenSlides>
  <MMClips>0</MMClips>
  <ScaleCrop>false</ScaleCrop>
  <HeadingPairs>
    <vt:vector size="6" baseType="variant">
      <vt:variant>
        <vt:lpstr>Thème</vt:lpstr>
      </vt:variant>
      <vt:variant>
        <vt:i4>1</vt:i4>
      </vt:variant>
      <vt:variant>
        <vt:lpstr>Serveurs OLE incorporés</vt:lpstr>
      </vt:variant>
      <vt:variant>
        <vt:i4>0</vt:i4>
      </vt:variant>
      <vt:variant>
        <vt:lpstr>Titres des diapositives</vt:lpstr>
      </vt:variant>
      <vt:variant>
        <vt:i4>21</vt:i4>
      </vt:variant>
    </vt:vector>
  </HeadingPairs>
  <TitlesOfParts>
    <vt:vector size="22" baseType="lpstr">
      <vt:lpstr>Modele_Pres PPT_CORPORATE DEV</vt:lpstr>
      <vt:lpstr>BU E.ON France Jour Fixe Dr. Paskert</vt:lpstr>
      <vt:lpstr>Agenda</vt:lpstr>
      <vt:lpstr>Diapositive 3</vt:lpstr>
      <vt:lpstr>Diapositive 4</vt:lpstr>
      <vt:lpstr>Diapositive 5</vt:lpstr>
      <vt:lpstr>Reduction of cash effective investments and costs (project delta)</vt:lpstr>
      <vt:lpstr>Diapositive 7</vt:lpstr>
      <vt:lpstr>Refinancing and extension of external 350 M€ credit line</vt:lpstr>
      <vt:lpstr>Diapositive 9</vt:lpstr>
      <vt:lpstr>Diapositive 10</vt:lpstr>
      <vt:lpstr>Diapositive 11</vt:lpstr>
      <vt:lpstr>Diapositive 12</vt:lpstr>
      <vt:lpstr>EFR as E.ON’s “platform company” for the French market </vt:lpstr>
      <vt:lpstr>France: Preparing the field for long term growth </vt:lpstr>
      <vt:lpstr>France: Targets &amp; risks </vt:lpstr>
      <vt:lpstr>Diapositive 16</vt:lpstr>
      <vt:lpstr>BU E.ON France Jour Fixe Dr. Paskert</vt:lpstr>
      <vt:lpstr>Downturn of -23,6 Mio. € in FC 0b as a rough estimation of known effects was mainly related to margin in SNET portfolio…</vt:lpstr>
      <vt:lpstr>Status PPA</vt:lpstr>
      <vt:lpstr>Update on Treasury – CRE-receivables</vt:lpstr>
      <vt:lpstr>Update on Risk Management</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 E.ON France Jour Fixe Dr. Paskert</dc:title>
  <dc:creator>baudon</dc:creator>
  <dc:description/>
  <cp:lastModifiedBy>baudon</cp:lastModifiedBy>
  <cp:revision>26</cp:revision>
  <dcterms:created xsi:type="dcterms:W3CDTF">2009-03-31T07:23:39Z</dcterms:created>
  <dcterms:modified xsi:type="dcterms:W3CDTF">2009-04-02T11:01:45Z</dcterms:modified>
</cp:coreProperties>
</file>