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89" r:id="rId4"/>
    <p:sldId id="290" r:id="rId5"/>
    <p:sldId id="296" r:id="rId6"/>
    <p:sldId id="297" r:id="rId7"/>
    <p:sldId id="298" r:id="rId8"/>
    <p:sldId id="299" r:id="rId9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60" d="100"/>
          <a:sy n="60" d="100"/>
        </p:scale>
        <p:origin x="-1140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file:///C:\HAYA\HAYA%20Particular\Montesson\Aumonerie%202010_2011\montaje%20fotos%20padres%20v0.1.pptx%23-1,1,Diapositive%201" TargetMode="External"/><Relationship Id="rId3" Type="http://schemas.openxmlformats.org/officeDocument/2006/relationships/image" Target="../media/image4.emf"/><Relationship Id="rId7" Type="http://schemas.openxmlformats.org/officeDocument/2006/relationships/image" Target="../media/image8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_DSC07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005" y="161027"/>
            <a:ext cx="6695669" cy="44822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36495" y="4953000"/>
            <a:ext cx="5064256" cy="14097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indent="-180975">
              <a:defRPr/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Réunion de Parents</a:t>
            </a:r>
            <a:r>
              <a:rPr lang="fr-FR" sz="3200" dirty="0" smtClean="0"/>
              <a:t> </a:t>
            </a:r>
            <a:br>
              <a:rPr lang="fr-FR" sz="3200" dirty="0" smtClean="0"/>
            </a:b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Aumônerie de 5eme</a:t>
            </a:r>
            <a:b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800" dirty="0" smtClean="0"/>
              <a:t>24 mars 2011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Image 4" descr="rublev_trini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25297" y="3627911"/>
            <a:ext cx="2418703" cy="3230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Déroulement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Le groupe: Les jeunes et les animateurs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Parcours de l’année vers la confirmation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Retraite du 13 mai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confirmation et la lettre à l’Eveque</a:t>
            </a: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Renseignements Pratiques pour la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Confirmation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Priere</a:t>
            </a: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Le groupe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7" name="Sous-titre 2"/>
          <p:cNvSpPr txBox="1">
            <a:spLocks/>
          </p:cNvSpPr>
          <p:nvPr/>
        </p:nvSpPr>
        <p:spPr>
          <a:xfrm>
            <a:off x="5095441" y="5223563"/>
            <a:ext cx="3814762" cy="109446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27 Jeunes 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5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animateurs/animatrices</a:t>
            </a:r>
          </a:p>
          <a:p>
            <a:pPr marL="457200" indent="-4572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Un groupe assidu / </a:t>
            </a:r>
            <a:r>
              <a:rPr lang="fr-FR" sz="1600" dirty="0" smtClean="0">
                <a:solidFill>
                  <a:srgbClr val="FF0000"/>
                </a:solidFill>
              </a:rPr>
              <a:t>moyennement mure</a:t>
            </a:r>
            <a:endParaRPr lang="fr-FR" sz="1600" dirty="0" smtClean="0">
              <a:solidFill>
                <a:srgbClr val="FF0000"/>
              </a:solidFill>
            </a:endParaRPr>
          </a:p>
          <a:p>
            <a:pPr marL="457200" indent="-457200"/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932" y="1408387"/>
            <a:ext cx="19621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2084" y="1408387"/>
            <a:ext cx="19621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8236" y="1408387"/>
            <a:ext cx="19621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4387" y="1408387"/>
            <a:ext cx="19621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11694" y="3420299"/>
            <a:ext cx="27241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ZoneTexte 18"/>
          <p:cNvSpPr txBox="1"/>
          <p:nvPr/>
        </p:nvSpPr>
        <p:spPr>
          <a:xfrm>
            <a:off x="2455808" y="1024752"/>
            <a:ext cx="1387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Groupe B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662980" y="1024752"/>
            <a:ext cx="1387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Groupe C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6854387" y="1040518"/>
            <a:ext cx="1387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Groupe D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295931" y="1040518"/>
            <a:ext cx="1387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Groupe A</a:t>
            </a:r>
            <a:endParaRPr lang="fr-FR" dirty="0"/>
          </a:p>
        </p:txBody>
      </p:sp>
      <p:pic>
        <p:nvPicPr>
          <p:cNvPr id="23" name="Image 22" descr="_DSC077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6128" y="3186263"/>
            <a:ext cx="4934607" cy="3303332"/>
          </a:xfrm>
          <a:prstGeom prst="rect">
            <a:avLst/>
          </a:prstGeom>
        </p:spPr>
      </p:pic>
      <p:sp>
        <p:nvSpPr>
          <p:cNvPr id="24" name="Bouton d'action : Suivant 23">
            <a:hlinkClick r:id="rId8" action="ppaction://hlinkpres?slideindex=1&amp;slidetitle=Diapositive 1" highlightClick="1"/>
          </p:cNvPr>
          <p:cNvSpPr/>
          <p:nvPr/>
        </p:nvSpPr>
        <p:spPr>
          <a:xfrm>
            <a:off x="8355724" y="4445876"/>
            <a:ext cx="567559" cy="48873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870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9186"/>
            <a:ext cx="8229600" cy="53602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Parcours de l’année vers la confirmation</a:t>
            </a:r>
          </a:p>
        </p:txBody>
      </p:sp>
      <p:grpSp>
        <p:nvGrpSpPr>
          <p:cNvPr id="39" name="Groupe 38"/>
          <p:cNvGrpSpPr/>
          <p:nvPr/>
        </p:nvGrpSpPr>
        <p:grpSpPr>
          <a:xfrm>
            <a:off x="315320" y="906508"/>
            <a:ext cx="1817962" cy="1068871"/>
            <a:chOff x="0" y="0"/>
            <a:chExt cx="2085976" cy="1226450"/>
          </a:xfrm>
        </p:grpSpPr>
        <p:sp>
          <p:nvSpPr>
            <p:cNvPr id="40" name="Rectangle 39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</a:t>
              </a:r>
              <a:r>
                <a:rPr lang="fr-FR" sz="1200" dirty="0" smtClean="0"/>
                <a:t>1</a:t>
              </a:r>
              <a:endParaRPr lang="fr-FR" sz="1200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Etre </a:t>
              </a:r>
              <a:r>
                <a:rPr lang="fr-FR" dirty="0" smtClean="0">
                  <a:solidFill>
                    <a:schemeClr val="tx2"/>
                  </a:solidFill>
                </a:rPr>
                <a:t>Chrétien </a:t>
              </a:r>
              <a:r>
                <a:rPr lang="fr-FR" dirty="0" smtClean="0">
                  <a:solidFill>
                    <a:schemeClr val="tx2"/>
                  </a:solidFill>
                </a:rPr>
                <a:t>Aujourd’hui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2457786" y="969572"/>
            <a:ext cx="1817962" cy="1068871"/>
            <a:chOff x="0" y="0"/>
            <a:chExt cx="2085976" cy="1226450"/>
          </a:xfrm>
        </p:grpSpPr>
        <p:sp>
          <p:nvSpPr>
            <p:cNvPr id="9" name="Rectangle 8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Peuple de Dieu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2</a:t>
              </a:r>
              <a:endParaRPr lang="fr-FR" sz="1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L’Eglise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4600252" y="1032636"/>
            <a:ext cx="1817962" cy="1068871"/>
            <a:chOff x="0" y="0"/>
            <a:chExt cx="2085976" cy="1226450"/>
          </a:xfrm>
        </p:grpSpPr>
        <p:sp>
          <p:nvSpPr>
            <p:cNvPr id="13" name="Rectangle 12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Trois services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3</a:t>
              </a:r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Aimer comme Jesus nous enseigne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6648122" y="1095700"/>
            <a:ext cx="1817962" cy="1068871"/>
            <a:chOff x="0" y="0"/>
            <a:chExt cx="2085976" cy="1226450"/>
          </a:xfrm>
        </p:grpSpPr>
        <p:sp>
          <p:nvSpPr>
            <p:cNvPr id="18" name="Rectangle 17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Préparation de la Messe d’Aumônerie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4</a:t>
              </a:r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Du Baptême</a:t>
              </a:r>
              <a:r>
                <a:rPr lang="fr-FR" dirty="0" smtClean="0">
                  <a:solidFill>
                    <a:schemeClr val="tx2"/>
                  </a:solidFill>
                </a:rPr>
                <a:t> à la Confirmation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7014607" y="2269057"/>
            <a:ext cx="1817962" cy="1068871"/>
            <a:chOff x="0" y="0"/>
            <a:chExt cx="2085976" cy="1226450"/>
          </a:xfrm>
        </p:grpSpPr>
        <p:sp>
          <p:nvSpPr>
            <p:cNvPr id="22" name="Rectangle 21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Vidéo</a:t>
              </a:r>
              <a:r>
                <a:rPr lang="fr-FR" sz="1050" dirty="0" smtClean="0">
                  <a:solidFill>
                    <a:schemeClr val="tx2"/>
                  </a:solidFill>
                </a:rPr>
                <a:t> de Sœur Emmanuelle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5</a:t>
              </a:r>
              <a:endParaRPr lang="fr-FR" sz="12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L’Eucharistie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326038" y="3442414"/>
            <a:ext cx="1817962" cy="1068871"/>
            <a:chOff x="0" y="0"/>
            <a:chExt cx="2085976" cy="1226450"/>
          </a:xfrm>
        </p:grpSpPr>
        <p:sp>
          <p:nvSpPr>
            <p:cNvPr id="28" name="Rectangle 27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Vente de Buggies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6</a:t>
              </a:r>
              <a:endParaRPr lang="fr-FR" sz="12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Envoyés comme Jesus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6986619" y="4615771"/>
            <a:ext cx="1817962" cy="1068871"/>
            <a:chOff x="0" y="0"/>
            <a:chExt cx="2085976" cy="1226450"/>
          </a:xfrm>
        </p:grpSpPr>
        <p:sp>
          <p:nvSpPr>
            <p:cNvPr id="32" name="Rectangle 31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dirty="0" smtClean="0">
                  <a:solidFill>
                    <a:schemeClr val="tx2"/>
                  </a:solidFill>
                </a:rPr>
                <a:t>Notre Père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7</a:t>
              </a:r>
              <a:endParaRPr lang="fr-FR" sz="12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La Prière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6702029" y="5789129"/>
            <a:ext cx="1817962" cy="1068871"/>
            <a:chOff x="0" y="0"/>
            <a:chExt cx="2085976" cy="1226450"/>
          </a:xfrm>
        </p:grpSpPr>
        <p:sp>
          <p:nvSpPr>
            <p:cNvPr id="36" name="Rectangle 35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Le Béatitudes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8</a:t>
              </a:r>
              <a:endParaRPr lang="fr-FR" sz="12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Suivre Jesus rend </a:t>
              </a:r>
              <a:r>
                <a:rPr lang="fr-FR" dirty="0" err="1" smtClean="0">
                  <a:solidFill>
                    <a:schemeClr val="tx2"/>
                  </a:solidFill>
                </a:rPr>
                <a:t>hereaux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4699256" y="5726065"/>
            <a:ext cx="1817962" cy="1068871"/>
            <a:chOff x="0" y="0"/>
            <a:chExt cx="2085976" cy="1226450"/>
          </a:xfrm>
        </p:grpSpPr>
        <p:sp>
          <p:nvSpPr>
            <p:cNvPr id="44" name="Rectangle 43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</a:t>
              </a:r>
              <a:r>
                <a:rPr lang="fr-FR" sz="1200" dirty="0" smtClean="0"/>
                <a:t>9</a:t>
              </a:r>
              <a:endParaRPr lang="fr-FR" sz="12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Se donner jusqu’au bout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2696480" y="5647235"/>
            <a:ext cx="1817964" cy="1068871"/>
            <a:chOff x="-1" y="0"/>
            <a:chExt cx="2085977" cy="1226450"/>
          </a:xfrm>
        </p:grpSpPr>
        <p:sp>
          <p:nvSpPr>
            <p:cNvPr id="48" name="Rectangle 47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Bol de Riz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10</a:t>
              </a:r>
              <a:endParaRPr lang="fr-FR" sz="120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La trinité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741002" y="5521107"/>
            <a:ext cx="1817964" cy="1068871"/>
            <a:chOff x="-1" y="0"/>
            <a:chExt cx="2085977" cy="1226450"/>
          </a:xfrm>
        </p:grpSpPr>
        <p:sp>
          <p:nvSpPr>
            <p:cNvPr id="52" name="Rectangle 51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Lettre à l’Eveque</a:t>
              </a:r>
            </a:p>
            <a:p>
              <a:pPr algn="l"/>
              <a:r>
                <a:rPr lang="fr-FR" sz="1050" dirty="0" smtClean="0">
                  <a:solidFill>
                    <a:schemeClr val="tx2"/>
                  </a:solidFill>
                </a:rPr>
                <a:t>Veillée de Carême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11</a:t>
              </a:r>
              <a:endParaRPr lang="fr-FR" sz="1200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La confirmation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141894" y="4372031"/>
            <a:ext cx="1817964" cy="1068871"/>
            <a:chOff x="-1" y="0"/>
            <a:chExt cx="2085977" cy="1226450"/>
          </a:xfrm>
        </p:grpSpPr>
        <p:sp>
          <p:nvSpPr>
            <p:cNvPr id="56" name="Rectangle 55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Le</a:t>
              </a:r>
              <a:r>
                <a:rPr lang="fr-FR" sz="1050" dirty="0" smtClean="0">
                  <a:solidFill>
                    <a:schemeClr val="tx2"/>
                  </a:solidFill>
                </a:rPr>
                <a:t> sacrement du pardon</a:t>
              </a:r>
            </a:p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Frites 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Retraite</a:t>
              </a:r>
              <a:endParaRPr lang="fr-FR" sz="1200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Les dons de l’Esprit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9" name="Group 133"/>
          <p:cNvGrpSpPr>
            <a:grpSpLocks/>
          </p:cNvGrpSpPr>
          <p:nvPr/>
        </p:nvGrpSpPr>
        <p:grpSpPr bwMode="auto">
          <a:xfrm>
            <a:off x="3016584" y="2127707"/>
            <a:ext cx="3668001" cy="3345618"/>
            <a:chOff x="1156" y="754"/>
            <a:chExt cx="3584" cy="3269"/>
          </a:xfrm>
        </p:grpSpPr>
        <p:graphicFrame>
          <p:nvGraphicFramePr>
            <p:cNvPr id="60" name="Object 11"/>
            <p:cNvGraphicFramePr>
              <a:graphicFrameLocks noChangeAspect="1"/>
            </p:cNvGraphicFramePr>
            <p:nvPr/>
          </p:nvGraphicFramePr>
          <p:xfrm>
            <a:off x="1156" y="754"/>
            <a:ext cx="3584" cy="3269"/>
          </p:xfrm>
          <a:graphic>
            <a:graphicData uri="http://schemas.openxmlformats.org/presentationml/2006/ole">
              <p:oleObj spid="_x0000_s1026" name="Imagen de mapa de bits" r:id="rId3" imgW="5533333" imgH="5047619" progId="Paint.Picture">
                <p:embed/>
              </p:oleObj>
            </a:graphicData>
          </a:graphic>
        </p:graphicFrame>
        <p:sp>
          <p:nvSpPr>
            <p:cNvPr id="61" name="Text Box 126"/>
            <p:cNvSpPr txBox="1">
              <a:spLocks noChangeArrowheads="1"/>
            </p:cNvSpPr>
            <p:nvPr/>
          </p:nvSpPr>
          <p:spPr bwMode="auto">
            <a:xfrm>
              <a:off x="2336" y="1071"/>
              <a:ext cx="1270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200" dirty="0"/>
                <a:t>Enseigner</a:t>
              </a:r>
            </a:p>
            <a:p>
              <a:pPr algn="ctr">
                <a:spcBef>
                  <a:spcPct val="50000"/>
                </a:spcBef>
              </a:pPr>
              <a:r>
                <a:rPr lang="fr-FR" sz="1200" dirty="0"/>
                <a:t>Approfondir sa foi</a:t>
              </a:r>
            </a:p>
          </p:txBody>
        </p:sp>
        <p:sp>
          <p:nvSpPr>
            <p:cNvPr id="62" name="Text Box 127"/>
            <p:cNvSpPr txBox="1">
              <a:spLocks noChangeArrowheads="1"/>
            </p:cNvSpPr>
            <p:nvPr/>
          </p:nvSpPr>
          <p:spPr bwMode="auto">
            <a:xfrm>
              <a:off x="1292" y="2115"/>
              <a:ext cx="1270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200" dirty="0"/>
                <a:t>Servir</a:t>
              </a:r>
            </a:p>
            <a:p>
              <a:pPr algn="ctr">
                <a:spcBef>
                  <a:spcPct val="50000"/>
                </a:spcBef>
              </a:pPr>
              <a:r>
                <a:rPr lang="fr-FR" sz="1200" dirty="0"/>
                <a:t>Partager</a:t>
              </a:r>
            </a:p>
          </p:txBody>
        </p:sp>
        <p:sp>
          <p:nvSpPr>
            <p:cNvPr id="63" name="Text Box 128"/>
            <p:cNvSpPr txBox="1">
              <a:spLocks noChangeArrowheads="1"/>
            </p:cNvSpPr>
            <p:nvPr/>
          </p:nvSpPr>
          <p:spPr bwMode="auto">
            <a:xfrm>
              <a:off x="3288" y="2115"/>
              <a:ext cx="1270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200" dirty="0"/>
                <a:t>Prier</a:t>
              </a:r>
            </a:p>
            <a:p>
              <a:pPr algn="ctr">
                <a:spcBef>
                  <a:spcPct val="50000"/>
                </a:spcBef>
              </a:pPr>
              <a:r>
                <a:rPr lang="fr-FR" sz="1200" dirty="0"/>
                <a:t>La Messe</a:t>
              </a:r>
            </a:p>
          </p:txBody>
        </p:sp>
        <p:sp>
          <p:nvSpPr>
            <p:cNvPr id="64" name="Text Box 129"/>
            <p:cNvSpPr txBox="1">
              <a:spLocks noChangeArrowheads="1"/>
            </p:cNvSpPr>
            <p:nvPr/>
          </p:nvSpPr>
          <p:spPr bwMode="auto">
            <a:xfrm>
              <a:off x="2336" y="3158"/>
              <a:ext cx="1270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200" dirty="0"/>
                <a:t>Evangéliser</a:t>
              </a:r>
            </a:p>
            <a:p>
              <a:pPr algn="ctr">
                <a:spcBef>
                  <a:spcPct val="50000"/>
                </a:spcBef>
              </a:pPr>
              <a:r>
                <a:rPr lang="fr-FR" sz="1200" dirty="0"/>
                <a:t>Témoigner</a:t>
              </a:r>
            </a:p>
          </p:txBody>
        </p:sp>
        <p:sp>
          <p:nvSpPr>
            <p:cNvPr id="65" name="Text Box 130"/>
            <p:cNvSpPr txBox="1">
              <a:spLocks noChangeArrowheads="1"/>
            </p:cNvSpPr>
            <p:nvPr/>
          </p:nvSpPr>
          <p:spPr bwMode="auto">
            <a:xfrm>
              <a:off x="2351" y="1946"/>
              <a:ext cx="1270" cy="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 dirty="0" smtClean="0"/>
                <a:t>Le Père</a:t>
              </a:r>
            </a:p>
            <a:p>
              <a:pPr algn="ctr"/>
              <a:r>
                <a:rPr lang="fr-FR" sz="1600" b="1" dirty="0" smtClean="0"/>
                <a:t>Jésus</a:t>
              </a:r>
            </a:p>
            <a:p>
              <a:pPr algn="ctr"/>
              <a:r>
                <a:rPr lang="fr-FR" sz="1400" b="1" dirty="0" smtClean="0"/>
                <a:t>L’Esprit </a:t>
              </a:r>
              <a:r>
                <a:rPr lang="fr-FR" sz="1400" b="1" dirty="0"/>
                <a:t>Saint</a:t>
              </a:r>
            </a:p>
          </p:txBody>
        </p:sp>
      </p:grpSp>
      <p:grpSp>
        <p:nvGrpSpPr>
          <p:cNvPr id="66" name="Groupe 65"/>
          <p:cNvGrpSpPr/>
          <p:nvPr/>
        </p:nvGrpSpPr>
        <p:grpSpPr>
          <a:xfrm>
            <a:off x="630626" y="3222956"/>
            <a:ext cx="1817964" cy="1068871"/>
            <a:chOff x="-1" y="0"/>
            <a:chExt cx="2085977" cy="1226450"/>
          </a:xfrm>
        </p:grpSpPr>
        <p:sp>
          <p:nvSpPr>
            <p:cNvPr id="67" name="Rectangle 66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12</a:t>
              </a:r>
              <a:endParaRPr lang="fr-FR" sz="1200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Les fruits de l’Esprit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6" name="Groupe 85"/>
          <p:cNvGrpSpPr/>
          <p:nvPr/>
        </p:nvGrpSpPr>
        <p:grpSpPr>
          <a:xfrm>
            <a:off x="1765743" y="2073881"/>
            <a:ext cx="1817964" cy="1068871"/>
            <a:chOff x="-1" y="0"/>
            <a:chExt cx="2085977" cy="1226450"/>
          </a:xfrm>
        </p:grpSpPr>
        <p:sp>
          <p:nvSpPr>
            <p:cNvPr id="87" name="Rectangle 86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Devenir</a:t>
              </a:r>
              <a:r>
                <a:rPr lang="fr-FR" sz="1050" dirty="0" smtClean="0">
                  <a:solidFill>
                    <a:schemeClr val="tx2"/>
                  </a:solidFill>
                </a:rPr>
                <a:t> Chrétiens adultes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28 mai</a:t>
              </a:r>
              <a:endParaRPr lang="fr-FR" sz="1200" dirty="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Confirmation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0" name="Group 133"/>
          <p:cNvGrpSpPr>
            <a:grpSpLocks/>
          </p:cNvGrpSpPr>
          <p:nvPr/>
        </p:nvGrpSpPr>
        <p:grpSpPr bwMode="auto">
          <a:xfrm>
            <a:off x="325949" y="1292770"/>
            <a:ext cx="777638" cy="710389"/>
            <a:chOff x="1156" y="754"/>
            <a:chExt cx="3584" cy="3789"/>
          </a:xfrm>
        </p:grpSpPr>
        <p:graphicFrame>
          <p:nvGraphicFramePr>
            <p:cNvPr id="91" name="Object 11"/>
            <p:cNvGraphicFramePr>
              <a:graphicFrameLocks noChangeAspect="1"/>
            </p:cNvGraphicFramePr>
            <p:nvPr/>
          </p:nvGraphicFramePr>
          <p:xfrm>
            <a:off x="1156" y="754"/>
            <a:ext cx="3584" cy="3269"/>
          </p:xfrm>
          <a:graphic>
            <a:graphicData uri="http://schemas.openxmlformats.org/presentationml/2006/ole">
              <p:oleObj spid="_x0000_s1029" name="Imagen de mapa de bits" r:id="rId4" imgW="5533333" imgH="5047619" progId="Paint.Picture">
                <p:embed/>
              </p:oleObj>
            </a:graphicData>
          </a:graphic>
        </p:graphicFrame>
        <p:sp>
          <p:nvSpPr>
            <p:cNvPr id="92" name="Text Box 126"/>
            <p:cNvSpPr txBox="1">
              <a:spLocks noChangeArrowheads="1"/>
            </p:cNvSpPr>
            <p:nvPr/>
          </p:nvSpPr>
          <p:spPr bwMode="auto">
            <a:xfrm>
              <a:off x="2336" y="1071"/>
              <a:ext cx="1270" cy="1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 sz="1200" dirty="0"/>
            </a:p>
          </p:txBody>
        </p:sp>
        <p:sp>
          <p:nvSpPr>
            <p:cNvPr id="93" name="Text Box 127"/>
            <p:cNvSpPr txBox="1">
              <a:spLocks noChangeArrowheads="1"/>
            </p:cNvSpPr>
            <p:nvPr/>
          </p:nvSpPr>
          <p:spPr bwMode="auto">
            <a:xfrm>
              <a:off x="1292" y="2115"/>
              <a:ext cx="1270" cy="1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 sz="1200" dirty="0"/>
            </a:p>
          </p:txBody>
        </p:sp>
        <p:sp>
          <p:nvSpPr>
            <p:cNvPr id="94" name="Text Box 128"/>
            <p:cNvSpPr txBox="1">
              <a:spLocks noChangeArrowheads="1"/>
            </p:cNvSpPr>
            <p:nvPr/>
          </p:nvSpPr>
          <p:spPr bwMode="auto">
            <a:xfrm>
              <a:off x="3288" y="2115"/>
              <a:ext cx="1270" cy="1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 sz="1200" dirty="0"/>
            </a:p>
          </p:txBody>
        </p:sp>
        <p:sp>
          <p:nvSpPr>
            <p:cNvPr id="95" name="Text Box 129"/>
            <p:cNvSpPr txBox="1">
              <a:spLocks noChangeArrowheads="1"/>
            </p:cNvSpPr>
            <p:nvPr/>
          </p:nvSpPr>
          <p:spPr bwMode="auto">
            <a:xfrm>
              <a:off x="2336" y="3158"/>
              <a:ext cx="1270" cy="1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 sz="1200" dirty="0"/>
            </a:p>
          </p:txBody>
        </p:sp>
      </p:grpSp>
      <p:pic>
        <p:nvPicPr>
          <p:cNvPr id="97" name="Image 96" descr="rublev_trini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5166" y="6133368"/>
            <a:ext cx="459536" cy="613692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3253" y="6217744"/>
            <a:ext cx="842140" cy="561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9456"/>
            <a:ext cx="8229600" cy="598461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Retraite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du 13 mai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702" y="993228"/>
            <a:ext cx="5945184" cy="495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8" name="Rectangle 77"/>
          <p:cNvSpPr/>
          <p:nvPr/>
        </p:nvSpPr>
        <p:spPr>
          <a:xfrm>
            <a:off x="6566331" y="961727"/>
            <a:ext cx="2144112" cy="17543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 Lieu :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 Arvernes (95) chez les Sœurs d’Ancelles du Sacré-Cœur. Dans la campagne du Vexin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306199" y="3071507"/>
            <a:ext cx="266437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fr-FR" dirty="0" smtClean="0">
                <a:solidFill>
                  <a:srgbClr val="002060"/>
                </a:solidFill>
              </a:rPr>
              <a:t> Penser aux autorisations parentales .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fr-FR" dirty="0" smtClean="0">
                <a:solidFill>
                  <a:srgbClr val="002060"/>
                </a:solidFill>
              </a:rPr>
              <a:t> Participation parents volontaires 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fr-FR" dirty="0" smtClean="0">
                <a:solidFill>
                  <a:srgbClr val="002060"/>
                </a:solidFill>
              </a:rPr>
              <a:t> </a:t>
            </a:r>
            <a:r>
              <a:rPr lang="fr-FR" dirty="0" smtClean="0">
                <a:solidFill>
                  <a:srgbClr val="002060"/>
                </a:solidFill>
              </a:rPr>
              <a:t>Le </a:t>
            </a:r>
            <a:r>
              <a:rPr lang="fr-FR" dirty="0" smtClean="0">
                <a:solidFill>
                  <a:srgbClr val="002060"/>
                </a:solidFill>
              </a:rPr>
              <a:t>13 mai est vendredi, l’équipe de l’</a:t>
            </a:r>
            <a:r>
              <a:rPr lang="fr-FR" dirty="0" err="1" smtClean="0">
                <a:solidFill>
                  <a:srgbClr val="002060"/>
                </a:solidFill>
              </a:rPr>
              <a:t>aumonerie</a:t>
            </a:r>
            <a:r>
              <a:rPr lang="fr-FR" dirty="0" smtClean="0">
                <a:solidFill>
                  <a:srgbClr val="002060"/>
                </a:solidFill>
              </a:rPr>
              <a:t> s’en occupe de </a:t>
            </a:r>
            <a:r>
              <a:rPr lang="fr-FR" dirty="0" err="1" smtClean="0">
                <a:solidFill>
                  <a:srgbClr val="002060"/>
                </a:solidFill>
              </a:rPr>
              <a:t>prevenir</a:t>
            </a:r>
            <a:r>
              <a:rPr lang="fr-FR" dirty="0" smtClean="0">
                <a:solidFill>
                  <a:srgbClr val="002060"/>
                </a:solidFill>
              </a:rPr>
              <a:t> le </a:t>
            </a:r>
            <a:r>
              <a:rPr lang="fr-FR" dirty="0" err="1" smtClean="0">
                <a:solidFill>
                  <a:srgbClr val="002060"/>
                </a:solidFill>
              </a:rPr>
              <a:t>college</a:t>
            </a:r>
            <a:endParaRPr lang="fr-FR" dirty="0" smtClean="0">
              <a:solidFill>
                <a:srgbClr val="002060"/>
              </a:solidFill>
            </a:endParaRP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endParaRPr lang="fr-FR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9456"/>
            <a:ext cx="8229600" cy="598461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La Confirmation et la Lettre à L’Eveque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567559" y="1294352"/>
            <a:ext cx="5659820" cy="7078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80000" tIns="45720" rIns="91440" bIns="45720" numCol="2" rtlCol="0" anchor="ctr" anchorCtr="1">
            <a:no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Sacrement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de la Confirmation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6028" y="2839373"/>
            <a:ext cx="5659820" cy="7078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80000" tIns="45720" rIns="91440" bIns="45720" numCol="2" rtlCol="0" anchor="ctr" anchorCtr="1">
            <a:no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Le Lettre à l’Eveque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9456"/>
            <a:ext cx="8229600" cy="598461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Renseignements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Pratiques pour la Confirmation</a:t>
            </a:r>
          </a:p>
        </p:txBody>
      </p:sp>
      <p:sp>
        <p:nvSpPr>
          <p:cNvPr id="6" name="Sous-titre 2"/>
          <p:cNvSpPr>
            <a:spLocks noGrp="1"/>
          </p:cNvSpPr>
          <p:nvPr>
            <p:ph idx="1"/>
          </p:nvPr>
        </p:nvSpPr>
        <p:spPr>
          <a:xfrm>
            <a:off x="504967" y="1337481"/>
            <a:ext cx="8166067" cy="522097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28 mai a 18.30h.  </a:t>
            </a: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Ceremonie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 officié par XXXXXX</a:t>
            </a: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Potentiellement 27 jeunes de 5eme + 2  jeunes 4emes</a:t>
            </a: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Probablement 3 enfants feront leurs </a:t>
            </a: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premiere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comunion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 pendant la </a:t>
            </a: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ceremonie</a:t>
            </a: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Certificat de </a:t>
            </a: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Bapteme</a:t>
            </a: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Parrains &amp; Marraines: de </a:t>
            </a: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preference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 personnes Confirmés</a:t>
            </a:r>
          </a:p>
          <a:p>
            <a:pPr lvl="0">
              <a:buFont typeface="+mj-lt"/>
              <a:buAutoNum type="arabicPeriod"/>
            </a:pP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Intendence</a:t>
            </a: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Photos: 1 volontaire pour faire l’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ensamble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photos</a:t>
            </a:r>
            <a:endParaRPr lang="fr-FR" sz="3200" b="1" dirty="0" smtClean="0">
              <a:solidFill>
                <a:srgbClr val="0000CC"/>
              </a:solidFill>
            </a:endParaRPr>
          </a:p>
          <a:p>
            <a:pPr lvl="1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Preparation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l’Eglise : besoin de parents volontaires pour installer les chaises </a:t>
            </a:r>
          </a:p>
          <a:p>
            <a:pPr lvl="1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Quete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: idem</a:t>
            </a:r>
          </a:p>
          <a:p>
            <a:pPr lvl="0"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Habilles:</a:t>
            </a:r>
          </a:p>
          <a:p>
            <a:pPr lvl="1">
              <a:buFont typeface="+mj-lt"/>
              <a:buAutoNum type="alphaLcParenR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Filles </a:t>
            </a:r>
          </a:p>
          <a:p>
            <a:pPr lvl="1">
              <a:buFont typeface="+mj-lt"/>
              <a:buAutoNum type="alphaLcParenR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Garçons:</a:t>
            </a:r>
          </a:p>
          <a:p>
            <a:pPr>
              <a:buFont typeface="+mj-lt"/>
              <a:buAutoNum type="arabicPeriod"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Les </a:t>
            </a: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detailles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 de la </a:t>
            </a:r>
            <a:r>
              <a:rPr lang="fr-FR" sz="1800" dirty="0" err="1" smtClean="0">
                <a:solidFill>
                  <a:schemeClr val="tx2">
                    <a:lumMod val="75000"/>
                  </a:schemeClr>
                </a:solidFill>
              </a:rPr>
              <a:t>ceremonie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 seron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s communiqués par email.</a:t>
            </a: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09947" y="802814"/>
            <a:ext cx="2945080" cy="46166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A compléter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9456"/>
            <a:ext cx="8229600" cy="598461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Prière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2537</TotalTime>
  <Words>350</Words>
  <Application>Microsoft Office PowerPoint</Application>
  <PresentationFormat>Affichage à l'écran (4:3)</PresentationFormat>
  <Paragraphs>97</Paragraphs>
  <Slides>8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Thème Office</vt:lpstr>
      <vt:lpstr>PBrush</vt:lpstr>
      <vt:lpstr>Réunion de Parents  Aumônerie de 5eme 24 mars 2011</vt:lpstr>
      <vt:lpstr>Déroulement</vt:lpstr>
      <vt:lpstr>1. Le groupe</vt:lpstr>
      <vt:lpstr>2. Parcours de l’année vers la confirmation</vt:lpstr>
      <vt:lpstr>3.- Retraite du 13 mai</vt:lpstr>
      <vt:lpstr>4.- La Confirmation et la Lettre à L’Eveque</vt:lpstr>
      <vt:lpstr>5.- Renseignements Pratiques pour la Confirmation</vt:lpstr>
      <vt:lpstr>6.- Prière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187</cp:revision>
  <dcterms:created xsi:type="dcterms:W3CDTF">2010-11-12T08:24:40Z</dcterms:created>
  <dcterms:modified xsi:type="dcterms:W3CDTF">2011-03-21T22:50:37Z</dcterms:modified>
</cp:coreProperties>
</file>