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89" r:id="rId4"/>
    <p:sldId id="290" r:id="rId5"/>
    <p:sldId id="296" r:id="rId6"/>
    <p:sldId id="297" r:id="rId7"/>
    <p:sldId id="298" r:id="rId8"/>
    <p:sldId id="294" r:id="rId9"/>
    <p:sldId id="262" r:id="rId10"/>
    <p:sldId id="291" r:id="rId11"/>
    <p:sldId id="292" r:id="rId12"/>
    <p:sldId id="293" r:id="rId13"/>
    <p:sldId id="295" r:id="rId14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60" d="100"/>
          <a:sy n="60" d="100"/>
        </p:scale>
        <p:origin x="-172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21/03/2011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_DSC07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05" y="161027"/>
            <a:ext cx="6695669" cy="44822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36495" y="4953000"/>
            <a:ext cx="5064256" cy="1409700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indent="-180975">
              <a:defRPr/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Réunion de Parents</a:t>
            </a:r>
            <a:r>
              <a:rPr lang="fr-FR" sz="3200" dirty="0" smtClean="0"/>
              <a:t> </a:t>
            </a:r>
            <a:br>
              <a:rPr lang="fr-FR" sz="3200" dirty="0" smtClean="0"/>
            </a:b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Aumônerie de 5eme</a:t>
            </a:r>
            <a:b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800" dirty="0" smtClean="0"/>
              <a:t>24 mars 2011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Image 4" descr="rublev_trini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5297" y="3627911"/>
            <a:ext cx="2418703" cy="32300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(2/2)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6884" y="4963884"/>
            <a:ext cx="8407729" cy="1365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ressort à c€112m (business traditionnel, réseau et gaz).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L’activité de production est valorisée comme la somme des flux financiers futurs actualisés au CMPC et net de la dette Production, selon la dernière actualisation du business plan Production.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titres Séolis sont valorisés à une « valeur de marché » telle que discutée ultérieurement.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pourrait être améliorée en intégrant la commercialisation à tarif libre et par une évaluation « marché » du business plan de production.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4370" y="1143762"/>
            <a:ext cx="48577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3607" y="3496063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9579" y="1269898"/>
            <a:ext cx="1148203" cy="93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(1/2)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260" y="1567543"/>
            <a:ext cx="6457178" cy="37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7042069" y="1935679"/>
            <a:ext cx="1816924" cy="41326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La modélisation inclue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Hypothèses 2011 : budget management Séolis, puis croissance à 2% (business traditionnel en hausse).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Subventions FACE limitées à €1m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p.a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Valeur normative des investissements: €20m pour le réseau et €1.2m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Séolis (2/2)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308759" y="5153890"/>
            <a:ext cx="8407729" cy="1187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d’entreprise s’établit à €110m. </a:t>
            </a:r>
          </a:p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La valeur des titres est obtenue en ajoutant la trésorerie nette du Groupe au 31.12.2009 et en retranchant une « dette » représentant la valeur des investissements de rattrapage à réaliser sur la période 2011-2013 (source management Séolis).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2343" y="1189051"/>
            <a:ext cx="1857005" cy="556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560" y="1183203"/>
            <a:ext cx="42386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4235" y="3525610"/>
            <a:ext cx="61055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Conclusion sur la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des sociétés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4803303" cy="247449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pré valorisation par le DCF de Séolis fait ressortir une valeur centrale des titres de €110m, soit € 16,6m pour une participation de 15%.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Sur ces bases, et d’un point de vue strictement financier, le partage de plus values 50/50 avec Séolis est équivalent à la proposition de actuelle de Séolis à €13.8m.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4949" y="1116279"/>
            <a:ext cx="4379690" cy="3025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lèche droite 7"/>
          <p:cNvSpPr/>
          <p:nvPr/>
        </p:nvSpPr>
        <p:spPr>
          <a:xfrm rot="16200000">
            <a:off x="6353296" y="3253840"/>
            <a:ext cx="332509" cy="2137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/>
          <p:cNvCxnSpPr/>
          <p:nvPr/>
        </p:nvCxnSpPr>
        <p:spPr>
          <a:xfrm rot="5400000" flipH="1" flipV="1">
            <a:off x="6252351" y="2915389"/>
            <a:ext cx="534394" cy="10"/>
          </a:xfrm>
          <a:prstGeom prst="line">
            <a:avLst/>
          </a:prstGeom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ous-titre 2"/>
          <p:cNvSpPr txBox="1">
            <a:spLocks/>
          </p:cNvSpPr>
          <p:nvPr/>
        </p:nvSpPr>
        <p:spPr>
          <a:xfrm>
            <a:off x="469341" y="4085111"/>
            <a:ext cx="8306524" cy="231568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terme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parité, les entreprises sont très difficilement comparables à ce stade: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valeur du business réseau de Sorégies est soutenue par les subventions du SIEEDV et du FACE alors que Séolis ne reçoit quasiment pas de subventions.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Les cessions partielles envisagées de SRD et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aux syndicats de communes pourraient rendre quasiment impossible une transaction paritaire.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</a:t>
            </a:r>
            <a:r>
              <a:rPr kumimoji="0" lang="fr-FR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perception de l’évolution du business de vente à tarif est opposée entre les deux compagnies (croissance pour Séolis, diminution pour Sorégies).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1600" baseline="0" dirty="0" smtClean="0">
                <a:solidFill>
                  <a:schemeClr val="tx2">
                    <a:lumMod val="75000"/>
                  </a:schemeClr>
                </a:solidFill>
              </a:rPr>
              <a:t>Le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business production complique encore l’exercice.</a:t>
            </a: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90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Déroulement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Le groupe: Les jeunes et les animateurs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Parcours de l’année vers la confirmation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Retraite du 13 mai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confirmation et la lettre à l’Eveque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Renseignements Pratiques pour la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Confirmation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err="1" smtClean="0">
                <a:solidFill>
                  <a:schemeClr val="tx2">
                    <a:lumMod val="75000"/>
                  </a:schemeClr>
                </a:solidFill>
              </a:rPr>
              <a:t>Priere</a:t>
            </a: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endParaRPr lang="fr-FR" sz="2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Le groupe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7" name="Sous-titre 2"/>
          <p:cNvSpPr txBox="1">
            <a:spLocks/>
          </p:cNvSpPr>
          <p:nvPr/>
        </p:nvSpPr>
        <p:spPr>
          <a:xfrm>
            <a:off x="4922013" y="1991633"/>
            <a:ext cx="3814762" cy="109446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27 Jeunes (+ 2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quatriemes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pour la confirmation)</a:t>
            </a:r>
          </a:p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5 animateurs/animatrices</a:t>
            </a:r>
          </a:p>
          <a:p>
            <a:pPr marL="457200" indent="-457200"/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 groupe assidu / </a:t>
            </a:r>
            <a:r>
              <a:rPr lang="fr-FR" sz="1600" dirty="0" smtClean="0">
                <a:solidFill>
                  <a:srgbClr val="FF0000"/>
                </a:solidFill>
              </a:rPr>
              <a:t>disperse</a:t>
            </a:r>
          </a:p>
          <a:p>
            <a:pPr marL="457200" indent="-457200"/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08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9186"/>
            <a:ext cx="8229600" cy="53602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Parcours de l’année vers la confirmation</a:t>
            </a:r>
          </a:p>
        </p:txBody>
      </p:sp>
      <p:grpSp>
        <p:nvGrpSpPr>
          <p:cNvPr id="39" name="Groupe 38"/>
          <p:cNvGrpSpPr/>
          <p:nvPr/>
        </p:nvGrpSpPr>
        <p:grpSpPr>
          <a:xfrm>
            <a:off x="315320" y="906508"/>
            <a:ext cx="1817962" cy="1068871"/>
            <a:chOff x="0" y="0"/>
            <a:chExt cx="2085976" cy="1226450"/>
          </a:xfrm>
        </p:grpSpPr>
        <p:sp>
          <p:nvSpPr>
            <p:cNvPr id="40" name="Rectangle 39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</a:t>
              </a:r>
              <a:r>
                <a:rPr lang="fr-FR" sz="1200" dirty="0" smtClean="0"/>
                <a:t>1</a:t>
              </a:r>
              <a:endParaRPr lang="fr-FR" sz="1200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Etre </a:t>
              </a:r>
              <a:r>
                <a:rPr lang="fr-FR" dirty="0" smtClean="0">
                  <a:solidFill>
                    <a:schemeClr val="tx2"/>
                  </a:solidFill>
                </a:rPr>
                <a:t>Chrétien </a:t>
              </a:r>
              <a:r>
                <a:rPr lang="fr-FR" dirty="0" smtClean="0">
                  <a:solidFill>
                    <a:schemeClr val="tx2"/>
                  </a:solidFill>
                </a:rPr>
                <a:t>Aujourd’hui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2457786" y="969572"/>
            <a:ext cx="1817962" cy="1068871"/>
            <a:chOff x="0" y="0"/>
            <a:chExt cx="2085976" cy="1226450"/>
          </a:xfrm>
        </p:grpSpPr>
        <p:sp>
          <p:nvSpPr>
            <p:cNvPr id="9" name="Rectangle 8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Peuple de Dieu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2</a:t>
              </a:r>
              <a:endParaRPr lang="fr-FR" sz="1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L’Eglise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4600252" y="1032636"/>
            <a:ext cx="1817962" cy="1068871"/>
            <a:chOff x="0" y="0"/>
            <a:chExt cx="2085976" cy="1226450"/>
          </a:xfrm>
        </p:grpSpPr>
        <p:sp>
          <p:nvSpPr>
            <p:cNvPr id="13" name="Rectangle 12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Trois services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3</a:t>
              </a:r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Aimer comme Jesus nous enseigne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648122" y="1095700"/>
            <a:ext cx="1817962" cy="1068871"/>
            <a:chOff x="0" y="0"/>
            <a:chExt cx="2085976" cy="1226450"/>
          </a:xfrm>
        </p:grpSpPr>
        <p:sp>
          <p:nvSpPr>
            <p:cNvPr id="18" name="Rectangle 1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Préparation de la Messe d’Aumônerie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4</a:t>
              </a:r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Du Baptême</a:t>
              </a:r>
              <a:r>
                <a:rPr lang="fr-FR" dirty="0" smtClean="0">
                  <a:solidFill>
                    <a:schemeClr val="tx2"/>
                  </a:solidFill>
                </a:rPr>
                <a:t> à la 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7014607" y="2269057"/>
            <a:ext cx="1817962" cy="1068871"/>
            <a:chOff x="0" y="0"/>
            <a:chExt cx="2085976" cy="1226450"/>
          </a:xfrm>
        </p:grpSpPr>
        <p:sp>
          <p:nvSpPr>
            <p:cNvPr id="22" name="Rectangle 2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Vidéo</a:t>
              </a:r>
              <a:r>
                <a:rPr lang="fr-FR" sz="1050" dirty="0" smtClean="0">
                  <a:solidFill>
                    <a:schemeClr val="tx2"/>
                  </a:solidFill>
                </a:rPr>
                <a:t> de Sœur Emmanuelle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5</a:t>
              </a:r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L’Eucharistie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7326038" y="3442414"/>
            <a:ext cx="1817962" cy="1068871"/>
            <a:chOff x="0" y="0"/>
            <a:chExt cx="2085976" cy="1226450"/>
          </a:xfrm>
        </p:grpSpPr>
        <p:sp>
          <p:nvSpPr>
            <p:cNvPr id="28" name="Rectangle 2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Vente de Buggies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6</a:t>
              </a:r>
              <a:endParaRPr lang="fr-FR" sz="12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Envoyés comme Jesus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6986619" y="4615771"/>
            <a:ext cx="1817962" cy="1068871"/>
            <a:chOff x="0" y="0"/>
            <a:chExt cx="2085976" cy="1226450"/>
          </a:xfrm>
        </p:grpSpPr>
        <p:sp>
          <p:nvSpPr>
            <p:cNvPr id="32" name="Rectangle 3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dirty="0" smtClean="0">
                  <a:solidFill>
                    <a:schemeClr val="tx2"/>
                  </a:solidFill>
                </a:rPr>
                <a:t>Notre Père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7</a:t>
              </a:r>
              <a:endParaRPr lang="fr-FR" sz="12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Prière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6702029" y="5789129"/>
            <a:ext cx="1817962" cy="1068871"/>
            <a:chOff x="0" y="0"/>
            <a:chExt cx="2085976" cy="1226450"/>
          </a:xfrm>
        </p:grpSpPr>
        <p:sp>
          <p:nvSpPr>
            <p:cNvPr id="36" name="Rectangle 35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 Béatitudes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8</a:t>
              </a:r>
              <a:endParaRPr lang="fr-FR" sz="1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Suivre Jesus rend </a:t>
              </a:r>
              <a:r>
                <a:rPr lang="fr-FR" dirty="0" err="1" smtClean="0">
                  <a:solidFill>
                    <a:schemeClr val="tx2"/>
                  </a:solidFill>
                </a:rPr>
                <a:t>hereaux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4699256" y="5726065"/>
            <a:ext cx="1817962" cy="1068871"/>
            <a:chOff x="0" y="0"/>
            <a:chExt cx="2085976" cy="1226450"/>
          </a:xfrm>
        </p:grpSpPr>
        <p:sp>
          <p:nvSpPr>
            <p:cNvPr id="44" name="Rectangle 43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0" y="0"/>
              <a:ext cx="756385" cy="366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</a:t>
              </a:r>
              <a:r>
                <a:rPr lang="fr-FR" sz="1200" dirty="0" smtClean="0"/>
                <a:t>9</a:t>
              </a:r>
              <a:endParaRPr lang="fr-FR" sz="1200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70033" y="0"/>
              <a:ext cx="1306417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Se donner jusqu’au bout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2696480" y="5647235"/>
            <a:ext cx="1817964" cy="1068871"/>
            <a:chOff x="-1" y="0"/>
            <a:chExt cx="2085977" cy="1226450"/>
          </a:xfrm>
        </p:grpSpPr>
        <p:sp>
          <p:nvSpPr>
            <p:cNvPr id="48" name="Rectangle 47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Bol de Riz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10</a:t>
              </a:r>
              <a:endParaRPr lang="fr-FR" sz="1200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trinité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741002" y="5521107"/>
            <a:ext cx="1817964" cy="1068871"/>
            <a:chOff x="-1" y="0"/>
            <a:chExt cx="2085977" cy="1226450"/>
          </a:xfrm>
        </p:grpSpPr>
        <p:sp>
          <p:nvSpPr>
            <p:cNvPr id="52" name="Rectangle 51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Lettre à l’Eveque</a:t>
              </a:r>
            </a:p>
            <a:p>
              <a:pPr algn="l"/>
              <a:r>
                <a:rPr lang="fr-FR" sz="1050" dirty="0" smtClean="0">
                  <a:solidFill>
                    <a:schemeClr val="tx2"/>
                  </a:solidFill>
                </a:rPr>
                <a:t>Veillée de Carême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11</a:t>
              </a:r>
              <a:endParaRPr lang="fr-FR" sz="1200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La 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5" name="Groupe 54"/>
          <p:cNvGrpSpPr/>
          <p:nvPr/>
        </p:nvGrpSpPr>
        <p:grpSpPr>
          <a:xfrm>
            <a:off x="141894" y="4372031"/>
            <a:ext cx="1817964" cy="1068871"/>
            <a:chOff x="-1" y="0"/>
            <a:chExt cx="2085977" cy="1226450"/>
          </a:xfrm>
        </p:grpSpPr>
        <p:sp>
          <p:nvSpPr>
            <p:cNvPr id="56" name="Rectangle 55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Le</a:t>
              </a:r>
              <a:r>
                <a:rPr lang="fr-FR" sz="1050" dirty="0" smtClean="0">
                  <a:solidFill>
                    <a:schemeClr val="tx2"/>
                  </a:solidFill>
                </a:rPr>
                <a:t> sacrement du pardon</a:t>
              </a:r>
            </a:p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Frites 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Retraite</a:t>
              </a:r>
              <a:endParaRPr lang="fr-FR" sz="1200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Les dons de l’Esprit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59" name="Group 133"/>
          <p:cNvGrpSpPr>
            <a:grpSpLocks/>
          </p:cNvGrpSpPr>
          <p:nvPr/>
        </p:nvGrpSpPr>
        <p:grpSpPr bwMode="auto">
          <a:xfrm>
            <a:off x="3016584" y="2127707"/>
            <a:ext cx="3668001" cy="3345618"/>
            <a:chOff x="1156" y="754"/>
            <a:chExt cx="3584" cy="3269"/>
          </a:xfrm>
        </p:grpSpPr>
        <p:graphicFrame>
          <p:nvGraphicFramePr>
            <p:cNvPr id="60" name="Object 11"/>
            <p:cNvGraphicFramePr>
              <a:graphicFrameLocks noChangeAspect="1"/>
            </p:cNvGraphicFramePr>
            <p:nvPr/>
          </p:nvGraphicFramePr>
          <p:xfrm>
            <a:off x="1156" y="754"/>
            <a:ext cx="3584" cy="3269"/>
          </p:xfrm>
          <a:graphic>
            <a:graphicData uri="http://schemas.openxmlformats.org/presentationml/2006/ole">
              <p:oleObj spid="_x0000_s1026" name="Imagen de mapa de bits" r:id="rId3" imgW="5533333" imgH="5047619" progId="Paint.Picture">
                <p:embed/>
              </p:oleObj>
            </a:graphicData>
          </a:graphic>
        </p:graphicFrame>
        <p:sp>
          <p:nvSpPr>
            <p:cNvPr id="61" name="Text Box 126"/>
            <p:cNvSpPr txBox="1">
              <a:spLocks noChangeArrowheads="1"/>
            </p:cNvSpPr>
            <p:nvPr/>
          </p:nvSpPr>
          <p:spPr bwMode="auto">
            <a:xfrm>
              <a:off x="2336" y="1071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Enseigner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Approfondir sa foi</a:t>
              </a:r>
            </a:p>
          </p:txBody>
        </p:sp>
        <p:sp>
          <p:nvSpPr>
            <p:cNvPr id="62" name="Text Box 127"/>
            <p:cNvSpPr txBox="1">
              <a:spLocks noChangeArrowheads="1"/>
            </p:cNvSpPr>
            <p:nvPr/>
          </p:nvSpPr>
          <p:spPr bwMode="auto">
            <a:xfrm>
              <a:off x="1292" y="2115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Servir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Partager</a:t>
              </a:r>
            </a:p>
          </p:txBody>
        </p:sp>
        <p:sp>
          <p:nvSpPr>
            <p:cNvPr id="63" name="Text Box 128"/>
            <p:cNvSpPr txBox="1">
              <a:spLocks noChangeArrowheads="1"/>
            </p:cNvSpPr>
            <p:nvPr/>
          </p:nvSpPr>
          <p:spPr bwMode="auto">
            <a:xfrm>
              <a:off x="3288" y="2115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Prier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La Messe</a:t>
              </a:r>
            </a:p>
          </p:txBody>
        </p:sp>
        <p:sp>
          <p:nvSpPr>
            <p:cNvPr id="64" name="Text Box 129"/>
            <p:cNvSpPr txBox="1">
              <a:spLocks noChangeArrowheads="1"/>
            </p:cNvSpPr>
            <p:nvPr/>
          </p:nvSpPr>
          <p:spPr bwMode="auto">
            <a:xfrm>
              <a:off x="2336" y="3158"/>
              <a:ext cx="1270" cy="5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200" dirty="0"/>
                <a:t>Evangéliser</a:t>
              </a:r>
            </a:p>
            <a:p>
              <a:pPr algn="ctr">
                <a:spcBef>
                  <a:spcPct val="50000"/>
                </a:spcBef>
              </a:pPr>
              <a:r>
                <a:rPr lang="fr-FR" sz="1200" dirty="0"/>
                <a:t>Témoigner</a:t>
              </a:r>
            </a:p>
          </p:txBody>
        </p:sp>
        <p:sp>
          <p:nvSpPr>
            <p:cNvPr id="65" name="Text Box 130"/>
            <p:cNvSpPr txBox="1">
              <a:spLocks noChangeArrowheads="1"/>
            </p:cNvSpPr>
            <p:nvPr/>
          </p:nvSpPr>
          <p:spPr bwMode="auto">
            <a:xfrm>
              <a:off x="2351" y="1946"/>
              <a:ext cx="1270" cy="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600" b="1" dirty="0" smtClean="0"/>
                <a:t>Le Père</a:t>
              </a:r>
            </a:p>
            <a:p>
              <a:pPr algn="ctr"/>
              <a:r>
                <a:rPr lang="fr-FR" sz="1600" b="1" dirty="0" smtClean="0"/>
                <a:t>Jésus</a:t>
              </a:r>
            </a:p>
            <a:p>
              <a:pPr algn="ctr"/>
              <a:r>
                <a:rPr lang="fr-FR" sz="1400" b="1" dirty="0" smtClean="0"/>
                <a:t>L’Esprit </a:t>
              </a:r>
              <a:r>
                <a:rPr lang="fr-FR" sz="1400" b="1" dirty="0"/>
                <a:t>Saint</a:t>
              </a:r>
            </a:p>
          </p:txBody>
        </p:sp>
      </p:grpSp>
      <p:grpSp>
        <p:nvGrpSpPr>
          <p:cNvPr id="66" name="Groupe 65"/>
          <p:cNvGrpSpPr/>
          <p:nvPr/>
        </p:nvGrpSpPr>
        <p:grpSpPr>
          <a:xfrm>
            <a:off x="630626" y="3222956"/>
            <a:ext cx="1817964" cy="1068871"/>
            <a:chOff x="-1" y="0"/>
            <a:chExt cx="2085977" cy="1226450"/>
          </a:xfrm>
        </p:grpSpPr>
        <p:sp>
          <p:nvSpPr>
            <p:cNvPr id="67" name="Rectangle 66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Séance 12</a:t>
              </a:r>
              <a:endParaRPr lang="fr-FR" sz="1200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Les fruits de l’Esprit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86" name="Groupe 85"/>
          <p:cNvGrpSpPr/>
          <p:nvPr/>
        </p:nvGrpSpPr>
        <p:grpSpPr>
          <a:xfrm>
            <a:off x="1765743" y="2073881"/>
            <a:ext cx="1817964" cy="1068871"/>
            <a:chOff x="-1" y="0"/>
            <a:chExt cx="2085977" cy="1226450"/>
          </a:xfrm>
        </p:grpSpPr>
        <p:sp>
          <p:nvSpPr>
            <p:cNvPr id="87" name="Rectangle 86"/>
            <p:cNvSpPr/>
            <p:nvPr/>
          </p:nvSpPr>
          <p:spPr>
            <a:xfrm>
              <a:off x="1" y="0"/>
              <a:ext cx="2085975" cy="122645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4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48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050" baseline="0" dirty="0" smtClean="0">
                  <a:solidFill>
                    <a:schemeClr val="tx2"/>
                  </a:solidFill>
                </a:rPr>
                <a:t>Devenir</a:t>
              </a:r>
              <a:r>
                <a:rPr lang="fr-FR" sz="1050" dirty="0" smtClean="0">
                  <a:solidFill>
                    <a:schemeClr val="tx2"/>
                  </a:solidFill>
                </a:rPr>
                <a:t> Chrétiens adultes</a:t>
              </a:r>
              <a:endParaRPr lang="fr-FR" sz="1050" baseline="0" dirty="0">
                <a:solidFill>
                  <a:schemeClr val="tx2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-1" y="0"/>
              <a:ext cx="914399" cy="36970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t" anchorCtr="0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fr-FR" sz="1200" dirty="0" smtClean="0"/>
                <a:t>28 mai</a:t>
              </a:r>
              <a:endParaRPr lang="fr-FR" sz="1200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867102" y="0"/>
              <a:ext cx="1209348" cy="56197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dirty="0" smtClean="0">
                  <a:solidFill>
                    <a:schemeClr val="tx2"/>
                  </a:solidFill>
                </a:rPr>
                <a:t>Confirmation</a:t>
              </a:r>
              <a:endParaRPr lang="fr-FR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90" name="Group 133"/>
          <p:cNvGrpSpPr>
            <a:grpSpLocks/>
          </p:cNvGrpSpPr>
          <p:nvPr/>
        </p:nvGrpSpPr>
        <p:grpSpPr bwMode="auto">
          <a:xfrm>
            <a:off x="325949" y="1292770"/>
            <a:ext cx="777638" cy="710389"/>
            <a:chOff x="1156" y="754"/>
            <a:chExt cx="3584" cy="3789"/>
          </a:xfrm>
        </p:grpSpPr>
        <p:graphicFrame>
          <p:nvGraphicFramePr>
            <p:cNvPr id="91" name="Object 11"/>
            <p:cNvGraphicFramePr>
              <a:graphicFrameLocks noChangeAspect="1"/>
            </p:cNvGraphicFramePr>
            <p:nvPr/>
          </p:nvGraphicFramePr>
          <p:xfrm>
            <a:off x="1156" y="754"/>
            <a:ext cx="3584" cy="3269"/>
          </p:xfrm>
          <a:graphic>
            <a:graphicData uri="http://schemas.openxmlformats.org/presentationml/2006/ole">
              <p:oleObj spid="_x0000_s1029" name="Imagen de mapa de bits" r:id="rId4" imgW="5533333" imgH="5047619" progId="Paint.Picture">
                <p:embed/>
              </p:oleObj>
            </a:graphicData>
          </a:graphic>
        </p:graphicFrame>
        <p:sp>
          <p:nvSpPr>
            <p:cNvPr id="92" name="Text Box 126"/>
            <p:cNvSpPr txBox="1">
              <a:spLocks noChangeArrowheads="1"/>
            </p:cNvSpPr>
            <p:nvPr/>
          </p:nvSpPr>
          <p:spPr bwMode="auto">
            <a:xfrm>
              <a:off x="2336" y="1071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3" name="Text Box 127"/>
            <p:cNvSpPr txBox="1">
              <a:spLocks noChangeArrowheads="1"/>
            </p:cNvSpPr>
            <p:nvPr/>
          </p:nvSpPr>
          <p:spPr bwMode="auto">
            <a:xfrm>
              <a:off x="1292" y="2115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4" name="Text Box 128"/>
            <p:cNvSpPr txBox="1">
              <a:spLocks noChangeArrowheads="1"/>
            </p:cNvSpPr>
            <p:nvPr/>
          </p:nvSpPr>
          <p:spPr bwMode="auto">
            <a:xfrm>
              <a:off x="3288" y="2115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  <p:sp>
          <p:nvSpPr>
            <p:cNvPr id="95" name="Text Box 129"/>
            <p:cNvSpPr txBox="1">
              <a:spLocks noChangeArrowheads="1"/>
            </p:cNvSpPr>
            <p:nvPr/>
          </p:nvSpPr>
          <p:spPr bwMode="auto">
            <a:xfrm>
              <a:off x="2336" y="3158"/>
              <a:ext cx="1270" cy="1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fr-FR" sz="1200" dirty="0"/>
            </a:p>
          </p:txBody>
        </p:sp>
      </p:grpSp>
      <p:pic>
        <p:nvPicPr>
          <p:cNvPr id="97" name="Image 96" descr="rublev_trinit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5166" y="6133368"/>
            <a:ext cx="459536" cy="61369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3253" y="6217744"/>
            <a:ext cx="842140" cy="561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Retraite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du 13 mai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702" y="993228"/>
            <a:ext cx="5945184" cy="4955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8" name="Rectangle 77"/>
          <p:cNvSpPr/>
          <p:nvPr/>
        </p:nvSpPr>
        <p:spPr>
          <a:xfrm>
            <a:off x="6566331" y="961727"/>
            <a:ext cx="2144112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 Lieu :</a:t>
            </a:r>
          </a:p>
          <a:p>
            <a:pPr algn="ctr"/>
            <a:r>
              <a:rPr lang="fr-FR" b="1" dirty="0" smtClean="0">
                <a:solidFill>
                  <a:schemeClr val="bg1"/>
                </a:solidFill>
              </a:rPr>
              <a:t> Arvernes (95) chez les Sœurs d’Ancelles du Sacré-Cœur. Dans la campagne du Vexin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6306199" y="3071507"/>
            <a:ext cx="266437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Penser aux autorisations parentales .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Participation parents volontaires </a:t>
            </a: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fr-FR" dirty="0" smtClean="0">
                <a:solidFill>
                  <a:srgbClr val="002060"/>
                </a:solidFill>
              </a:rPr>
              <a:t> </a:t>
            </a:r>
            <a:r>
              <a:rPr lang="fr-FR" dirty="0" smtClean="0">
                <a:solidFill>
                  <a:srgbClr val="002060"/>
                </a:solidFill>
              </a:rPr>
              <a:t>Le </a:t>
            </a:r>
            <a:r>
              <a:rPr lang="fr-FR" dirty="0" smtClean="0">
                <a:solidFill>
                  <a:srgbClr val="002060"/>
                </a:solidFill>
              </a:rPr>
              <a:t>13 mai est vendredi, l’équipe de l’</a:t>
            </a:r>
            <a:r>
              <a:rPr lang="fr-FR" dirty="0" err="1" smtClean="0">
                <a:solidFill>
                  <a:srgbClr val="002060"/>
                </a:solidFill>
              </a:rPr>
              <a:t>aumonerie</a:t>
            </a:r>
            <a:r>
              <a:rPr lang="fr-FR" dirty="0" smtClean="0">
                <a:solidFill>
                  <a:srgbClr val="002060"/>
                </a:solidFill>
              </a:rPr>
              <a:t> s’en occupe de </a:t>
            </a:r>
            <a:r>
              <a:rPr lang="fr-FR" dirty="0" err="1" smtClean="0">
                <a:solidFill>
                  <a:srgbClr val="002060"/>
                </a:solidFill>
              </a:rPr>
              <a:t>prevenir</a:t>
            </a:r>
            <a:r>
              <a:rPr lang="fr-FR" dirty="0" smtClean="0">
                <a:solidFill>
                  <a:srgbClr val="002060"/>
                </a:solidFill>
              </a:rPr>
              <a:t> le </a:t>
            </a:r>
            <a:r>
              <a:rPr lang="fr-FR" dirty="0" err="1" smtClean="0">
                <a:solidFill>
                  <a:srgbClr val="002060"/>
                </a:solidFill>
              </a:rPr>
              <a:t>college</a:t>
            </a:r>
            <a:endParaRPr lang="fr-FR" dirty="0" smtClean="0">
              <a:solidFill>
                <a:srgbClr val="002060"/>
              </a:solidFill>
            </a:endParaRPr>
          </a:p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endParaRPr lang="fr-FR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La Confirmation et la Lettre à L’Eveque</a:t>
            </a:r>
            <a:endParaRPr lang="fr-FR" sz="2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567559" y="1294352"/>
            <a:ext cx="5659820" cy="707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80000" tIns="45720" rIns="91440" bIns="45720" numCol="2" rtlCol="0" anchor="ctr" anchorCtr="1">
            <a:no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Sacrement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de la Confirmation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36028" y="2839373"/>
            <a:ext cx="5659820" cy="707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80000" tIns="45720" rIns="91440" bIns="45720" numCol="2" rtlCol="0" anchor="ctr" anchorCtr="1">
            <a:no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Lettre à l’Eveque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79456"/>
            <a:ext cx="8229600" cy="598461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Autofit/>
          </a:bodyPr>
          <a:lstStyle/>
          <a:p>
            <a:pPr marL="457200" indent="-457200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Renseignements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Pratiques pour la Confirmation</a:t>
            </a:r>
          </a:p>
        </p:txBody>
      </p:sp>
      <p:sp>
        <p:nvSpPr>
          <p:cNvPr id="6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7740399" cy="4038559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lvl="1">
              <a:spcBef>
                <a:spcPts val="0"/>
              </a:spcBef>
              <a:buFontTx/>
              <a:buChar char="-"/>
            </a:pPr>
            <a:endParaRPr lang="fr-FR" sz="18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Certificat de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Bapteme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Parrains &amp; Marraines: de 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preference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personnes Confirmés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Photos: 1 volontaire pour faire l’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ensamble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de photos</a:t>
            </a:r>
          </a:p>
          <a:p>
            <a:pPr lvl="0"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Habilles:</a:t>
            </a:r>
          </a:p>
          <a:p>
            <a:pPr lvl="1">
              <a:buFont typeface="+mj-lt"/>
              <a:buAutoNum type="alphaLcParenR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Filles: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84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0" rIns="91440" bIns="108000" rtlCol="0" anchor="ctr" anchorCtr="0">
            <a:noAutofit/>
          </a:bodyPr>
          <a:lstStyle/>
          <a:p>
            <a:pPr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Sources d’informations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9076" y="1991632"/>
            <a:ext cx="4333874" cy="2593975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Sorégies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Comparatif entre réalisé et budget Sorégies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sociaux SRD au 31.12.2010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Sorégies 2001 – Directoire au 10.12.2010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SRD 2011 – Mise à jour de Janvier 2011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prévisionnels Sorégies 2010-2014 (Actualisation Novembre 2010 – V2)</a:t>
            </a: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450" y="1350097"/>
            <a:ext cx="762000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762" y="1479694"/>
            <a:ext cx="16700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ous-titre 2"/>
          <p:cNvSpPr txBox="1">
            <a:spLocks/>
          </p:cNvSpPr>
          <p:nvPr/>
        </p:nvSpPr>
        <p:spPr>
          <a:xfrm>
            <a:off x="4922013" y="1991632"/>
            <a:ext cx="3814762" cy="25939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31.12.2008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Comptes Consolidés au 31.12.2009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Budget Séolis 2011 (hors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095500" y="53340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457200" y="5094514"/>
            <a:ext cx="8267701" cy="11628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Les informations relatives à Séolis obtenues à ce stade sont très parcellaires.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Il n'a pas été possible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d'obtenir 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d'informations sur </a:t>
            </a:r>
            <a:r>
              <a:rPr lang="fr-FR" sz="1400" dirty="0" err="1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>
                <a:solidFill>
                  <a:schemeClr val="tx2">
                    <a:lumMod val="75000"/>
                  </a:schemeClr>
                </a:solidFill>
              </a:rPr>
              <a:t>, qui génère une partie importante de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l'EBE Consolidé du groupe Séolis, ainsi que sur les flux financiers existant entre Séolis et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4.- </a:t>
            </a:r>
            <a:r>
              <a:rPr lang="fr-FR" sz="2800" dirty="0" err="1" smtClean="0">
                <a:solidFill>
                  <a:schemeClr val="tx2">
                    <a:lumMod val="75000"/>
                  </a:schemeClr>
                </a:solidFill>
              </a:rPr>
              <a:t>Prévalorisation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 Sorégies (1/2)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982692" y="1935679"/>
            <a:ext cx="2018804" cy="4488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Modélisation hors business Production, Alterna et filiales non significatives.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Inclue les business réseau, vente à tarif règlementé, vente de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Business traditionnel en baisse.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Le business à tarif régulé continue après 2015.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Marge énergie soutenue par Business Gaz.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Investissements Réseau conformes à l’historique.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Subventions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Sieedv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et FACE stables.</a:t>
            </a:r>
          </a:p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Valeur normative des investissements: €21m pour le réseau et €1.8m pour l’investissement de structure (inférieur de €3.3m à 2015).</a:t>
            </a:r>
          </a:p>
          <a:p>
            <a:pPr>
              <a:buFont typeface="Arial" pitchFamily="34" charset="0"/>
              <a:buChar char="•"/>
            </a:pPr>
            <a:endParaRPr lang="fr-FR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672" y="1211283"/>
            <a:ext cx="6562152" cy="438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5276" y="1151144"/>
            <a:ext cx="1001192" cy="815701"/>
          </a:xfrm>
          <a:prstGeom prst="rect">
            <a:avLst/>
          </a:prstGeom>
          <a:noFill/>
        </p:spPr>
      </p:pic>
      <p:sp>
        <p:nvSpPr>
          <p:cNvPr id="9" name="ZoneTexte 8"/>
          <p:cNvSpPr txBox="1"/>
          <p:nvPr/>
        </p:nvSpPr>
        <p:spPr>
          <a:xfrm>
            <a:off x="261257" y="5771408"/>
            <a:ext cx="6460460" cy="7481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La cession envisagée de 66% de SRD au SIEEDV pour €50m, non modélisée,  entraînerait une baisse de valeur sensible pour Sorégies.</a:t>
            </a:r>
          </a:p>
        </p:txBody>
      </p:sp>
    </p:spTree>
    <p:extLst>
      <p:ext uri="{BB962C8B-B14F-4D97-AF65-F5344CB8AC3E}">
        <p14:creationId xmlns:p14="http://schemas.microsoft.com/office/powerpoint/2010/main" xmlns="" val="3927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2494</TotalTime>
  <Words>910</Words>
  <Application>Microsoft Office PowerPoint</Application>
  <PresentationFormat>Affichage à l'écran (4:3)</PresentationFormat>
  <Paragraphs>145</Paragraphs>
  <Slides>13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Thème Office</vt:lpstr>
      <vt:lpstr>PBrush</vt:lpstr>
      <vt:lpstr>Réunion de Parents  Aumônerie de 5eme 24 mars 2011</vt:lpstr>
      <vt:lpstr>Déroulement</vt:lpstr>
      <vt:lpstr>1. Le groupe</vt:lpstr>
      <vt:lpstr>2. Parcours de l’année vers la confirmation</vt:lpstr>
      <vt:lpstr>3.- Retraite du 13 mai</vt:lpstr>
      <vt:lpstr>4.- La Confirmation et la Lettre à L’Eveque</vt:lpstr>
      <vt:lpstr>5.- Renseignements Pratiques pour la Confirmation</vt:lpstr>
      <vt:lpstr>Sources d’informations</vt:lpstr>
      <vt:lpstr>4.- Prévalorisation Sorégies (1/2)</vt:lpstr>
      <vt:lpstr>4.- Prévalorisation Sorégies (2/2)</vt:lpstr>
      <vt:lpstr>5.- Prévalorisation Séolis (1/2)</vt:lpstr>
      <vt:lpstr>4.- Prévalorisation Séolis (2/2)</vt:lpstr>
      <vt:lpstr>6.- Conclusion sur la prévalorisation des sociétés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185</cp:revision>
  <dcterms:created xsi:type="dcterms:W3CDTF">2010-11-12T08:24:40Z</dcterms:created>
  <dcterms:modified xsi:type="dcterms:W3CDTF">2011-03-21T22:07:46Z</dcterms:modified>
</cp:coreProperties>
</file>