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256" r:id="rId2"/>
    <p:sldId id="257" r:id="rId3"/>
    <p:sldId id="258" r:id="rId4"/>
    <p:sldId id="259" r:id="rId5"/>
    <p:sldId id="273" r:id="rId6"/>
    <p:sldId id="260" r:id="rId7"/>
    <p:sldId id="267" r:id="rId8"/>
    <p:sldId id="268" r:id="rId9"/>
    <p:sldId id="269" r:id="rId10"/>
    <p:sldId id="274" r:id="rId11"/>
    <p:sldId id="275" r:id="rId12"/>
    <p:sldId id="270" r:id="rId13"/>
    <p:sldId id="271" r:id="rId1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0" d="100"/>
          <a:sy n="110" d="100"/>
        </p:scale>
        <p:origin x="-132" y="3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31/01/2011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31/01/2011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11</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31/01/2011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31/01/2011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051720" y="2324323"/>
            <a:ext cx="5040560"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r>
              <a:rPr lang="fr-FR" sz="3200" dirty="0" smtClean="0">
                <a:solidFill>
                  <a:schemeClr val="tx2">
                    <a:lumMod val="75000"/>
                  </a:schemeClr>
                </a:solidFill>
                <a:latin typeface="+mn-lt"/>
                <a:ea typeface="+mn-ea"/>
                <a:cs typeface="+mn-cs"/>
              </a:rPr>
              <a:t>Proposition </a:t>
            </a:r>
            <a:r>
              <a:rPr lang="fr-FR" sz="3200" dirty="0" smtClean="0">
                <a:solidFill>
                  <a:schemeClr val="tx2">
                    <a:lumMod val="75000"/>
                  </a:schemeClr>
                </a:solidFill>
              </a:rPr>
              <a:t>de Prestation pour la </a:t>
            </a:r>
            <a:r>
              <a:rPr lang="fr-FR" sz="3200" dirty="0" smtClean="0">
                <a:solidFill>
                  <a:schemeClr val="tx2">
                    <a:lumMod val="75000"/>
                  </a:schemeClr>
                </a:solidFill>
                <a:latin typeface="+mn-lt"/>
                <a:ea typeface="+mn-ea"/>
                <a:cs typeface="+mn-cs"/>
              </a:rPr>
              <a:t>Mise </a:t>
            </a:r>
            <a:r>
              <a:rPr lang="fr-FR" sz="3200" dirty="0">
                <a:solidFill>
                  <a:schemeClr val="tx2">
                    <a:lumMod val="75000"/>
                  </a:schemeClr>
                </a:solidFill>
                <a:latin typeface="+mn-lt"/>
                <a:ea typeface="+mn-ea"/>
                <a:cs typeface="+mn-cs"/>
              </a:rPr>
              <a:t>en Valeur de la Participation </a:t>
            </a:r>
            <a:r>
              <a:rPr lang="fr-FR" sz="3200" dirty="0" smtClean="0">
                <a:solidFill>
                  <a:schemeClr val="tx2">
                    <a:lumMod val="75000"/>
                  </a:schemeClr>
                </a:solidFill>
                <a:latin typeface="+mn-lt"/>
                <a:ea typeface="+mn-ea"/>
                <a:cs typeface="+mn-cs"/>
              </a:rPr>
              <a:t>de Sorégies </a:t>
            </a:r>
            <a:r>
              <a:rPr lang="fr-FR" sz="3200" dirty="0" smtClean="0">
                <a:solidFill>
                  <a:schemeClr val="tx2">
                    <a:lumMod val="75000"/>
                  </a:schemeClr>
                </a:solidFill>
              </a:rPr>
              <a:t>dans</a:t>
            </a:r>
            <a:r>
              <a:rPr lang="fr-FR" sz="3200" dirty="0" smtClean="0">
                <a:solidFill>
                  <a:schemeClr val="tx2">
                    <a:lumMod val="75000"/>
                  </a:schemeClr>
                </a:solidFill>
                <a:latin typeface="+mn-lt"/>
                <a:ea typeface="+mn-ea"/>
                <a:cs typeface="+mn-cs"/>
              </a:rPr>
              <a:t> Séolis</a:t>
            </a:r>
            <a:endParaRPr lang="fr-FR" sz="3200" dirty="0">
              <a:solidFill>
                <a:schemeClr val="tx2">
                  <a:lumMod val="75000"/>
                </a:schemeClr>
              </a:solidFill>
              <a:latin typeface="+mn-lt"/>
              <a:ea typeface="+mn-ea"/>
              <a:cs typeface="+mn-cs"/>
            </a:endParaRPr>
          </a:p>
        </p:txBody>
      </p:sp>
      <p:sp>
        <p:nvSpPr>
          <p:cNvPr id="3" name="Sous-titre 2"/>
          <p:cNvSpPr>
            <a:spLocks noGrp="1"/>
          </p:cNvSpPr>
          <p:nvPr>
            <p:ph type="subTitle" idx="1"/>
          </p:nvPr>
        </p:nvSpPr>
        <p:spPr>
          <a:xfrm>
            <a:off x="1371600" y="4268688"/>
            <a:ext cx="6400800" cy="1752600"/>
          </a:xfrm>
        </p:spPr>
        <p:txBody>
          <a:bodyPr>
            <a:normAutofit/>
          </a:bodyPr>
          <a:lstStyle/>
          <a:p>
            <a:r>
              <a:rPr lang="fr-FR" sz="2400" dirty="0" smtClean="0"/>
              <a:t>Poitiers, 2 février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4.1. - Détail de la Phase 0</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683829" y="6298293"/>
            <a:ext cx="2133600" cy="365125"/>
          </a:xfrm>
        </p:spPr>
        <p:txBody>
          <a:bodyPr/>
          <a:lstStyle/>
          <a:p>
            <a:fld id="{1930458D-18FB-45E9-A7C2-B19FB86FD781}" type="slidenum">
              <a:rPr lang="fr-FR" smtClean="0"/>
              <a:pPr/>
              <a:t>10</a:t>
            </a:fld>
            <a:endParaRPr lang="fr-FR" dirty="0"/>
          </a:p>
        </p:txBody>
      </p:sp>
      <p:sp>
        <p:nvSpPr>
          <p:cNvPr id="44" name="ZoneTexte 43"/>
          <p:cNvSpPr txBox="1"/>
          <p:nvPr/>
        </p:nvSpPr>
        <p:spPr>
          <a:xfrm>
            <a:off x="309159" y="1042417"/>
            <a:ext cx="1113242" cy="261610"/>
          </a:xfrm>
          <a:prstGeom prst="rect">
            <a:avLst/>
          </a:prstGeom>
          <a:noFill/>
        </p:spPr>
        <p:txBody>
          <a:bodyPr wrap="square" rtlCol="0">
            <a:spAutoFit/>
          </a:bodyPr>
          <a:lstStyle/>
          <a:p>
            <a:r>
              <a:rPr lang="fr-FR" sz="1100" dirty="0" smtClean="0"/>
              <a:t>07/02</a:t>
            </a:r>
            <a:endParaRPr lang="fr-FR" sz="1100" dirty="0"/>
          </a:p>
        </p:txBody>
      </p:sp>
      <p:cxnSp>
        <p:nvCxnSpPr>
          <p:cNvPr id="235" name="Connecteur droit 234"/>
          <p:cNvCxnSpPr>
            <a:stCxn id="60" idx="3"/>
          </p:cNvCxnSpPr>
          <p:nvPr/>
        </p:nvCxnSpPr>
        <p:spPr>
          <a:xfrm>
            <a:off x="8572739" y="3926338"/>
            <a:ext cx="5204" cy="863376"/>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17" name="Groupe 116"/>
          <p:cNvGrpSpPr/>
          <p:nvPr/>
        </p:nvGrpSpPr>
        <p:grpSpPr>
          <a:xfrm>
            <a:off x="8157028" y="4815885"/>
            <a:ext cx="802065" cy="1294630"/>
            <a:chOff x="8128000" y="5294856"/>
            <a:chExt cx="802065" cy="1294630"/>
          </a:xfrm>
        </p:grpSpPr>
        <p:cxnSp>
          <p:nvCxnSpPr>
            <p:cNvPr id="232" name="Connecteur droit 231"/>
            <p:cNvCxnSpPr>
              <a:stCxn id="233" idx="2"/>
            </p:cNvCxnSpPr>
            <p:nvPr/>
          </p:nvCxnSpPr>
          <p:spPr>
            <a:xfrm rot="16200000" flipH="1">
              <a:off x="8431244" y="6162838"/>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71541" y="5682077"/>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grpSp>
          <p:nvGrpSpPr>
            <p:cNvPr id="11" name="Groupe 236"/>
            <p:cNvGrpSpPr/>
            <p:nvPr/>
          </p:nvGrpSpPr>
          <p:grpSpPr>
            <a:xfrm>
              <a:off x="8434051" y="5294856"/>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p:cNvCxnSpPr>
            <p:nvPr/>
          </p:nvCxnSpPr>
          <p:spPr>
            <a:xfrm rot="16200000" flipH="1">
              <a:off x="8439539" y="5541784"/>
              <a:ext cx="251488" cy="7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128000" y="6293990"/>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Phase 1</a:t>
              </a:r>
            </a:p>
          </p:txBody>
        </p:sp>
      </p:grpSp>
      <p:sp>
        <p:nvSpPr>
          <p:cNvPr id="277" name="ZoneTexte 276"/>
          <p:cNvSpPr txBox="1"/>
          <p:nvPr/>
        </p:nvSpPr>
        <p:spPr>
          <a:xfrm>
            <a:off x="1688016" y="1056930"/>
            <a:ext cx="1113242" cy="261610"/>
          </a:xfrm>
          <a:prstGeom prst="rect">
            <a:avLst/>
          </a:prstGeom>
          <a:noFill/>
        </p:spPr>
        <p:txBody>
          <a:bodyPr wrap="square" rtlCol="0">
            <a:spAutoFit/>
          </a:bodyPr>
          <a:lstStyle/>
          <a:p>
            <a:r>
              <a:rPr lang="fr-FR" sz="1100" dirty="0" smtClean="0"/>
              <a:t>14/02</a:t>
            </a:r>
            <a:endParaRPr lang="fr-FR" sz="1100" dirty="0"/>
          </a:p>
        </p:txBody>
      </p:sp>
      <p:sp>
        <p:nvSpPr>
          <p:cNvPr id="280" name="ZoneTexte 279"/>
          <p:cNvSpPr txBox="1"/>
          <p:nvPr/>
        </p:nvSpPr>
        <p:spPr>
          <a:xfrm>
            <a:off x="4982759" y="1056930"/>
            <a:ext cx="1635754" cy="261610"/>
          </a:xfrm>
          <a:prstGeom prst="rect">
            <a:avLst/>
          </a:prstGeom>
          <a:noFill/>
        </p:spPr>
        <p:txBody>
          <a:bodyPr wrap="square" rtlCol="0">
            <a:spAutoFit/>
          </a:bodyPr>
          <a:lstStyle/>
          <a:p>
            <a:r>
              <a:rPr lang="fr-FR" sz="1100" dirty="0" smtClean="0"/>
              <a:t>24/02</a:t>
            </a:r>
            <a:endParaRPr lang="fr-FR" sz="1100" dirty="0"/>
          </a:p>
        </p:txBody>
      </p:sp>
      <p:grpSp>
        <p:nvGrpSpPr>
          <p:cNvPr id="126" name="Groupe 125"/>
          <p:cNvGrpSpPr/>
          <p:nvPr/>
        </p:nvGrpSpPr>
        <p:grpSpPr>
          <a:xfrm>
            <a:off x="174171" y="1078703"/>
            <a:ext cx="8423261" cy="2927238"/>
            <a:chOff x="174171" y="1078703"/>
            <a:chExt cx="8423261" cy="2927238"/>
          </a:xfrm>
        </p:grpSpPr>
        <p:cxnSp>
          <p:nvCxnSpPr>
            <p:cNvPr id="51" name="Connecteur droit 50"/>
            <p:cNvCxnSpPr>
              <a:stCxn id="15" idx="4"/>
              <a:endCxn id="52" idx="1"/>
            </p:cNvCxnSpPr>
            <p:nvPr/>
          </p:nvCxnSpPr>
          <p:spPr>
            <a:xfrm rot="16200000" flipH="1">
              <a:off x="933646" y="2162821"/>
              <a:ext cx="1624646" cy="1233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endCxn id="60" idx="1"/>
            </p:cNvCxnSpPr>
            <p:nvPr/>
          </p:nvCxnSpPr>
          <p:spPr>
            <a:xfrm rot="5400000">
              <a:off x="3691978" y="2628579"/>
              <a:ext cx="2584183" cy="1133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a:endCxn id="23" idx="6"/>
            </p:cNvCxnSpPr>
            <p:nvPr/>
          </p:nvCxnSpPr>
          <p:spPr>
            <a:xfrm>
              <a:off x="495969" y="1325204"/>
              <a:ext cx="4527188"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4956309"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a:stCxn id="23" idx="6"/>
            </p:cNvCxnSpPr>
            <p:nvPr/>
          </p:nvCxnSpPr>
          <p:spPr>
            <a:xfrm>
              <a:off x="5023157" y="1325204"/>
              <a:ext cx="3540272" cy="1011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4906362" y="1224887"/>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Connecteur droit 64"/>
            <p:cNvCxnSpPr>
              <a:endCxn id="52" idx="1"/>
            </p:cNvCxnSpPr>
            <p:nvPr/>
          </p:nvCxnSpPr>
          <p:spPr>
            <a:xfrm rot="16200000" flipH="1">
              <a:off x="1623973" y="2853148"/>
              <a:ext cx="256064" cy="26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84929" y="1484799"/>
              <a:ext cx="881014" cy="4310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Etat des lieux</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52136" y="2900108"/>
              <a:ext cx="3226264" cy="1624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4978401" y="3846734"/>
              <a:ext cx="3594338" cy="1592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16200000" flipH="1">
              <a:off x="7283537" y="2637135"/>
              <a:ext cx="2569673" cy="873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119087" y="1484799"/>
              <a:ext cx="2510972"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Analyse /  Définition de la proposition de déblocage</a:t>
              </a:r>
            </a:p>
          </p:txBody>
        </p:sp>
        <p:sp>
          <p:nvSpPr>
            <p:cNvPr id="107" name="ZoneTexte 106"/>
            <p:cNvSpPr txBox="1"/>
            <p:nvPr/>
          </p:nvSpPr>
          <p:spPr>
            <a:xfrm>
              <a:off x="5675086" y="1484799"/>
              <a:ext cx="2249714" cy="474630"/>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Contacts avec Séolis et le Syndicat</a:t>
              </a:r>
            </a:p>
          </p:txBody>
        </p:sp>
        <p:sp>
          <p:nvSpPr>
            <p:cNvPr id="91" name="ZoneTexte 90"/>
            <p:cNvSpPr txBox="1"/>
            <p:nvPr/>
          </p:nvSpPr>
          <p:spPr>
            <a:xfrm>
              <a:off x="7689675" y="1078703"/>
              <a:ext cx="844725" cy="261610"/>
            </a:xfrm>
            <a:prstGeom prst="rect">
              <a:avLst/>
            </a:prstGeom>
            <a:noFill/>
          </p:spPr>
          <p:txBody>
            <a:bodyPr wrap="square" rtlCol="0">
              <a:spAutoFit/>
            </a:bodyPr>
            <a:lstStyle/>
            <a:p>
              <a:pPr algn="r"/>
              <a:r>
                <a:rPr lang="fr-FR" sz="1100" dirty="0" smtClean="0"/>
                <a:t>05/03</a:t>
              </a:r>
              <a:endParaRPr lang="fr-FR" sz="1100" dirty="0"/>
            </a:p>
          </p:txBody>
        </p:sp>
        <p:sp>
          <p:nvSpPr>
            <p:cNvPr id="123" name="ZoneTexte 122"/>
            <p:cNvSpPr txBox="1"/>
            <p:nvPr/>
          </p:nvSpPr>
          <p:spPr>
            <a:xfrm>
              <a:off x="174171" y="2481943"/>
              <a:ext cx="1538515" cy="861774"/>
            </a:xfrm>
            <a:prstGeom prst="rect">
              <a:avLst/>
            </a:prstGeom>
            <a:noFill/>
          </p:spPr>
          <p:txBody>
            <a:bodyPr wrap="square" rtlCol="0">
              <a:spAutoFit/>
            </a:bodyPr>
            <a:lstStyle/>
            <a:p>
              <a:pPr>
                <a:buFontTx/>
                <a:buChar char="-"/>
              </a:pPr>
              <a:r>
                <a:rPr lang="fr-FR" sz="1000" dirty="0" smtClean="0"/>
                <a:t>Obtention d’information</a:t>
              </a:r>
            </a:p>
            <a:p>
              <a:pPr>
                <a:buFontTx/>
                <a:buChar char="-"/>
              </a:pPr>
              <a:r>
                <a:rPr lang="fr-FR" sz="1000" dirty="0" smtClean="0"/>
                <a:t>Analyse de la situation</a:t>
              </a:r>
            </a:p>
            <a:p>
              <a:pPr>
                <a:buFontTx/>
                <a:buChar char="-"/>
              </a:pPr>
              <a:r>
                <a:rPr lang="fr-FR" sz="1000" dirty="0" smtClean="0"/>
                <a:t>Désignation d’un contact « projet »  chez Sorégies</a:t>
              </a:r>
            </a:p>
            <a:p>
              <a:pPr>
                <a:buFontTx/>
                <a:buChar char="-"/>
              </a:pPr>
              <a:r>
                <a:rPr lang="fr-FR" sz="1000" dirty="0" smtClean="0"/>
                <a:t>Réunion finale</a:t>
              </a:r>
              <a:endParaRPr lang="fr-FR" sz="1000" dirty="0"/>
            </a:p>
          </p:txBody>
        </p:sp>
        <p:sp>
          <p:nvSpPr>
            <p:cNvPr id="124" name="ZoneTexte 123"/>
            <p:cNvSpPr txBox="1"/>
            <p:nvPr/>
          </p:nvSpPr>
          <p:spPr>
            <a:xfrm>
              <a:off x="1894114" y="3142343"/>
              <a:ext cx="2794000" cy="707886"/>
            </a:xfrm>
            <a:prstGeom prst="rect">
              <a:avLst/>
            </a:prstGeom>
            <a:noFill/>
          </p:spPr>
          <p:txBody>
            <a:bodyPr wrap="square" rtlCol="0">
              <a:spAutoFit/>
            </a:bodyPr>
            <a:lstStyle/>
            <a:p>
              <a:pPr>
                <a:buFontTx/>
                <a:buChar char="-"/>
              </a:pPr>
              <a:r>
                <a:rPr lang="fr-FR" sz="1000" dirty="0" smtClean="0"/>
                <a:t>Réflexion sur les alternatives de déblocage, de partage de la valeur et de la tactique d’approche.</a:t>
              </a:r>
            </a:p>
            <a:p>
              <a:pPr>
                <a:buFontTx/>
                <a:buChar char="-"/>
              </a:pPr>
              <a:r>
                <a:rPr lang="fr-FR" sz="1000" dirty="0" smtClean="0"/>
                <a:t>Discussion avec les avocats de Sorégies</a:t>
              </a:r>
            </a:p>
            <a:p>
              <a:pPr>
                <a:buFontTx/>
                <a:buChar char="-"/>
              </a:pPr>
              <a:r>
                <a:rPr lang="fr-FR" sz="1000" dirty="0" smtClean="0"/>
                <a:t>Réunion finale</a:t>
              </a:r>
              <a:endParaRPr lang="fr-FR" sz="1000" dirty="0"/>
            </a:p>
          </p:txBody>
        </p:sp>
      </p:grpSp>
      <p:sp>
        <p:nvSpPr>
          <p:cNvPr id="125" name="ZoneTexte 124"/>
          <p:cNvSpPr txBox="1"/>
          <p:nvPr/>
        </p:nvSpPr>
        <p:spPr>
          <a:xfrm>
            <a:off x="5196114" y="4078515"/>
            <a:ext cx="2605315" cy="400110"/>
          </a:xfrm>
          <a:prstGeom prst="rect">
            <a:avLst/>
          </a:prstGeom>
          <a:noFill/>
        </p:spPr>
        <p:txBody>
          <a:bodyPr wrap="square" rtlCol="0">
            <a:spAutoFit/>
          </a:bodyPr>
          <a:lstStyle/>
          <a:p>
            <a:pPr>
              <a:buFontTx/>
              <a:buChar char="-"/>
            </a:pPr>
            <a:r>
              <a:rPr lang="fr-FR" sz="1000" dirty="0" smtClean="0"/>
              <a:t>Approche de Sorégies et gestion des contacts.</a:t>
            </a:r>
          </a:p>
          <a:p>
            <a:pPr>
              <a:buFontTx/>
              <a:buChar char="-"/>
            </a:pPr>
            <a:r>
              <a:rPr lang="fr-FR" sz="1000" dirty="0" smtClean="0"/>
              <a:t>Signature d’un accord</a:t>
            </a:r>
            <a:endParaRPr lang="fr-FR" sz="1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500" dirty="0" smtClean="0">
                <a:solidFill>
                  <a:schemeClr val="tx2">
                    <a:lumMod val="75000"/>
                  </a:schemeClr>
                </a:solidFill>
              </a:rPr>
              <a:t>4.2. - Détail de la Phase 1 – Option de céder 10% de Sorégies</a:t>
            </a: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11</a:t>
            </a:fld>
            <a:endParaRPr lang="fr-FR" dirty="0"/>
          </a:p>
        </p:txBody>
      </p:sp>
      <p:sp>
        <p:nvSpPr>
          <p:cNvPr id="47" name="ZoneTexte 46"/>
          <p:cNvSpPr txBox="1"/>
          <p:nvPr/>
        </p:nvSpPr>
        <p:spPr>
          <a:xfrm>
            <a:off x="449942" y="1161144"/>
            <a:ext cx="8374744" cy="2677656"/>
          </a:xfrm>
          <a:prstGeom prst="rect">
            <a:avLst/>
          </a:prstGeom>
          <a:noFill/>
        </p:spPr>
        <p:txBody>
          <a:bodyPr wrap="square" rtlCol="0">
            <a:spAutoFit/>
          </a:bodyPr>
          <a:lstStyle/>
          <a:p>
            <a:pPr marL="174625" indent="-174625">
              <a:buFontTx/>
              <a:buChar char="-"/>
            </a:pPr>
            <a:r>
              <a:rPr lang="fr-FR" sz="1400" dirty="0" smtClean="0">
                <a:solidFill>
                  <a:schemeClr val="tx2">
                    <a:lumMod val="75000"/>
                  </a:schemeClr>
                </a:solidFill>
              </a:rPr>
              <a:t>Afin de permettre une éventuelle cession de 10% de Sorégies concomitamment à la cession de la participation dans Séolis, la phase 1 peut être structurée de deux manières, au choix de Sorégies:</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1</a:t>
            </a:r>
            <a:r>
              <a:rPr lang="fr-FR" sz="1400" dirty="0" smtClean="0">
                <a:solidFill>
                  <a:schemeClr val="tx2">
                    <a:lumMod val="75000"/>
                  </a:schemeClr>
                </a:solidFill>
              </a:rPr>
              <a:t>: l’analyse, le  plan d’affaires et le memorandum de présentation des deux sociétés sont réalisés dès le début de la phase 1, afin que les deux dossiers soient communiqués ensemble aux acheteurs potentiels dès le début de la Phase 2. Compte tenu de la charge de travail additionnelle, la durée de cette phase est portée à trois mois maximum.</a:t>
            </a:r>
          </a:p>
          <a:p>
            <a:pPr marL="174625" indent="-174625">
              <a:buFontTx/>
              <a:buChar char="-"/>
            </a:pPr>
            <a:endParaRPr lang="fr-FR" sz="1400" dirty="0" smtClean="0">
              <a:solidFill>
                <a:schemeClr val="tx2">
                  <a:lumMod val="75000"/>
                </a:schemeClr>
              </a:solidFill>
            </a:endParaRPr>
          </a:p>
          <a:p>
            <a:pPr marL="174625" indent="-174625">
              <a:buFontTx/>
              <a:buChar char="-"/>
            </a:pPr>
            <a:r>
              <a:rPr lang="fr-FR" sz="1400" b="1" u="sng" dirty="0" smtClean="0">
                <a:solidFill>
                  <a:schemeClr val="tx2">
                    <a:lumMod val="75000"/>
                  </a:schemeClr>
                </a:solidFill>
              </a:rPr>
              <a:t>Option 2</a:t>
            </a:r>
            <a:r>
              <a:rPr lang="fr-FR" sz="1400" dirty="0" smtClean="0">
                <a:solidFill>
                  <a:schemeClr val="tx2">
                    <a:lumMod val="75000"/>
                  </a:schemeClr>
                </a:solidFill>
              </a:rPr>
              <a:t>: . L’analyse de Séolis démarre dès le début de la phase 1. Dans le même temps, un sondage « à l’aveugle » est réalisé auprès d’acheteurs potentiels, en leur soumettant la possibilité d’acheter les deux participations. Selon le résultat, seule l’analyse de Séolis est menée à bien (deux mois de délai) ou il est procédé au démarrage de l’analyse de Sorégies (trois mois en tout pour la Phase 1).</a:t>
            </a:r>
          </a:p>
        </p:txBody>
      </p:sp>
      <p:sp>
        <p:nvSpPr>
          <p:cNvPr id="147" name="ZoneTexte 146"/>
          <p:cNvSpPr txBox="1"/>
          <p:nvPr/>
        </p:nvSpPr>
        <p:spPr>
          <a:xfrm>
            <a:off x="3047999" y="3918857"/>
            <a:ext cx="566057" cy="246221"/>
          </a:xfrm>
          <a:prstGeom prst="rect">
            <a:avLst/>
          </a:prstGeom>
          <a:noFill/>
        </p:spPr>
        <p:txBody>
          <a:bodyPr wrap="square" rtlCol="0">
            <a:spAutoFit/>
          </a:bodyPr>
          <a:lstStyle/>
          <a:p>
            <a:r>
              <a:rPr lang="fr-FR" sz="1000" dirty="0" smtClean="0"/>
              <a:t>2 mois</a:t>
            </a:r>
            <a:endParaRPr lang="fr-FR" sz="1000" dirty="0"/>
          </a:p>
        </p:txBody>
      </p:sp>
      <p:sp>
        <p:nvSpPr>
          <p:cNvPr id="148" name="ZoneTexte 147"/>
          <p:cNvSpPr txBox="1"/>
          <p:nvPr/>
        </p:nvSpPr>
        <p:spPr>
          <a:xfrm>
            <a:off x="6683828" y="3911600"/>
            <a:ext cx="566057" cy="246221"/>
          </a:xfrm>
          <a:prstGeom prst="rect">
            <a:avLst/>
          </a:prstGeom>
          <a:noFill/>
        </p:spPr>
        <p:txBody>
          <a:bodyPr wrap="square" rtlCol="0">
            <a:spAutoFit/>
          </a:bodyPr>
          <a:lstStyle/>
          <a:p>
            <a:r>
              <a:rPr lang="fr-FR" sz="1000" dirty="0" smtClean="0"/>
              <a:t>1 mois</a:t>
            </a:r>
            <a:endParaRPr lang="fr-FR" sz="1000" dirty="0"/>
          </a:p>
        </p:txBody>
      </p:sp>
      <p:grpSp>
        <p:nvGrpSpPr>
          <p:cNvPr id="172" name="Groupe 171"/>
          <p:cNvGrpSpPr/>
          <p:nvPr/>
        </p:nvGrpSpPr>
        <p:grpSpPr>
          <a:xfrm>
            <a:off x="1106487" y="4109522"/>
            <a:ext cx="6600599" cy="2044535"/>
            <a:chOff x="1106487" y="4109522"/>
            <a:chExt cx="6702199" cy="2262250"/>
          </a:xfrm>
        </p:grpSpPr>
        <p:cxnSp>
          <p:nvCxnSpPr>
            <p:cNvPr id="58" name="Connecteur droit 57"/>
            <p:cNvCxnSpPr>
              <a:stCxn id="59" idx="5"/>
              <a:endCxn id="66" idx="5"/>
            </p:cNvCxnSpPr>
            <p:nvPr/>
          </p:nvCxnSpPr>
          <p:spPr>
            <a:xfrm rot="5400000" flipH="1" flipV="1">
              <a:off x="4476628" y="919522"/>
              <a:ext cx="1" cy="6648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Connecteur droit 55"/>
            <p:cNvCxnSpPr>
              <a:stCxn id="59" idx="4"/>
            </p:cNvCxnSpPr>
            <p:nvPr/>
          </p:nvCxnSpPr>
          <p:spPr>
            <a:xfrm rot="5400000">
              <a:off x="136844" y="5230055"/>
              <a:ext cx="1977330" cy="1581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9" name="Ellipse 58"/>
            <p:cNvSpPr/>
            <p:nvPr/>
          </p:nvSpPr>
          <p:spPr>
            <a:xfrm>
              <a:off x="1106487" y="4211004"/>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7" name="Connecteur droit 66"/>
            <p:cNvCxnSpPr/>
            <p:nvPr/>
          </p:nvCxnSpPr>
          <p:spPr>
            <a:xfrm rot="5400000" flipH="1" flipV="1">
              <a:off x="1089918" y="4167504"/>
              <a:ext cx="87000" cy="0"/>
            </a:xfrm>
            <a:prstGeom prst="line">
              <a:avLst/>
            </a:prstGeom>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1145064" y="5455308"/>
              <a:ext cx="2080198" cy="1395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4" name="Rectangle 73"/>
            <p:cNvSpPr/>
            <p:nvPr/>
          </p:nvSpPr>
          <p:spPr>
            <a:xfrm>
              <a:off x="3239999" y="6190554"/>
              <a:ext cx="4554173" cy="1297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Rectangle 74"/>
            <p:cNvSpPr/>
            <p:nvPr/>
          </p:nvSpPr>
          <p:spPr>
            <a:xfrm>
              <a:off x="1127095" y="4821371"/>
              <a:ext cx="4350173" cy="1434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7754825" y="4211003"/>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0" name="Connecteur droit 69"/>
            <p:cNvCxnSpPr/>
            <p:nvPr/>
          </p:nvCxnSpPr>
          <p:spPr>
            <a:xfrm rot="5400000" flipH="1" flipV="1">
              <a:off x="7731015" y="4160263"/>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Connecteur droit 75"/>
            <p:cNvCxnSpPr/>
            <p:nvPr/>
          </p:nvCxnSpPr>
          <p:spPr>
            <a:xfrm rot="10800000" flipH="1" flipV="1">
              <a:off x="7783853" y="4273694"/>
              <a:ext cx="10318" cy="209807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72" name="ZoneTexte 71"/>
            <p:cNvSpPr txBox="1"/>
            <p:nvPr/>
          </p:nvSpPr>
          <p:spPr>
            <a:xfrm>
              <a:off x="1367355" y="5119887"/>
              <a:ext cx="709851" cy="26236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Sondage</a:t>
              </a:r>
            </a:p>
          </p:txBody>
        </p:sp>
        <p:sp>
          <p:nvSpPr>
            <p:cNvPr id="78" name="ZoneTexte 77"/>
            <p:cNvSpPr txBox="1"/>
            <p:nvPr/>
          </p:nvSpPr>
          <p:spPr>
            <a:xfrm>
              <a:off x="4162250" y="5778969"/>
              <a:ext cx="2122436" cy="273487"/>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Sorégies</a:t>
              </a:r>
            </a:p>
          </p:txBody>
        </p:sp>
        <p:sp>
          <p:nvSpPr>
            <p:cNvPr id="90" name="Organigramme : Décision 89"/>
            <p:cNvSpPr/>
            <p:nvPr/>
          </p:nvSpPr>
          <p:spPr>
            <a:xfrm>
              <a:off x="2900524" y="5764657"/>
              <a:ext cx="663667" cy="25976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20" name="ZoneTexte 119"/>
            <p:cNvSpPr txBox="1"/>
            <p:nvPr/>
          </p:nvSpPr>
          <p:spPr>
            <a:xfrm>
              <a:off x="2257322" y="4392926"/>
              <a:ext cx="2009877" cy="25164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la cession Séolis</a:t>
              </a:r>
            </a:p>
          </p:txBody>
        </p:sp>
        <p:sp>
          <p:nvSpPr>
            <p:cNvPr id="165" name="Ellipse 164"/>
            <p:cNvSpPr/>
            <p:nvPr/>
          </p:nvSpPr>
          <p:spPr>
            <a:xfrm>
              <a:off x="5439797" y="4232775"/>
              <a:ext cx="53861" cy="38295"/>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6" name="Connecteur droit 165"/>
            <p:cNvCxnSpPr/>
            <p:nvPr/>
          </p:nvCxnSpPr>
          <p:spPr>
            <a:xfrm rot="5400000" flipH="1" flipV="1">
              <a:off x="5415987" y="4182035"/>
              <a:ext cx="10148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7" name="Connecteur droit 166"/>
            <p:cNvCxnSpPr>
              <a:endCxn id="75" idx="3"/>
            </p:cNvCxnSpPr>
            <p:nvPr/>
          </p:nvCxnSpPr>
          <p:spPr>
            <a:xfrm rot="16200000" flipH="1">
              <a:off x="5174219" y="4590070"/>
              <a:ext cx="597655" cy="8443"/>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70" name="Connecteur droit 169"/>
            <p:cNvCxnSpPr/>
            <p:nvPr/>
          </p:nvCxnSpPr>
          <p:spPr>
            <a:xfrm rot="5400000">
              <a:off x="2891705" y="5818507"/>
              <a:ext cx="664697" cy="419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5.- Proposition Commerciale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9" name="Sous-titre 2"/>
          <p:cNvSpPr txBox="1">
            <a:spLocks/>
          </p:cNvSpPr>
          <p:nvPr/>
        </p:nvSpPr>
        <p:spPr>
          <a:xfrm>
            <a:off x="508000" y="1135744"/>
            <a:ext cx="8186057" cy="2188027"/>
          </a:xfrm>
          <a:prstGeom prst="rect">
            <a:avLst/>
          </a:prstGeom>
          <a:noFill/>
          <a:ln>
            <a:solidFill>
              <a:schemeClr val="tx2">
                <a:lumMod val="75000"/>
              </a:schemeClr>
            </a:solidFill>
          </a:ln>
        </p:spPr>
        <p:txBody>
          <a:bodyPr vert="horz" lIns="144000" tIns="108000" rIns="91440" bIns="45720" rtlCol="0">
            <a:normAutofit/>
          </a:bodyPr>
          <a:lstStyle/>
          <a:p>
            <a:pPr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Afin de garantir à Sorégies une liberté totale dans</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la gestion du process de vente, et notamment la faculté de l’interrompre à tout moment, n</a:t>
            </a: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ous proposons une rémunération divisée en trois éléments:</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Montant forfaitaire de €10k H.T. qui couvre la phase 0</a:t>
            </a:r>
          </a:p>
          <a:p>
            <a:pPr marL="457200" lvl="0" indent="-457200">
              <a:spcBef>
                <a:spcPct val="20000"/>
              </a:spcBef>
              <a:buFont typeface="Arial" pitchFamily="34" charset="0"/>
              <a:buAutoNum type="arabicPeriod"/>
              <a:defRPr/>
            </a:pPr>
            <a:r>
              <a:rPr lang="fr-FR" sz="1500" dirty="0" smtClean="0">
                <a:solidFill>
                  <a:schemeClr val="tx2">
                    <a:lumMod val="75000"/>
                  </a:schemeClr>
                </a:solidFill>
              </a:rPr>
              <a:t>Une rétribution (retainer) de €2,5k H.T. /semaine pour les phases 1, 2 et 3. Plafonnée à </a:t>
            </a:r>
            <a:r>
              <a:rPr lang="fr-FR" sz="1500" dirty="0" smtClean="0">
                <a:solidFill>
                  <a:schemeClr val="tx2">
                    <a:lumMod val="75000"/>
                  </a:schemeClr>
                </a:solidFill>
              </a:rPr>
              <a:t>€30k pour </a:t>
            </a:r>
            <a:r>
              <a:rPr lang="fr-FR" sz="1500" dirty="0" smtClean="0">
                <a:solidFill>
                  <a:schemeClr val="tx2">
                    <a:lumMod val="75000"/>
                  </a:schemeClr>
                </a:solidFill>
              </a:rPr>
              <a:t>chacune des </a:t>
            </a:r>
            <a:r>
              <a:rPr lang="fr-FR" sz="1500" dirty="0" smtClean="0">
                <a:solidFill>
                  <a:schemeClr val="tx2">
                    <a:lumMod val="75000"/>
                  </a:schemeClr>
                </a:solidFill>
              </a:rPr>
              <a:t>phases suivantes.</a:t>
            </a:r>
            <a:endParaRPr lang="fr-FR" sz="150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r>
              <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rPr>
              <a:t>Une</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 commission de succès de 2,5% H.T. calculée sur le montant de la transaction.  </a:t>
            </a:r>
            <a:r>
              <a:rPr kumimoji="0" lang="fr-FR" sz="1500" b="1" i="0" u="none" strike="noStrike" kern="1200" cap="none" spc="0" normalizeH="0" noProof="0" dirty="0" smtClean="0">
                <a:ln>
                  <a:noFill/>
                </a:ln>
                <a:solidFill>
                  <a:schemeClr val="tx2">
                    <a:lumMod val="75000"/>
                  </a:schemeClr>
                </a:solidFill>
                <a:effectLst/>
                <a:uLnTx/>
                <a:uFillTx/>
                <a:latin typeface="+mn-lt"/>
                <a:ea typeface="+mn-ea"/>
                <a:cs typeface="+mn-cs"/>
              </a:rPr>
              <a:t>Cette commission de succès s’entend nette des honoraires déjà versés au titre du retainer</a:t>
            </a:r>
            <a:r>
              <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rPr>
              <a:t>.</a:t>
            </a:r>
          </a:p>
          <a:p>
            <a:pPr marL="457200" marR="0" lvl="0" indent="-457200" algn="l" defTabSz="914400" rtl="0" eaLnBrk="1" fontAlgn="auto" latinLnBrk="0" hangingPunct="1">
              <a:lnSpc>
                <a:spcPct val="100000"/>
              </a:lnSpc>
              <a:spcBef>
                <a:spcPct val="20000"/>
              </a:spcBef>
              <a:spcAft>
                <a:spcPts val="0"/>
              </a:spcAft>
              <a:buClrTx/>
              <a:buSzTx/>
              <a:tabLst/>
              <a:defRPr/>
            </a:pPr>
            <a:r>
              <a:rPr lang="fr-FR" sz="1500" dirty="0" smtClean="0">
                <a:solidFill>
                  <a:schemeClr val="tx2">
                    <a:lumMod val="75000"/>
                  </a:schemeClr>
                </a:solidFill>
              </a:rPr>
              <a:t>Les frais et débours strictement nécessaires à la transaction seront remboursés sur justificatifs.</a:t>
            </a:r>
            <a:endParaRPr kumimoji="0" lang="fr-FR" sz="15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 typeface="Arial" pitchFamily="34" charset="0"/>
              <a:buAutoNum type="arabicPeriod"/>
              <a:tabLst/>
              <a:defRPr/>
            </a:pPr>
            <a:endParaRPr lang="fr-FR" sz="1500" baseline="0" dirty="0" smtClean="0">
              <a:solidFill>
                <a:schemeClr val="tx2">
                  <a:lumMod val="75000"/>
                </a:schemeClr>
              </a:solidFill>
            </a:endParaRPr>
          </a:p>
          <a:p>
            <a:pPr marL="457200" marR="0" lvl="0" indent="-457200" algn="l" defTabSz="914400" rtl="0" eaLnBrk="1" fontAlgn="auto" latinLnBrk="0" hangingPunct="1">
              <a:lnSpc>
                <a:spcPct val="100000"/>
              </a:lnSpc>
              <a:spcBef>
                <a:spcPct val="20000"/>
              </a:spcBef>
              <a:spcAft>
                <a:spcPts val="0"/>
              </a:spcAft>
              <a:buClrTx/>
              <a:buSzTx/>
              <a:tabLst/>
              <a:defRPr/>
            </a:pPr>
            <a:endParaRPr kumimoji="0" lang="fr-FR" sz="15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2" name="Connecteur droit 31"/>
          <p:cNvCxnSpPr>
            <a:stCxn id="38" idx="4"/>
          </p:cNvCxnSpPr>
          <p:nvPr/>
        </p:nvCxnSpPr>
        <p:spPr>
          <a:xfrm rot="16200000" flipH="1">
            <a:off x="1082819" y="4684275"/>
            <a:ext cx="1662311"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p:cNvCxnSpPr>
            <a:stCxn id="40" idx="4"/>
          </p:cNvCxnSpPr>
          <p:nvPr/>
        </p:nvCxnSpPr>
        <p:spPr>
          <a:xfrm rot="5400000">
            <a:off x="3362883" y="4672026"/>
            <a:ext cx="1647796" cy="998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4" name="Connecteur droit 33"/>
          <p:cNvCxnSpPr>
            <a:stCxn id="42" idx="4"/>
          </p:cNvCxnSpPr>
          <p:nvPr/>
        </p:nvCxnSpPr>
        <p:spPr>
          <a:xfrm rot="16200000" flipH="1">
            <a:off x="5189093" y="5105189"/>
            <a:ext cx="2504139" cy="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5" name="Connecteur droit 34"/>
          <p:cNvCxnSpPr>
            <a:stCxn id="37" idx="4"/>
          </p:cNvCxnSpPr>
          <p:nvPr/>
        </p:nvCxnSpPr>
        <p:spPr>
          <a:xfrm rot="5400000">
            <a:off x="-322613" y="4662503"/>
            <a:ext cx="1618765"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455183" y="3821660"/>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37" name="Ellipse 36"/>
          <p:cNvSpPr/>
          <p:nvPr/>
        </p:nvSpPr>
        <p:spPr>
          <a:xfrm>
            <a:off x="453345"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Ellipse 37"/>
          <p:cNvSpPr/>
          <p:nvPr/>
        </p:nvSpPr>
        <p:spPr>
          <a:xfrm>
            <a:off x="18805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9" name="Connecteur droit 38"/>
          <p:cNvCxnSpPr/>
          <p:nvPr/>
        </p:nvCxnSpPr>
        <p:spPr>
          <a:xfrm>
            <a:off x="19473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0" name="Ellipse 39"/>
          <p:cNvSpPr/>
          <p:nvPr/>
        </p:nvSpPr>
        <p:spPr>
          <a:xfrm>
            <a:off x="4158350"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1" name="Connecteur droit 40"/>
          <p:cNvCxnSpPr/>
          <p:nvPr/>
        </p:nvCxnSpPr>
        <p:spPr>
          <a:xfrm>
            <a:off x="4225198" y="3821660"/>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42" name="Ellipse 41"/>
          <p:cNvSpPr/>
          <p:nvPr/>
        </p:nvSpPr>
        <p:spPr>
          <a:xfrm>
            <a:off x="6407738"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3" name="Connecteur droit 42"/>
          <p:cNvCxnSpPr/>
          <p:nvPr/>
        </p:nvCxnSpPr>
        <p:spPr>
          <a:xfrm>
            <a:off x="6474586" y="3821660"/>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Ellipse 43"/>
          <p:cNvSpPr/>
          <p:nvPr/>
        </p:nvSpPr>
        <p:spPr>
          <a:xfrm>
            <a:off x="8704756" y="3790199"/>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45" name="Connecteur droit 44"/>
          <p:cNvCxnSpPr/>
          <p:nvPr/>
        </p:nvCxnSpPr>
        <p:spPr>
          <a:xfrm rot="5400000" flipH="1" flipV="1">
            <a:off x="415296" y="3718726"/>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rot="5400000" flipH="1" flipV="1">
            <a:off x="18306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flipH="1" flipV="1">
            <a:off x="4108404"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flipH="1" flipV="1">
            <a:off x="6357792" y="3706829"/>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flipH="1" flipV="1">
            <a:off x="8654810" y="3706829"/>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749665" y="3894169"/>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cxnSp>
        <p:nvCxnSpPr>
          <p:cNvPr id="52" name="Connecteur droit 51"/>
          <p:cNvCxnSpPr>
            <a:stCxn id="44" idx="4"/>
          </p:cNvCxnSpPr>
          <p:nvPr/>
        </p:nvCxnSpPr>
        <p:spPr>
          <a:xfrm rot="5400000">
            <a:off x="7507882" y="5083419"/>
            <a:ext cx="2460596"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53" name="ZoneTexte 52"/>
          <p:cNvSpPr txBox="1"/>
          <p:nvPr/>
        </p:nvSpPr>
        <p:spPr>
          <a:xfrm>
            <a:off x="2662545"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54" name="ZoneTexte 53"/>
          <p:cNvSpPr txBox="1"/>
          <p:nvPr/>
        </p:nvSpPr>
        <p:spPr>
          <a:xfrm>
            <a:off x="4800158" y="3894168"/>
            <a:ext cx="1082198" cy="648805"/>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meilleur candidat et MOU</a:t>
            </a:r>
          </a:p>
        </p:txBody>
      </p:sp>
      <p:sp>
        <p:nvSpPr>
          <p:cNvPr id="55" name="ZoneTexte 54"/>
          <p:cNvSpPr txBox="1"/>
          <p:nvPr/>
        </p:nvSpPr>
        <p:spPr>
          <a:xfrm>
            <a:off x="7096658" y="3894169"/>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60" name="ZoneTexte 59"/>
          <p:cNvSpPr txBox="1"/>
          <p:nvPr/>
        </p:nvSpPr>
        <p:spPr>
          <a:xfrm>
            <a:off x="648065" y="3509796"/>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sp>
        <p:nvSpPr>
          <p:cNvPr id="61" name="ZoneTexte 60"/>
          <p:cNvSpPr txBox="1"/>
          <p:nvPr/>
        </p:nvSpPr>
        <p:spPr>
          <a:xfrm>
            <a:off x="2437717" y="3509796"/>
            <a:ext cx="1452796"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62" name="ZoneTexte 61"/>
          <p:cNvSpPr txBox="1"/>
          <p:nvPr/>
        </p:nvSpPr>
        <p:spPr>
          <a:xfrm>
            <a:off x="4572000" y="3509796"/>
            <a:ext cx="1325878" cy="261610"/>
          </a:xfrm>
          <a:prstGeom prst="rect">
            <a:avLst/>
          </a:prstGeom>
          <a:noFill/>
        </p:spPr>
        <p:txBody>
          <a:bodyPr wrap="square" rtlCol="0">
            <a:spAutoFit/>
          </a:bodyPr>
          <a:lstStyle/>
          <a:p>
            <a:pPr algn="ctr"/>
            <a:r>
              <a:rPr lang="fr-FR" sz="1100" dirty="0" smtClean="0"/>
              <a:t>Phase 2 </a:t>
            </a:r>
            <a:r>
              <a:rPr lang="fr-FR" sz="1000" dirty="0" smtClean="0"/>
              <a:t>(8 - 12 Sem.)</a:t>
            </a:r>
            <a:endParaRPr lang="fr-FR" sz="1100" dirty="0"/>
          </a:p>
        </p:txBody>
      </p:sp>
      <p:sp>
        <p:nvSpPr>
          <p:cNvPr id="63" name="ZoneTexte 62"/>
          <p:cNvSpPr txBox="1"/>
          <p:nvPr/>
        </p:nvSpPr>
        <p:spPr>
          <a:xfrm>
            <a:off x="6780351" y="3509796"/>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
        <p:nvSpPr>
          <p:cNvPr id="71" name="Sous-titre 2"/>
          <p:cNvSpPr txBox="1">
            <a:spLocks/>
          </p:cNvSpPr>
          <p:nvPr/>
        </p:nvSpPr>
        <p:spPr>
          <a:xfrm>
            <a:off x="551543" y="4688127"/>
            <a:ext cx="1306286"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€ 10k HT</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400" b="1" i="0" u="none" strike="noStrike" kern="1200" cap="none" spc="0" normalizeH="0" baseline="0" noProof="0" dirty="0" smtClean="0">
                <a:ln>
                  <a:noFill/>
                </a:ln>
                <a:solidFill>
                  <a:schemeClr val="tx2">
                    <a:lumMod val="75000"/>
                  </a:schemeClr>
                </a:solidFill>
                <a:effectLst/>
                <a:uLnTx/>
                <a:uFillTx/>
                <a:latin typeface="+mn-lt"/>
                <a:ea typeface="+mn-ea"/>
                <a:cs typeface="+mn-cs"/>
              </a:rPr>
              <a:t>Rétrib. Fixe</a:t>
            </a:r>
            <a:endParaRPr kumimoji="0" lang="fr-FR" sz="1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72" name="Sous-titre 2"/>
          <p:cNvSpPr txBox="1">
            <a:spLocks/>
          </p:cNvSpPr>
          <p:nvPr/>
        </p:nvSpPr>
        <p:spPr>
          <a:xfrm>
            <a:off x="2264230"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3" name="Sous-titre 2"/>
          <p:cNvSpPr txBox="1">
            <a:spLocks/>
          </p:cNvSpPr>
          <p:nvPr/>
        </p:nvSpPr>
        <p:spPr>
          <a:xfrm>
            <a:off x="4441372"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Plafonnés à € 30k HT</a:t>
            </a:r>
          </a:p>
        </p:txBody>
      </p:sp>
      <p:sp>
        <p:nvSpPr>
          <p:cNvPr id="74" name="Sous-titre 2"/>
          <p:cNvSpPr txBox="1">
            <a:spLocks/>
          </p:cNvSpPr>
          <p:nvPr/>
        </p:nvSpPr>
        <p:spPr>
          <a:xfrm>
            <a:off x="6698343" y="4688127"/>
            <a:ext cx="1799770" cy="566057"/>
          </a:xfrm>
          <a:prstGeom prst="rect">
            <a:avLst/>
          </a:prstGeom>
          <a:noFill/>
          <a:ln>
            <a:solidFill>
              <a:schemeClr val="tx2">
                <a:lumMod val="75000"/>
              </a:schemeClr>
            </a:solidFill>
          </a:ln>
        </p:spPr>
        <p:txBody>
          <a:bodyPr vert="horz" lIns="144000" tIns="45720" rIns="9144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€ 2,5k HT/ Semaine</a:t>
            </a:r>
          </a:p>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Plafonnée à € 30k HT</a:t>
            </a:r>
          </a:p>
        </p:txBody>
      </p:sp>
      <p:sp>
        <p:nvSpPr>
          <p:cNvPr id="75" name="Sous-titre 2"/>
          <p:cNvSpPr txBox="1">
            <a:spLocks/>
          </p:cNvSpPr>
          <p:nvPr/>
        </p:nvSpPr>
        <p:spPr>
          <a:xfrm>
            <a:off x="6698343" y="5457376"/>
            <a:ext cx="1799770" cy="740229"/>
          </a:xfrm>
          <a:prstGeom prst="rect">
            <a:avLst/>
          </a:prstGeom>
          <a:noFill/>
          <a:ln>
            <a:solidFill>
              <a:schemeClr val="tx2">
                <a:lumMod val="75000"/>
              </a:schemeClr>
            </a:solidFill>
          </a:ln>
        </p:spPr>
        <p:txBody>
          <a:bodyPr vert="horz" lIns="72000" tIns="45720" rIns="72000" bIns="45720" rtlCol="0">
            <a:noAutofit/>
          </a:bodyPr>
          <a:lstStyle/>
          <a:p>
            <a:pPr marL="0" marR="0" lvl="0" indent="-457200" algn="ctr" defTabSz="914400" rtl="0" eaLnBrk="1" fontAlgn="auto" latinLnBrk="0" hangingPunct="1">
              <a:lnSpc>
                <a:spcPct val="100000"/>
              </a:lnSpc>
              <a:spcBef>
                <a:spcPct val="20000"/>
              </a:spcBef>
              <a:spcAft>
                <a:spcPts val="0"/>
              </a:spcAft>
              <a:buClrTx/>
              <a:buSzTx/>
              <a:buFont typeface="Arial" pitchFamily="34" charset="0"/>
              <a:buNone/>
              <a:tabLst/>
              <a:defRPr/>
            </a:pPr>
            <a:r>
              <a:rPr lang="fr-FR" sz="1400" b="1" dirty="0" smtClean="0">
                <a:solidFill>
                  <a:schemeClr val="tx2">
                    <a:lumMod val="75000"/>
                  </a:schemeClr>
                </a:solidFill>
              </a:rPr>
              <a:t>Commission de succès 2,5% du montant de la transaction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6.- Team Project</a:t>
            </a:r>
            <a:endParaRPr lang="fr-FR" sz="28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sp>
        <p:nvSpPr>
          <p:cNvPr id="9" name="Sous-titre 2"/>
          <p:cNvSpPr>
            <a:spLocks noGrp="1"/>
          </p:cNvSpPr>
          <p:nvPr>
            <p:ph idx="1"/>
          </p:nvPr>
        </p:nvSpPr>
        <p:spPr>
          <a:xfrm>
            <a:off x="841829" y="1426033"/>
            <a:ext cx="7532350" cy="1972816"/>
          </a:xfrm>
          <a:noFill/>
          <a:ln>
            <a:solidFill>
              <a:schemeClr val="tx2">
                <a:lumMod val="75000"/>
              </a:schemeClr>
            </a:solidFill>
          </a:ln>
        </p:spPr>
        <p:txBody>
          <a:bodyPr vert="horz" wrap="square" lIns="144000" tIns="45720" rIns="91440" bIns="45720" rtlCol="0">
            <a:noAutofit/>
          </a:bodyPr>
          <a:lstStyle/>
          <a:p>
            <a:pPr marL="0" indent="0">
              <a:lnSpc>
                <a:spcPct val="120000"/>
              </a:lnSpc>
              <a:buNone/>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Antonio Haya</a:t>
            </a:r>
            <a:r>
              <a:rPr lang="fr-FR" sz="1200" dirty="0" smtClean="0">
                <a:solidFill>
                  <a:schemeClr val="tx2">
                    <a:lumMod val="75000"/>
                  </a:schemeClr>
                </a:solidFill>
              </a:rPr>
              <a:t>. Ingénieur industriel de l’Ecole Supérieure d’Ingénieurs de Séville et titulaire d’un MBA, il débute sa carrière dans l’électricité en 1991 dans le cabinet du directeur Général de la compagnie Sevilllana de Electricidad. En 1997 devient responsable de réglementation commerciale à Endesa Distribution. En 2000 il passe du coté du M&amp;A en Endesa Europa et participe à l’acquisition d’Elettrogen (It) et de La Snet (Fr). En 2003 il est nommé CEO de Endesa Power Trading Ltd à Londres et responsable du Back Office de Endesa Trading. En 2004 il arrive en France comme directeur de Gestion de l’Energie à La Snet. Il est nommé CEO de cette société en 2008. En 2009 devient Secrétaire Général et Directeur du Développement Corporate de E.ON France, société qu’il quitte en avril 2010, pour devenir consultant indépendant.</a:t>
            </a:r>
            <a:br>
              <a:rPr lang="fr-FR" sz="1200" dirty="0" smtClean="0">
                <a:solidFill>
                  <a:schemeClr val="tx2">
                    <a:lumMod val="75000"/>
                  </a:schemeClr>
                </a:solidFill>
              </a:rPr>
            </a:br>
            <a:endParaRPr lang="fr-FR" sz="1200" dirty="0" smtClean="0">
              <a:solidFill>
                <a:schemeClr val="tx2">
                  <a:lumMod val="75000"/>
                </a:schemeClr>
              </a:solidFill>
            </a:endParaRPr>
          </a:p>
        </p:txBody>
      </p:sp>
      <p:sp>
        <p:nvSpPr>
          <p:cNvPr id="10" name="Sous-titre 2"/>
          <p:cNvSpPr txBox="1">
            <a:spLocks/>
          </p:cNvSpPr>
          <p:nvPr/>
        </p:nvSpPr>
        <p:spPr>
          <a:xfrm>
            <a:off x="841829" y="3645240"/>
            <a:ext cx="7532350" cy="1435111"/>
          </a:xfrm>
          <a:prstGeom prst="rect">
            <a:avLst/>
          </a:prstGeom>
          <a:noFill/>
          <a:ln>
            <a:solidFill>
              <a:schemeClr val="tx2">
                <a:lumMod val="75000"/>
              </a:schemeClr>
            </a:solidFill>
          </a:ln>
        </p:spPr>
        <p:txBody>
          <a:bodyPr vert="horz" wrap="square" lIns="144000" tIns="45720" rIns="91440" bIns="45720" rtlCol="0">
            <a:noAutofit/>
          </a:bodyPr>
          <a:lstStyle/>
          <a:p>
            <a:pPr marR="0" lvl="0" algn="just" fontAlgn="auto">
              <a:lnSpc>
                <a:spcPct val="120000"/>
              </a:lnSpc>
              <a:spcBef>
                <a:spcPct val="20000"/>
              </a:spcBef>
              <a:spcAft>
                <a:spcPts val="0"/>
              </a:spcAft>
              <a:buClrTx/>
              <a:buSzTx/>
              <a:tabLst/>
              <a:defRPr/>
            </a:pP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Frédéric Vigier</a:t>
            </a:r>
            <a:r>
              <a:rPr lang="fr-FR" sz="1200" dirty="0" smtClean="0">
                <a:solidFill>
                  <a:schemeClr val="tx2">
                    <a:lumMod val="75000"/>
                  </a:schemeClr>
                </a:solidFill>
              </a:rPr>
              <a:t>, 37 ans, possède une expérience de plus de 13 ans en banque, principalement dans le domaine des financements d’acquisitions LBO en tant que Directeur chez RBS, à Paris et Milan.  Depuis 2009, il est intervenu à titre indépendant sur diverses missions de conseil financier dans un contexte de cessions de sociétés. </a:t>
            </a:r>
          </a:p>
          <a:p>
            <a:pPr marR="0" lvl="0" algn="just" fontAlgn="auto">
              <a:lnSpc>
                <a:spcPct val="120000"/>
              </a:lnSpc>
              <a:spcBef>
                <a:spcPct val="20000"/>
              </a:spcBef>
              <a:spcAft>
                <a:spcPts val="0"/>
              </a:spcAft>
              <a:buClrTx/>
              <a:buSzTx/>
              <a:tabLst/>
              <a:defRPr/>
            </a:pPr>
            <a:r>
              <a:rPr lang="fr-FR" sz="1200" dirty="0" smtClean="0">
                <a:solidFill>
                  <a:schemeClr val="tx2">
                    <a:lumMod val="75000"/>
                  </a:schemeClr>
                </a:solidFill>
              </a:rPr>
              <a:t>Frédéric est diplômé de l’EM Lyon en Finances et Droit des Affaires.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algn="l"/>
            <a:r>
              <a:rPr lang="fr-FR" sz="2800" dirty="0" smtClean="0">
                <a:solidFill>
                  <a:schemeClr val="tx2">
                    <a:lumMod val="75000"/>
                  </a:schemeClr>
                </a:solidFill>
                <a:latin typeface="+mn-lt"/>
                <a:ea typeface="+mn-ea"/>
                <a:cs typeface="+mn-cs"/>
              </a:rPr>
              <a:t>Index</a:t>
            </a:r>
            <a:endParaRPr lang="fr-FR" sz="2800" dirty="0">
              <a:solidFill>
                <a:schemeClr val="tx2">
                  <a:lumMod val="75000"/>
                </a:schemeClr>
              </a:solidFill>
              <a:latin typeface="+mn-lt"/>
              <a:ea typeface="+mn-ea"/>
              <a:cs typeface="+mn-cs"/>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rmAutofit fontScale="92500"/>
          </a:bodyPr>
          <a:lstStyle/>
          <a:p>
            <a:pPr marL="457200" indent="-457200">
              <a:lnSpc>
                <a:spcPct val="200000"/>
              </a:lnSpc>
              <a:buFont typeface="+mj-lt"/>
              <a:buAutoNum type="arabicPeriod"/>
            </a:pPr>
            <a:r>
              <a:rPr lang="fr-FR" sz="2400" dirty="0" smtClean="0">
                <a:solidFill>
                  <a:schemeClr val="tx2">
                    <a:lumMod val="75000"/>
                  </a:schemeClr>
                </a:solidFill>
              </a:rPr>
              <a:t>Historique et description des actifs</a:t>
            </a:r>
          </a:p>
          <a:p>
            <a:pPr marL="457200" indent="-457200">
              <a:lnSpc>
                <a:spcPct val="200000"/>
              </a:lnSpc>
              <a:buFont typeface="+mj-lt"/>
              <a:buAutoNum type="arabicPeriod"/>
            </a:pPr>
            <a:r>
              <a:rPr lang="fr-FR" sz="2400" dirty="0" smtClean="0">
                <a:solidFill>
                  <a:schemeClr val="tx2">
                    <a:lumMod val="75000"/>
                  </a:schemeClr>
                </a:solidFill>
              </a:rPr>
              <a:t>Acheteurs potentiels: première approche</a:t>
            </a:r>
            <a:r>
              <a:rPr lang="fr-FR" sz="2000" dirty="0" smtClean="0">
                <a:solidFill>
                  <a:schemeClr val="tx2">
                    <a:lumMod val="75000"/>
                  </a:schemeClr>
                </a:solidFill>
              </a:rPr>
              <a:t> </a:t>
            </a:r>
          </a:p>
          <a:p>
            <a:pPr marL="457200" indent="-457200">
              <a:lnSpc>
                <a:spcPct val="200000"/>
              </a:lnSpc>
              <a:buFont typeface="+mj-lt"/>
              <a:buAutoNum type="arabicPeriod"/>
            </a:pPr>
            <a:r>
              <a:rPr lang="fr-FR" sz="2400" dirty="0" smtClean="0">
                <a:solidFill>
                  <a:schemeClr val="tx2">
                    <a:lumMod val="75000"/>
                  </a:schemeClr>
                </a:solidFill>
              </a:rPr>
              <a:t>Méthodes de Valorisation des titres</a:t>
            </a:r>
          </a:p>
          <a:p>
            <a:pPr marL="457200" indent="-457200">
              <a:lnSpc>
                <a:spcPct val="200000"/>
              </a:lnSpc>
              <a:buFont typeface="+mj-lt"/>
              <a:buAutoNum type="arabicPeriod"/>
            </a:pPr>
            <a:r>
              <a:rPr lang="fr-FR" sz="2400" dirty="0" smtClean="0">
                <a:solidFill>
                  <a:schemeClr val="tx2">
                    <a:lumMod val="75000"/>
                  </a:schemeClr>
                </a:solidFill>
              </a:rPr>
              <a:t>Planning du Projet</a:t>
            </a:r>
          </a:p>
          <a:p>
            <a:pPr marL="457200" indent="-457200">
              <a:lnSpc>
                <a:spcPct val="200000"/>
              </a:lnSpc>
              <a:buFont typeface="+mj-lt"/>
              <a:buAutoNum type="arabicPeriod"/>
            </a:pPr>
            <a:r>
              <a:rPr lang="fr-FR" sz="2400" dirty="0" smtClean="0">
                <a:solidFill>
                  <a:schemeClr val="tx2">
                    <a:lumMod val="75000"/>
                  </a:schemeClr>
                </a:solidFill>
              </a:rPr>
              <a:t>Proposition Commerciale</a:t>
            </a:r>
          </a:p>
          <a:p>
            <a:pPr marL="457200" indent="-457200">
              <a:lnSpc>
                <a:spcPct val="200000"/>
              </a:lnSpc>
              <a:buFont typeface="+mj-lt"/>
              <a:buAutoNum type="arabicPeriod"/>
            </a:pPr>
            <a:r>
              <a:rPr lang="fr-FR" sz="2400" dirty="0" smtClean="0">
                <a:solidFill>
                  <a:schemeClr val="tx2">
                    <a:lumMod val="75000"/>
                  </a:schemeClr>
                </a:solidFill>
              </a:rPr>
              <a:t>Equipe</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smtClean="0">
                <a:solidFill>
                  <a:schemeClr val="tx2">
                    <a:lumMod val="75000"/>
                  </a:schemeClr>
                </a:solidFill>
              </a:rPr>
              <a:t>1.- Historique et </a:t>
            </a:r>
            <a:r>
              <a:rPr lang="fr-FR" sz="2800" dirty="0">
                <a:solidFill>
                  <a:schemeClr val="tx2">
                    <a:lumMod val="75000"/>
                  </a:schemeClr>
                </a:solidFill>
              </a:rPr>
              <a:t>description des </a:t>
            </a:r>
            <a:r>
              <a:rPr lang="fr-FR" sz="2800" dirty="0" smtClean="0">
                <a:solidFill>
                  <a:schemeClr val="tx2">
                    <a:lumMod val="75000"/>
                  </a:schemeClr>
                </a:solidFill>
              </a:rPr>
              <a:t>actifs</a:t>
            </a:r>
            <a:endParaRPr lang="fr-FR" sz="2800" dirty="0">
              <a:solidFill>
                <a:schemeClr val="tx2">
                  <a:lumMod val="75000"/>
                </a:schemeClr>
              </a:solidFill>
            </a:endParaRPr>
          </a:p>
        </p:txBody>
      </p:sp>
      <p:sp>
        <p:nvSpPr>
          <p:cNvPr id="3" name="Sous-titre 2"/>
          <p:cNvSpPr>
            <a:spLocks noGrp="1"/>
          </p:cNvSpPr>
          <p:nvPr>
            <p:ph idx="1"/>
          </p:nvPr>
        </p:nvSpPr>
        <p:spPr>
          <a:xfrm>
            <a:off x="467544" y="1340769"/>
            <a:ext cx="8136904" cy="1224136"/>
          </a:xfrm>
          <a:noFill/>
          <a:ln>
            <a:solidFill>
              <a:schemeClr val="tx2">
                <a:lumMod val="75000"/>
              </a:schemeClr>
            </a:solidFill>
          </a:ln>
        </p:spPr>
        <p:txBody>
          <a:bodyPr wrap="square" lIns="144000">
            <a:noAutofit/>
          </a:bodyPr>
          <a:lstStyle/>
          <a:p>
            <a:pPr marL="0" indent="0" algn="just">
              <a:buNone/>
            </a:pPr>
            <a:r>
              <a:rPr lang="fr-FR" sz="1200" dirty="0" smtClean="0">
                <a:solidFill>
                  <a:schemeClr val="tx2">
                    <a:lumMod val="75000"/>
                  </a:schemeClr>
                </a:solidFill>
              </a:rPr>
              <a:t>En 2007, lors de la création de Sorégies Deux-Sèvres, Sorégies souscrit en numéraire 15% du capital de la nouvelle entité, le reliquat étant détenu par le Syndicat Intercommunal d’Electricité des Deux-Sèvres. Ce partenariat capitalistique s’inscrit dans un projet ambitieux de fusion des activités de distribution des deux sociétés afin de créer un acteur majeur du secteur des ELD.  Le projet est avorté en 2008. Sorégies des Deux-Sèvres est rebaptisée Séolis et, devant l’impossibilité manifeste de mettre en place un partenariat avec Séolis, Sorégies a aujourd’hui décidé d’explorer des solutions alternatives afin de se désengager et  valoriser au mieux sa participation dans Séolis.</a:t>
            </a:r>
            <a:endParaRPr lang="fr-FR" sz="12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8" name="Sous-titre 2"/>
          <p:cNvSpPr txBox="1">
            <a:spLocks/>
          </p:cNvSpPr>
          <p:nvPr/>
        </p:nvSpPr>
        <p:spPr>
          <a:xfrm>
            <a:off x="6372200" y="5589240"/>
            <a:ext cx="2088232" cy="1008112"/>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Points de livraison</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1.66 TWh acheminées</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7.530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Km HTA</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baseline="0" dirty="0" smtClean="0">
                <a:solidFill>
                  <a:schemeClr val="tx2">
                    <a:lumMod val="75000"/>
                  </a:schemeClr>
                </a:solidFill>
              </a:rPr>
              <a:t>5.254</a:t>
            </a:r>
            <a:r>
              <a:rPr lang="fr-FR" sz="1200" dirty="0" smtClean="0">
                <a:solidFill>
                  <a:schemeClr val="tx2">
                    <a:lumMod val="75000"/>
                  </a:schemeClr>
                </a:solidFill>
              </a:rPr>
              <a:t> Km BTA</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pic>
        <p:nvPicPr>
          <p:cNvPr id="1026" name="Picture 2"/>
          <p:cNvPicPr>
            <a:picLocks noChangeAspect="1" noChangeArrowheads="1"/>
          </p:cNvPicPr>
          <p:nvPr/>
        </p:nvPicPr>
        <p:blipFill>
          <a:blip r:embed="rId2" cstate="print"/>
          <a:srcRect/>
          <a:stretch>
            <a:fillRect/>
          </a:stretch>
        </p:blipFill>
        <p:spPr bwMode="auto">
          <a:xfrm>
            <a:off x="2193440" y="3436629"/>
            <a:ext cx="1656184" cy="49642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588224" y="4509120"/>
            <a:ext cx="1660773" cy="495657"/>
          </a:xfrm>
          <a:prstGeom prst="rect">
            <a:avLst/>
          </a:prstGeom>
          <a:noFill/>
          <a:ln w="9525">
            <a:noFill/>
            <a:miter lim="800000"/>
            <a:headEnd/>
            <a:tailEnd/>
          </a:ln>
        </p:spPr>
      </p:pic>
      <p:sp>
        <p:nvSpPr>
          <p:cNvPr id="11" name="Sous-titre 2"/>
          <p:cNvSpPr txBox="1">
            <a:spLocks/>
          </p:cNvSpPr>
          <p:nvPr/>
        </p:nvSpPr>
        <p:spPr>
          <a:xfrm>
            <a:off x="6372200" y="5085184"/>
            <a:ext cx="2088232" cy="504056"/>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Gestionnaire du réseau de distribution</a:t>
            </a:r>
          </a:p>
        </p:txBody>
      </p:sp>
      <p:cxnSp>
        <p:nvCxnSpPr>
          <p:cNvPr id="13" name="Connecteur en angle 12"/>
          <p:cNvCxnSpPr>
            <a:stCxn id="1026" idx="2"/>
            <a:endCxn id="1027" idx="0"/>
          </p:cNvCxnSpPr>
          <p:nvPr/>
        </p:nvCxnSpPr>
        <p:spPr>
          <a:xfrm rot="16200000" flipH="1">
            <a:off x="4932039" y="2022548"/>
            <a:ext cx="576064" cy="4397079"/>
          </a:xfrm>
          <a:prstGeom prst="bentConnector3">
            <a:avLst>
              <a:gd name="adj1" fmla="val 50000"/>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7" name="Groupe 26"/>
          <p:cNvGrpSpPr/>
          <p:nvPr/>
        </p:nvGrpSpPr>
        <p:grpSpPr>
          <a:xfrm>
            <a:off x="897297" y="2780928"/>
            <a:ext cx="4032448" cy="666995"/>
            <a:chOff x="2339752" y="2564904"/>
            <a:chExt cx="4336855" cy="717346"/>
          </a:xfrm>
        </p:grpSpPr>
        <p:pic>
          <p:nvPicPr>
            <p:cNvPr id="15" name="Picture 4"/>
            <p:cNvPicPr>
              <a:picLocks noChangeAspect="1" noChangeArrowheads="1"/>
            </p:cNvPicPr>
            <p:nvPr/>
          </p:nvPicPr>
          <p:blipFill>
            <a:blip r:embed="rId4" cstate="print"/>
            <a:srcRect/>
            <a:stretch>
              <a:fillRect/>
            </a:stretch>
          </p:blipFill>
          <p:spPr bwMode="auto">
            <a:xfrm>
              <a:off x="5796136" y="2564904"/>
              <a:ext cx="880471" cy="717346"/>
            </a:xfrm>
            <a:prstGeom prst="rect">
              <a:avLst/>
            </a:prstGeom>
            <a:noFill/>
          </p:spPr>
        </p:pic>
        <p:sp>
          <p:nvSpPr>
            <p:cNvPr id="16" name="Rectangle à coins arrondis 15"/>
            <p:cNvSpPr/>
            <p:nvPr/>
          </p:nvSpPr>
          <p:spPr>
            <a:xfrm>
              <a:off x="2339752" y="2636912"/>
              <a:ext cx="1296144"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dirty="0" smtClean="0"/>
                <a:t>SIEDS</a:t>
              </a:r>
              <a:endParaRPr lang="fr-FR" sz="1600" dirty="0"/>
            </a:p>
          </p:txBody>
        </p:sp>
        <p:cxnSp>
          <p:nvCxnSpPr>
            <p:cNvPr id="17" name="Connecteur en angle 16"/>
            <p:cNvCxnSpPr>
              <a:stCxn id="15" idx="1"/>
              <a:endCxn id="1026" idx="0"/>
            </p:cNvCxnSpPr>
            <p:nvPr/>
          </p:nvCxnSpPr>
          <p:spPr>
            <a:xfrm rot="10800000" flipV="1">
              <a:off x="4699320" y="2923576"/>
              <a:ext cx="1096816" cy="346526"/>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18" name="Connecteur en angle 17"/>
            <p:cNvCxnSpPr>
              <a:stCxn id="16" idx="3"/>
              <a:endCxn id="1026" idx="0"/>
            </p:cNvCxnSpPr>
            <p:nvPr/>
          </p:nvCxnSpPr>
          <p:spPr>
            <a:xfrm>
              <a:off x="3635896" y="2924944"/>
              <a:ext cx="1063423" cy="345159"/>
            </a:xfrm>
            <a:prstGeom prst="bentConnector2">
              <a:avLst/>
            </a:prstGeom>
            <a:ln>
              <a:tailEnd type="stealth"/>
            </a:ln>
          </p:spPr>
          <p:style>
            <a:lnRef idx="1">
              <a:schemeClr val="accent1"/>
            </a:lnRef>
            <a:fillRef idx="0">
              <a:schemeClr val="accent1"/>
            </a:fillRef>
            <a:effectRef idx="0">
              <a:schemeClr val="accent1"/>
            </a:effectRef>
            <a:fontRef idx="minor">
              <a:schemeClr val="tx1"/>
            </a:fontRef>
          </p:style>
        </p:cxnSp>
        <p:sp>
          <p:nvSpPr>
            <p:cNvPr id="24" name="ZoneTexte 23"/>
            <p:cNvSpPr txBox="1"/>
            <p:nvPr/>
          </p:nvSpPr>
          <p:spPr>
            <a:xfrm>
              <a:off x="3923928"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85%</a:t>
              </a:r>
            </a:p>
          </p:txBody>
        </p:sp>
        <p:sp>
          <p:nvSpPr>
            <p:cNvPr id="25" name="ZoneTexte 24"/>
            <p:cNvSpPr txBox="1"/>
            <p:nvPr/>
          </p:nvSpPr>
          <p:spPr>
            <a:xfrm>
              <a:off x="4932040" y="2642348"/>
              <a:ext cx="576064" cy="288032"/>
            </a:xfrm>
            <a:prstGeom prst="rect">
              <a:avLst/>
            </a:prstGeom>
            <a:noFill/>
            <a:ln>
              <a:noFill/>
            </a:ln>
          </p:spPr>
          <p:txBody>
            <a:bodyPr vert="horz" wrap="square" lIns="144000" tIns="45720" rIns="91440" bIns="45720" rtlCol="0">
              <a:noAutofit/>
            </a:bodyPr>
            <a:lstStyle/>
            <a:p>
              <a:pPr>
                <a:spcBef>
                  <a:spcPct val="20000"/>
                </a:spcBef>
              </a:pPr>
              <a:r>
                <a:rPr lang="fr-FR" sz="1200" dirty="0" smtClean="0">
                  <a:solidFill>
                    <a:schemeClr val="tx2">
                      <a:lumMod val="75000"/>
                    </a:schemeClr>
                  </a:solidFill>
                </a:rPr>
                <a:t>15%</a:t>
              </a:r>
            </a:p>
          </p:txBody>
        </p:sp>
      </p:grpSp>
      <p:sp>
        <p:nvSpPr>
          <p:cNvPr id="26" name="ZoneTexte 25"/>
          <p:cNvSpPr txBox="1"/>
          <p:nvPr/>
        </p:nvSpPr>
        <p:spPr>
          <a:xfrm>
            <a:off x="4860032" y="3933056"/>
            <a:ext cx="792088" cy="288032"/>
          </a:xfrm>
          <a:prstGeom prst="rect">
            <a:avLst/>
          </a:prstGeom>
          <a:noFill/>
          <a:ln>
            <a:noFill/>
          </a:ln>
        </p:spPr>
        <p:txBody>
          <a:bodyPr vert="horz" wrap="square" lIns="144000" tIns="45720" rIns="91440" bIns="45720" rtlCol="0">
            <a:noAutofit/>
          </a:bodyPr>
          <a:lstStyle/>
          <a:p>
            <a:pPr algn="ctr">
              <a:spcBef>
                <a:spcPct val="20000"/>
              </a:spcBef>
            </a:pPr>
            <a:r>
              <a:rPr lang="fr-FR" sz="1200" dirty="0" smtClean="0">
                <a:solidFill>
                  <a:schemeClr val="tx2">
                    <a:lumMod val="75000"/>
                  </a:schemeClr>
                </a:solidFill>
              </a:rPr>
              <a:t>100%</a:t>
            </a:r>
          </a:p>
        </p:txBody>
      </p:sp>
      <p:sp>
        <p:nvSpPr>
          <p:cNvPr id="31" name="Sous-titre 2"/>
          <p:cNvSpPr txBox="1">
            <a:spLocks/>
          </p:cNvSpPr>
          <p:nvPr/>
        </p:nvSpPr>
        <p:spPr>
          <a:xfrm>
            <a:off x="611560" y="4365104"/>
            <a:ext cx="4824536" cy="936104"/>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indent="-180975" algn="ctr">
              <a:defRPr/>
            </a:pPr>
            <a:r>
              <a:rPr lang="fr-FR" sz="1400" dirty="0" smtClean="0">
                <a:solidFill>
                  <a:schemeClr val="tx2">
                    <a:lumMod val="75000"/>
                  </a:schemeClr>
                </a:solidFill>
              </a:rPr>
              <a:t>Fourniture d’Electricité et Propane</a:t>
            </a:r>
          </a:p>
          <a:p>
            <a:pPr indent="-180975" algn="ctr">
              <a:defRPr/>
            </a:pPr>
            <a:r>
              <a:rPr lang="fr-FR" sz="1400" dirty="0" smtClean="0">
                <a:solidFill>
                  <a:schemeClr val="tx2">
                    <a:lumMod val="75000"/>
                  </a:schemeClr>
                </a:solidFill>
              </a:rPr>
              <a:t>Construction et exploitation du réseau de Gérédis</a:t>
            </a:r>
          </a:p>
          <a:p>
            <a:pPr indent="-180975" algn="ctr">
              <a:defRPr/>
            </a:pPr>
            <a:r>
              <a:rPr lang="fr-FR" sz="1400" dirty="0" smtClean="0">
                <a:solidFill>
                  <a:schemeClr val="tx2">
                    <a:lumMod val="75000"/>
                  </a:schemeClr>
                </a:solidFill>
              </a:rPr>
              <a:t>Eclairage public</a:t>
            </a:r>
          </a:p>
          <a:p>
            <a:pPr indent="-180975" algn="ctr">
              <a:defRPr/>
            </a:pPr>
            <a:r>
              <a:rPr lang="fr-FR" sz="1400" dirty="0" smtClean="0">
                <a:solidFill>
                  <a:schemeClr val="tx2">
                    <a:lumMod val="75000"/>
                  </a:schemeClr>
                </a:solidFill>
              </a:rPr>
              <a:t>Construction et exploitation du réseau de propane</a:t>
            </a:r>
          </a:p>
        </p:txBody>
      </p:sp>
      <p:sp>
        <p:nvSpPr>
          <p:cNvPr id="33" name="Sous-titre 2"/>
          <p:cNvSpPr txBox="1">
            <a:spLocks/>
          </p:cNvSpPr>
          <p:nvPr/>
        </p:nvSpPr>
        <p:spPr>
          <a:xfrm>
            <a:off x="611560" y="5301208"/>
            <a:ext cx="4824536" cy="1152128"/>
          </a:xfrm>
          <a:prstGeom prst="rect">
            <a:avLst/>
          </a:prstGeom>
          <a:noFill/>
          <a:ln>
            <a:solidFill>
              <a:schemeClr val="tx2">
                <a:lumMod val="75000"/>
              </a:schemeClr>
            </a:solidFill>
          </a:ln>
        </p:spPr>
        <p:txBody>
          <a:bodyPr vert="horz" lIns="144000" tIns="45720" rIns="91440" bIns="45720" rtlCol="0">
            <a:noAutofit/>
          </a:bodyPr>
          <a:lstStyle/>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141.000 Clients</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Elect</a:t>
            </a:r>
            <a:r>
              <a:rPr lang="fr-FR" sz="1200" dirty="0" smtClean="0">
                <a:solidFill>
                  <a:schemeClr val="tx2">
                    <a:lumMod val="75000"/>
                  </a:schemeClr>
                </a:solidFill>
              </a:rPr>
              <a:t>.</a:t>
            </a: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300</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Clients Propane</a:t>
            </a: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r>
              <a:rPr lang="fr-FR" sz="1200" dirty="0" smtClean="0">
                <a:solidFill>
                  <a:schemeClr val="tx2">
                    <a:lumMod val="75000"/>
                  </a:schemeClr>
                </a:solidFill>
              </a:rPr>
              <a:t>246 Communes conventionnées pour éclairage publique</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CA 177 M€ (2009)</a:t>
            </a:r>
          </a:p>
          <a:p>
            <a:pPr marL="180975" lvl="0" indent="-180975">
              <a:spcBef>
                <a:spcPct val="20000"/>
              </a:spcBef>
              <a:buFont typeface="Arial" pitchFamily="34" charset="0"/>
              <a:buChar char="•"/>
              <a:tabLst>
                <a:tab pos="180975" algn="l"/>
              </a:tabLst>
              <a:defRPr/>
            </a:pPr>
            <a:r>
              <a:rPr lang="fr-FR" sz="1200" dirty="0" smtClean="0">
                <a:solidFill>
                  <a:schemeClr val="tx2">
                    <a:lumMod val="75000"/>
                  </a:schemeClr>
                </a:solidFill>
              </a:rPr>
              <a:t>350 Employés</a:t>
            </a:r>
          </a:p>
          <a:p>
            <a:pPr marL="180975" marR="0" lvl="0" indent="-180975" algn="l" defTabSz="914400" rtl="0" eaLnBrk="1" fontAlgn="auto" latinLnBrk="0" hangingPunct="1">
              <a:lnSpc>
                <a:spcPct val="100000"/>
              </a:lnSpc>
              <a:spcBef>
                <a:spcPct val="20000"/>
              </a:spcBef>
              <a:spcAft>
                <a:spcPts val="0"/>
              </a:spcAft>
              <a:buClrTx/>
              <a:buSzTx/>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180975" marR="0" lvl="0" indent="-180975" algn="l" defTabSz="914400" rtl="0" eaLnBrk="1" fontAlgn="auto" latinLnBrk="0" hangingPunct="1">
              <a:lnSpc>
                <a:spcPct val="100000"/>
              </a:lnSpc>
              <a:spcBef>
                <a:spcPct val="20000"/>
              </a:spcBef>
              <a:spcAft>
                <a:spcPts val="0"/>
              </a:spcAft>
              <a:buClrTx/>
              <a:buSzTx/>
              <a:buFont typeface="Arial" pitchFamily="34" charset="0"/>
              <a:buChar char="•"/>
              <a:tabLst>
                <a:tab pos="180975" algn="l"/>
              </a:tabLst>
              <a:defRP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(1/2)</a:t>
            </a:r>
            <a:endParaRPr lang="fr-FR" sz="2800" dirty="0">
              <a:solidFill>
                <a:schemeClr val="tx2">
                  <a:lumMod val="75000"/>
                </a:schemeClr>
              </a:solidFill>
            </a:endParaRPr>
          </a:p>
        </p:txBody>
      </p:sp>
      <p:sp>
        <p:nvSpPr>
          <p:cNvPr id="3" name="Sous-titre 2"/>
          <p:cNvSpPr>
            <a:spLocks noGrp="1"/>
          </p:cNvSpPr>
          <p:nvPr>
            <p:ph idx="1"/>
          </p:nvPr>
        </p:nvSpPr>
        <p:spPr>
          <a:xfrm>
            <a:off x="411682" y="1772817"/>
            <a:ext cx="4073232" cy="1944216"/>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Positionnement sur le marché de masse Français</a:t>
            </a:r>
          </a:p>
          <a:p>
            <a:pPr marL="0" indent="0">
              <a:buSzPct val="107000"/>
              <a:buFont typeface="Calibri" pitchFamily="34" charset="0"/>
              <a:buChar char="+"/>
            </a:pPr>
            <a:r>
              <a:rPr lang="fr-FR" sz="1400" dirty="0" smtClean="0">
                <a:solidFill>
                  <a:schemeClr val="tx2">
                    <a:lumMod val="75000"/>
                  </a:schemeClr>
                </a:solidFill>
              </a:rPr>
              <a:t>Positionnement en tant « qu’acteur français » lors du renouvellement des concessions hydroélectriques</a:t>
            </a:r>
          </a:p>
          <a:p>
            <a:pPr marL="0" indent="0">
              <a:buSzPct val="107000"/>
              <a:buFont typeface="Calibri" pitchFamily="34" charset="0"/>
              <a:buChar char="+"/>
            </a:pPr>
            <a:r>
              <a:rPr lang="fr-FR" sz="1400" dirty="0" smtClean="0">
                <a:solidFill>
                  <a:schemeClr val="tx2">
                    <a:lumMod val="75000"/>
                  </a:schemeClr>
                </a:solidFill>
              </a:rPr>
              <a:t> Suivi plus fin des évolutions règlementaires liées au réseau</a:t>
            </a:r>
          </a:p>
          <a:p>
            <a:pPr marL="0" indent="0">
              <a:buSzPct val="107000"/>
              <a:buFont typeface="Calibri" pitchFamily="34" charset="0"/>
              <a:buChar char="-"/>
            </a:pPr>
            <a:r>
              <a:rPr lang="fr-FR" sz="1400" dirty="0" smtClean="0">
                <a:solidFill>
                  <a:schemeClr val="tx2">
                    <a:lumMod val="75000"/>
                  </a:schemeClr>
                </a:solidFill>
              </a:rPr>
              <a:t>  Participation minoritaire sans contrôle</a:t>
            </a:r>
          </a:p>
          <a:p>
            <a:pPr marL="0" indent="0">
              <a:buSzPct val="107000"/>
              <a:buFont typeface="Calibri" pitchFamily="34" charset="0"/>
              <a:buChar char="-"/>
            </a:pPr>
            <a:r>
              <a:rPr lang="fr-FR" sz="1400" dirty="0" smtClean="0">
                <a:solidFill>
                  <a:schemeClr val="tx2">
                    <a:lumMod val="75000"/>
                  </a:schemeClr>
                </a:solidFill>
              </a:rPr>
              <a:t>  Manque de visibilité (investissement de taille modeste)</a:t>
            </a:r>
          </a:p>
          <a:p>
            <a:pPr marL="0" indent="0">
              <a:buSzPct val="107000"/>
              <a:buFont typeface="Calibri" pitchFamily="34" charset="0"/>
              <a:buChar char="-"/>
            </a:pPr>
            <a:endParaRPr lang="fr-FR" sz="1400" dirty="0" smtClean="0">
              <a:solidFill>
                <a:schemeClr val="tx2">
                  <a:lumMod val="75000"/>
                </a:schemeClr>
              </a:solidFill>
            </a:endParaRP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4</a:t>
            </a:fld>
            <a:endParaRPr lang="fr-FR" dirty="0"/>
          </a:p>
        </p:txBody>
      </p:sp>
      <p:sp>
        <p:nvSpPr>
          <p:cNvPr id="10" name="Sous-titre 2"/>
          <p:cNvSpPr txBox="1">
            <a:spLocks/>
          </p:cNvSpPr>
          <p:nvPr/>
        </p:nvSpPr>
        <p:spPr>
          <a:xfrm>
            <a:off x="411682" y="1412776"/>
            <a:ext cx="4073232"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412776"/>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1" y="4581129"/>
            <a:ext cx="4102261" cy="1944216"/>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r>
              <a:rPr lang="fr-FR" sz="1400" dirty="0" smtClean="0">
                <a:solidFill>
                  <a:schemeClr val="tx2">
                    <a:lumMod val="75000"/>
                  </a:schemeClr>
                </a:solidFill>
              </a:rPr>
              <a:t> Intérêt pour le développement local</a:t>
            </a:r>
          </a:p>
          <a:p>
            <a:pPr>
              <a:spcBef>
                <a:spcPct val="20000"/>
              </a:spcBef>
              <a:buSzPct val="107000"/>
              <a:buFont typeface="Calibri" pitchFamily="34" charset="0"/>
              <a:buChar char="+"/>
            </a:pPr>
            <a:r>
              <a:rPr lang="fr-FR" sz="1400" dirty="0" smtClean="0">
                <a:solidFill>
                  <a:schemeClr val="tx2">
                    <a:lumMod val="75000"/>
                  </a:schemeClr>
                </a:solidFill>
              </a:rPr>
              <a:t> Traditionnellement proche des ELD</a:t>
            </a:r>
          </a:p>
          <a:p>
            <a:pPr>
              <a:spcBef>
                <a:spcPct val="20000"/>
              </a:spcBef>
              <a:buSzPct val="107000"/>
              <a:buFont typeface="Calibri" pitchFamily="34" charset="0"/>
              <a:buChar char="+"/>
            </a:pPr>
            <a:r>
              <a:rPr lang="fr-FR" sz="1400" dirty="0" smtClean="0">
                <a:solidFill>
                  <a:schemeClr val="tx2">
                    <a:lumMod val="75000"/>
                  </a:schemeClr>
                </a:solidFill>
              </a:rPr>
              <a:t> La CdC n’a pas de participation dans Séolis</a:t>
            </a:r>
          </a:p>
          <a:p>
            <a:pPr lvl="0">
              <a:spcBef>
                <a:spcPct val="20000"/>
              </a:spcBef>
              <a:buSzPct val="107000"/>
              <a:buFont typeface="Calibri" pitchFamily="34" charset="0"/>
              <a:buChar char="+"/>
              <a:defRPr/>
            </a:pPr>
            <a:r>
              <a:rPr lang="fr-FR" sz="1400" dirty="0" smtClean="0">
                <a:solidFill>
                  <a:schemeClr val="tx2">
                    <a:lumMod val="75000"/>
                  </a:schemeClr>
                </a:solidFill>
              </a:rPr>
              <a:t> Rentabilité de l’investissement</a:t>
            </a:r>
          </a:p>
          <a:p>
            <a:pPr lvl="0">
              <a:spcBef>
                <a:spcPct val="20000"/>
              </a:spcBef>
              <a:buSzPct val="107000"/>
              <a:buFont typeface="Calibri" pitchFamily="34" charset="0"/>
              <a:buChar char="+"/>
              <a:defRPr/>
            </a:pPr>
            <a:r>
              <a:rPr lang="fr-FR" sz="1400" dirty="0" smtClean="0">
                <a:solidFill>
                  <a:schemeClr val="tx2">
                    <a:lumMod val="75000"/>
                  </a:schemeClr>
                </a:solidFill>
              </a:rPr>
              <a:t> Sécurité (tarifs réglementés)</a:t>
            </a:r>
          </a:p>
          <a:p>
            <a:pPr lvl="0">
              <a:spcBef>
                <a:spcPct val="20000"/>
              </a:spcBef>
              <a:buSzPct val="107000"/>
              <a:buFont typeface="Calibri" pitchFamily="34" charset="0"/>
              <a:buChar char="+"/>
              <a:defRPr/>
            </a:pPr>
            <a:r>
              <a:rPr lang="fr-FR" sz="1400" dirty="0" smtClean="0">
                <a:solidFill>
                  <a:schemeClr val="tx2">
                    <a:lumMod val="75000"/>
                  </a:schemeClr>
                </a:solidFill>
              </a:rPr>
              <a:t> Stabilité </a:t>
            </a:r>
          </a:p>
          <a:p>
            <a:pPr>
              <a:spcBef>
                <a:spcPct val="20000"/>
              </a:spcBef>
              <a:buSzPct val="107000"/>
              <a:buFont typeface="Calibri" pitchFamily="34" charset="0"/>
              <a:buChar char="-"/>
            </a:pPr>
            <a:r>
              <a:rPr lang="fr-FR" sz="1400" dirty="0" smtClean="0">
                <a:solidFill>
                  <a:schemeClr val="tx2">
                    <a:lumMod val="75000"/>
                  </a:schemeClr>
                </a:solidFill>
              </a:rPr>
              <a:t>  Seulement si accord politique</a:t>
            </a:r>
          </a:p>
        </p:txBody>
      </p:sp>
      <p:sp>
        <p:nvSpPr>
          <p:cNvPr id="13" name="Sous-titre 2"/>
          <p:cNvSpPr txBox="1">
            <a:spLocks/>
          </p:cNvSpPr>
          <p:nvPr/>
        </p:nvSpPr>
        <p:spPr>
          <a:xfrm>
            <a:off x="411681" y="4221088"/>
            <a:ext cx="4102261"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des Dépôts</a:t>
            </a:r>
            <a:endParaRPr lang="fr-FR" sz="1600" dirty="0">
              <a:solidFill>
                <a:schemeClr val="tx2">
                  <a:lumMod val="75000"/>
                </a:schemeClr>
              </a:solidFill>
            </a:endParaRPr>
          </a:p>
        </p:txBody>
      </p:sp>
      <p:sp>
        <p:nvSpPr>
          <p:cNvPr id="21" name="Sous-titre 2"/>
          <p:cNvSpPr txBox="1">
            <a:spLocks/>
          </p:cNvSpPr>
          <p:nvPr/>
        </p:nvSpPr>
        <p:spPr>
          <a:xfrm>
            <a:off x="4958043" y="1772817"/>
            <a:ext cx="4032448" cy="1944216"/>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lang="fr-FR" sz="1400" dirty="0" smtClean="0">
                <a:solidFill>
                  <a:schemeClr val="tx2">
                    <a:lumMod val="75000"/>
                  </a:schemeClr>
                </a:solidFill>
              </a:rPr>
              <a:t>Positionnement sur le marché de masse Français</a:t>
            </a:r>
          </a:p>
          <a:p>
            <a:pPr>
              <a:buSzPct val="107000"/>
              <a:buFont typeface="Calibri" pitchFamily="34" charset="0"/>
              <a:buChar char="+"/>
            </a:pPr>
            <a:r>
              <a:rPr lang="fr-FR" sz="1400" dirty="0" smtClean="0">
                <a:solidFill>
                  <a:schemeClr val="tx2">
                    <a:lumMod val="75000"/>
                  </a:schemeClr>
                </a:solidFill>
              </a:rPr>
              <a:t> Entrée dans le monde de la commercialisation à tarif règlementé et de l’activité régulée électrique</a:t>
            </a:r>
          </a:p>
          <a:p>
            <a:pPr>
              <a:buSzPct val="107000"/>
              <a:buFont typeface="Calibri" pitchFamily="34" charset="0"/>
              <a:buChar char="+"/>
            </a:pPr>
            <a:r>
              <a:rPr lang="fr-FR" sz="1400" dirty="0" smtClean="0">
                <a:solidFill>
                  <a:schemeClr val="tx2">
                    <a:lumMod val="75000"/>
                  </a:schemeClr>
                </a:solidFill>
              </a:rPr>
              <a:t> Création de nouveaux partenariats locaux</a:t>
            </a:r>
          </a:p>
          <a:p>
            <a:pPr>
              <a:buSzPct val="107000"/>
              <a:buFont typeface="Calibri" pitchFamily="34" charset="0"/>
              <a:buChar char="+"/>
            </a:pPr>
            <a:endParaRPr lang="fr-FR" sz="1400" dirty="0" smtClean="0">
              <a:solidFill>
                <a:schemeClr val="tx2">
                  <a:lumMod val="75000"/>
                </a:schemeClr>
              </a:solidFill>
            </a:endParaRPr>
          </a:p>
          <a:p>
            <a:pPr>
              <a:buSzPct val="107000"/>
              <a:buFont typeface="Calibri" pitchFamily="34" charset="0"/>
              <a:buChar char="-"/>
            </a:pPr>
            <a:r>
              <a:rPr lang="fr-FR" sz="1400" dirty="0" smtClean="0">
                <a:solidFill>
                  <a:schemeClr val="tx2">
                    <a:lumMod val="75000"/>
                  </a:schemeClr>
                </a:solidFill>
              </a:rPr>
              <a:t>  Participation minoritaire sans contrôle</a:t>
            </a:r>
          </a:p>
        </p:txBody>
      </p:sp>
      <p:sp>
        <p:nvSpPr>
          <p:cNvPr id="46" name="Sous-titre 2"/>
          <p:cNvSpPr txBox="1">
            <a:spLocks/>
          </p:cNvSpPr>
          <p:nvPr/>
        </p:nvSpPr>
        <p:spPr>
          <a:xfrm>
            <a:off x="4969460" y="4221088"/>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4581129"/>
            <a:ext cx="4032448" cy="1944216"/>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Rentabilité de l’investissement</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Sécurité (tarifs réglementés)</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Stabilité</a:t>
            </a:r>
          </a:p>
          <a:p>
            <a:pPr marL="0" marR="0" lvl="0" indent="0" algn="l" defTabSz="914400" rtl="0" eaLnBrk="1" fontAlgn="auto" latinLnBrk="0" hangingPunct="1">
              <a:lnSpc>
                <a:spcPct val="100000"/>
              </a:lnSpc>
              <a:spcBef>
                <a:spcPct val="20000"/>
              </a:spcBef>
              <a:spcAft>
                <a:spcPts val="0"/>
              </a:spcAft>
              <a:buClrTx/>
              <a:buSzPct val="107000"/>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Participation minoritaire sans contrôle</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Pas</a:t>
            </a:r>
            <a:r>
              <a:rPr kumimoji="0" lang="fr-FR" sz="1400" b="0" i="0" u="none" strike="noStrike" kern="1200" cap="none" spc="0" normalizeH="0" noProof="0" dirty="0" smtClean="0">
                <a:ln>
                  <a:noFill/>
                </a:ln>
                <a:solidFill>
                  <a:schemeClr val="tx2">
                    <a:lumMod val="75000"/>
                  </a:schemeClr>
                </a:solidFill>
                <a:effectLst/>
                <a:uLnTx/>
                <a:uFillTx/>
                <a:latin typeface="+mn-lt"/>
                <a:ea typeface="+mn-ea"/>
                <a:cs typeface="+mn-cs"/>
              </a:rPr>
              <a:t> de politique de distribution des dividendes</a:t>
            </a:r>
          </a:p>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r>
              <a:rPr lang="fr-FR" sz="1400" dirty="0" smtClean="0">
                <a:solidFill>
                  <a:schemeClr val="tx2">
                    <a:lumMod val="75000"/>
                  </a:schemeClr>
                </a:solidFill>
              </a:rPr>
              <a:t>  Actif non liquide</a:t>
            </a: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53" name="Groupe 52"/>
          <p:cNvGrpSpPr/>
          <p:nvPr/>
        </p:nvGrpSpPr>
        <p:grpSpPr>
          <a:xfrm>
            <a:off x="4614158" y="1309850"/>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58" name="Groupe 57"/>
          <p:cNvGrpSpPr/>
          <p:nvPr/>
        </p:nvGrpSpPr>
        <p:grpSpPr>
          <a:xfrm>
            <a:off x="4630057" y="4115287"/>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63" name="Groupe 62"/>
          <p:cNvGrpSpPr/>
          <p:nvPr/>
        </p:nvGrpSpPr>
        <p:grpSpPr>
          <a:xfrm>
            <a:off x="75563" y="1309850"/>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3" name="Groupe 72"/>
          <p:cNvGrpSpPr/>
          <p:nvPr/>
        </p:nvGrpSpPr>
        <p:grpSpPr>
          <a:xfrm>
            <a:off x="43542" y="4115287"/>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indent="-457200" algn="l"/>
            <a:r>
              <a:rPr lang="fr-FR" sz="2800" dirty="0">
                <a:solidFill>
                  <a:schemeClr val="tx2">
                    <a:lumMod val="75000"/>
                  </a:schemeClr>
                </a:solidFill>
              </a:rPr>
              <a:t>2</a:t>
            </a:r>
            <a:r>
              <a:rPr lang="fr-FR" sz="2800" dirty="0" smtClean="0">
                <a:solidFill>
                  <a:schemeClr val="tx2">
                    <a:lumMod val="75000"/>
                  </a:schemeClr>
                </a:solidFill>
              </a:rPr>
              <a:t>.- Acheteurs potentiels: première approche</a:t>
            </a:r>
            <a:r>
              <a:rPr lang="fr-FR" sz="2400" dirty="0" smtClean="0">
                <a:solidFill>
                  <a:schemeClr val="tx2">
                    <a:lumMod val="75000"/>
                  </a:schemeClr>
                </a:solidFill>
              </a:rPr>
              <a:t> </a:t>
            </a:r>
            <a:r>
              <a:rPr lang="fr-FR" sz="2800" dirty="0" smtClean="0">
                <a:solidFill>
                  <a:schemeClr val="tx2">
                    <a:lumMod val="75000"/>
                  </a:schemeClr>
                </a:solidFill>
              </a:rPr>
              <a:t>(2/2)</a:t>
            </a:r>
            <a:endParaRPr lang="fr-FR" sz="2800" dirty="0">
              <a:solidFill>
                <a:schemeClr val="tx2">
                  <a:lumMod val="75000"/>
                </a:schemeClr>
              </a:solidFill>
            </a:endParaRPr>
          </a:p>
        </p:txBody>
      </p:sp>
      <p:sp>
        <p:nvSpPr>
          <p:cNvPr id="3" name="Sous-titre 2"/>
          <p:cNvSpPr>
            <a:spLocks noGrp="1"/>
          </p:cNvSpPr>
          <p:nvPr>
            <p:ph idx="1"/>
          </p:nvPr>
        </p:nvSpPr>
        <p:spPr>
          <a:xfrm>
            <a:off x="411682" y="1656705"/>
            <a:ext cx="4032448" cy="1050430"/>
          </a:xfrm>
          <a:noFill/>
          <a:ln>
            <a:solidFill>
              <a:schemeClr val="tx2">
                <a:lumMod val="75000"/>
              </a:schemeClr>
            </a:solidFill>
          </a:ln>
        </p:spPr>
        <p:txBody>
          <a:bodyPr lIns="144000">
            <a:noAutofit/>
          </a:bodyPr>
          <a:lstStyle/>
          <a:p>
            <a:pPr marL="0" indent="0">
              <a:buSzPct val="107000"/>
              <a:buFont typeface="Calibri" pitchFamily="34" charset="0"/>
              <a:buChar char="+"/>
            </a:pPr>
            <a:r>
              <a:rPr lang="fr-FR" sz="1400" dirty="0" smtClean="0">
                <a:solidFill>
                  <a:schemeClr val="tx2">
                    <a:lumMod val="75000"/>
                  </a:schemeClr>
                </a:solidFill>
              </a:rPr>
              <a:t> </a:t>
            </a:r>
          </a:p>
        </p:txBody>
      </p:sp>
      <p:sp>
        <p:nvSpPr>
          <p:cNvPr id="5" name="ZoneTexte 4"/>
          <p:cNvSpPr txBox="1"/>
          <p:nvPr/>
        </p:nvSpPr>
        <p:spPr>
          <a:xfrm>
            <a:off x="3072735"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482470"/>
            <a:ext cx="2133600" cy="365125"/>
          </a:xfrm>
        </p:spPr>
        <p:txBody>
          <a:bodyPr/>
          <a:lstStyle/>
          <a:p>
            <a:fld id="{1930458D-18FB-45E9-A7C2-B19FB86FD781}" type="slidenum">
              <a:rPr lang="fr-FR" smtClean="0"/>
              <a:pPr/>
              <a:t>5</a:t>
            </a:fld>
            <a:endParaRPr lang="fr-FR" dirty="0"/>
          </a:p>
        </p:txBody>
      </p:sp>
      <p:sp>
        <p:nvSpPr>
          <p:cNvPr id="10" name="Sous-titre 2"/>
          <p:cNvSpPr txBox="1">
            <a:spLocks/>
          </p:cNvSpPr>
          <p:nvPr/>
        </p:nvSpPr>
        <p:spPr>
          <a:xfrm>
            <a:off x="411682" y="1296664"/>
            <a:ext cx="4032448"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marR="0" lvl="0" indent="-180975" fontAlgn="auto">
              <a:lnSpc>
                <a:spcPct val="100000"/>
              </a:lnSpc>
              <a:spcBef>
                <a:spcPct val="20000"/>
              </a:spcBef>
              <a:spcAft>
                <a:spcPts val="0"/>
              </a:spcAft>
              <a:buClrTx/>
              <a:buSzTx/>
              <a:tabLst/>
              <a:defRPr/>
            </a:pPr>
            <a:r>
              <a:rPr lang="fr-FR" sz="1600" dirty="0" smtClean="0">
                <a:solidFill>
                  <a:schemeClr val="tx2">
                    <a:lumMod val="75000"/>
                  </a:schemeClr>
                </a:solidFill>
              </a:rPr>
              <a:t>Utility étrangère</a:t>
            </a:r>
            <a:endParaRPr lang="fr-FR" sz="1600" dirty="0">
              <a:solidFill>
                <a:schemeClr val="tx2">
                  <a:lumMod val="75000"/>
                </a:schemeClr>
              </a:solidFill>
            </a:endParaRPr>
          </a:p>
        </p:txBody>
      </p:sp>
      <p:sp>
        <p:nvSpPr>
          <p:cNvPr id="11" name="Sous-titre 2"/>
          <p:cNvSpPr txBox="1">
            <a:spLocks/>
          </p:cNvSpPr>
          <p:nvPr/>
        </p:nvSpPr>
        <p:spPr>
          <a:xfrm>
            <a:off x="4959077" y="1296664"/>
            <a:ext cx="4031099"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Utility française (Non incumbent)</a:t>
            </a:r>
          </a:p>
        </p:txBody>
      </p:sp>
      <p:sp>
        <p:nvSpPr>
          <p:cNvPr id="12" name="Sous-titre 2"/>
          <p:cNvSpPr txBox="1">
            <a:spLocks/>
          </p:cNvSpPr>
          <p:nvPr/>
        </p:nvSpPr>
        <p:spPr>
          <a:xfrm>
            <a:off x="411682" y="5292315"/>
            <a:ext cx="4032448" cy="1050430"/>
          </a:xfrm>
          <a:prstGeom prst="rect">
            <a:avLst/>
          </a:prstGeom>
          <a:noFill/>
          <a:ln>
            <a:solidFill>
              <a:schemeClr val="tx2">
                <a:lumMod val="75000"/>
              </a:schemeClr>
            </a:solidFill>
          </a:ln>
        </p:spPr>
        <p:txBody>
          <a:bodyPr vert="horz" lIns="144000" tIns="45720" rIns="91440" bIns="45720" rtlCol="0">
            <a:noAutofit/>
          </a:bodyPr>
          <a:lstStyle/>
          <a:p>
            <a:pPr>
              <a:spcBef>
                <a:spcPct val="20000"/>
              </a:spcBef>
              <a:buSzPct val="107000"/>
              <a:buFont typeface="Calibri" pitchFamily="34" charset="0"/>
              <a:buChar char="+"/>
            </a:pPr>
            <a:endParaRPr lang="fr-FR" sz="1400" dirty="0" smtClean="0">
              <a:solidFill>
                <a:schemeClr val="tx2">
                  <a:lumMod val="75000"/>
                </a:schemeClr>
              </a:solidFill>
            </a:endParaRPr>
          </a:p>
        </p:txBody>
      </p:sp>
      <p:sp>
        <p:nvSpPr>
          <p:cNvPr id="13" name="Sous-titre 2"/>
          <p:cNvSpPr txBox="1">
            <a:spLocks/>
          </p:cNvSpPr>
          <p:nvPr/>
        </p:nvSpPr>
        <p:spPr>
          <a:xfrm>
            <a:off x="411682" y="4932274"/>
            <a:ext cx="4032448" cy="36004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indent="-180975" algn="ctr" fontAlgn="auto">
              <a:lnSpc>
                <a:spcPct val="100000"/>
              </a:lnSpc>
              <a:spcBef>
                <a:spcPct val="20000"/>
              </a:spcBef>
              <a:spcAft>
                <a:spcPts val="0"/>
              </a:spcAft>
              <a:buClrTx/>
              <a:buSzTx/>
              <a:tabLst/>
              <a:defRPr/>
            </a:pPr>
            <a:r>
              <a:rPr lang="fr-FR" sz="1600" dirty="0" smtClean="0">
                <a:solidFill>
                  <a:schemeClr val="tx2">
                    <a:lumMod val="75000"/>
                  </a:schemeClr>
                </a:solidFill>
              </a:rPr>
              <a:t>Caisse de Dépôts</a:t>
            </a:r>
            <a:endParaRPr lang="fr-FR" sz="1600" dirty="0">
              <a:solidFill>
                <a:schemeClr val="tx2">
                  <a:lumMod val="75000"/>
                </a:schemeClr>
              </a:solidFill>
            </a:endParaRPr>
          </a:p>
        </p:txBody>
      </p:sp>
      <p:sp>
        <p:nvSpPr>
          <p:cNvPr id="21" name="Sous-titre 2"/>
          <p:cNvSpPr txBox="1">
            <a:spLocks/>
          </p:cNvSpPr>
          <p:nvPr/>
        </p:nvSpPr>
        <p:spPr>
          <a:xfrm>
            <a:off x="4958043" y="1656705"/>
            <a:ext cx="4032448" cy="1050430"/>
          </a:xfrm>
          <a:prstGeom prst="rect">
            <a:avLst/>
          </a:prstGeom>
          <a:noFill/>
          <a:ln>
            <a:solidFill>
              <a:schemeClr val="tx2">
                <a:lumMod val="75000"/>
              </a:schemeClr>
            </a:solidFill>
          </a:ln>
        </p:spPr>
        <p:txBody>
          <a:bodyPr vert="horz" lIns="144000" tIns="45720" rIns="91440" bIns="45720" rtlCol="0">
            <a:noAutofit/>
          </a:bodyPr>
          <a:lstStyle/>
          <a:p>
            <a:pPr>
              <a:buSzPct val="107000"/>
              <a:buFont typeface="Calibri" pitchFamily="34" charset="0"/>
              <a:buChar char="+"/>
            </a:pPr>
            <a:r>
              <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endParaRPr lang="fr-FR" sz="1400" dirty="0" smtClean="0">
              <a:solidFill>
                <a:schemeClr val="tx2">
                  <a:lumMod val="75000"/>
                </a:schemeClr>
              </a:solidFill>
            </a:endParaRPr>
          </a:p>
        </p:txBody>
      </p:sp>
      <p:sp>
        <p:nvSpPr>
          <p:cNvPr id="46" name="Sous-titre 2"/>
          <p:cNvSpPr txBox="1">
            <a:spLocks/>
          </p:cNvSpPr>
          <p:nvPr/>
        </p:nvSpPr>
        <p:spPr>
          <a:xfrm>
            <a:off x="4969460" y="4932274"/>
            <a:ext cx="4020716" cy="360040"/>
          </a:xfrm>
          <a:prstGeom prst="rect">
            <a:avLst/>
          </a:prstGeom>
          <a:solidFill>
            <a:schemeClr val="accent1">
              <a:lumMod val="20000"/>
              <a:lumOff val="80000"/>
            </a:schemeClr>
          </a:solidFill>
          <a:ln>
            <a:solidFill>
              <a:schemeClr val="tx2">
                <a:lumMod val="75000"/>
              </a:schemeClr>
            </a:solidFill>
          </a:ln>
        </p:spPr>
        <p:txBody>
          <a:bodyPr vert="horz" lIns="360000" tIns="45720" rIns="91440" bIns="45720" rtlCol="0" anchor="ctr" anchorCtr="0">
            <a:noAutofit/>
          </a:bodyPr>
          <a:lstStyle/>
          <a:p>
            <a:pPr indent="-180975">
              <a:spcBef>
                <a:spcPct val="20000"/>
              </a:spcBef>
              <a:defRPr/>
            </a:pPr>
            <a:r>
              <a:rPr lang="fr-FR" sz="1600" dirty="0" smtClean="0">
                <a:solidFill>
                  <a:schemeClr val="tx2">
                    <a:lumMod val="75000"/>
                  </a:schemeClr>
                </a:solidFill>
              </a:rPr>
              <a:t>Fonds d’Investissement</a:t>
            </a:r>
          </a:p>
        </p:txBody>
      </p:sp>
      <p:sp>
        <p:nvSpPr>
          <p:cNvPr id="47" name="Sous-titre 2"/>
          <p:cNvSpPr txBox="1">
            <a:spLocks/>
          </p:cNvSpPr>
          <p:nvPr/>
        </p:nvSpPr>
        <p:spPr>
          <a:xfrm>
            <a:off x="4958043" y="5292315"/>
            <a:ext cx="4032448" cy="1050430"/>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ct val="20000"/>
              </a:spcBef>
              <a:spcAft>
                <a:spcPts val="0"/>
              </a:spcAft>
              <a:buClrTx/>
              <a:buSzPct val="107000"/>
              <a:buFont typeface="Calibri" pitchFamily="34" charset="0"/>
              <a:buChar char="+"/>
              <a:tabLst/>
              <a:defRPr/>
            </a:pPr>
            <a:endParaRPr kumimoji="0" lang="fr-FR" sz="14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grpSp>
        <p:nvGrpSpPr>
          <p:cNvPr id="4" name="Groupe 52"/>
          <p:cNvGrpSpPr/>
          <p:nvPr/>
        </p:nvGrpSpPr>
        <p:grpSpPr>
          <a:xfrm>
            <a:off x="4614158" y="1193738"/>
            <a:ext cx="449943" cy="1331275"/>
            <a:chOff x="332440" y="4681344"/>
            <a:chExt cx="449943" cy="1331275"/>
          </a:xfrm>
        </p:grpSpPr>
        <p:sp>
          <p:nvSpPr>
            <p:cNvPr id="54" name="Rectangle à coins arrondis 5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Ellipse 5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Ellipse 5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Ellipse 5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7" name="Groupe 57"/>
          <p:cNvGrpSpPr/>
          <p:nvPr/>
        </p:nvGrpSpPr>
        <p:grpSpPr>
          <a:xfrm>
            <a:off x="4630057" y="4826473"/>
            <a:ext cx="449943" cy="1331275"/>
            <a:chOff x="8563432" y="1413197"/>
            <a:chExt cx="449943" cy="1331275"/>
          </a:xfrm>
        </p:grpSpPr>
        <p:sp>
          <p:nvSpPr>
            <p:cNvPr id="59" name="Rectangle à coins arrondis 58"/>
            <p:cNvSpPr/>
            <p:nvPr/>
          </p:nvSpPr>
          <p:spPr>
            <a:xfrm>
              <a:off x="8563432" y="1413197"/>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Ellipse 59"/>
            <p:cNvSpPr/>
            <p:nvPr/>
          </p:nvSpPr>
          <p:spPr>
            <a:xfrm>
              <a:off x="8614231" y="1472390"/>
              <a:ext cx="348344" cy="348344"/>
            </a:xfrm>
            <a:prstGeom prst="ellipse">
              <a:avLst/>
            </a:prstGeom>
            <a:solidFill>
              <a:srgbClr val="FF00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1" name="Ellipse 60"/>
            <p:cNvSpPr/>
            <p:nvPr/>
          </p:nvSpPr>
          <p:spPr>
            <a:xfrm>
              <a:off x="8614231" y="1907818"/>
              <a:ext cx="348344" cy="348344"/>
            </a:xfrm>
            <a:prstGeom prst="ellipse">
              <a:avLst/>
            </a:prstGeom>
            <a:solidFill>
              <a:srgbClr val="FFC000">
                <a:alpha val="2000"/>
              </a:srgbClr>
            </a:solidFill>
            <a:ln>
              <a:solidFill>
                <a:srgbClr val="FF330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2" name="Ellipse 61"/>
            <p:cNvSpPr/>
            <p:nvPr/>
          </p:nvSpPr>
          <p:spPr>
            <a:xfrm>
              <a:off x="8614231" y="2343247"/>
              <a:ext cx="348344" cy="348344"/>
            </a:xfrm>
            <a:prstGeom prst="ellipse">
              <a:avLst/>
            </a:prstGeom>
            <a:solidFill>
              <a:srgbClr val="00B050">
                <a:alpha val="2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8" name="Groupe 62"/>
          <p:cNvGrpSpPr/>
          <p:nvPr/>
        </p:nvGrpSpPr>
        <p:grpSpPr>
          <a:xfrm>
            <a:off x="75563" y="1193738"/>
            <a:ext cx="449943" cy="1331275"/>
            <a:chOff x="191675" y="1396934"/>
            <a:chExt cx="449943" cy="1331275"/>
          </a:xfrm>
        </p:grpSpPr>
        <p:sp>
          <p:nvSpPr>
            <p:cNvPr id="64" name="Rectangle à coins arrondis 63"/>
            <p:cNvSpPr/>
            <p:nvPr/>
          </p:nvSpPr>
          <p:spPr>
            <a:xfrm>
              <a:off x="191675" y="139693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5" name="Ellipse 64"/>
            <p:cNvSpPr/>
            <p:nvPr/>
          </p:nvSpPr>
          <p:spPr>
            <a:xfrm>
              <a:off x="242474" y="1456127"/>
              <a:ext cx="348344" cy="348344"/>
            </a:xfrm>
            <a:prstGeom prst="ellipse">
              <a:avLst/>
            </a:prstGeom>
            <a:solidFill>
              <a:srgbClr val="FF0000">
                <a:alpha val="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p:cNvSpPr/>
            <p:nvPr/>
          </p:nvSpPr>
          <p:spPr>
            <a:xfrm>
              <a:off x="242474" y="189155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p:cNvSpPr/>
            <p:nvPr/>
          </p:nvSpPr>
          <p:spPr>
            <a:xfrm>
              <a:off x="242474" y="2326984"/>
              <a:ext cx="348344" cy="348344"/>
            </a:xfrm>
            <a:prstGeom prst="ellipse">
              <a:avLst/>
            </a:prstGeom>
            <a:solidFill>
              <a:srgbClr val="00B050">
                <a:alpha val="1000"/>
              </a:srgbClr>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grpSp>
        <p:nvGrpSpPr>
          <p:cNvPr id="9" name="Groupe 72"/>
          <p:cNvGrpSpPr/>
          <p:nvPr/>
        </p:nvGrpSpPr>
        <p:grpSpPr>
          <a:xfrm>
            <a:off x="43542" y="4826473"/>
            <a:ext cx="449943" cy="1331275"/>
            <a:chOff x="332440" y="4681344"/>
            <a:chExt cx="449943" cy="1331275"/>
          </a:xfrm>
        </p:grpSpPr>
        <p:sp>
          <p:nvSpPr>
            <p:cNvPr id="74" name="Rectangle à coins arrondis 73"/>
            <p:cNvSpPr/>
            <p:nvPr/>
          </p:nvSpPr>
          <p:spPr>
            <a:xfrm>
              <a:off x="332440" y="4681344"/>
              <a:ext cx="449943" cy="133127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p:cNvSpPr/>
            <p:nvPr/>
          </p:nvSpPr>
          <p:spPr>
            <a:xfrm>
              <a:off x="383239" y="4740537"/>
              <a:ext cx="348344" cy="348344"/>
            </a:xfrm>
            <a:prstGeom prst="ellipse">
              <a:avLst/>
            </a:prstGeom>
            <a:solidFill>
              <a:srgbClr val="FF0000">
                <a:alpha val="2000"/>
              </a:srgbClr>
            </a:solidFill>
            <a:ln>
              <a:solidFill>
                <a:srgbClr val="FF0000">
                  <a:alpha val="44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6" name="Ellipse 75"/>
            <p:cNvSpPr/>
            <p:nvPr/>
          </p:nvSpPr>
          <p:spPr>
            <a:xfrm>
              <a:off x="383239" y="5175965"/>
              <a:ext cx="348344" cy="34834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7" name="Ellipse 76"/>
            <p:cNvSpPr/>
            <p:nvPr/>
          </p:nvSpPr>
          <p:spPr>
            <a:xfrm>
              <a:off x="383239" y="5611394"/>
              <a:ext cx="348344" cy="348344"/>
            </a:xfrm>
            <a:prstGeom prst="ellipse">
              <a:avLst/>
            </a:prstGeom>
            <a:solidFill>
              <a:srgbClr val="00B050"/>
            </a:solidFill>
            <a:ln>
              <a:solidFill>
                <a:srgbClr val="00B050">
                  <a:alpha val="31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grpSp>
      <p:sp>
        <p:nvSpPr>
          <p:cNvPr id="33" name="Rectangle à coins arrondis 32"/>
          <p:cNvSpPr/>
          <p:nvPr/>
        </p:nvSpPr>
        <p:spPr>
          <a:xfrm>
            <a:off x="2239157" y="3003140"/>
            <a:ext cx="5192158" cy="1674420"/>
          </a:xfrm>
          <a:prstGeom prst="round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61925" indent="-342900">
              <a:buFont typeface="+mj-lt"/>
              <a:buAutoNum type="arabicPeriod"/>
              <a:defRPr/>
            </a:pPr>
            <a:r>
              <a:rPr lang="fr-FR" sz="1600" dirty="0" smtClean="0">
                <a:solidFill>
                  <a:schemeClr val="tx1"/>
                </a:solidFill>
              </a:rPr>
              <a:t>Quel que soit la candidat retenu, la rédaction d’un nouveau pacte d’actionnaires sera nécessaire.</a:t>
            </a:r>
          </a:p>
          <a:p>
            <a:pPr marL="161925" indent="-342900">
              <a:buFont typeface="+mj-lt"/>
              <a:buAutoNum type="arabicPeriod"/>
              <a:defRPr/>
            </a:pPr>
            <a:endParaRPr lang="fr-FR" sz="1600" dirty="0" smtClean="0">
              <a:solidFill>
                <a:schemeClr val="tx1"/>
              </a:solidFill>
            </a:endParaRPr>
          </a:p>
          <a:p>
            <a:pPr marL="161925" indent="-342900">
              <a:buFont typeface="+mj-lt"/>
              <a:buAutoNum type="arabicPeriod"/>
              <a:defRPr/>
            </a:pPr>
            <a:r>
              <a:rPr lang="fr-FR" sz="1600" dirty="0" smtClean="0">
                <a:solidFill>
                  <a:schemeClr val="tx1"/>
                </a:solidFill>
              </a:rPr>
              <a:t>Séolis, via la SIEDS, aura alors la possibilité d’empêcher l’entrée d’un nouveau partenaire.</a:t>
            </a:r>
          </a:p>
          <a:p>
            <a:pPr marL="161925" indent="-342900">
              <a:buFont typeface="+mj-lt"/>
              <a:buAutoNum type="arabicPeriod"/>
              <a:defRPr/>
            </a:pPr>
            <a:endParaRPr lang="fr-FR" sz="1600" dirty="0" smtClean="0">
              <a:solidFill>
                <a:schemeClr val="tx1"/>
              </a:solidFill>
            </a:endParaRPr>
          </a:p>
        </p:txBody>
      </p:sp>
      <p:sp>
        <p:nvSpPr>
          <p:cNvPr id="34" name="Rectangle à coins arrondis 33"/>
          <p:cNvSpPr/>
          <p:nvPr/>
        </p:nvSpPr>
        <p:spPr>
          <a:xfrm>
            <a:off x="3375230"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français</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5" name="Rectangle à coins arrondis 34"/>
          <p:cNvSpPr/>
          <p:nvPr/>
        </p:nvSpPr>
        <p:spPr>
          <a:xfrm>
            <a:off x="7794171" y="5334644"/>
            <a:ext cx="1146629" cy="950044"/>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de rentabilité et stabilité</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6" name="Rectangle à coins arrondis 35"/>
          <p:cNvSpPr/>
          <p:nvPr/>
        </p:nvSpPr>
        <p:spPr>
          <a:xfrm>
            <a:off x="3280230" y="5370289"/>
            <a:ext cx="1103086" cy="914400"/>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du dévelop.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7" name="Rectangle à coins arrondis 36"/>
          <p:cNvSpPr/>
          <p:nvPr/>
        </p:nvSpPr>
        <p:spPr>
          <a:xfrm>
            <a:off x="7903686" y="1712690"/>
            <a:ext cx="1056904" cy="950028"/>
          </a:xfrm>
          <a:prstGeom prst="round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fr-FR" sz="1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 la recherche d’ un partenaire Local</a:t>
            </a:r>
            <a:endParaRPr lang="fr-FR" sz="1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pic>
        <p:nvPicPr>
          <p:cNvPr id="1026" name="Picture 2"/>
          <p:cNvPicPr>
            <a:picLocks noChangeAspect="1" noChangeArrowheads="1"/>
          </p:cNvPicPr>
          <p:nvPr/>
        </p:nvPicPr>
        <p:blipFill>
          <a:blip r:embed="rId2" cstate="print"/>
          <a:srcRect/>
          <a:stretch>
            <a:fillRect/>
          </a:stretch>
        </p:blipFill>
        <p:spPr bwMode="auto">
          <a:xfrm>
            <a:off x="842221" y="1724614"/>
            <a:ext cx="862814" cy="199526"/>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a:stretch>
            <a:fillRect/>
          </a:stretch>
        </p:blipFill>
        <p:spPr bwMode="auto">
          <a:xfrm>
            <a:off x="1683874" y="2338659"/>
            <a:ext cx="667224" cy="293824"/>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2072269" y="1735203"/>
            <a:ext cx="820256" cy="240218"/>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a:stretch>
            <a:fillRect/>
          </a:stretch>
        </p:blipFill>
        <p:spPr bwMode="auto">
          <a:xfrm>
            <a:off x="2468109" y="2001186"/>
            <a:ext cx="783092" cy="358430"/>
          </a:xfrm>
          <a:prstGeom prst="rect">
            <a:avLst/>
          </a:prstGeom>
          <a:noFill/>
          <a:ln w="9525">
            <a:noFill/>
            <a:miter lim="800000"/>
            <a:headEnd/>
            <a:tailEnd/>
          </a:ln>
        </p:spPr>
      </p:pic>
      <p:pic>
        <p:nvPicPr>
          <p:cNvPr id="1031" name="Picture 7"/>
          <p:cNvPicPr>
            <a:picLocks noChangeAspect="1" noChangeArrowheads="1"/>
          </p:cNvPicPr>
          <p:nvPr/>
        </p:nvPicPr>
        <p:blipFill>
          <a:blip r:embed="rId6" cstate="print"/>
          <a:srcRect/>
          <a:stretch>
            <a:fillRect/>
          </a:stretch>
        </p:blipFill>
        <p:spPr bwMode="auto">
          <a:xfrm>
            <a:off x="1016000" y="2011334"/>
            <a:ext cx="580572" cy="280820"/>
          </a:xfrm>
          <a:prstGeom prst="rect">
            <a:avLst/>
          </a:prstGeom>
          <a:noFill/>
          <a:ln w="9525">
            <a:noFill/>
            <a:miter lim="800000"/>
            <a:headEnd/>
            <a:tailEnd/>
          </a:ln>
        </p:spPr>
      </p:pic>
      <p:pic>
        <p:nvPicPr>
          <p:cNvPr id="1032" name="Picture 8"/>
          <p:cNvPicPr>
            <a:picLocks noChangeAspect="1" noChangeArrowheads="1"/>
          </p:cNvPicPr>
          <p:nvPr/>
        </p:nvPicPr>
        <p:blipFill>
          <a:blip r:embed="rId7" cstate="print"/>
          <a:srcRect/>
          <a:stretch>
            <a:fillRect/>
          </a:stretch>
        </p:blipFill>
        <p:spPr bwMode="auto">
          <a:xfrm>
            <a:off x="1520372" y="5384802"/>
            <a:ext cx="791030" cy="791028"/>
          </a:xfrm>
          <a:prstGeom prst="rect">
            <a:avLst/>
          </a:prstGeom>
          <a:noFill/>
          <a:ln w="9525">
            <a:noFill/>
            <a:miter lim="800000"/>
            <a:headEnd/>
            <a:tailEnd/>
          </a:ln>
        </p:spPr>
      </p:pic>
      <p:pic>
        <p:nvPicPr>
          <p:cNvPr id="1033" name="Picture 9"/>
          <p:cNvPicPr>
            <a:picLocks noChangeAspect="1" noChangeArrowheads="1"/>
          </p:cNvPicPr>
          <p:nvPr/>
        </p:nvPicPr>
        <p:blipFill>
          <a:blip r:embed="rId8" cstate="print"/>
          <a:srcRect/>
          <a:stretch>
            <a:fillRect/>
          </a:stretch>
        </p:blipFill>
        <p:spPr bwMode="auto">
          <a:xfrm>
            <a:off x="5399316" y="1913498"/>
            <a:ext cx="1103084" cy="215234"/>
          </a:xfrm>
          <a:prstGeom prst="rect">
            <a:avLst/>
          </a:prstGeom>
          <a:noFill/>
          <a:ln w="9525">
            <a:noFill/>
            <a:miter lim="800000"/>
            <a:headEnd/>
            <a:tailEnd/>
          </a:ln>
        </p:spPr>
      </p:pic>
      <p:pic>
        <p:nvPicPr>
          <p:cNvPr id="1034" name="Picture 10"/>
          <p:cNvPicPr>
            <a:picLocks noChangeAspect="1" noChangeArrowheads="1"/>
          </p:cNvPicPr>
          <p:nvPr/>
        </p:nvPicPr>
        <p:blipFill>
          <a:blip r:embed="rId9" cstate="print"/>
          <a:srcRect/>
          <a:stretch>
            <a:fillRect/>
          </a:stretch>
        </p:blipFill>
        <p:spPr bwMode="auto">
          <a:xfrm>
            <a:off x="5446486" y="2240563"/>
            <a:ext cx="1055914" cy="344876"/>
          </a:xfrm>
          <a:prstGeom prst="rect">
            <a:avLst/>
          </a:prstGeom>
          <a:noFill/>
          <a:ln w="9525">
            <a:noFill/>
            <a:miter lim="800000"/>
            <a:headEnd/>
            <a:tailEnd/>
          </a:ln>
        </p:spPr>
      </p:pic>
      <p:pic>
        <p:nvPicPr>
          <p:cNvPr id="1035" name="Picture 11"/>
          <p:cNvPicPr>
            <a:picLocks noChangeAspect="1" noChangeArrowheads="1"/>
          </p:cNvPicPr>
          <p:nvPr/>
        </p:nvPicPr>
        <p:blipFill>
          <a:blip r:embed="rId10" cstate="print"/>
          <a:srcRect/>
          <a:stretch>
            <a:fillRect/>
          </a:stretch>
        </p:blipFill>
        <p:spPr bwMode="auto">
          <a:xfrm>
            <a:off x="6939268" y="1872343"/>
            <a:ext cx="664778" cy="239486"/>
          </a:xfrm>
          <a:prstGeom prst="rect">
            <a:avLst/>
          </a:prstGeom>
          <a:noFill/>
          <a:ln w="9525">
            <a:noFill/>
            <a:miter lim="800000"/>
            <a:headEnd/>
            <a:tailEnd/>
          </a:ln>
        </p:spPr>
      </p:pic>
      <p:pic>
        <p:nvPicPr>
          <p:cNvPr id="1036" name="Picture 12"/>
          <p:cNvPicPr>
            <a:picLocks noChangeAspect="1" noChangeArrowheads="1"/>
          </p:cNvPicPr>
          <p:nvPr/>
        </p:nvPicPr>
        <p:blipFill>
          <a:blip r:embed="rId11" cstate="print"/>
          <a:srcRect/>
          <a:stretch>
            <a:fillRect/>
          </a:stretch>
        </p:blipFill>
        <p:spPr bwMode="auto">
          <a:xfrm>
            <a:off x="5341259" y="5391989"/>
            <a:ext cx="928912" cy="254136"/>
          </a:xfrm>
          <a:prstGeom prst="rect">
            <a:avLst/>
          </a:prstGeom>
          <a:noFill/>
          <a:ln w="9525">
            <a:noFill/>
            <a:miter lim="800000"/>
            <a:headEnd/>
            <a:tailEnd/>
          </a:ln>
        </p:spPr>
      </p:pic>
      <p:pic>
        <p:nvPicPr>
          <p:cNvPr id="1037" name="Picture 13"/>
          <p:cNvPicPr>
            <a:picLocks noChangeAspect="1" noChangeArrowheads="1"/>
          </p:cNvPicPr>
          <p:nvPr/>
        </p:nvPicPr>
        <p:blipFill>
          <a:blip r:embed="rId12" cstate="print"/>
          <a:srcRect/>
          <a:stretch>
            <a:fillRect/>
          </a:stretch>
        </p:blipFill>
        <p:spPr bwMode="auto">
          <a:xfrm>
            <a:off x="6487887" y="5597975"/>
            <a:ext cx="1132114" cy="335652"/>
          </a:xfrm>
          <a:prstGeom prst="rect">
            <a:avLst/>
          </a:prstGeom>
          <a:noFill/>
          <a:ln w="9525">
            <a:noFill/>
            <a:miter lim="800000"/>
            <a:headEnd/>
            <a:tailEnd/>
          </a:ln>
        </p:spPr>
      </p:pic>
      <p:pic>
        <p:nvPicPr>
          <p:cNvPr id="1038" name="Picture 14"/>
          <p:cNvPicPr>
            <a:picLocks noChangeAspect="1" noChangeArrowheads="1"/>
          </p:cNvPicPr>
          <p:nvPr/>
        </p:nvPicPr>
        <p:blipFill>
          <a:blip r:embed="rId13" cstate="print"/>
          <a:srcRect/>
          <a:stretch>
            <a:fillRect/>
          </a:stretch>
        </p:blipFill>
        <p:spPr bwMode="auto">
          <a:xfrm>
            <a:off x="5515429" y="6108486"/>
            <a:ext cx="2177142" cy="214516"/>
          </a:xfrm>
          <a:prstGeom prst="rect">
            <a:avLst/>
          </a:prstGeom>
          <a:noFill/>
          <a:ln w="9525">
            <a:noFill/>
            <a:miter lim="800000"/>
            <a:headEnd/>
            <a:tailEnd/>
          </a:ln>
        </p:spPr>
      </p:pic>
      <p:pic>
        <p:nvPicPr>
          <p:cNvPr id="1039" name="Picture 15"/>
          <p:cNvPicPr>
            <a:picLocks noChangeAspect="1" noChangeArrowheads="1"/>
          </p:cNvPicPr>
          <p:nvPr/>
        </p:nvPicPr>
        <p:blipFill>
          <a:blip r:embed="rId14" cstate="print"/>
          <a:srcRect/>
          <a:stretch>
            <a:fillRect/>
          </a:stretch>
        </p:blipFill>
        <p:spPr bwMode="auto">
          <a:xfrm>
            <a:off x="5428342" y="5777167"/>
            <a:ext cx="928916" cy="296582"/>
          </a:xfrm>
          <a:prstGeom prst="rect">
            <a:avLst/>
          </a:prstGeom>
          <a:noFill/>
          <a:ln w="9525">
            <a:noFill/>
            <a:miter lim="800000"/>
            <a:headEnd/>
            <a:tailEnd/>
          </a:ln>
        </p:spPr>
      </p:pic>
      <p:pic>
        <p:nvPicPr>
          <p:cNvPr id="51" name="Image 50" descr="UEM, si proches !"/>
          <p:cNvPicPr/>
          <p:nvPr/>
        </p:nvPicPr>
        <p:blipFill>
          <a:blip r:embed="rId15" cstate="print"/>
          <a:srcRect/>
          <a:stretch>
            <a:fillRect/>
          </a:stretch>
        </p:blipFill>
        <p:spPr bwMode="auto">
          <a:xfrm>
            <a:off x="6666139" y="2125436"/>
            <a:ext cx="1123950" cy="749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smtClean="0">
                <a:solidFill>
                  <a:schemeClr val="tx2">
                    <a:lumMod val="75000"/>
                  </a:schemeClr>
                </a:solidFill>
              </a:rPr>
              <a:t>3.- Valorisations des titres</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 </a:t>
            </a:r>
            <a:r>
              <a:rPr lang="en-US" sz="1400" dirty="0" smtClean="0">
                <a:solidFill>
                  <a:schemeClr val="accent1">
                    <a:lumMod val="60000"/>
                    <a:lumOff val="40000"/>
                  </a:schemeClr>
                </a:solidFill>
                <a:sym typeface="Webdings"/>
              </a:rPr>
              <a:t>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756396" y="6472462"/>
            <a:ext cx="2133600" cy="365125"/>
          </a:xfrm>
        </p:spPr>
        <p:txBody>
          <a:bodyPr/>
          <a:lstStyle/>
          <a:p>
            <a:fld id="{1930458D-18FB-45E9-A7C2-B19FB86FD781}" type="slidenum">
              <a:rPr lang="fr-FR" smtClean="0"/>
              <a:pPr/>
              <a:t>6</a:t>
            </a:fld>
            <a:endParaRPr lang="fr-FR" dirty="0"/>
          </a:p>
        </p:txBody>
      </p:sp>
      <p:sp>
        <p:nvSpPr>
          <p:cNvPr id="17"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457200" indent="-457200">
              <a:spcBef>
                <a:spcPts val="0"/>
              </a:spcBef>
              <a:spcAft>
                <a:spcPts val="1200"/>
              </a:spcAft>
              <a:buFontTx/>
              <a:buChar char="-"/>
            </a:pPr>
            <a:r>
              <a:rPr lang="fr-FR" sz="1400" dirty="0" smtClean="0">
                <a:solidFill>
                  <a:schemeClr val="tx2">
                    <a:lumMod val="75000"/>
                  </a:schemeClr>
                </a:solidFill>
              </a:rPr>
              <a:t>Nous comprenons que les titres détenus par Sorégies, représentant 15% du capital de Séolis,  ont été souscrits pour un montant total de €12 millions.</a:t>
            </a:r>
          </a:p>
          <a:p>
            <a:pPr marL="457200" indent="-457200">
              <a:spcBef>
                <a:spcPts val="0"/>
              </a:spcBef>
              <a:spcAft>
                <a:spcPts val="1200"/>
              </a:spcAft>
              <a:buFontTx/>
              <a:buChar char="-"/>
            </a:pPr>
            <a:r>
              <a:rPr lang="fr-FR" sz="1400" dirty="0" smtClean="0">
                <a:solidFill>
                  <a:schemeClr val="tx2">
                    <a:lumMod val="75000"/>
                  </a:schemeClr>
                </a:solidFill>
              </a:rPr>
              <a:t>Des transactions récentes portant sur le capital de Sorégies, dont le modèle économique est très proche de celui de Séolis, font ressortir un multiple de valorisation de 8,0x l’EBE environ, soit une première approche de valeur des titres détenus par Sorégies légèrement au-delà de €30 millions. </a:t>
            </a:r>
          </a:p>
          <a:p>
            <a:pPr marL="457200" indent="-457200">
              <a:spcBef>
                <a:spcPts val="0"/>
              </a:spcBef>
              <a:buFontTx/>
              <a:buChar char="-"/>
            </a:pPr>
            <a:r>
              <a:rPr lang="fr-FR" sz="1400" dirty="0" smtClean="0">
                <a:solidFill>
                  <a:schemeClr val="tx2">
                    <a:lumMod val="75000"/>
                  </a:schemeClr>
                </a:solidFill>
              </a:rPr>
              <a:t>Nous proposons de confirmer cette valeur par deux méthodes complémentaires:</a:t>
            </a:r>
          </a:p>
          <a:p>
            <a:pPr marL="457200" indent="-457200">
              <a:spcBef>
                <a:spcPts val="0"/>
              </a:spcBef>
              <a:spcAft>
                <a:spcPts val="600"/>
              </a:spcAft>
              <a:buFontTx/>
              <a:buChar char="-"/>
            </a:pPr>
            <a:endParaRPr lang="fr-FR" sz="1400" dirty="0" smtClean="0">
              <a:solidFill>
                <a:schemeClr val="tx2">
                  <a:lumMod val="75000"/>
                </a:schemeClr>
              </a:solidFill>
            </a:endParaRPr>
          </a:p>
          <a:p>
            <a:pPr marL="857250" lvl="1" indent="-457200">
              <a:spcBef>
                <a:spcPts val="0"/>
              </a:spcBef>
              <a:spcAft>
                <a:spcPts val="600"/>
              </a:spcAft>
              <a:buFontTx/>
              <a:buChar char="-"/>
            </a:pPr>
            <a:r>
              <a:rPr lang="fr-FR" sz="1400" dirty="0" smtClean="0">
                <a:solidFill>
                  <a:schemeClr val="tx2">
                    <a:lumMod val="75000"/>
                  </a:schemeClr>
                </a:solidFill>
              </a:rPr>
              <a:t>Méthode des multiples: recherche de transactions ou de cotations de titres de sociétés de taille et activité comparables. Cette méthode a l’avantage de refléter le prix effectivement payé lors de transactions récentes, sous réserve qu’un nombre suffisant de comparables soit disponible. </a:t>
            </a:r>
          </a:p>
          <a:p>
            <a:pPr marL="857250" lvl="1" indent="-457200">
              <a:spcBef>
                <a:spcPts val="0"/>
              </a:spcBef>
              <a:spcAft>
                <a:spcPts val="600"/>
              </a:spcAft>
              <a:buFontTx/>
              <a:buChar char="-"/>
            </a:pPr>
            <a:r>
              <a:rPr lang="fr-FR" sz="1400" dirty="0" smtClean="0">
                <a:solidFill>
                  <a:schemeClr val="tx2">
                    <a:lumMod val="75000"/>
                  </a:schemeClr>
                </a:solidFill>
              </a:rPr>
              <a:t>Méthode des Flux de Trésorerie Actualisés. Une fois un business plan arrêté, les flux futurs sont actualisés à un taux prenant en compte le risque intrinsèque de la société. Toutefois, cette méthode est très sensible aux hypothèses opérationnelles et au taux d’actualisation choisi.</a:t>
            </a:r>
          </a:p>
          <a:p>
            <a:pPr marL="457200" indent="-457200">
              <a:spcBef>
                <a:spcPts val="1200"/>
              </a:spcBef>
              <a:buFontTx/>
              <a:buChar char="-"/>
            </a:pPr>
            <a:r>
              <a:rPr lang="fr-FR" sz="1400" dirty="0" smtClean="0">
                <a:solidFill>
                  <a:schemeClr val="tx2">
                    <a:lumMod val="75000"/>
                  </a:schemeClr>
                </a:solidFill>
              </a:rPr>
              <a:t>Il conviendra ensuite de déterminer si une décote de minorité et d’illiquidité est applicable à la valeur retenue. Cette décote sera, entre autres choses, influencée par les termes du pacte d’actionnaire concernant les mécanismes de cession et de gouvernance;</a:t>
            </a:r>
          </a:p>
          <a:p>
            <a:pPr marL="457200" indent="-457200">
              <a:spcBef>
                <a:spcPts val="0"/>
              </a:spcBef>
              <a:spcAft>
                <a:spcPts val="1200"/>
              </a:spcAft>
              <a:buFontTx/>
              <a:buChar char="-"/>
            </a:pPr>
            <a:endParaRPr lang="fr-FR" sz="1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(1/3)</a:t>
            </a:r>
          </a:p>
        </p:txBody>
      </p:sp>
      <p:sp>
        <p:nvSpPr>
          <p:cNvPr id="3" name="Sous-titre 2"/>
          <p:cNvSpPr>
            <a:spLocks noGrp="1"/>
          </p:cNvSpPr>
          <p:nvPr>
            <p:ph idx="1"/>
          </p:nvPr>
        </p:nvSpPr>
        <p:spPr>
          <a:xfrm>
            <a:off x="682171" y="1254785"/>
            <a:ext cx="7750629" cy="4761387"/>
          </a:xfrm>
          <a:noFill/>
          <a:ln>
            <a:solidFill>
              <a:schemeClr val="tx2">
                <a:lumMod val="75000"/>
              </a:schemeClr>
            </a:solidFill>
          </a:ln>
        </p:spPr>
        <p:txBody>
          <a:bodyPr lIns="144000">
            <a:noAutofit/>
          </a:bodyPr>
          <a:lstStyle/>
          <a:p>
            <a:pPr marL="0" indent="-457200" algn="just">
              <a:buNone/>
            </a:pPr>
            <a:r>
              <a:rPr lang="fr-FR" sz="1600" b="1" dirty="0" smtClean="0">
                <a:solidFill>
                  <a:schemeClr val="tx2">
                    <a:lumMod val="75000"/>
                  </a:schemeClr>
                </a:solidFill>
              </a:rPr>
              <a:t>Dans le but de maximiser la valeur de l’actif, nous proposons de  structurer notre intervention en 4 phases, sur la base d’un départ de la mission le 7 février 2011. La Phase 1 peut être modulée (cf détail en section 4.2) afin d’inclure une cession potentielle de 10% de Sorégies.</a:t>
            </a:r>
          </a:p>
          <a:p>
            <a:pPr marL="0" indent="-457200" algn="just">
              <a:buNone/>
            </a:pPr>
            <a:endParaRPr lang="fr-FR" sz="10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0 (4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 sur une Proposition à forte valeur ajoutée</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Proposition d’alternatives pour un accord et tactique de négociation avec Séolis</a:t>
            </a:r>
          </a:p>
          <a:p>
            <a:pPr marL="457200" indent="-457200"/>
            <a:r>
              <a:rPr lang="fr-FR" sz="1400" dirty="0" smtClean="0">
                <a:solidFill>
                  <a:schemeClr val="tx2">
                    <a:lumMod val="75000"/>
                  </a:schemeClr>
                </a:solidFill>
              </a:rPr>
              <a:t>Préparation d’une offre à soumettre à Séolis,</a:t>
            </a:r>
          </a:p>
          <a:p>
            <a:pPr marL="457200" indent="-457200"/>
            <a:r>
              <a:rPr lang="fr-FR" sz="1400" dirty="0" smtClean="0">
                <a:solidFill>
                  <a:schemeClr val="tx2">
                    <a:lumMod val="75000"/>
                  </a:schemeClr>
                </a:solidFill>
              </a:rPr>
              <a:t>Accord des modalités de partage éventuel des plus values </a:t>
            </a:r>
          </a:p>
          <a:p>
            <a:pPr marL="457200" indent="-457200">
              <a:buNone/>
            </a:pPr>
            <a:endParaRPr lang="fr-FR" sz="1400" dirty="0" smtClean="0">
              <a:solidFill>
                <a:schemeClr val="tx2">
                  <a:lumMod val="75000"/>
                </a:schemeClr>
              </a:solidFill>
            </a:endParaRPr>
          </a:p>
          <a:p>
            <a:pPr marL="457200" indent="-457200">
              <a:buNone/>
            </a:pPr>
            <a:r>
              <a:rPr lang="fr-FR" sz="1400" b="1" u="sng" dirty="0" smtClean="0">
                <a:solidFill>
                  <a:schemeClr val="tx2">
                    <a:lumMod val="75000"/>
                  </a:schemeClr>
                </a:solidFill>
              </a:rPr>
              <a:t>Phase 1 (8/12 Sem.) :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 et short listing des acheteurs potentiels </a:t>
            </a:r>
          </a:p>
          <a:p>
            <a:pPr marL="457200" indent="-457200">
              <a:buNone/>
            </a:pPr>
            <a:endParaRPr lang="fr-FR" sz="800" b="1" u="sng" dirty="0" smtClean="0">
              <a:solidFill>
                <a:schemeClr val="tx2">
                  <a:lumMod val="75000"/>
                </a:schemeClr>
              </a:solidFill>
            </a:endParaRPr>
          </a:p>
          <a:p>
            <a:pPr marL="457200" indent="-457200"/>
            <a:r>
              <a:rPr lang="fr-FR" sz="1400" dirty="0" smtClean="0">
                <a:solidFill>
                  <a:schemeClr val="tx2">
                    <a:lumMod val="75000"/>
                  </a:schemeClr>
                </a:solidFill>
              </a:rPr>
              <a:t>Collaboration à la réalisation d’un business plan à 3 ans.</a:t>
            </a:r>
          </a:p>
          <a:p>
            <a:pPr marL="457200" indent="-457200"/>
            <a:r>
              <a:rPr lang="fr-FR" sz="1400" dirty="0" smtClean="0">
                <a:solidFill>
                  <a:schemeClr val="tx2">
                    <a:lumMod val="75000"/>
                  </a:schemeClr>
                </a:solidFill>
              </a:rPr>
              <a:t>Collecte d’informations opérationnelles et financières relatives à Séolis(et Sorégies) et rédaction d’un mémorandum d’information.</a:t>
            </a:r>
          </a:p>
          <a:p>
            <a:pPr marL="457200" indent="-457200"/>
            <a:r>
              <a:rPr lang="fr-FR" sz="1400" dirty="0" smtClean="0">
                <a:solidFill>
                  <a:schemeClr val="tx2">
                    <a:lumMod val="75000"/>
                  </a:schemeClr>
                </a:solidFill>
              </a:rPr>
              <a:t>Contact d’une liste d’industriels et de fonds d’investissement établie conjointement avec Sorégies, sur la base d’un résumé préliminaire.</a:t>
            </a:r>
          </a:p>
          <a:p>
            <a:pPr marL="457200" indent="-457200"/>
            <a:r>
              <a:rPr lang="fr-FR" sz="1400" dirty="0" smtClean="0">
                <a:solidFill>
                  <a:schemeClr val="tx2">
                    <a:lumMod val="75000"/>
                  </a:schemeClr>
                </a:solidFill>
              </a:rPr>
              <a:t>Sur la base des retours obtenus, établissement d’une « short list » d’acquéreurs potentiels et décision quant au procès: enchères ou négociations de gré à gré.</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(2/3)</a:t>
            </a:r>
          </a:p>
        </p:txBody>
      </p:sp>
      <p:sp>
        <p:nvSpPr>
          <p:cNvPr id="3" name="Sous-titre 2"/>
          <p:cNvSpPr>
            <a:spLocks noGrp="1"/>
          </p:cNvSpPr>
          <p:nvPr>
            <p:ph idx="1"/>
          </p:nvPr>
        </p:nvSpPr>
        <p:spPr>
          <a:xfrm>
            <a:off x="783771" y="1600200"/>
            <a:ext cx="7648466" cy="3508829"/>
          </a:xfrm>
          <a:noFill/>
          <a:ln>
            <a:solidFill>
              <a:schemeClr val="tx2">
                <a:lumMod val="75000"/>
              </a:schemeClr>
            </a:solidFill>
          </a:ln>
        </p:spPr>
        <p:txBody>
          <a:bodyPr vert="horz" lIns="144000" tIns="45720" rIns="91440" bIns="45720" rtlCol="0">
            <a:noAutofit/>
          </a:bodyPr>
          <a:lstStyle/>
          <a:p>
            <a:pPr marL="457200" indent="-457200">
              <a:buNone/>
            </a:pPr>
            <a:r>
              <a:rPr lang="fr-FR" sz="1400" b="1" u="sng" dirty="0" smtClean="0">
                <a:solidFill>
                  <a:schemeClr val="tx2">
                    <a:lumMod val="75000"/>
                  </a:schemeClr>
                </a:solidFill>
              </a:rPr>
              <a:t>Phase 2 (8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a:p>
            <a:pPr marL="457200" indent="-457200">
              <a:buNone/>
            </a:pPr>
            <a:endParaRPr lang="fr-FR" sz="1400" b="1" dirty="0" smtClean="0">
              <a:solidFill>
                <a:schemeClr val="tx2">
                  <a:lumMod val="75000"/>
                </a:schemeClr>
              </a:solidFill>
            </a:endParaRPr>
          </a:p>
          <a:p>
            <a:pPr marL="457200" indent="-457200">
              <a:buFontTx/>
              <a:buChar char="-"/>
            </a:pPr>
            <a:r>
              <a:rPr lang="fr-FR" sz="1400" dirty="0" smtClean="0">
                <a:solidFill>
                  <a:schemeClr val="tx2">
                    <a:lumMod val="75000"/>
                  </a:schemeClr>
                </a:solidFill>
              </a:rPr>
              <a:t>Envoi du mémorandum d’information aux acquéreurs potentiels sélectionnés.</a:t>
            </a:r>
          </a:p>
          <a:p>
            <a:pPr marL="457200" indent="-457200">
              <a:buFontTx/>
              <a:buChar char="-"/>
            </a:pPr>
            <a:r>
              <a:rPr lang="fr-FR" sz="1400" dirty="0" smtClean="0">
                <a:solidFill>
                  <a:schemeClr val="tx2">
                    <a:lumMod val="75000"/>
                  </a:schemeClr>
                </a:solidFill>
              </a:rPr>
              <a:t>Gestion des demandes des candidats et organisation de réunions avec le management de Sorégies et/ou Séolis</a:t>
            </a:r>
          </a:p>
          <a:p>
            <a:pPr marL="457200" indent="-457200">
              <a:buFontTx/>
              <a:buChar char="-"/>
            </a:pPr>
            <a:r>
              <a:rPr lang="fr-FR" sz="1400" dirty="0" smtClean="0">
                <a:solidFill>
                  <a:schemeClr val="tx2">
                    <a:lumMod val="75000"/>
                  </a:schemeClr>
                </a:solidFill>
              </a:rPr>
              <a:t>Sélection  du meilleur candidat et signature d’un MoU.</a:t>
            </a:r>
          </a:p>
          <a:p>
            <a:pPr marL="457200" indent="-457200">
              <a:buNone/>
            </a:pPr>
            <a:endParaRPr lang="fr-FR" sz="1400" b="1" dirty="0" smtClean="0">
              <a:solidFill>
                <a:schemeClr val="tx2">
                  <a:lumMod val="75000"/>
                </a:schemeClr>
              </a:solidFill>
            </a:endParaRPr>
          </a:p>
          <a:p>
            <a:pPr marL="457200" indent="-457200">
              <a:buNone/>
            </a:pPr>
            <a:r>
              <a:rPr lang="fr-FR" sz="1400" b="1" u="sng" dirty="0" smtClean="0">
                <a:solidFill>
                  <a:schemeClr val="tx2">
                    <a:lumMod val="75000"/>
                  </a:schemeClr>
                </a:solidFill>
              </a:rPr>
              <a:t>Phase 3 (8 -16 sem.):  </a:t>
            </a:r>
            <a:r>
              <a:rPr lang="fr-FR" sz="1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 et protocole de cession</a:t>
            </a:r>
          </a:p>
          <a:p>
            <a:pPr marL="457200" indent="-457200">
              <a:buNone/>
            </a:pPr>
            <a:endParaRPr lang="fr-FR" sz="1400" b="1" u="sng" dirty="0" smtClean="0">
              <a:solidFill>
                <a:schemeClr val="tx2">
                  <a:lumMod val="75000"/>
                </a:schemeClr>
              </a:solidFill>
            </a:endParaRPr>
          </a:p>
          <a:p>
            <a:pPr marL="457200" indent="-457200">
              <a:buFontTx/>
              <a:buChar char="-"/>
            </a:pPr>
            <a:r>
              <a:rPr lang="fr-FR" sz="1400" dirty="0" smtClean="0">
                <a:solidFill>
                  <a:schemeClr val="tx2">
                    <a:lumMod val="75000"/>
                  </a:schemeClr>
                </a:solidFill>
              </a:rPr>
              <a:t>Gestion du process en interface entre l’acquéreur potentiel et ses conseils (due diligence) et  la Sorégies.</a:t>
            </a:r>
          </a:p>
          <a:p>
            <a:pPr marL="457200" indent="-457200">
              <a:buFontTx/>
              <a:buChar char="-"/>
            </a:pPr>
            <a:r>
              <a:rPr lang="fr-FR" sz="1400" dirty="0" smtClean="0">
                <a:solidFill>
                  <a:schemeClr val="tx2">
                    <a:lumMod val="75000"/>
                  </a:schemeClr>
                </a:solidFill>
              </a:rPr>
              <a:t>Assistance à la négociation d’un protocole de cession.</a:t>
            </a:r>
          </a:p>
          <a:p>
            <a:pPr marL="457200" indent="-457200">
              <a:buFontTx/>
              <a:buChar char="-"/>
            </a:pPr>
            <a:r>
              <a:rPr lang="fr-FR" sz="1400" dirty="0" smtClean="0">
                <a:solidFill>
                  <a:schemeClr val="tx2">
                    <a:lumMod val="75000"/>
                  </a:schemeClr>
                </a:solidFill>
              </a:rPr>
              <a:t>Closing.</a:t>
            </a:r>
          </a:p>
          <a:p>
            <a:pPr marL="457200" indent="-457200">
              <a:buFontTx/>
              <a:buChar char="-"/>
            </a:pPr>
            <a:endParaRPr lang="fr-FR" sz="1400"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smtClean="0">
              <a:solidFill>
                <a:schemeClr val="tx2">
                  <a:lumMod val="75000"/>
                </a:schemeClr>
              </a:solidFill>
            </a:endParaRPr>
          </a:p>
          <a:p>
            <a:pPr marL="457200" indent="-457200">
              <a:buFontTx/>
              <a:buChar char="-"/>
            </a:pPr>
            <a:endParaRPr lang="fr-FR" sz="1400" b="1"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8" name="Sous-titre 2"/>
          <p:cNvSpPr txBox="1">
            <a:spLocks/>
          </p:cNvSpPr>
          <p:nvPr/>
        </p:nvSpPr>
        <p:spPr>
          <a:xfrm>
            <a:off x="388990" y="5384800"/>
            <a:ext cx="3181523" cy="1185013"/>
          </a:xfrm>
          <a:prstGeom prst="rect">
            <a:avLst/>
          </a:prstGeom>
          <a:noFill/>
          <a:ln>
            <a:solidFill>
              <a:schemeClr val="tx2">
                <a:lumMod val="75000"/>
              </a:schemeClr>
            </a:solidFill>
          </a:ln>
        </p:spPr>
        <p:txBody>
          <a:bodyPr vert="horz" lIns="144000" tIns="45720" rIns="91440" bIns="45720" rtlCol="0">
            <a:noAutofit/>
          </a:bodyPr>
          <a:lstStyle/>
          <a:p>
            <a:pPr marL="0" marR="0" lvl="0" indent="-457200" algn="just"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100" b="1" i="0" u="none" strike="noStrike" kern="1200" cap="none" spc="0" normalizeH="0" baseline="0" noProof="0" dirty="0" smtClean="0">
                <a:ln>
                  <a:noFill/>
                </a:ln>
                <a:solidFill>
                  <a:schemeClr val="tx2">
                    <a:lumMod val="75000"/>
                  </a:schemeClr>
                </a:solidFill>
                <a:effectLst/>
                <a:uLnTx/>
                <a:uFillTx/>
                <a:latin typeface="+mn-lt"/>
                <a:ea typeface="+mn-ea"/>
                <a:cs typeface="+mn-cs"/>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a:p>
            <a:pPr marL="457200" marR="0" lvl="0" indent="-457200" algn="l" defTabSz="914400" rtl="0" eaLnBrk="1" fontAlgn="auto" latinLnBrk="0" hangingPunct="1">
              <a:lnSpc>
                <a:spcPct val="100000"/>
              </a:lnSpc>
              <a:spcBef>
                <a:spcPct val="20000"/>
              </a:spcBef>
              <a:spcAft>
                <a:spcPts val="0"/>
              </a:spcAft>
              <a:buClrTx/>
              <a:buSzTx/>
              <a:buFontTx/>
              <a:buChar char="-"/>
              <a:tabLst/>
              <a:defRPr/>
            </a:pPr>
            <a:endParaRPr kumimoji="0" lang="fr-FR" sz="11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1" name="Connecteur droit 50"/>
          <p:cNvCxnSpPr>
            <a:stCxn id="15" idx="4"/>
            <a:endCxn id="49" idx="3"/>
          </p:cNvCxnSpPr>
          <p:nvPr/>
        </p:nvCxnSpPr>
        <p:spPr>
          <a:xfrm rot="5400000">
            <a:off x="1351889" y="1742398"/>
            <a:ext cx="773646" cy="21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4" name="Connecteur droit 53"/>
          <p:cNvCxnSpPr>
            <a:stCxn id="18" idx="4"/>
            <a:endCxn id="52" idx="3"/>
          </p:cNvCxnSpPr>
          <p:nvPr/>
        </p:nvCxnSpPr>
        <p:spPr>
          <a:xfrm rot="5400000">
            <a:off x="3093152" y="2272997"/>
            <a:ext cx="1840782" cy="811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7" name="Connecteur droit 56"/>
          <p:cNvCxnSpPr>
            <a:stCxn id="23" idx="4"/>
            <a:endCxn id="56" idx="3"/>
          </p:cNvCxnSpPr>
          <p:nvPr/>
        </p:nvCxnSpPr>
        <p:spPr>
          <a:xfrm rot="5400000">
            <a:off x="4805102" y="2818473"/>
            <a:ext cx="2923696" cy="8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88" name="Connecteur droit 87"/>
          <p:cNvCxnSpPr>
            <a:stCxn id="10" idx="4"/>
            <a:endCxn id="49" idx="1"/>
          </p:cNvCxnSpPr>
          <p:nvPr/>
        </p:nvCxnSpPr>
        <p:spPr>
          <a:xfrm rot="5400000">
            <a:off x="-75031" y="1742683"/>
            <a:ext cx="773646" cy="161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800" dirty="0">
                <a:solidFill>
                  <a:schemeClr val="tx2">
                    <a:lumMod val="75000"/>
                  </a:schemeClr>
                </a:solidFill>
              </a:rPr>
              <a:t>4</a:t>
            </a:r>
            <a:r>
              <a:rPr lang="fr-FR" sz="2800" dirty="0" smtClean="0">
                <a:solidFill>
                  <a:schemeClr val="tx2">
                    <a:lumMod val="75000"/>
                  </a:schemeClr>
                </a:solidFill>
              </a:rPr>
              <a:t>.- Planning du Projet (3/3)</a:t>
            </a:r>
          </a:p>
        </p:txBody>
      </p:sp>
      <p:sp>
        <p:nvSpPr>
          <p:cNvPr id="3" name="Sous-titre 2"/>
          <p:cNvSpPr>
            <a:spLocks noGrp="1"/>
          </p:cNvSpPr>
          <p:nvPr>
            <p:ph idx="1"/>
          </p:nvPr>
        </p:nvSpPr>
        <p:spPr>
          <a:xfrm>
            <a:off x="388991" y="4954911"/>
            <a:ext cx="2257424" cy="1614902"/>
          </a:xfrm>
          <a:noFill/>
          <a:ln>
            <a:solidFill>
              <a:schemeClr val="tx2">
                <a:lumMod val="75000"/>
              </a:schemeClr>
            </a:solidFill>
          </a:ln>
        </p:spPr>
        <p:txBody>
          <a:bodyPr lIns="144000">
            <a:noAutofit/>
          </a:bodyPr>
          <a:lstStyle/>
          <a:p>
            <a:pPr marL="0" indent="-457200" algn="just">
              <a:buNone/>
            </a:pPr>
            <a:r>
              <a:rPr lang="fr-FR" sz="1100" b="1" dirty="0" smtClean="0">
                <a:solidFill>
                  <a:schemeClr val="tx2">
                    <a:lumMod val="75000"/>
                  </a:schemeClr>
                </a:solidFill>
              </a:rPr>
              <a:t>Ce calendrier  ne prend pas en compte les délais additionnels requis par d’éventuelles décisions nécessaires à Sorégies dans le cadre de la transaction et suppose qu’un représentant de Sorégies soit pleinement disponible afin de garantir une circulation de  l’information fluide.</a:t>
            </a:r>
          </a:p>
          <a:p>
            <a:pPr marL="457200" indent="-457200">
              <a:buFontTx/>
              <a:buChar char="-"/>
            </a:pPr>
            <a:endParaRPr lang="fr-FR" sz="1100" dirty="0" smtClean="0">
              <a:solidFill>
                <a:schemeClr val="tx2">
                  <a:lumMod val="75000"/>
                </a:schemeClr>
              </a:solidFill>
            </a:endParaRPr>
          </a:p>
          <a:p>
            <a:pPr marL="457200" indent="-457200">
              <a:buFontTx/>
              <a:buChar char="-"/>
            </a:pPr>
            <a:endParaRPr lang="fr-FR" sz="1100" dirty="0">
              <a:solidFill>
                <a:schemeClr val="tx2">
                  <a:lumMod val="75000"/>
                </a:schemeClr>
              </a:solidFill>
            </a:endParaRPr>
          </a:p>
        </p:txBody>
      </p:sp>
      <p:sp>
        <p:nvSpPr>
          <p:cNvPr id="5" name="ZoneTexte 4"/>
          <p:cNvSpPr txBox="1"/>
          <p:nvPr/>
        </p:nvSpPr>
        <p:spPr>
          <a:xfrm>
            <a:off x="328093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8" name="Connecteur droit 7"/>
          <p:cNvCxnSpPr/>
          <p:nvPr/>
        </p:nvCxnSpPr>
        <p:spPr>
          <a:xfrm>
            <a:off x="281011" y="1325204"/>
            <a:ext cx="1492215"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Ellipse 9"/>
          <p:cNvSpPr/>
          <p:nvPr/>
        </p:nvSpPr>
        <p:spPr>
          <a:xfrm>
            <a:off x="279173"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Ellipse 14"/>
          <p:cNvSpPr/>
          <p:nvPr/>
        </p:nvSpPr>
        <p:spPr>
          <a:xfrm>
            <a:off x="17063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6" name="Connecteur droit 15"/>
          <p:cNvCxnSpPr/>
          <p:nvPr/>
        </p:nvCxnSpPr>
        <p:spPr>
          <a:xfrm>
            <a:off x="17732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18" name="Ellipse 17"/>
          <p:cNvSpPr/>
          <p:nvPr/>
        </p:nvSpPr>
        <p:spPr>
          <a:xfrm>
            <a:off x="3984178"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9" name="Connecteur droit 18"/>
          <p:cNvCxnSpPr/>
          <p:nvPr/>
        </p:nvCxnSpPr>
        <p:spPr>
          <a:xfrm>
            <a:off x="4051026" y="1325204"/>
            <a:ext cx="2215965"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Ellipse 22"/>
          <p:cNvSpPr/>
          <p:nvPr/>
        </p:nvSpPr>
        <p:spPr>
          <a:xfrm>
            <a:off x="6233566"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24" name="Connecteur droit 23"/>
          <p:cNvCxnSpPr/>
          <p:nvPr/>
        </p:nvCxnSpPr>
        <p:spPr>
          <a:xfrm>
            <a:off x="6300414" y="1325204"/>
            <a:ext cx="223017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Ellipse 24"/>
          <p:cNvSpPr/>
          <p:nvPr/>
        </p:nvSpPr>
        <p:spPr>
          <a:xfrm>
            <a:off x="8530584" y="1293743"/>
            <a:ext cx="66848" cy="62922"/>
          </a:xfrm>
          <a:prstGeom prst="ellipse">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34" name="Connecteur droit 33"/>
          <p:cNvCxnSpPr/>
          <p:nvPr/>
        </p:nvCxnSpPr>
        <p:spPr>
          <a:xfrm rot="5400000" flipH="1" flipV="1">
            <a:off x="241124" y="1222270"/>
            <a:ext cx="1429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rot="5400000" flipH="1" flipV="1">
            <a:off x="16564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rot="5400000" flipH="1" flipV="1">
            <a:off x="3934232"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rot="5400000" flipH="1" flipV="1">
            <a:off x="6183620" y="1210373"/>
            <a:ext cx="16674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rot="5400000" flipH="1" flipV="1">
            <a:off x="8480638" y="1210373"/>
            <a:ext cx="166740" cy="0"/>
          </a:xfrm>
          <a:prstGeom prst="line">
            <a:avLst/>
          </a:prstGeom>
        </p:spPr>
        <p:style>
          <a:lnRef idx="1">
            <a:schemeClr val="accent1"/>
          </a:lnRef>
          <a:fillRef idx="0">
            <a:schemeClr val="accent1"/>
          </a:fillRef>
          <a:effectRef idx="0">
            <a:schemeClr val="accent1"/>
          </a:effectRef>
          <a:fontRef idx="minor">
            <a:schemeClr val="tx1"/>
          </a:fontRef>
        </p:style>
      </p:cxnSp>
      <p:sp>
        <p:nvSpPr>
          <p:cNvPr id="44" name="ZoneTexte 43"/>
          <p:cNvSpPr txBox="1"/>
          <p:nvPr/>
        </p:nvSpPr>
        <p:spPr>
          <a:xfrm>
            <a:off x="468816" y="1027902"/>
            <a:ext cx="1113242" cy="261610"/>
          </a:xfrm>
          <a:prstGeom prst="rect">
            <a:avLst/>
          </a:prstGeom>
          <a:noFill/>
        </p:spPr>
        <p:txBody>
          <a:bodyPr wrap="square" rtlCol="0">
            <a:spAutoFit/>
          </a:bodyPr>
          <a:lstStyle/>
          <a:p>
            <a:pPr algn="ctr"/>
            <a:r>
              <a:rPr lang="fr-FR" sz="1100" dirty="0" smtClean="0"/>
              <a:t>Phase 0 </a:t>
            </a:r>
            <a:r>
              <a:rPr lang="fr-FR" sz="1000" dirty="0" smtClean="0"/>
              <a:t>(4 Sem.)</a:t>
            </a:r>
            <a:endParaRPr lang="fr-FR" sz="1100" dirty="0"/>
          </a:p>
        </p:txBody>
      </p:sp>
      <p:cxnSp>
        <p:nvCxnSpPr>
          <p:cNvPr id="55" name="Connecteur droit 54"/>
          <p:cNvCxnSpPr>
            <a:stCxn id="145" idx="2"/>
            <a:endCxn id="56" idx="1"/>
          </p:cNvCxnSpPr>
          <p:nvPr/>
        </p:nvCxnSpPr>
        <p:spPr>
          <a:xfrm rot="5400000">
            <a:off x="3903368" y="4168570"/>
            <a:ext cx="221201" cy="2381"/>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65" name="Connecteur droit 64"/>
          <p:cNvCxnSpPr>
            <a:stCxn id="109" idx="2"/>
            <a:endCxn id="52" idx="1"/>
          </p:cNvCxnSpPr>
          <p:nvPr/>
        </p:nvCxnSpPr>
        <p:spPr>
          <a:xfrm rot="16200000" flipH="1">
            <a:off x="1617506" y="3077331"/>
            <a:ext cx="239970" cy="262"/>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570415" y="1397713"/>
            <a:ext cx="910042" cy="605258"/>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Accord avec Séolis</a:t>
            </a:r>
          </a:p>
        </p:txBody>
      </p:sp>
      <p:sp>
        <p:nvSpPr>
          <p:cNvPr id="49" name="Rectangle 48"/>
          <p:cNvSpPr/>
          <p:nvPr/>
        </p:nvSpPr>
        <p:spPr>
          <a:xfrm>
            <a:off x="310986" y="2080978"/>
            <a:ext cx="1426635" cy="986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2" name="Rectangle 51"/>
          <p:cNvSpPr/>
          <p:nvPr/>
        </p:nvSpPr>
        <p:spPr>
          <a:xfrm>
            <a:off x="1737622" y="3132336"/>
            <a:ext cx="2271861"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Rectangle 55"/>
          <p:cNvSpPr/>
          <p:nvPr/>
        </p:nvSpPr>
        <p:spPr>
          <a:xfrm>
            <a:off x="4012777" y="4215250"/>
            <a:ext cx="225413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Rectangle 59"/>
          <p:cNvSpPr/>
          <p:nvPr/>
        </p:nvSpPr>
        <p:spPr>
          <a:xfrm>
            <a:off x="6271522" y="5298164"/>
            <a:ext cx="2286702" cy="1302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100" name="Connecteur droit 99"/>
          <p:cNvCxnSpPr>
            <a:stCxn id="25" idx="4"/>
            <a:endCxn id="60" idx="3"/>
          </p:cNvCxnSpPr>
          <p:nvPr/>
        </p:nvCxnSpPr>
        <p:spPr>
          <a:xfrm rot="5400000">
            <a:off x="6557811" y="3357078"/>
            <a:ext cx="4006610" cy="5784"/>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05" name="ZoneTexte 104"/>
          <p:cNvSpPr txBox="1"/>
          <p:nvPr/>
        </p:nvSpPr>
        <p:spPr>
          <a:xfrm>
            <a:off x="2469470"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Préparation de l’offre</a:t>
            </a:r>
          </a:p>
        </p:txBody>
      </p:sp>
      <p:sp>
        <p:nvSpPr>
          <p:cNvPr id="106" name="ZoneTexte 105"/>
          <p:cNvSpPr txBox="1"/>
          <p:nvPr/>
        </p:nvSpPr>
        <p:spPr>
          <a:xfrm>
            <a:off x="4636431" y="1397713"/>
            <a:ext cx="1082198"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Sélection du meilleur candidat et MOU</a:t>
            </a:r>
          </a:p>
        </p:txBody>
      </p:sp>
      <p:sp>
        <p:nvSpPr>
          <p:cNvPr id="107" name="ZoneTexte 106"/>
          <p:cNvSpPr txBox="1"/>
          <p:nvPr/>
        </p:nvSpPr>
        <p:spPr>
          <a:xfrm>
            <a:off x="6963126" y="1397713"/>
            <a:ext cx="1003140" cy="583022"/>
          </a:xfrm>
          <a:prstGeom prst="rect">
            <a:avLst/>
          </a:prstGeom>
          <a:ln/>
        </p:spPr>
        <p:style>
          <a:lnRef idx="2">
            <a:schemeClr val="accent2"/>
          </a:lnRef>
          <a:fillRef idx="1">
            <a:schemeClr val="lt1"/>
          </a:fillRef>
          <a:effectRef idx="0">
            <a:schemeClr val="accent2"/>
          </a:effectRef>
          <a:fontRef idx="minor">
            <a:schemeClr val="dk1"/>
          </a:fontRef>
        </p:style>
        <p:txBody>
          <a:bodyPr vert="horz" lIns="36000" tIns="45720" rIns="36000" bIns="45720" rtlCol="0" anchor="ctr" anchorCtr="1">
            <a:noAutofit/>
          </a:bodyPr>
          <a:lstStyle/>
          <a:p>
            <a:pPr indent="-180975" algn="ctr">
              <a:defRPr/>
            </a:pPr>
            <a:r>
              <a:rPr lang="fr-FR"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Négociation exclusive</a:t>
            </a:r>
          </a:p>
        </p:txBody>
      </p:sp>
      <p:sp>
        <p:nvSpPr>
          <p:cNvPr id="109" name="Organigramme : Décision 108"/>
          <p:cNvSpPr/>
          <p:nvPr/>
        </p:nvSpPr>
        <p:spPr>
          <a:xfrm>
            <a:off x="1358098" y="259627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cxnSp>
        <p:nvCxnSpPr>
          <p:cNvPr id="112" name="Connecteur droit 111"/>
          <p:cNvCxnSpPr>
            <a:stCxn id="178" idx="0"/>
            <a:endCxn id="109" idx="0"/>
          </p:cNvCxnSpPr>
          <p:nvPr/>
        </p:nvCxnSpPr>
        <p:spPr>
          <a:xfrm rot="5400000">
            <a:off x="1668660" y="2526320"/>
            <a:ext cx="138655" cy="1254"/>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18" name="Octogone 117"/>
          <p:cNvSpPr/>
          <p:nvPr/>
        </p:nvSpPr>
        <p:spPr>
          <a:xfrm>
            <a:off x="2600909" y="259627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(Bloccus)</a:t>
            </a:r>
          </a:p>
        </p:txBody>
      </p:sp>
      <p:sp>
        <p:nvSpPr>
          <p:cNvPr id="136" name="Sous-titre 2"/>
          <p:cNvSpPr txBox="1">
            <a:spLocks/>
          </p:cNvSpPr>
          <p:nvPr/>
        </p:nvSpPr>
        <p:spPr>
          <a:xfrm>
            <a:off x="322016" y="2852072"/>
            <a:ext cx="1017767" cy="726015"/>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Pre-</a:t>
            </a:r>
            <a:r>
              <a:rPr lang="fr-FR" sz="900" dirty="0" smtClean="0">
                <a:solidFill>
                  <a:schemeClr val="tx2">
                    <a:lumMod val="75000"/>
                  </a:schemeClr>
                </a:solidFill>
              </a:rPr>
              <a:t>accord  Séolis – Sorégies sur les modalités de la vente </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37" name="Sous-titre 2"/>
          <p:cNvSpPr txBox="1">
            <a:spLocks/>
          </p:cNvSpPr>
          <p:nvPr/>
        </p:nvSpPr>
        <p:spPr>
          <a:xfrm>
            <a:off x="322016" y="260245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1" name="Sous-titre 2"/>
          <p:cNvSpPr txBox="1">
            <a:spLocks/>
          </p:cNvSpPr>
          <p:nvPr/>
        </p:nvSpPr>
        <p:spPr>
          <a:xfrm>
            <a:off x="1984013" y="3994633"/>
            <a:ext cx="1017767" cy="643136"/>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Info-memorandum</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Liste de candidats</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42" name="Sous-titre 2"/>
          <p:cNvSpPr txBox="1">
            <a:spLocks/>
          </p:cNvSpPr>
          <p:nvPr/>
        </p:nvSpPr>
        <p:spPr>
          <a:xfrm>
            <a:off x="1984013" y="3745018"/>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sp>
        <p:nvSpPr>
          <p:cNvPr id="145" name="Organigramme : Décision 144"/>
          <p:cNvSpPr/>
          <p:nvPr/>
        </p:nvSpPr>
        <p:spPr>
          <a:xfrm>
            <a:off x="3635896" y="369795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146" name="Octogone 145"/>
          <p:cNvSpPr/>
          <p:nvPr/>
        </p:nvSpPr>
        <p:spPr>
          <a:xfrm>
            <a:off x="4878707" y="369795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148" name="Connecteur droit 147"/>
          <p:cNvCxnSpPr>
            <a:stCxn id="52" idx="3"/>
            <a:endCxn id="197" idx="2"/>
          </p:cNvCxnSpPr>
          <p:nvPr/>
        </p:nvCxnSpPr>
        <p:spPr>
          <a:xfrm>
            <a:off x="4009483" y="3197447"/>
            <a:ext cx="5606"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157" name="Sous-titre 2"/>
          <p:cNvSpPr txBox="1">
            <a:spLocks/>
          </p:cNvSpPr>
          <p:nvPr/>
        </p:nvSpPr>
        <p:spPr>
          <a:xfrm>
            <a:off x="4372813" y="5090748"/>
            <a:ext cx="1017767" cy="501749"/>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Memorandum of Understanding</a:t>
            </a:r>
          </a:p>
        </p:txBody>
      </p:sp>
      <p:sp>
        <p:nvSpPr>
          <p:cNvPr id="158" name="Sous-titre 2"/>
          <p:cNvSpPr txBox="1">
            <a:spLocks/>
          </p:cNvSpPr>
          <p:nvPr/>
        </p:nvSpPr>
        <p:spPr>
          <a:xfrm>
            <a:off x="4372813" y="4841134"/>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162" name="Forme 161"/>
          <p:cNvCxnSpPr>
            <a:stCxn id="160" idx="1"/>
            <a:endCxn id="137" idx="0"/>
          </p:cNvCxnSpPr>
          <p:nvPr/>
        </p:nvCxnSpPr>
        <p:spPr>
          <a:xfrm rot="10800000" flipV="1">
            <a:off x="830901" y="2359260"/>
            <a:ext cx="776517" cy="243197"/>
          </a:xfrm>
          <a:prstGeom prst="bentConnector2">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164" name="Connecteur droit 163"/>
          <p:cNvCxnSpPr>
            <a:stCxn id="49" idx="3"/>
            <a:endCxn id="160" idx="2"/>
          </p:cNvCxnSpPr>
          <p:nvPr/>
        </p:nvCxnSpPr>
        <p:spPr>
          <a:xfrm>
            <a:off x="1737621" y="2130311"/>
            <a:ext cx="993" cy="206090"/>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192" name="Groupe 191"/>
          <p:cNvGrpSpPr/>
          <p:nvPr/>
        </p:nvGrpSpPr>
        <p:grpSpPr>
          <a:xfrm>
            <a:off x="1607417" y="2336401"/>
            <a:ext cx="262393" cy="121219"/>
            <a:chOff x="1607417" y="2361438"/>
            <a:chExt cx="262393" cy="121219"/>
          </a:xfrm>
        </p:grpSpPr>
        <p:sp>
          <p:nvSpPr>
            <p:cNvPr id="160" name="Rectangle 159"/>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78" name="Rectangle 17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grpSp>
        <p:nvGrpSpPr>
          <p:cNvPr id="196" name="Groupe 195"/>
          <p:cNvGrpSpPr/>
          <p:nvPr/>
        </p:nvGrpSpPr>
        <p:grpSpPr>
          <a:xfrm>
            <a:off x="3883892" y="3419315"/>
            <a:ext cx="262393" cy="121219"/>
            <a:chOff x="1607417" y="2361438"/>
            <a:chExt cx="262393" cy="121219"/>
          </a:xfrm>
        </p:grpSpPr>
        <p:sp>
          <p:nvSpPr>
            <p:cNvPr id="197" name="Rectangle 196"/>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198" name="Rectangle 197"/>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02" name="Connecteur droit 201"/>
          <p:cNvCxnSpPr>
            <a:stCxn id="198" idx="0"/>
            <a:endCxn id="145" idx="0"/>
          </p:cNvCxnSpPr>
          <p:nvPr/>
        </p:nvCxnSpPr>
        <p:spPr>
          <a:xfrm rot="16200000" flipH="1">
            <a:off x="3936411" y="3619211"/>
            <a:ext cx="157424"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05" name="Forme 204"/>
          <p:cNvCxnSpPr>
            <a:stCxn id="142" idx="3"/>
            <a:endCxn id="198" idx="1"/>
          </p:cNvCxnSpPr>
          <p:nvPr/>
        </p:nvCxnSpPr>
        <p:spPr>
          <a:xfrm flipV="1">
            <a:off x="3001780" y="3501736"/>
            <a:ext cx="882112" cy="365371"/>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cxnSp>
        <p:nvCxnSpPr>
          <p:cNvPr id="209" name="Connecteur droit 208"/>
          <p:cNvCxnSpPr>
            <a:stCxn id="210" idx="2"/>
            <a:endCxn id="60" idx="1"/>
          </p:cNvCxnSpPr>
          <p:nvPr/>
        </p:nvCxnSpPr>
        <p:spPr>
          <a:xfrm rot="16200000" flipH="1">
            <a:off x="6158095" y="5249847"/>
            <a:ext cx="225125" cy="172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10" name="Organigramme : Décision 209"/>
          <p:cNvSpPr/>
          <p:nvPr/>
        </p:nvSpPr>
        <p:spPr>
          <a:xfrm>
            <a:off x="5890531" y="4776948"/>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11" name="Octogone 210"/>
          <p:cNvSpPr/>
          <p:nvPr/>
        </p:nvSpPr>
        <p:spPr>
          <a:xfrm>
            <a:off x="7133342" y="4776947"/>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12" name="Connecteur droit 211"/>
          <p:cNvCxnSpPr>
            <a:stCxn id="56" idx="3"/>
            <a:endCxn id="215" idx="2"/>
          </p:cNvCxnSpPr>
          <p:nvPr/>
        </p:nvCxnSpPr>
        <p:spPr>
          <a:xfrm>
            <a:off x="6266909" y="4280361"/>
            <a:ext cx="281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14" name="Groupe 213"/>
          <p:cNvGrpSpPr/>
          <p:nvPr/>
        </p:nvGrpSpPr>
        <p:grpSpPr>
          <a:xfrm>
            <a:off x="6138527" y="4502229"/>
            <a:ext cx="262393" cy="121219"/>
            <a:chOff x="1607417" y="2361438"/>
            <a:chExt cx="262393" cy="121219"/>
          </a:xfrm>
        </p:grpSpPr>
        <p:sp>
          <p:nvSpPr>
            <p:cNvPr id="215" name="Rectangle 214"/>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16" name="Rectangle 215"/>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17" name="Connecteur droit 216"/>
          <p:cNvCxnSpPr>
            <a:stCxn id="216" idx="0"/>
            <a:endCxn id="210" idx="0"/>
          </p:cNvCxnSpPr>
          <p:nvPr/>
        </p:nvCxnSpPr>
        <p:spPr>
          <a:xfrm rot="16200000" flipH="1">
            <a:off x="6193008" y="4700163"/>
            <a:ext cx="153500"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24" name="Forme 204"/>
          <p:cNvCxnSpPr>
            <a:stCxn id="215" idx="1"/>
            <a:endCxn id="158" idx="3"/>
          </p:cNvCxnSpPr>
          <p:nvPr/>
        </p:nvCxnSpPr>
        <p:spPr>
          <a:xfrm rot="10800000" flipV="1">
            <a:off x="5390581" y="4525089"/>
            <a:ext cx="747947" cy="438134"/>
          </a:xfrm>
          <a:prstGeom prst="bentConnector3">
            <a:avLst>
              <a:gd name="adj1" fmla="val 50000"/>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30" name="Sous-titre 2"/>
          <p:cNvSpPr txBox="1">
            <a:spLocks/>
          </p:cNvSpPr>
          <p:nvPr/>
        </p:nvSpPr>
        <p:spPr>
          <a:xfrm>
            <a:off x="7355329" y="3858563"/>
            <a:ext cx="1017767" cy="582814"/>
          </a:xfrm>
          <a:prstGeom prst="rect">
            <a:avLst/>
          </a:prstGeom>
          <a:no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Bef>
                <a:spcPct val="20000"/>
              </a:spcBef>
              <a:spcAft>
                <a:spcPts val="0"/>
              </a:spcAft>
              <a:buClrTx/>
              <a:buSzTx/>
              <a:tabLst/>
              <a:defRPr/>
            </a:pPr>
            <a:r>
              <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rPr>
              <a:t>Due-diligences</a:t>
            </a:r>
          </a:p>
          <a:p>
            <a:pPr marR="0" lvl="0" algn="ctr" defTabSz="914400" rtl="0" eaLnBrk="1" fontAlgn="auto" latinLnBrk="0" hangingPunct="1">
              <a:lnSpc>
                <a:spcPct val="100000"/>
              </a:lnSpc>
              <a:spcBef>
                <a:spcPct val="20000"/>
              </a:spcBef>
              <a:spcAft>
                <a:spcPts val="0"/>
              </a:spcAft>
              <a:buClrTx/>
              <a:buSzTx/>
              <a:tabLst/>
              <a:defRPr/>
            </a:pPr>
            <a:r>
              <a:rPr lang="fr-FR" sz="900" dirty="0" smtClean="0">
                <a:solidFill>
                  <a:schemeClr val="tx2">
                    <a:lumMod val="75000"/>
                  </a:schemeClr>
                </a:solidFill>
              </a:rPr>
              <a:t>Protocole de Cession</a:t>
            </a:r>
            <a:endParaRPr kumimoji="0" lang="fr-FR" sz="9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31" name="Sous-titre 2"/>
          <p:cNvSpPr txBox="1">
            <a:spLocks/>
          </p:cNvSpPr>
          <p:nvPr/>
        </p:nvSpPr>
        <p:spPr>
          <a:xfrm>
            <a:off x="7355329" y="3608949"/>
            <a:ext cx="1017767" cy="244178"/>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marR="0" lvl="0" algn="ctr" defTabSz="914400" rtl="0" eaLnBrk="1" fontAlgn="auto" latinLnBrk="0" hangingPunct="1">
              <a:lnSpc>
                <a:spcPct val="100000"/>
              </a:lnSpc>
              <a:spcAft>
                <a:spcPts val="0"/>
              </a:spcAft>
              <a:buClrTx/>
              <a:buSzTx/>
              <a:buFont typeface="Arial" pitchFamily="34" charset="0"/>
              <a:buNone/>
              <a:tabLst/>
              <a:defRPr/>
            </a:pPr>
            <a:r>
              <a:rPr kumimoji="0" lang="fr-FR" sz="1000" b="0" i="0" u="none" strike="noStrike" kern="1200" cap="none" spc="0" normalizeH="0" baseline="0" noProof="0" dirty="0" smtClean="0">
                <a:ln>
                  <a:noFill/>
                </a:ln>
                <a:solidFill>
                  <a:schemeClr val="tx2">
                    <a:lumMod val="75000"/>
                  </a:schemeClr>
                </a:solidFill>
                <a:effectLst/>
                <a:uLnTx/>
                <a:uFillTx/>
                <a:latin typeface="+mn-lt"/>
                <a:ea typeface="+mn-ea"/>
                <a:cs typeface="+mn-cs"/>
              </a:rPr>
              <a:t>Output</a:t>
            </a:r>
          </a:p>
        </p:txBody>
      </p:sp>
      <p:cxnSp>
        <p:nvCxnSpPr>
          <p:cNvPr id="232" name="Connecteur droit 231"/>
          <p:cNvCxnSpPr>
            <a:stCxn id="233" idx="2"/>
          </p:cNvCxnSpPr>
          <p:nvPr/>
        </p:nvCxnSpPr>
        <p:spPr>
          <a:xfrm rot="16200000" flipH="1">
            <a:off x="8445759" y="6322496"/>
            <a:ext cx="240846" cy="172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sp>
        <p:nvSpPr>
          <p:cNvPr id="233" name="Organigramme : Décision 232"/>
          <p:cNvSpPr/>
          <p:nvPr/>
        </p:nvSpPr>
        <p:spPr>
          <a:xfrm>
            <a:off x="8186056" y="5841735"/>
            <a:ext cx="758524" cy="3612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 dirty="0" smtClean="0"/>
              <a:t>GO?</a:t>
            </a:r>
            <a:endParaRPr lang="fr-FR" sz="800" dirty="0"/>
          </a:p>
        </p:txBody>
      </p:sp>
      <p:sp>
        <p:nvSpPr>
          <p:cNvPr id="234" name="Octogone 233"/>
          <p:cNvSpPr/>
          <p:nvPr/>
        </p:nvSpPr>
        <p:spPr>
          <a:xfrm>
            <a:off x="7342955" y="5841734"/>
            <a:ext cx="374516" cy="361204"/>
          </a:xfrm>
          <a:prstGeom prst="octagon">
            <a:avLst>
              <a:gd name="adj" fmla="val 32188"/>
            </a:avLst>
          </a:prstGeom>
          <a:solidFill>
            <a:schemeClr val="bg1"/>
          </a:solidFill>
          <a:ln w="19050">
            <a:solidFill>
              <a:srgbClr val="FF3300"/>
            </a:solidFill>
          </a:ln>
        </p:spPr>
        <p:txBody>
          <a:bodyPr vert="horz" lIns="0" tIns="0" rIns="0" bIns="0" rtlCol="0" anchor="ctr" anchorCtr="1">
            <a:noAutofit/>
          </a:bodyPr>
          <a:lstStyle/>
          <a:p>
            <a:pPr indent="-180975" algn="ctr">
              <a:defRPr/>
            </a:pPr>
            <a:r>
              <a:rPr lang="fr-FR" sz="500" dirty="0" smtClean="0">
                <a:solidFill>
                  <a:schemeClr val="tx2">
                    <a:lumMod val="75000"/>
                  </a:schemeClr>
                </a:solidFill>
              </a:rPr>
              <a:t>STOP (Sorégies)</a:t>
            </a:r>
          </a:p>
        </p:txBody>
      </p:sp>
      <p:cxnSp>
        <p:nvCxnSpPr>
          <p:cNvPr id="235" name="Connecteur droit 234"/>
          <p:cNvCxnSpPr>
            <a:stCxn id="60" idx="3"/>
            <a:endCxn id="238" idx="2"/>
          </p:cNvCxnSpPr>
          <p:nvPr/>
        </p:nvCxnSpPr>
        <p:spPr>
          <a:xfrm>
            <a:off x="8558224" y="5363275"/>
            <a:ext cx="7025" cy="221868"/>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grpSp>
        <p:nvGrpSpPr>
          <p:cNvPr id="237" name="Groupe 236"/>
          <p:cNvGrpSpPr/>
          <p:nvPr/>
        </p:nvGrpSpPr>
        <p:grpSpPr>
          <a:xfrm>
            <a:off x="8434052" y="5585143"/>
            <a:ext cx="262393" cy="121219"/>
            <a:chOff x="1607417" y="2361438"/>
            <a:chExt cx="262393" cy="121219"/>
          </a:xfrm>
        </p:grpSpPr>
        <p:sp>
          <p:nvSpPr>
            <p:cNvPr id="238" name="Rectangle 237"/>
            <p:cNvSpPr/>
            <p:nvPr/>
          </p:nvSpPr>
          <p:spPr>
            <a:xfrm flipV="1">
              <a:off x="1607417" y="2361438"/>
              <a:ext cx="262393" cy="45720"/>
            </a:xfrm>
            <a:prstGeom prst="rect">
              <a:avLst/>
            </a:prstGeom>
            <a:solidFill>
              <a:schemeClr val="accent1">
                <a:lumMod val="20000"/>
                <a:lumOff val="80000"/>
              </a:schemeClr>
            </a:solidFill>
            <a:ln>
              <a:solidFill>
                <a:schemeClr val="tx2">
                  <a:lumMod val="75000"/>
                </a:schemeClr>
              </a:solidFill>
            </a:ln>
          </p:spPr>
          <p:txBody>
            <a:bodyPr vert="horz" lIns="144000" tIns="45720" rIns="91440" bIns="45720" rtlCol="0">
              <a:noAutofit/>
            </a:bodyPr>
            <a:lstStyle/>
            <a:p>
              <a:pPr algn="ctr">
                <a:defRPr/>
              </a:pPr>
              <a:endParaRPr lang="fr-FR" sz="1000" dirty="0" smtClean="0">
                <a:solidFill>
                  <a:schemeClr val="tx2">
                    <a:lumMod val="75000"/>
                  </a:schemeClr>
                </a:solidFill>
              </a:endParaRPr>
            </a:p>
          </p:txBody>
        </p:sp>
        <p:sp>
          <p:nvSpPr>
            <p:cNvPr id="239" name="Rectangle 238"/>
            <p:cNvSpPr/>
            <p:nvPr/>
          </p:nvSpPr>
          <p:spPr>
            <a:xfrm flipV="1">
              <a:off x="1607417" y="2405062"/>
              <a:ext cx="262393" cy="77595"/>
            </a:xfrm>
            <a:prstGeom prst="rect">
              <a:avLst/>
            </a:prstGeom>
            <a:noFill/>
            <a:ln>
              <a:solidFill>
                <a:schemeClr val="tx2">
                  <a:lumMod val="75000"/>
                </a:schemeClr>
              </a:solidFill>
            </a:ln>
          </p:spPr>
          <p:txBody>
            <a:bodyPr vert="horz" lIns="144000" tIns="45720" rIns="91440" bIns="45720" rtlCol="0">
              <a:noAutofit/>
            </a:bodyPr>
            <a:lstStyle/>
            <a:p>
              <a:pPr algn="ctr">
                <a:spcBef>
                  <a:spcPct val="20000"/>
                </a:spcBef>
                <a:defRPr/>
              </a:pPr>
              <a:endParaRPr lang="fr-FR" sz="900" dirty="0" smtClean="0">
                <a:solidFill>
                  <a:schemeClr val="tx2">
                    <a:lumMod val="75000"/>
                  </a:schemeClr>
                </a:solidFill>
              </a:endParaRPr>
            </a:p>
          </p:txBody>
        </p:sp>
      </p:grpSp>
      <p:cxnSp>
        <p:nvCxnSpPr>
          <p:cNvPr id="240" name="Connecteur droit 239"/>
          <p:cNvCxnSpPr>
            <a:stCxn id="239" idx="0"/>
            <a:endCxn id="233" idx="0"/>
          </p:cNvCxnSpPr>
          <p:nvPr/>
        </p:nvCxnSpPr>
        <p:spPr>
          <a:xfrm rot="16200000" flipH="1">
            <a:off x="8497597" y="5774013"/>
            <a:ext cx="135373" cy="69"/>
          </a:xfrm>
          <a:prstGeom prst="line">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41" name="Forme 204"/>
          <p:cNvCxnSpPr>
            <a:stCxn id="238" idx="3"/>
            <a:endCxn id="231" idx="3"/>
          </p:cNvCxnSpPr>
          <p:nvPr/>
        </p:nvCxnSpPr>
        <p:spPr>
          <a:xfrm flipH="1" flipV="1">
            <a:off x="8373096" y="3731038"/>
            <a:ext cx="323349" cy="1876965"/>
          </a:xfrm>
          <a:prstGeom prst="bentConnector3">
            <a:avLst>
              <a:gd name="adj1" fmla="val -70698"/>
            </a:avLst>
          </a:prstGeom>
          <a:ln>
            <a:prstDash val="sysDot"/>
            <a:tailEnd type="none"/>
          </a:ln>
        </p:spPr>
        <p:style>
          <a:lnRef idx="1">
            <a:schemeClr val="accent1"/>
          </a:lnRef>
          <a:fillRef idx="0">
            <a:schemeClr val="accent1"/>
          </a:fillRef>
          <a:effectRef idx="0">
            <a:schemeClr val="accent1"/>
          </a:effectRef>
          <a:fontRef idx="minor">
            <a:schemeClr val="tx1"/>
          </a:fontRef>
        </p:style>
      </p:cxnSp>
      <p:sp>
        <p:nvSpPr>
          <p:cNvPr id="255" name="ZoneTexte 254"/>
          <p:cNvSpPr txBox="1"/>
          <p:nvPr/>
        </p:nvSpPr>
        <p:spPr>
          <a:xfrm>
            <a:off x="8215086" y="6381075"/>
            <a:ext cx="773752" cy="295496"/>
          </a:xfrm>
          <a:prstGeom prst="rect">
            <a:avLst/>
          </a:prstGeom>
          <a:ln/>
        </p:spPr>
        <p:style>
          <a:lnRef idx="2">
            <a:schemeClr val="accent2"/>
          </a:lnRef>
          <a:fillRef idx="1">
            <a:schemeClr val="lt1"/>
          </a:fillRef>
          <a:effectRef idx="0">
            <a:schemeClr val="accent2"/>
          </a:effectRef>
          <a:fontRef idx="minor">
            <a:schemeClr val="dk1"/>
          </a:fontRef>
        </p:style>
        <p:txBody>
          <a:bodyPr vert="horz" lIns="144000" tIns="45720" rIns="91440" bIns="45720" rtlCol="0" anchor="ctr" anchorCtr="1">
            <a:noAutofit/>
          </a:bodyPr>
          <a:lstStyle/>
          <a:p>
            <a:pPr indent="-180975" algn="ctr">
              <a:defRPr/>
            </a:pPr>
            <a:r>
              <a:rPr lang="en-US" sz="11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Closing</a:t>
            </a:r>
          </a:p>
        </p:txBody>
      </p:sp>
      <p:cxnSp>
        <p:nvCxnSpPr>
          <p:cNvPr id="267" name="Connecteur droit avec flèche 266"/>
          <p:cNvCxnSpPr/>
          <p:nvPr/>
        </p:nvCxnSpPr>
        <p:spPr>
          <a:xfrm>
            <a:off x="6646460" y="4954138"/>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8" name="Connecteur droit avec flèche 267"/>
          <p:cNvCxnSpPr/>
          <p:nvPr/>
        </p:nvCxnSpPr>
        <p:spPr>
          <a:xfrm>
            <a:off x="4408227" y="3875964"/>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69" name="Connecteur droit avec flèche 268"/>
          <p:cNvCxnSpPr/>
          <p:nvPr/>
        </p:nvCxnSpPr>
        <p:spPr>
          <a:xfrm>
            <a:off x="2129050" y="2770495"/>
            <a:ext cx="450376" cy="1588"/>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cxnSp>
        <p:nvCxnSpPr>
          <p:cNvPr id="271" name="Connecteur droit avec flèche 270"/>
          <p:cNvCxnSpPr>
            <a:stCxn id="233" idx="1"/>
          </p:cNvCxnSpPr>
          <p:nvPr/>
        </p:nvCxnSpPr>
        <p:spPr>
          <a:xfrm rot="10800000">
            <a:off x="7792872" y="6005016"/>
            <a:ext cx="393184" cy="17321"/>
          </a:xfrm>
          <a:prstGeom prst="straightConnector1">
            <a:avLst/>
          </a:prstGeom>
          <a:ln>
            <a:tailEnd type="stealth"/>
          </a:ln>
        </p:spPr>
        <p:style>
          <a:lnRef idx="1">
            <a:schemeClr val="accent1"/>
          </a:lnRef>
          <a:fillRef idx="0">
            <a:schemeClr val="accent1"/>
          </a:fillRef>
          <a:effectRef idx="0">
            <a:schemeClr val="accent1"/>
          </a:effectRef>
          <a:fontRef idx="minor">
            <a:schemeClr val="tx1"/>
          </a:fontRef>
        </p:style>
      </p:cxnSp>
      <p:sp>
        <p:nvSpPr>
          <p:cNvPr id="277" name="ZoneTexte 276"/>
          <p:cNvSpPr txBox="1"/>
          <p:nvPr/>
        </p:nvSpPr>
        <p:spPr>
          <a:xfrm>
            <a:off x="2326646" y="1027902"/>
            <a:ext cx="1308688" cy="261610"/>
          </a:xfrm>
          <a:prstGeom prst="rect">
            <a:avLst/>
          </a:prstGeom>
          <a:noFill/>
        </p:spPr>
        <p:txBody>
          <a:bodyPr wrap="square" rtlCol="0">
            <a:spAutoFit/>
          </a:bodyPr>
          <a:lstStyle/>
          <a:p>
            <a:pPr algn="ctr"/>
            <a:r>
              <a:rPr lang="fr-FR" sz="1100" dirty="0" smtClean="0"/>
              <a:t>Phase 1 </a:t>
            </a:r>
            <a:r>
              <a:rPr lang="fr-FR" sz="1000" dirty="0" smtClean="0"/>
              <a:t>(8/12 Sem.)</a:t>
            </a:r>
            <a:endParaRPr lang="fr-FR" sz="1100" dirty="0"/>
          </a:p>
        </p:txBody>
      </p:sp>
      <p:sp>
        <p:nvSpPr>
          <p:cNvPr id="279" name="ZoneTexte 278"/>
          <p:cNvSpPr txBox="1"/>
          <p:nvPr/>
        </p:nvSpPr>
        <p:spPr>
          <a:xfrm>
            <a:off x="4484914" y="1027902"/>
            <a:ext cx="1364343" cy="261610"/>
          </a:xfrm>
          <a:prstGeom prst="rect">
            <a:avLst/>
          </a:prstGeom>
          <a:noFill/>
        </p:spPr>
        <p:txBody>
          <a:bodyPr wrap="square" rtlCol="0">
            <a:spAutoFit/>
          </a:bodyPr>
          <a:lstStyle/>
          <a:p>
            <a:pPr algn="ctr"/>
            <a:r>
              <a:rPr lang="fr-FR" sz="1100" dirty="0" smtClean="0"/>
              <a:t>Phase 2 (8 - 12</a:t>
            </a:r>
            <a:r>
              <a:rPr lang="fr-FR" sz="1000" dirty="0" smtClean="0"/>
              <a:t> Sem.)</a:t>
            </a:r>
            <a:endParaRPr lang="fr-FR" sz="1100" dirty="0"/>
          </a:p>
        </p:txBody>
      </p:sp>
      <p:sp>
        <p:nvSpPr>
          <p:cNvPr id="280" name="ZoneTexte 279"/>
          <p:cNvSpPr txBox="1"/>
          <p:nvPr/>
        </p:nvSpPr>
        <p:spPr>
          <a:xfrm>
            <a:off x="6608360" y="1027902"/>
            <a:ext cx="1635754" cy="261610"/>
          </a:xfrm>
          <a:prstGeom prst="rect">
            <a:avLst/>
          </a:prstGeom>
          <a:noFill/>
        </p:spPr>
        <p:txBody>
          <a:bodyPr wrap="square" rtlCol="0">
            <a:spAutoFit/>
          </a:bodyPr>
          <a:lstStyle/>
          <a:p>
            <a:pPr algn="ctr"/>
            <a:r>
              <a:rPr lang="fr-FR" sz="1100" dirty="0" smtClean="0"/>
              <a:t>Phase 3 </a:t>
            </a:r>
            <a:r>
              <a:rPr lang="fr-FR" sz="1000" dirty="0" smtClean="0"/>
              <a:t>(8 -16 Sem.)</a:t>
            </a:r>
            <a:endParaRPr lang="fr-FR" sz="11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1960</Words>
  <Application>Microsoft Office PowerPoint</Application>
  <PresentationFormat>Affichage à l'écran (4:3)</PresentationFormat>
  <Paragraphs>226</Paragraphs>
  <Slides>13</Slides>
  <Notes>3</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Proposition de Prestation pour la Mise en Valeur de la Participation de Sorégies dans Séolis</vt:lpstr>
      <vt:lpstr>Index</vt:lpstr>
      <vt:lpstr>1.- Historique et description des actifs</vt:lpstr>
      <vt:lpstr>2.- Acheteurs potentiels: première approche (1/2)</vt:lpstr>
      <vt:lpstr>2.- Acheteurs potentiels: première approche (2/2)</vt:lpstr>
      <vt:lpstr>3.- Valorisations des titres</vt:lpstr>
      <vt:lpstr>4.- Planning du Projet (1/3)</vt:lpstr>
      <vt:lpstr>4.- Planning du Projet (2/3)</vt:lpstr>
      <vt:lpstr>4.- Planning du Projet (3/3)</vt:lpstr>
      <vt:lpstr>4.1. - Détail de la Phase 0</vt:lpstr>
      <vt:lpstr>4.2. - Détail de la Phase 1 – Option de céder 10% de Sorégies</vt:lpstr>
      <vt:lpstr>5.- Proposition Commerciale</vt:lpstr>
      <vt:lpstr>6.- Team Project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44</cp:revision>
  <dcterms:created xsi:type="dcterms:W3CDTF">2010-11-12T08:24:40Z</dcterms:created>
  <dcterms:modified xsi:type="dcterms:W3CDTF">2011-01-31T08:47:47Z</dcterms:modified>
</cp:coreProperties>
</file>