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57" r:id="rId3"/>
    <p:sldId id="258" r:id="rId4"/>
    <p:sldId id="259" r:id="rId5"/>
    <p:sldId id="273" r:id="rId6"/>
    <p:sldId id="260" r:id="rId7"/>
    <p:sldId id="267" r:id="rId8"/>
    <p:sldId id="268" r:id="rId9"/>
    <p:sldId id="269" r:id="rId10"/>
    <p:sldId id="270" r:id="rId11"/>
    <p:sldId id="271" r:id="rId12"/>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142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29/11/2010</a:t>
            </a:fld>
            <a:endParaRPr lang="fr-FR"/>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29/11/2010</a:t>
            </a:fld>
            <a:endParaRPr lang="fr-FR"/>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29/11/2010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29/11/2010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29/11/2010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29/11/2010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29/11/2010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29/11/2010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29/11/2010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29/11/2010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29/11/2010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29/11/2010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051720" y="2324323"/>
            <a:ext cx="5040560"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r>
              <a:rPr lang="fr-FR" sz="3200" dirty="0" smtClean="0">
                <a:solidFill>
                  <a:schemeClr val="tx2">
                    <a:lumMod val="75000"/>
                  </a:schemeClr>
                </a:solidFill>
                <a:latin typeface="+mn-lt"/>
                <a:ea typeface="+mn-ea"/>
                <a:cs typeface="+mn-cs"/>
              </a:rPr>
              <a:t>Proposition </a:t>
            </a:r>
            <a:r>
              <a:rPr lang="fr-FR" sz="3200" dirty="0" smtClean="0">
                <a:solidFill>
                  <a:schemeClr val="tx2">
                    <a:lumMod val="75000"/>
                  </a:schemeClr>
                </a:solidFill>
              </a:rPr>
              <a:t>de Prestation pour la </a:t>
            </a:r>
            <a:r>
              <a:rPr lang="fr-FR" sz="3200" dirty="0" smtClean="0">
                <a:solidFill>
                  <a:schemeClr val="tx2">
                    <a:lumMod val="75000"/>
                  </a:schemeClr>
                </a:solidFill>
                <a:latin typeface="+mn-lt"/>
                <a:ea typeface="+mn-ea"/>
                <a:cs typeface="+mn-cs"/>
              </a:rPr>
              <a:t>Mise </a:t>
            </a:r>
            <a:r>
              <a:rPr lang="fr-FR" sz="3200" dirty="0">
                <a:solidFill>
                  <a:schemeClr val="tx2">
                    <a:lumMod val="75000"/>
                  </a:schemeClr>
                </a:solidFill>
                <a:latin typeface="+mn-lt"/>
                <a:ea typeface="+mn-ea"/>
                <a:cs typeface="+mn-cs"/>
              </a:rPr>
              <a:t>en Valeur de la Participation </a:t>
            </a:r>
            <a:r>
              <a:rPr lang="fr-FR" sz="3200" dirty="0" smtClean="0">
                <a:solidFill>
                  <a:schemeClr val="tx2">
                    <a:lumMod val="75000"/>
                  </a:schemeClr>
                </a:solidFill>
                <a:latin typeface="+mn-lt"/>
                <a:ea typeface="+mn-ea"/>
                <a:cs typeface="+mn-cs"/>
              </a:rPr>
              <a:t>de Soregies </a:t>
            </a:r>
            <a:r>
              <a:rPr lang="fr-FR" sz="3200" dirty="0" smtClean="0">
                <a:solidFill>
                  <a:schemeClr val="tx2">
                    <a:lumMod val="75000"/>
                  </a:schemeClr>
                </a:solidFill>
              </a:rPr>
              <a:t>dans</a:t>
            </a:r>
            <a:r>
              <a:rPr lang="fr-FR" sz="3200" dirty="0" smtClean="0">
                <a:solidFill>
                  <a:schemeClr val="tx2">
                    <a:lumMod val="75000"/>
                  </a:schemeClr>
                </a:solidFill>
                <a:latin typeface="+mn-lt"/>
                <a:ea typeface="+mn-ea"/>
                <a:cs typeface="+mn-cs"/>
              </a:rPr>
              <a:t> </a:t>
            </a:r>
            <a:r>
              <a:rPr lang="fr-FR" sz="3200" dirty="0" err="1">
                <a:solidFill>
                  <a:schemeClr val="tx2">
                    <a:lumMod val="75000"/>
                  </a:schemeClr>
                </a:solidFill>
                <a:latin typeface="+mn-lt"/>
                <a:ea typeface="+mn-ea"/>
                <a:cs typeface="+mn-cs"/>
              </a:rPr>
              <a:t>Seolis</a:t>
            </a:r>
            <a:endParaRPr lang="fr-FR" sz="3200" dirty="0">
              <a:solidFill>
                <a:schemeClr val="tx2">
                  <a:lumMod val="75000"/>
                </a:schemeClr>
              </a:solidFill>
              <a:latin typeface="+mn-lt"/>
              <a:ea typeface="+mn-ea"/>
              <a:cs typeface="+mn-cs"/>
            </a:endParaRPr>
          </a:p>
        </p:txBody>
      </p:sp>
      <p:sp>
        <p:nvSpPr>
          <p:cNvPr id="3" name="Sous-titre 2"/>
          <p:cNvSpPr>
            <a:spLocks noGrp="1"/>
          </p:cNvSpPr>
          <p:nvPr>
            <p:ph type="subTitle" idx="1"/>
          </p:nvPr>
        </p:nvSpPr>
        <p:spPr>
          <a:xfrm>
            <a:off x="1371600" y="4268688"/>
            <a:ext cx="6400800" cy="1752600"/>
          </a:xfrm>
        </p:spPr>
        <p:txBody>
          <a:bodyPr>
            <a:normAutofit/>
          </a:bodyPr>
          <a:lstStyle/>
          <a:p>
            <a:r>
              <a:rPr lang="fr-FR" sz="2400" dirty="0" smtClean="0"/>
              <a:t>Paris, 25 novembre 2010</a:t>
            </a:r>
            <a:endParaRPr lang="fr-FR" sz="2400" dirty="0"/>
          </a:p>
        </p:txBody>
      </p:sp>
      <p:sp>
        <p:nvSpPr>
          <p:cNvPr id="4" name="ZoneTexte 3"/>
          <p:cNvSpPr txBox="1"/>
          <p:nvPr/>
        </p:nvSpPr>
        <p:spPr>
          <a:xfrm>
            <a:off x="72008" y="-27384"/>
            <a:ext cx="2843808"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AH </a:t>
            </a:r>
            <a:r>
              <a:rPr lang="en-US" sz="2000" b="1" dirty="0" smtClean="0">
                <a:solidFill>
                  <a:schemeClr val="accent1">
                    <a:lumMod val="60000"/>
                    <a:lumOff val="40000"/>
                  </a:schemeClr>
                </a:solidFill>
                <a:sym typeface="Webdings"/>
              </a:rPr>
              <a:t>LinK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5.- Proposition Commerciale</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10</a:t>
            </a:fld>
            <a:endParaRPr lang="fr-FR" dirty="0"/>
          </a:p>
        </p:txBody>
      </p:sp>
      <p:sp>
        <p:nvSpPr>
          <p:cNvPr id="9" name="Sous-titre 2"/>
          <p:cNvSpPr txBox="1">
            <a:spLocks/>
          </p:cNvSpPr>
          <p:nvPr/>
        </p:nvSpPr>
        <p:spPr>
          <a:xfrm>
            <a:off x="508000" y="1135744"/>
            <a:ext cx="8186057" cy="2188027"/>
          </a:xfrm>
          <a:prstGeom prst="rect">
            <a:avLst/>
          </a:prstGeom>
          <a:noFill/>
          <a:ln>
            <a:solidFill>
              <a:schemeClr val="tx2">
                <a:lumMod val="75000"/>
              </a:schemeClr>
            </a:solidFill>
          </a:ln>
        </p:spPr>
        <p:txBody>
          <a:bodyPr vert="horz" lIns="144000" tIns="108000" rIns="91440" bIns="45720" rtlCol="0">
            <a:normAutofit/>
          </a:bodyPr>
          <a:lstStyle/>
          <a:p>
            <a:pPr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Afin de garantir à Soregies une liberté totale dans</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la gestion du </a:t>
            </a:r>
            <a:r>
              <a:rPr kumimoji="0" lang="fr-FR" sz="1500" b="0" i="0" u="none" strike="noStrike" kern="1200" cap="none" spc="0" normalizeH="0" noProof="0" dirty="0" err="1" smtClean="0">
                <a:ln>
                  <a:noFill/>
                </a:ln>
                <a:solidFill>
                  <a:schemeClr val="tx2">
                    <a:lumMod val="75000"/>
                  </a:schemeClr>
                </a:solidFill>
                <a:effectLst/>
                <a:uLnTx/>
                <a:uFillTx/>
                <a:latin typeface="+mn-lt"/>
                <a:ea typeface="+mn-ea"/>
                <a:cs typeface="+mn-cs"/>
              </a:rPr>
              <a:t>process</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de vente, et notamment la faculté de l’interrompre à tout moment, n</a:t>
            </a: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ous proposons une rémunération divisée en trois éléments:</a:t>
            </a:r>
          </a:p>
          <a:p>
            <a:pPr marL="457200" lvl="0" indent="-457200">
              <a:spcBef>
                <a:spcPct val="20000"/>
              </a:spcBef>
              <a:buFont typeface="Arial" pitchFamily="34" charset="0"/>
              <a:buAutoNum type="arabicPeriod"/>
              <a:defRPr/>
            </a:pPr>
            <a:r>
              <a:rPr lang="fr-FR" sz="1500" dirty="0" smtClean="0">
                <a:solidFill>
                  <a:schemeClr val="tx2">
                    <a:lumMod val="75000"/>
                  </a:schemeClr>
                </a:solidFill>
              </a:rPr>
              <a:t>Montant forfaitaire de €10k H.T. qui couvre la phase 0</a:t>
            </a:r>
          </a:p>
          <a:p>
            <a:pPr marL="457200" lvl="0" indent="-457200">
              <a:spcBef>
                <a:spcPct val="20000"/>
              </a:spcBef>
              <a:buFont typeface="Arial" pitchFamily="34" charset="0"/>
              <a:buAutoNum type="arabicPeriod"/>
              <a:defRPr/>
            </a:pPr>
            <a:r>
              <a:rPr lang="fr-FR" sz="1500" dirty="0" smtClean="0">
                <a:solidFill>
                  <a:schemeClr val="tx2">
                    <a:lumMod val="75000"/>
                  </a:schemeClr>
                </a:solidFill>
              </a:rPr>
              <a:t>Une rétribution (</a:t>
            </a:r>
            <a:r>
              <a:rPr lang="fr-FR" sz="1500" dirty="0" err="1" smtClean="0">
                <a:solidFill>
                  <a:schemeClr val="tx2">
                    <a:lumMod val="75000"/>
                  </a:schemeClr>
                </a:solidFill>
              </a:rPr>
              <a:t>retainer</a:t>
            </a:r>
            <a:r>
              <a:rPr lang="fr-FR" sz="1500" dirty="0" smtClean="0">
                <a:solidFill>
                  <a:schemeClr val="tx2">
                    <a:lumMod val="75000"/>
                  </a:schemeClr>
                </a:solidFill>
              </a:rPr>
              <a:t>) de €2,5k H.T. /semaine pour les phases 1, 2 et 3. Plafonnée à €20k pour chacune des phases 1 et 2, et €30k pour la phase 3.</a:t>
            </a: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Une</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commission de succès de 2,5% H.T. calculée sur le montant de la transaction.  Cette commission de succès s’entend nette des honoraires déjà versés au titre du </a:t>
            </a:r>
            <a:r>
              <a:rPr kumimoji="0" lang="fr-FR" sz="1500" b="0" i="0" u="none" strike="noStrike" kern="1200" cap="none" spc="0" normalizeH="0" noProof="0" dirty="0" err="1" smtClean="0">
                <a:ln>
                  <a:noFill/>
                </a:ln>
                <a:solidFill>
                  <a:schemeClr val="tx2">
                    <a:lumMod val="75000"/>
                  </a:schemeClr>
                </a:solidFill>
                <a:effectLst/>
                <a:uLnTx/>
                <a:uFillTx/>
                <a:latin typeface="+mn-lt"/>
                <a:ea typeface="+mn-ea"/>
                <a:cs typeface="+mn-cs"/>
              </a:rPr>
              <a:t>retainer</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a:t>
            </a:r>
          </a:p>
          <a:p>
            <a:pPr marL="457200" marR="0" lvl="0" indent="-457200" algn="l" defTabSz="914400" rtl="0" eaLnBrk="1" fontAlgn="auto" latinLnBrk="0" hangingPunct="1">
              <a:lnSpc>
                <a:spcPct val="100000"/>
              </a:lnSpc>
              <a:spcBef>
                <a:spcPct val="20000"/>
              </a:spcBef>
              <a:spcAft>
                <a:spcPts val="0"/>
              </a:spcAft>
              <a:buClrTx/>
              <a:buSzTx/>
              <a:tabLst/>
              <a:defRPr/>
            </a:pPr>
            <a:r>
              <a:rPr lang="fr-FR" sz="1500" dirty="0" smtClean="0">
                <a:solidFill>
                  <a:schemeClr val="tx2">
                    <a:lumMod val="75000"/>
                  </a:schemeClr>
                </a:solidFill>
              </a:rPr>
              <a:t>Les frais et débours strictement nécessaires à la transaction seront remboursés sur justificatifs.</a:t>
            </a:r>
            <a:endPar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endParaRPr lang="fr-FR" sz="1500" baseline="0" dirty="0" smtClean="0">
              <a:solidFill>
                <a:schemeClr val="tx2">
                  <a:lumMod val="75000"/>
                </a:schemeClr>
              </a:solidFill>
            </a:endParaRPr>
          </a:p>
          <a:p>
            <a:pPr marL="457200" marR="0" lvl="0" indent="-457200" algn="l" defTabSz="914400" rtl="0" eaLnBrk="1" fontAlgn="auto" latinLnBrk="0" hangingPunct="1">
              <a:lnSpc>
                <a:spcPct val="100000"/>
              </a:lnSpc>
              <a:spcBef>
                <a:spcPct val="20000"/>
              </a:spcBef>
              <a:spcAft>
                <a:spcPts val="0"/>
              </a:spcAft>
              <a:buClrTx/>
              <a:buSzTx/>
              <a:tabLst/>
              <a:defRPr/>
            </a:pPr>
            <a:endPar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cxnSp>
        <p:nvCxnSpPr>
          <p:cNvPr id="32" name="Connecteur droit 31"/>
          <p:cNvCxnSpPr>
            <a:stCxn id="38" idx="4"/>
          </p:cNvCxnSpPr>
          <p:nvPr/>
        </p:nvCxnSpPr>
        <p:spPr>
          <a:xfrm rot="16200000" flipH="1">
            <a:off x="1082819" y="4684275"/>
            <a:ext cx="1662311"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a:stCxn id="40" idx="4"/>
          </p:cNvCxnSpPr>
          <p:nvPr/>
        </p:nvCxnSpPr>
        <p:spPr>
          <a:xfrm rot="5400000">
            <a:off x="3362883" y="4672026"/>
            <a:ext cx="1647796" cy="9987"/>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4" name="Connecteur droit 33"/>
          <p:cNvCxnSpPr>
            <a:stCxn id="42" idx="4"/>
          </p:cNvCxnSpPr>
          <p:nvPr/>
        </p:nvCxnSpPr>
        <p:spPr>
          <a:xfrm rot="16200000" flipH="1">
            <a:off x="5189093" y="5105189"/>
            <a:ext cx="2504139"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5" name="Connecteur droit 34"/>
          <p:cNvCxnSpPr>
            <a:stCxn id="37" idx="4"/>
          </p:cNvCxnSpPr>
          <p:nvPr/>
        </p:nvCxnSpPr>
        <p:spPr>
          <a:xfrm rot="5400000">
            <a:off x="-322613" y="4662503"/>
            <a:ext cx="1618765"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455183" y="3821660"/>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Ellipse 36"/>
          <p:cNvSpPr/>
          <p:nvPr/>
        </p:nvSpPr>
        <p:spPr>
          <a:xfrm>
            <a:off x="453345"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p:cNvSpPr/>
          <p:nvPr/>
        </p:nvSpPr>
        <p:spPr>
          <a:xfrm>
            <a:off x="1880550"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9" name="Connecteur droit 38"/>
          <p:cNvCxnSpPr/>
          <p:nvPr/>
        </p:nvCxnSpPr>
        <p:spPr>
          <a:xfrm>
            <a:off x="1947398" y="3821660"/>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40" name="Ellipse 39"/>
          <p:cNvSpPr/>
          <p:nvPr/>
        </p:nvSpPr>
        <p:spPr>
          <a:xfrm>
            <a:off x="4158350"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40"/>
          <p:cNvCxnSpPr/>
          <p:nvPr/>
        </p:nvCxnSpPr>
        <p:spPr>
          <a:xfrm>
            <a:off x="4225198" y="3821660"/>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42" name="Ellipse 41"/>
          <p:cNvSpPr/>
          <p:nvPr/>
        </p:nvSpPr>
        <p:spPr>
          <a:xfrm>
            <a:off x="6407738"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3" name="Connecteur droit 42"/>
          <p:cNvCxnSpPr/>
          <p:nvPr/>
        </p:nvCxnSpPr>
        <p:spPr>
          <a:xfrm>
            <a:off x="6474586" y="3821660"/>
            <a:ext cx="2230170"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Ellipse 43"/>
          <p:cNvSpPr/>
          <p:nvPr/>
        </p:nvSpPr>
        <p:spPr>
          <a:xfrm>
            <a:off x="8704756"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5" name="Connecteur droit 44"/>
          <p:cNvCxnSpPr/>
          <p:nvPr/>
        </p:nvCxnSpPr>
        <p:spPr>
          <a:xfrm rot="5400000" flipH="1" flipV="1">
            <a:off x="415296" y="3718726"/>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rot="5400000" flipH="1" flipV="1">
            <a:off x="1830604"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rot="5400000" flipH="1" flipV="1">
            <a:off x="4108404"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rot="5400000" flipH="1" flipV="1">
            <a:off x="6357792"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rot="5400000" flipH="1" flipV="1">
            <a:off x="8654810" y="3706829"/>
            <a:ext cx="166740" cy="0"/>
          </a:xfrm>
          <a:prstGeom prst="line">
            <a:avLst/>
          </a:prstGeom>
        </p:spPr>
        <p:style>
          <a:lnRef idx="1">
            <a:schemeClr val="accent1"/>
          </a:lnRef>
          <a:fillRef idx="0">
            <a:schemeClr val="accent1"/>
          </a:fillRef>
          <a:effectRef idx="0">
            <a:schemeClr val="accent1"/>
          </a:effectRef>
          <a:fontRef idx="minor">
            <a:schemeClr val="tx1"/>
          </a:fontRef>
        </p:style>
      </p:cxnSp>
      <p:sp>
        <p:nvSpPr>
          <p:cNvPr id="50" name="ZoneTexte 49"/>
          <p:cNvSpPr txBox="1"/>
          <p:nvPr/>
        </p:nvSpPr>
        <p:spPr>
          <a:xfrm>
            <a:off x="749665" y="3894169"/>
            <a:ext cx="910042" cy="605258"/>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a:t>
            </a:r>
            <a:r>
              <a:rPr lang="fr-FR" sz="11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Seolis</a:t>
            </a:r>
            <a:endPar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52" name="Connecteur droit 51"/>
          <p:cNvCxnSpPr>
            <a:stCxn id="44" idx="4"/>
          </p:cNvCxnSpPr>
          <p:nvPr/>
        </p:nvCxnSpPr>
        <p:spPr>
          <a:xfrm rot="5400000">
            <a:off x="7507882" y="5083419"/>
            <a:ext cx="2460596"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3" name="ZoneTexte 52"/>
          <p:cNvSpPr txBox="1"/>
          <p:nvPr/>
        </p:nvSpPr>
        <p:spPr>
          <a:xfrm>
            <a:off x="2662545" y="3894169"/>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a:t>
            </a:r>
          </a:p>
        </p:txBody>
      </p:sp>
      <p:sp>
        <p:nvSpPr>
          <p:cNvPr id="54" name="ZoneTexte 53"/>
          <p:cNvSpPr txBox="1"/>
          <p:nvPr/>
        </p:nvSpPr>
        <p:spPr>
          <a:xfrm>
            <a:off x="4800158" y="3894168"/>
            <a:ext cx="1082198" cy="648805"/>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meilleur candidat et MOU</a:t>
            </a:r>
          </a:p>
        </p:txBody>
      </p:sp>
      <p:sp>
        <p:nvSpPr>
          <p:cNvPr id="55" name="ZoneTexte 54"/>
          <p:cNvSpPr txBox="1"/>
          <p:nvPr/>
        </p:nvSpPr>
        <p:spPr>
          <a:xfrm>
            <a:off x="7096658" y="3894169"/>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a:t>
            </a:r>
          </a:p>
        </p:txBody>
      </p:sp>
      <p:sp>
        <p:nvSpPr>
          <p:cNvPr id="60" name="ZoneTexte 59"/>
          <p:cNvSpPr txBox="1"/>
          <p:nvPr/>
        </p:nvSpPr>
        <p:spPr>
          <a:xfrm>
            <a:off x="648065" y="3509796"/>
            <a:ext cx="1113242" cy="261610"/>
          </a:xfrm>
          <a:prstGeom prst="rect">
            <a:avLst/>
          </a:prstGeom>
          <a:noFill/>
        </p:spPr>
        <p:txBody>
          <a:bodyPr wrap="square" rtlCol="0">
            <a:spAutoFit/>
          </a:bodyPr>
          <a:lstStyle/>
          <a:p>
            <a:pPr algn="ctr"/>
            <a:r>
              <a:rPr lang="fr-FR" sz="1100" dirty="0" smtClean="0"/>
              <a:t>Phase 0 </a:t>
            </a:r>
            <a:r>
              <a:rPr lang="fr-FR" sz="1000" dirty="0" smtClean="0"/>
              <a:t>(4 Sem.)</a:t>
            </a:r>
            <a:endParaRPr lang="fr-FR" sz="1100" dirty="0"/>
          </a:p>
        </p:txBody>
      </p:sp>
      <p:sp>
        <p:nvSpPr>
          <p:cNvPr id="61" name="ZoneTexte 60"/>
          <p:cNvSpPr txBox="1"/>
          <p:nvPr/>
        </p:nvSpPr>
        <p:spPr>
          <a:xfrm>
            <a:off x="2607494" y="3509796"/>
            <a:ext cx="1113242" cy="261610"/>
          </a:xfrm>
          <a:prstGeom prst="rect">
            <a:avLst/>
          </a:prstGeom>
          <a:noFill/>
        </p:spPr>
        <p:txBody>
          <a:bodyPr wrap="square" rtlCol="0">
            <a:spAutoFit/>
          </a:bodyPr>
          <a:lstStyle/>
          <a:p>
            <a:pPr algn="ctr"/>
            <a:r>
              <a:rPr lang="fr-FR" sz="1100" dirty="0" smtClean="0"/>
              <a:t>Phase 1 </a:t>
            </a:r>
            <a:r>
              <a:rPr lang="fr-FR" sz="1000" dirty="0" smtClean="0"/>
              <a:t>(8 Sem.)</a:t>
            </a:r>
            <a:endParaRPr lang="fr-FR" sz="1100" dirty="0"/>
          </a:p>
        </p:txBody>
      </p:sp>
      <p:sp>
        <p:nvSpPr>
          <p:cNvPr id="62" name="ZoneTexte 61"/>
          <p:cNvSpPr txBox="1"/>
          <p:nvPr/>
        </p:nvSpPr>
        <p:spPr>
          <a:xfrm>
            <a:off x="4784636" y="3509796"/>
            <a:ext cx="1113242" cy="261610"/>
          </a:xfrm>
          <a:prstGeom prst="rect">
            <a:avLst/>
          </a:prstGeom>
          <a:noFill/>
        </p:spPr>
        <p:txBody>
          <a:bodyPr wrap="square" rtlCol="0">
            <a:spAutoFit/>
          </a:bodyPr>
          <a:lstStyle/>
          <a:p>
            <a:pPr algn="ctr"/>
            <a:r>
              <a:rPr lang="fr-FR" sz="1100" dirty="0" smtClean="0"/>
              <a:t>Phase 2 </a:t>
            </a:r>
            <a:r>
              <a:rPr lang="fr-FR" sz="1000" dirty="0" smtClean="0"/>
              <a:t>(8 Sem.)</a:t>
            </a:r>
            <a:endParaRPr lang="fr-FR" sz="1100" dirty="0"/>
          </a:p>
        </p:txBody>
      </p:sp>
      <p:sp>
        <p:nvSpPr>
          <p:cNvPr id="63" name="ZoneTexte 62"/>
          <p:cNvSpPr txBox="1"/>
          <p:nvPr/>
        </p:nvSpPr>
        <p:spPr>
          <a:xfrm>
            <a:off x="6780351" y="3509796"/>
            <a:ext cx="1635754" cy="261610"/>
          </a:xfrm>
          <a:prstGeom prst="rect">
            <a:avLst/>
          </a:prstGeom>
          <a:noFill/>
        </p:spPr>
        <p:txBody>
          <a:bodyPr wrap="square" rtlCol="0">
            <a:spAutoFit/>
          </a:bodyPr>
          <a:lstStyle/>
          <a:p>
            <a:pPr algn="ctr"/>
            <a:r>
              <a:rPr lang="fr-FR" sz="1100" dirty="0" smtClean="0"/>
              <a:t>Phase 3 </a:t>
            </a:r>
            <a:r>
              <a:rPr lang="fr-FR" sz="1000" dirty="0" smtClean="0"/>
              <a:t>(8 -16 Sem.)</a:t>
            </a:r>
            <a:endParaRPr lang="fr-FR" sz="1100" dirty="0"/>
          </a:p>
        </p:txBody>
      </p:sp>
      <p:sp>
        <p:nvSpPr>
          <p:cNvPr id="71" name="Sous-titre 2"/>
          <p:cNvSpPr txBox="1">
            <a:spLocks/>
          </p:cNvSpPr>
          <p:nvPr/>
        </p:nvSpPr>
        <p:spPr>
          <a:xfrm>
            <a:off x="551543" y="4688127"/>
            <a:ext cx="1306286"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€ 10k HT</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400" b="1" i="0" u="none" strike="noStrike" kern="1200" cap="none" spc="0" normalizeH="0" baseline="0" noProof="0" dirty="0" err="1" smtClean="0">
                <a:ln>
                  <a:noFill/>
                </a:ln>
                <a:solidFill>
                  <a:schemeClr val="tx2">
                    <a:lumMod val="75000"/>
                  </a:schemeClr>
                </a:solidFill>
                <a:effectLst/>
                <a:uLnTx/>
                <a:uFillTx/>
                <a:latin typeface="+mn-lt"/>
                <a:ea typeface="+mn-ea"/>
                <a:cs typeface="+mn-cs"/>
              </a:rPr>
              <a:t>Rétrib</a:t>
            </a:r>
            <a:r>
              <a:rPr kumimoji="0" lang="fr-FR" sz="1400" b="1" i="0" u="none" strike="noStrike" kern="1200" cap="none" spc="0" normalizeH="0" baseline="0" noProof="0" dirty="0" smtClean="0">
                <a:ln>
                  <a:noFill/>
                </a:ln>
                <a:solidFill>
                  <a:schemeClr val="tx2">
                    <a:lumMod val="75000"/>
                  </a:schemeClr>
                </a:solidFill>
                <a:effectLst/>
                <a:uLnTx/>
                <a:uFillTx/>
                <a:latin typeface="+mn-lt"/>
                <a:ea typeface="+mn-ea"/>
                <a:cs typeface="+mn-cs"/>
              </a:rPr>
              <a:t>. Fixe</a:t>
            </a:r>
            <a:endParaRPr kumimoji="0" lang="fr-FR" sz="1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72" name="Sous-titre 2"/>
          <p:cNvSpPr txBox="1">
            <a:spLocks/>
          </p:cNvSpPr>
          <p:nvPr/>
        </p:nvSpPr>
        <p:spPr>
          <a:xfrm>
            <a:off x="2264230"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Plafonnés à € 20k HT</a:t>
            </a:r>
          </a:p>
        </p:txBody>
      </p:sp>
      <p:sp>
        <p:nvSpPr>
          <p:cNvPr id="73" name="Sous-titre 2"/>
          <p:cNvSpPr txBox="1">
            <a:spLocks/>
          </p:cNvSpPr>
          <p:nvPr/>
        </p:nvSpPr>
        <p:spPr>
          <a:xfrm>
            <a:off x="4441372"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Plafonnés à € 20k HT</a:t>
            </a:r>
          </a:p>
        </p:txBody>
      </p:sp>
      <p:sp>
        <p:nvSpPr>
          <p:cNvPr id="74" name="Sous-titre 2"/>
          <p:cNvSpPr txBox="1">
            <a:spLocks/>
          </p:cNvSpPr>
          <p:nvPr/>
        </p:nvSpPr>
        <p:spPr>
          <a:xfrm>
            <a:off x="6698343"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Plafonnée à € 30k HT</a:t>
            </a:r>
          </a:p>
        </p:txBody>
      </p:sp>
      <p:sp>
        <p:nvSpPr>
          <p:cNvPr id="75" name="Sous-titre 2"/>
          <p:cNvSpPr txBox="1">
            <a:spLocks/>
          </p:cNvSpPr>
          <p:nvPr/>
        </p:nvSpPr>
        <p:spPr>
          <a:xfrm>
            <a:off x="6698343" y="5457376"/>
            <a:ext cx="1799770" cy="740229"/>
          </a:xfrm>
          <a:prstGeom prst="rect">
            <a:avLst/>
          </a:prstGeom>
          <a:noFill/>
          <a:ln>
            <a:solidFill>
              <a:schemeClr val="tx2">
                <a:lumMod val="75000"/>
              </a:schemeClr>
            </a:solidFill>
          </a:ln>
        </p:spPr>
        <p:txBody>
          <a:bodyPr vert="horz" lIns="72000" tIns="45720" rIns="7200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Commission de succès 2,5% du montant de la transaction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6.- Team Project</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11</a:t>
            </a:fld>
            <a:endParaRPr lang="fr-FR" dirty="0"/>
          </a:p>
        </p:txBody>
      </p:sp>
      <p:sp>
        <p:nvSpPr>
          <p:cNvPr id="9" name="Sous-titre 2"/>
          <p:cNvSpPr>
            <a:spLocks noGrp="1"/>
          </p:cNvSpPr>
          <p:nvPr>
            <p:ph idx="1"/>
          </p:nvPr>
        </p:nvSpPr>
        <p:spPr>
          <a:xfrm>
            <a:off x="841829" y="1426033"/>
            <a:ext cx="7532350" cy="1972816"/>
          </a:xfrm>
          <a:noFill/>
          <a:ln>
            <a:solidFill>
              <a:schemeClr val="tx2">
                <a:lumMod val="75000"/>
              </a:schemeClr>
            </a:solidFill>
          </a:ln>
        </p:spPr>
        <p:txBody>
          <a:bodyPr vert="horz" wrap="square" lIns="144000" tIns="45720" rIns="91440" bIns="45720" rtlCol="0">
            <a:noAutofit/>
          </a:bodyPr>
          <a:lstStyle/>
          <a:p>
            <a:pPr marL="0" indent="0">
              <a:lnSpc>
                <a:spcPct val="120000"/>
              </a:lnSpc>
              <a:buNone/>
              <a:defRPr/>
            </a:pP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Antonio Haya</a:t>
            </a:r>
            <a:r>
              <a:rPr lang="fr-FR" sz="1200" dirty="0" smtClean="0">
                <a:solidFill>
                  <a:schemeClr val="tx2">
                    <a:lumMod val="75000"/>
                  </a:schemeClr>
                </a:solidFill>
              </a:rPr>
              <a:t>. Ingénieur industriel de l’Ecole Supérieure d’Ingénieurs de Séville et titulaire d’un MBA, il débute sa carrière dans l’électricité en 1991 dans le cabinet du directeur Général de la compagnie </a:t>
            </a:r>
            <a:r>
              <a:rPr lang="fr-FR" sz="1200" dirty="0" err="1" smtClean="0">
                <a:solidFill>
                  <a:schemeClr val="tx2">
                    <a:lumMod val="75000"/>
                  </a:schemeClr>
                </a:solidFill>
              </a:rPr>
              <a:t>Sevilllana</a:t>
            </a:r>
            <a:r>
              <a:rPr lang="fr-FR" sz="1200" dirty="0" smtClean="0">
                <a:solidFill>
                  <a:schemeClr val="tx2">
                    <a:lumMod val="75000"/>
                  </a:schemeClr>
                </a:solidFill>
              </a:rPr>
              <a:t> de </a:t>
            </a:r>
            <a:r>
              <a:rPr lang="fr-FR" sz="1200" dirty="0" err="1" smtClean="0">
                <a:solidFill>
                  <a:schemeClr val="tx2">
                    <a:lumMod val="75000"/>
                  </a:schemeClr>
                </a:solidFill>
              </a:rPr>
              <a:t>Electricidad</a:t>
            </a:r>
            <a:r>
              <a:rPr lang="fr-FR" sz="1200" dirty="0" smtClean="0">
                <a:solidFill>
                  <a:schemeClr val="tx2">
                    <a:lumMod val="75000"/>
                  </a:schemeClr>
                </a:solidFill>
              </a:rPr>
              <a:t>. En 1997 devient responsable de réglementation commerciale à Endesa Distribution. En 2000 il passe du coté du M&amp;A en Endesa Europa et participe à l’acquisition d’</a:t>
            </a:r>
            <a:r>
              <a:rPr lang="fr-FR" sz="1200" dirty="0" err="1" smtClean="0">
                <a:solidFill>
                  <a:schemeClr val="tx2">
                    <a:lumMod val="75000"/>
                  </a:schemeClr>
                </a:solidFill>
              </a:rPr>
              <a:t>Elettrogen</a:t>
            </a:r>
            <a:r>
              <a:rPr lang="fr-FR" sz="1200" dirty="0" smtClean="0">
                <a:solidFill>
                  <a:schemeClr val="tx2">
                    <a:lumMod val="75000"/>
                  </a:schemeClr>
                </a:solidFill>
              </a:rPr>
              <a:t> (It) et de La Snet (Fr). En 2003 il est nommé CEO de Endesa Power Trading Ltd à Londres et responsable du Back Office de Endesa Trading. En 2004 il arrive en France comme directeur de Gestion de l’Energie à La Snet. Il est nommé CEO de cette société en 2008. En 2009 devient Secrétaire Général et Directeur du Développement </a:t>
            </a:r>
            <a:r>
              <a:rPr lang="fr-FR" sz="1200" dirty="0" err="1" smtClean="0">
                <a:solidFill>
                  <a:schemeClr val="tx2">
                    <a:lumMod val="75000"/>
                  </a:schemeClr>
                </a:solidFill>
              </a:rPr>
              <a:t>Corporate</a:t>
            </a:r>
            <a:r>
              <a:rPr lang="fr-FR" sz="1200" dirty="0" smtClean="0">
                <a:solidFill>
                  <a:schemeClr val="tx2">
                    <a:lumMod val="75000"/>
                  </a:schemeClr>
                </a:solidFill>
              </a:rPr>
              <a:t> de E.ON France, société qu’il quitte en avril 2010, pour devenir consultant indépendant.</a:t>
            </a:r>
            <a:br>
              <a:rPr lang="fr-FR" sz="1200" dirty="0" smtClean="0">
                <a:solidFill>
                  <a:schemeClr val="tx2">
                    <a:lumMod val="75000"/>
                  </a:schemeClr>
                </a:solidFill>
              </a:rPr>
            </a:br>
            <a:endParaRPr lang="fr-FR" sz="1200" dirty="0" smtClean="0">
              <a:solidFill>
                <a:schemeClr val="tx2">
                  <a:lumMod val="75000"/>
                </a:schemeClr>
              </a:solidFill>
            </a:endParaRPr>
          </a:p>
        </p:txBody>
      </p:sp>
      <p:sp>
        <p:nvSpPr>
          <p:cNvPr id="10" name="Sous-titre 2"/>
          <p:cNvSpPr txBox="1">
            <a:spLocks/>
          </p:cNvSpPr>
          <p:nvPr/>
        </p:nvSpPr>
        <p:spPr>
          <a:xfrm>
            <a:off x="841829" y="3645240"/>
            <a:ext cx="7532350" cy="1435111"/>
          </a:xfrm>
          <a:prstGeom prst="rect">
            <a:avLst/>
          </a:prstGeom>
          <a:noFill/>
          <a:ln>
            <a:solidFill>
              <a:schemeClr val="tx2">
                <a:lumMod val="75000"/>
              </a:schemeClr>
            </a:solidFill>
          </a:ln>
        </p:spPr>
        <p:txBody>
          <a:bodyPr vert="horz" wrap="square" lIns="144000" tIns="45720" rIns="91440" bIns="45720" rtlCol="0">
            <a:noAutofit/>
          </a:bodyPr>
          <a:lstStyle/>
          <a:p>
            <a:pPr marR="0" lvl="0" algn="just" fontAlgn="auto">
              <a:lnSpc>
                <a:spcPct val="120000"/>
              </a:lnSpc>
              <a:spcBef>
                <a:spcPct val="20000"/>
              </a:spcBef>
              <a:spcAft>
                <a:spcPts val="0"/>
              </a:spcAft>
              <a:buClrTx/>
              <a:buSzTx/>
              <a:tabLst/>
              <a:defRPr/>
            </a:pP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Frédéric Vigier</a:t>
            </a:r>
            <a:r>
              <a:rPr lang="fr-FR" sz="1200" dirty="0" smtClean="0">
                <a:solidFill>
                  <a:schemeClr val="tx2">
                    <a:lumMod val="75000"/>
                  </a:schemeClr>
                </a:solidFill>
              </a:rPr>
              <a:t>, 37 ans, possède une expérience de plus de 13 ans en banque, principalement dans le domaine des financements d’acquisitions LBO en tant que Directeur chez RBS, à Paris et Milan.  Depuis 2009, il est intervenu à titre indépendant sur diverses missions de conseil financier dans un contexte de cessions de sociétés. </a:t>
            </a:r>
          </a:p>
          <a:p>
            <a:pPr marR="0" lvl="0" algn="just" fontAlgn="auto">
              <a:lnSpc>
                <a:spcPct val="120000"/>
              </a:lnSpc>
              <a:spcBef>
                <a:spcPct val="20000"/>
              </a:spcBef>
              <a:spcAft>
                <a:spcPts val="0"/>
              </a:spcAft>
              <a:buClrTx/>
              <a:buSzTx/>
              <a:tabLst/>
              <a:defRPr/>
            </a:pPr>
            <a:r>
              <a:rPr lang="fr-FR" sz="1200" dirty="0" smtClean="0">
                <a:solidFill>
                  <a:schemeClr val="tx2">
                    <a:lumMod val="75000"/>
                  </a:schemeClr>
                </a:solidFill>
              </a:rPr>
              <a:t>Frédéric est diplômé de l’EM Lyon en Finances et Droit des Affaires.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algn="l"/>
            <a:r>
              <a:rPr lang="fr-FR" sz="2800" dirty="0" smtClean="0">
                <a:solidFill>
                  <a:schemeClr val="tx2">
                    <a:lumMod val="75000"/>
                  </a:schemeClr>
                </a:solidFill>
                <a:latin typeface="+mn-lt"/>
                <a:ea typeface="+mn-ea"/>
                <a:cs typeface="+mn-cs"/>
              </a:rPr>
              <a:t>Index</a:t>
            </a:r>
            <a:endParaRPr lang="fr-FR" sz="2800" dirty="0">
              <a:solidFill>
                <a:schemeClr val="tx2">
                  <a:lumMod val="75000"/>
                </a:schemeClr>
              </a:solidFill>
              <a:latin typeface="+mn-lt"/>
              <a:ea typeface="+mn-ea"/>
              <a:cs typeface="+mn-cs"/>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rmAutofit fontScale="92500"/>
          </a:bodyPr>
          <a:lstStyle/>
          <a:p>
            <a:pPr marL="457200" indent="-457200">
              <a:lnSpc>
                <a:spcPct val="200000"/>
              </a:lnSpc>
              <a:buFont typeface="+mj-lt"/>
              <a:buAutoNum type="arabicPeriod"/>
            </a:pPr>
            <a:r>
              <a:rPr lang="fr-FR" sz="2400" dirty="0" smtClean="0">
                <a:solidFill>
                  <a:schemeClr val="tx2">
                    <a:lumMod val="75000"/>
                  </a:schemeClr>
                </a:solidFill>
              </a:rPr>
              <a:t>Historique et description des actifs</a:t>
            </a:r>
          </a:p>
          <a:p>
            <a:pPr marL="457200" indent="-457200">
              <a:lnSpc>
                <a:spcPct val="200000"/>
              </a:lnSpc>
              <a:buFont typeface="+mj-lt"/>
              <a:buAutoNum type="arabicPeriod"/>
            </a:pPr>
            <a:r>
              <a:rPr lang="fr-FR" sz="2400" dirty="0" smtClean="0">
                <a:solidFill>
                  <a:schemeClr val="tx2">
                    <a:lumMod val="75000"/>
                  </a:schemeClr>
                </a:solidFill>
              </a:rPr>
              <a:t>Acheteurs potentiels: première approche</a:t>
            </a:r>
            <a:r>
              <a:rPr lang="fr-FR" sz="2000" dirty="0" smtClean="0">
                <a:solidFill>
                  <a:schemeClr val="tx2">
                    <a:lumMod val="75000"/>
                  </a:schemeClr>
                </a:solidFill>
              </a:rPr>
              <a:t> </a:t>
            </a:r>
          </a:p>
          <a:p>
            <a:pPr marL="457200" indent="-457200">
              <a:lnSpc>
                <a:spcPct val="200000"/>
              </a:lnSpc>
              <a:buFont typeface="+mj-lt"/>
              <a:buAutoNum type="arabicPeriod"/>
            </a:pPr>
            <a:r>
              <a:rPr lang="fr-FR" sz="2400" dirty="0" smtClean="0">
                <a:solidFill>
                  <a:schemeClr val="tx2">
                    <a:lumMod val="75000"/>
                  </a:schemeClr>
                </a:solidFill>
              </a:rPr>
              <a:t>Méthodes de Valorisation des titres</a:t>
            </a:r>
          </a:p>
          <a:p>
            <a:pPr marL="457200" indent="-457200">
              <a:lnSpc>
                <a:spcPct val="200000"/>
              </a:lnSpc>
              <a:buFont typeface="+mj-lt"/>
              <a:buAutoNum type="arabicPeriod"/>
            </a:pPr>
            <a:r>
              <a:rPr lang="fr-FR" sz="2400" dirty="0" smtClean="0">
                <a:solidFill>
                  <a:schemeClr val="tx2">
                    <a:lumMod val="75000"/>
                  </a:schemeClr>
                </a:solidFill>
              </a:rPr>
              <a:t>Planning du Projet</a:t>
            </a:r>
          </a:p>
          <a:p>
            <a:pPr marL="457200" indent="-457200">
              <a:lnSpc>
                <a:spcPct val="200000"/>
              </a:lnSpc>
              <a:buFont typeface="+mj-lt"/>
              <a:buAutoNum type="arabicPeriod"/>
            </a:pPr>
            <a:r>
              <a:rPr lang="fr-FR" sz="2400" dirty="0" smtClean="0">
                <a:solidFill>
                  <a:schemeClr val="tx2">
                    <a:lumMod val="75000"/>
                  </a:schemeClr>
                </a:solidFill>
              </a:rPr>
              <a:t>Proposition Commerciale</a:t>
            </a:r>
          </a:p>
          <a:p>
            <a:pPr marL="457200" indent="-457200">
              <a:lnSpc>
                <a:spcPct val="200000"/>
              </a:lnSpc>
              <a:buFont typeface="+mj-lt"/>
              <a:buAutoNum type="arabicPeriod"/>
            </a:pPr>
            <a:r>
              <a:rPr lang="fr-FR" sz="2400" dirty="0" smtClean="0">
                <a:solidFill>
                  <a:schemeClr val="tx2">
                    <a:lumMod val="75000"/>
                  </a:schemeClr>
                </a:solidFill>
              </a:rPr>
              <a:t>Equipe</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smtClean="0">
                <a:solidFill>
                  <a:schemeClr val="tx2">
                    <a:lumMod val="75000"/>
                  </a:schemeClr>
                </a:solidFill>
              </a:rPr>
              <a:t>1.- Historique et </a:t>
            </a:r>
            <a:r>
              <a:rPr lang="fr-FR" sz="2800" dirty="0">
                <a:solidFill>
                  <a:schemeClr val="tx2">
                    <a:lumMod val="75000"/>
                  </a:schemeClr>
                </a:solidFill>
              </a:rPr>
              <a:t>description des </a:t>
            </a:r>
            <a:r>
              <a:rPr lang="fr-FR" sz="2800" dirty="0" smtClean="0">
                <a:solidFill>
                  <a:schemeClr val="tx2">
                    <a:lumMod val="75000"/>
                  </a:schemeClr>
                </a:solidFill>
              </a:rPr>
              <a:t>actifs</a:t>
            </a:r>
            <a:endParaRPr lang="fr-FR" sz="2800" dirty="0">
              <a:solidFill>
                <a:schemeClr val="tx2">
                  <a:lumMod val="75000"/>
                </a:schemeClr>
              </a:solidFill>
            </a:endParaRPr>
          </a:p>
        </p:txBody>
      </p:sp>
      <p:sp>
        <p:nvSpPr>
          <p:cNvPr id="3" name="Sous-titre 2"/>
          <p:cNvSpPr>
            <a:spLocks noGrp="1"/>
          </p:cNvSpPr>
          <p:nvPr>
            <p:ph idx="1"/>
          </p:nvPr>
        </p:nvSpPr>
        <p:spPr>
          <a:xfrm>
            <a:off x="467544" y="1340769"/>
            <a:ext cx="8136904" cy="1224136"/>
          </a:xfrm>
          <a:noFill/>
          <a:ln>
            <a:solidFill>
              <a:schemeClr val="tx2">
                <a:lumMod val="75000"/>
              </a:schemeClr>
            </a:solidFill>
          </a:ln>
        </p:spPr>
        <p:txBody>
          <a:bodyPr wrap="square" lIns="144000">
            <a:noAutofit/>
          </a:bodyPr>
          <a:lstStyle/>
          <a:p>
            <a:pPr marL="0" indent="0" algn="just">
              <a:buNone/>
            </a:pPr>
            <a:r>
              <a:rPr lang="fr-FR" sz="1200" dirty="0" smtClean="0">
                <a:solidFill>
                  <a:schemeClr val="tx2">
                    <a:lumMod val="75000"/>
                  </a:schemeClr>
                </a:solidFill>
              </a:rPr>
              <a:t>En 2007, lors de la création de Soregies Deux-Sèvres, Soregies souscrit en numéraire 15% du capital de la nouvelle entité, le reliquat étant détenu par le Syndicat Intercommunal d’Electricité des Deux-Sèvres. Ce partenariat capitalistique s’inscrit dans un projet ambitieux de fusion des activités de distribution des deux sociétés afin de créer un acteur majeur du secteur des ELD.  Le projet est avorté en 2008. Soregies des Deux-Sèvres est rebaptisée Séolis et, devant l’impossibilité manifeste de mettre en place un partenariat avec Séolis, Soregies a aujourd’hui décidé d’explorer des solutions alternatives afin de se désengager et  valoriser au mieux sa participation dans Séolis.</a:t>
            </a:r>
            <a:endParaRPr lang="fr-FR" sz="12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sp>
        <p:nvSpPr>
          <p:cNvPr id="8" name="Sous-titre 2"/>
          <p:cNvSpPr txBox="1">
            <a:spLocks/>
          </p:cNvSpPr>
          <p:nvPr/>
        </p:nvSpPr>
        <p:spPr>
          <a:xfrm>
            <a:off x="6372200" y="5589240"/>
            <a:ext cx="2088232" cy="1008112"/>
          </a:xfrm>
          <a:prstGeom prst="rect">
            <a:avLst/>
          </a:prstGeom>
          <a:noFill/>
          <a:ln>
            <a:solidFill>
              <a:schemeClr val="tx2">
                <a:lumMod val="75000"/>
              </a:schemeClr>
            </a:solidFill>
          </a:ln>
        </p:spPr>
        <p:txBody>
          <a:bodyPr vert="horz" lIns="144000" tIns="45720" rIns="91440" bIns="45720" rtlCol="0">
            <a:noAutofit/>
          </a:bodyPr>
          <a:lstStyle/>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141.000 Points de livraison</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dirty="0" smtClean="0">
                <a:solidFill>
                  <a:schemeClr val="tx2">
                    <a:lumMod val="75000"/>
                  </a:schemeClr>
                </a:solidFill>
              </a:rPr>
              <a:t>1.66 TWh acheminées</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7.530</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Km HTA</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baseline="0" dirty="0" smtClean="0">
                <a:solidFill>
                  <a:schemeClr val="tx2">
                    <a:lumMod val="75000"/>
                  </a:schemeClr>
                </a:solidFill>
              </a:rPr>
              <a:t>5.254</a:t>
            </a:r>
            <a:r>
              <a:rPr lang="fr-FR" sz="1200" dirty="0" smtClean="0">
                <a:solidFill>
                  <a:schemeClr val="tx2">
                    <a:lumMod val="75000"/>
                  </a:schemeClr>
                </a:solidFill>
              </a:rPr>
              <a:t> Km BTA</a:t>
            </a: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pic>
        <p:nvPicPr>
          <p:cNvPr id="1026" name="Picture 2"/>
          <p:cNvPicPr>
            <a:picLocks noChangeAspect="1" noChangeArrowheads="1"/>
          </p:cNvPicPr>
          <p:nvPr/>
        </p:nvPicPr>
        <p:blipFill>
          <a:blip r:embed="rId2" cstate="print"/>
          <a:srcRect/>
          <a:stretch>
            <a:fillRect/>
          </a:stretch>
        </p:blipFill>
        <p:spPr bwMode="auto">
          <a:xfrm>
            <a:off x="2193440" y="3436629"/>
            <a:ext cx="1656184" cy="496427"/>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6588224" y="4509120"/>
            <a:ext cx="1660773" cy="495657"/>
          </a:xfrm>
          <a:prstGeom prst="rect">
            <a:avLst/>
          </a:prstGeom>
          <a:noFill/>
          <a:ln w="9525">
            <a:noFill/>
            <a:miter lim="800000"/>
            <a:headEnd/>
            <a:tailEnd/>
          </a:ln>
        </p:spPr>
      </p:pic>
      <p:sp>
        <p:nvSpPr>
          <p:cNvPr id="11" name="Sous-titre 2"/>
          <p:cNvSpPr txBox="1">
            <a:spLocks/>
          </p:cNvSpPr>
          <p:nvPr/>
        </p:nvSpPr>
        <p:spPr>
          <a:xfrm>
            <a:off x="6372200" y="5085184"/>
            <a:ext cx="2088232" cy="504056"/>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Gestionnaire du réseau de distribution</a:t>
            </a:r>
          </a:p>
        </p:txBody>
      </p:sp>
      <p:cxnSp>
        <p:nvCxnSpPr>
          <p:cNvPr id="13" name="Connecteur en angle 12"/>
          <p:cNvCxnSpPr>
            <a:stCxn id="1026" idx="2"/>
            <a:endCxn id="1027" idx="0"/>
          </p:cNvCxnSpPr>
          <p:nvPr/>
        </p:nvCxnSpPr>
        <p:spPr>
          <a:xfrm rot="16200000" flipH="1">
            <a:off x="4932039" y="2022548"/>
            <a:ext cx="576064" cy="4397079"/>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7" name="Groupe 26"/>
          <p:cNvGrpSpPr/>
          <p:nvPr/>
        </p:nvGrpSpPr>
        <p:grpSpPr>
          <a:xfrm>
            <a:off x="897297" y="2780928"/>
            <a:ext cx="4032448" cy="666995"/>
            <a:chOff x="2339752" y="2564904"/>
            <a:chExt cx="4336855" cy="717346"/>
          </a:xfrm>
        </p:grpSpPr>
        <p:pic>
          <p:nvPicPr>
            <p:cNvPr id="15" name="Picture 4"/>
            <p:cNvPicPr>
              <a:picLocks noChangeAspect="1" noChangeArrowheads="1"/>
            </p:cNvPicPr>
            <p:nvPr/>
          </p:nvPicPr>
          <p:blipFill>
            <a:blip r:embed="rId4" cstate="print"/>
            <a:srcRect/>
            <a:stretch>
              <a:fillRect/>
            </a:stretch>
          </p:blipFill>
          <p:spPr bwMode="auto">
            <a:xfrm>
              <a:off x="5796136" y="2564904"/>
              <a:ext cx="880471" cy="717346"/>
            </a:xfrm>
            <a:prstGeom prst="rect">
              <a:avLst/>
            </a:prstGeom>
            <a:noFill/>
          </p:spPr>
        </p:pic>
        <p:sp>
          <p:nvSpPr>
            <p:cNvPr id="16" name="Rectangle à coins arrondis 15"/>
            <p:cNvSpPr/>
            <p:nvPr/>
          </p:nvSpPr>
          <p:spPr>
            <a:xfrm>
              <a:off x="2339752" y="2636912"/>
              <a:ext cx="129614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t>SIEDS</a:t>
              </a:r>
              <a:endParaRPr lang="fr-FR" sz="1600" dirty="0"/>
            </a:p>
          </p:txBody>
        </p:sp>
        <p:cxnSp>
          <p:nvCxnSpPr>
            <p:cNvPr id="17" name="Connecteur en angle 16"/>
            <p:cNvCxnSpPr>
              <a:stCxn id="15" idx="1"/>
              <a:endCxn id="1026" idx="0"/>
            </p:cNvCxnSpPr>
            <p:nvPr/>
          </p:nvCxnSpPr>
          <p:spPr>
            <a:xfrm rot="10800000" flipV="1">
              <a:off x="4699320" y="2923576"/>
              <a:ext cx="1096816" cy="346526"/>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8" name="Connecteur en angle 17"/>
            <p:cNvCxnSpPr>
              <a:stCxn id="16" idx="3"/>
              <a:endCxn id="1026" idx="0"/>
            </p:cNvCxnSpPr>
            <p:nvPr/>
          </p:nvCxnSpPr>
          <p:spPr>
            <a:xfrm>
              <a:off x="3635896" y="2924944"/>
              <a:ext cx="1063423" cy="345159"/>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3923928" y="2642348"/>
              <a:ext cx="576064" cy="288032"/>
            </a:xfrm>
            <a:prstGeom prst="rect">
              <a:avLst/>
            </a:prstGeom>
            <a:noFill/>
            <a:ln>
              <a:noFill/>
            </a:ln>
          </p:spPr>
          <p:txBody>
            <a:bodyPr vert="horz" wrap="square" lIns="144000" tIns="45720" rIns="91440" bIns="45720" rtlCol="0">
              <a:noAutofit/>
            </a:bodyPr>
            <a:lstStyle/>
            <a:p>
              <a:pPr>
                <a:spcBef>
                  <a:spcPct val="20000"/>
                </a:spcBef>
              </a:pPr>
              <a:r>
                <a:rPr lang="fr-FR" sz="1200" dirty="0" smtClean="0">
                  <a:solidFill>
                    <a:schemeClr val="tx2">
                      <a:lumMod val="75000"/>
                    </a:schemeClr>
                  </a:solidFill>
                </a:rPr>
                <a:t>85%</a:t>
              </a:r>
            </a:p>
          </p:txBody>
        </p:sp>
        <p:sp>
          <p:nvSpPr>
            <p:cNvPr id="25" name="ZoneTexte 24"/>
            <p:cNvSpPr txBox="1"/>
            <p:nvPr/>
          </p:nvSpPr>
          <p:spPr>
            <a:xfrm>
              <a:off x="4932040" y="2642348"/>
              <a:ext cx="576064" cy="288032"/>
            </a:xfrm>
            <a:prstGeom prst="rect">
              <a:avLst/>
            </a:prstGeom>
            <a:noFill/>
            <a:ln>
              <a:noFill/>
            </a:ln>
          </p:spPr>
          <p:txBody>
            <a:bodyPr vert="horz" wrap="square" lIns="144000" tIns="45720" rIns="91440" bIns="45720" rtlCol="0">
              <a:noAutofit/>
            </a:bodyPr>
            <a:lstStyle/>
            <a:p>
              <a:pPr>
                <a:spcBef>
                  <a:spcPct val="20000"/>
                </a:spcBef>
              </a:pPr>
              <a:r>
                <a:rPr lang="fr-FR" sz="1200" dirty="0" smtClean="0">
                  <a:solidFill>
                    <a:schemeClr val="tx2">
                      <a:lumMod val="75000"/>
                    </a:schemeClr>
                  </a:solidFill>
                </a:rPr>
                <a:t>15%</a:t>
              </a:r>
            </a:p>
          </p:txBody>
        </p:sp>
      </p:grpSp>
      <p:sp>
        <p:nvSpPr>
          <p:cNvPr id="26" name="ZoneTexte 25"/>
          <p:cNvSpPr txBox="1"/>
          <p:nvPr/>
        </p:nvSpPr>
        <p:spPr>
          <a:xfrm>
            <a:off x="4860032" y="3933056"/>
            <a:ext cx="792088" cy="288032"/>
          </a:xfrm>
          <a:prstGeom prst="rect">
            <a:avLst/>
          </a:prstGeom>
          <a:noFill/>
          <a:ln>
            <a:noFill/>
          </a:ln>
        </p:spPr>
        <p:txBody>
          <a:bodyPr vert="horz" wrap="square" lIns="144000" tIns="45720" rIns="91440" bIns="45720" rtlCol="0">
            <a:noAutofit/>
          </a:bodyPr>
          <a:lstStyle/>
          <a:p>
            <a:pPr algn="ctr">
              <a:spcBef>
                <a:spcPct val="20000"/>
              </a:spcBef>
            </a:pPr>
            <a:r>
              <a:rPr lang="fr-FR" sz="1200" dirty="0" smtClean="0">
                <a:solidFill>
                  <a:schemeClr val="tx2">
                    <a:lumMod val="75000"/>
                  </a:schemeClr>
                </a:solidFill>
              </a:rPr>
              <a:t>100%</a:t>
            </a:r>
          </a:p>
        </p:txBody>
      </p:sp>
      <p:sp>
        <p:nvSpPr>
          <p:cNvPr id="31" name="Sous-titre 2"/>
          <p:cNvSpPr txBox="1">
            <a:spLocks/>
          </p:cNvSpPr>
          <p:nvPr/>
        </p:nvSpPr>
        <p:spPr>
          <a:xfrm>
            <a:off x="611560" y="4365104"/>
            <a:ext cx="4824536" cy="936104"/>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indent="-180975" algn="ctr">
              <a:defRPr/>
            </a:pPr>
            <a:r>
              <a:rPr lang="fr-FR" sz="1400" dirty="0" smtClean="0">
                <a:solidFill>
                  <a:schemeClr val="tx2">
                    <a:lumMod val="75000"/>
                  </a:schemeClr>
                </a:solidFill>
              </a:rPr>
              <a:t>Fourniture d’Electricité et Propane</a:t>
            </a:r>
          </a:p>
          <a:p>
            <a:pPr indent="-180975" algn="ctr">
              <a:defRPr/>
            </a:pPr>
            <a:r>
              <a:rPr lang="fr-FR" sz="1400" dirty="0" smtClean="0">
                <a:solidFill>
                  <a:schemeClr val="tx2">
                    <a:lumMod val="75000"/>
                  </a:schemeClr>
                </a:solidFill>
              </a:rPr>
              <a:t>Construction et exploitation du réseau de </a:t>
            </a:r>
            <a:r>
              <a:rPr lang="fr-FR" sz="1400" dirty="0" err="1" smtClean="0">
                <a:solidFill>
                  <a:schemeClr val="tx2">
                    <a:lumMod val="75000"/>
                  </a:schemeClr>
                </a:solidFill>
              </a:rPr>
              <a:t>Gérédis</a:t>
            </a:r>
            <a:endParaRPr lang="fr-FR" sz="1400" dirty="0" smtClean="0">
              <a:solidFill>
                <a:schemeClr val="tx2">
                  <a:lumMod val="75000"/>
                </a:schemeClr>
              </a:solidFill>
            </a:endParaRPr>
          </a:p>
          <a:p>
            <a:pPr indent="-180975" algn="ctr">
              <a:defRPr/>
            </a:pPr>
            <a:r>
              <a:rPr lang="fr-FR" sz="1400" dirty="0" smtClean="0">
                <a:solidFill>
                  <a:schemeClr val="tx2">
                    <a:lumMod val="75000"/>
                  </a:schemeClr>
                </a:solidFill>
              </a:rPr>
              <a:t>Eclairage public</a:t>
            </a:r>
          </a:p>
          <a:p>
            <a:pPr indent="-180975" algn="ctr">
              <a:defRPr/>
            </a:pPr>
            <a:r>
              <a:rPr lang="fr-FR" sz="1400" dirty="0" smtClean="0">
                <a:solidFill>
                  <a:schemeClr val="tx2">
                    <a:lumMod val="75000"/>
                  </a:schemeClr>
                </a:solidFill>
              </a:rPr>
              <a:t>Construction et exploitation du réseau de propane</a:t>
            </a:r>
          </a:p>
        </p:txBody>
      </p:sp>
      <p:sp>
        <p:nvSpPr>
          <p:cNvPr id="33" name="Sous-titre 2"/>
          <p:cNvSpPr txBox="1">
            <a:spLocks/>
          </p:cNvSpPr>
          <p:nvPr/>
        </p:nvSpPr>
        <p:spPr>
          <a:xfrm>
            <a:off x="611560" y="5301208"/>
            <a:ext cx="4824536" cy="1152128"/>
          </a:xfrm>
          <a:prstGeom prst="rect">
            <a:avLst/>
          </a:prstGeom>
          <a:noFill/>
          <a:ln>
            <a:solidFill>
              <a:schemeClr val="tx2">
                <a:lumMod val="75000"/>
              </a:schemeClr>
            </a:solidFill>
          </a:ln>
        </p:spPr>
        <p:txBody>
          <a:bodyPr vert="horz" lIns="144000" tIns="45720" rIns="91440" bIns="45720" rtlCol="0">
            <a:noAutofit/>
          </a:bodyPr>
          <a:lstStyle/>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141.000 Clients</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a:t>
            </a:r>
            <a:r>
              <a:rPr kumimoji="0" lang="fr-FR" sz="1200" b="0" i="0" u="none" strike="noStrike" kern="1200" cap="none" spc="0" normalizeH="0" noProof="0" dirty="0" err="1" smtClean="0">
                <a:ln>
                  <a:noFill/>
                </a:ln>
                <a:solidFill>
                  <a:schemeClr val="tx2">
                    <a:lumMod val="75000"/>
                  </a:schemeClr>
                </a:solidFill>
                <a:effectLst/>
                <a:uLnTx/>
                <a:uFillTx/>
                <a:latin typeface="+mn-lt"/>
                <a:ea typeface="+mn-ea"/>
                <a:cs typeface="+mn-cs"/>
              </a:rPr>
              <a:t>Elect</a:t>
            </a:r>
            <a:r>
              <a:rPr lang="fr-FR" sz="1200" dirty="0" smtClean="0">
                <a:solidFill>
                  <a:schemeClr val="tx2">
                    <a:lumMod val="75000"/>
                  </a:schemeClr>
                </a:solidFill>
              </a:rPr>
              <a:t>.</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300</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Clients Propane</a:t>
            </a: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dirty="0" smtClean="0">
                <a:solidFill>
                  <a:schemeClr val="tx2">
                    <a:lumMod val="75000"/>
                  </a:schemeClr>
                </a:solidFill>
              </a:rPr>
              <a:t>246 Communes conventionnées pour éclairage publique</a:t>
            </a:r>
          </a:p>
          <a:p>
            <a:pPr marL="180975" lvl="0" indent="-180975">
              <a:spcBef>
                <a:spcPct val="20000"/>
              </a:spcBef>
              <a:buFont typeface="Arial" pitchFamily="34" charset="0"/>
              <a:buChar char="•"/>
              <a:tabLst>
                <a:tab pos="180975" algn="l"/>
              </a:tabLst>
              <a:defRPr/>
            </a:pPr>
            <a:r>
              <a:rPr lang="fr-FR" sz="1200" dirty="0" smtClean="0">
                <a:solidFill>
                  <a:schemeClr val="tx2">
                    <a:lumMod val="75000"/>
                  </a:schemeClr>
                </a:solidFill>
              </a:rPr>
              <a:t>CA 177 M€ (2009)</a:t>
            </a:r>
          </a:p>
          <a:p>
            <a:pPr marL="180975" lvl="0" indent="-180975">
              <a:spcBef>
                <a:spcPct val="20000"/>
              </a:spcBef>
              <a:buFont typeface="Arial" pitchFamily="34" charset="0"/>
              <a:buChar char="•"/>
              <a:tabLst>
                <a:tab pos="180975" algn="l"/>
              </a:tabLst>
              <a:defRPr/>
            </a:pPr>
            <a:r>
              <a:rPr lang="fr-FR" sz="1200" dirty="0" smtClean="0">
                <a:solidFill>
                  <a:schemeClr val="tx2">
                    <a:lumMod val="75000"/>
                  </a:schemeClr>
                </a:solidFill>
              </a:rPr>
              <a:t>350 Employés</a:t>
            </a:r>
          </a:p>
          <a:p>
            <a:pPr marL="180975" marR="0" lvl="0" indent="-180975" algn="l" defTabSz="914400" rtl="0" eaLnBrk="1" fontAlgn="auto" latinLnBrk="0" hangingPunct="1">
              <a:lnSpc>
                <a:spcPct val="100000"/>
              </a:lnSpc>
              <a:spcBef>
                <a:spcPct val="20000"/>
              </a:spcBef>
              <a:spcAft>
                <a:spcPts val="0"/>
              </a:spcAft>
              <a:buClrTx/>
              <a:buSzTx/>
              <a:tabLst>
                <a:tab pos="180975" algn="l"/>
              </a:tabLst>
              <a:defRP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a:solidFill>
                  <a:schemeClr val="tx2">
                    <a:lumMod val="75000"/>
                  </a:schemeClr>
                </a:solidFill>
              </a:rPr>
              <a:t>2</a:t>
            </a:r>
            <a:r>
              <a:rPr lang="fr-FR" sz="2800" dirty="0" smtClean="0">
                <a:solidFill>
                  <a:schemeClr val="tx2">
                    <a:lumMod val="75000"/>
                  </a:schemeClr>
                </a:solidFill>
              </a:rPr>
              <a:t>.- Acheteurs potentiels: première approche</a:t>
            </a:r>
            <a:r>
              <a:rPr lang="fr-FR" sz="2400" dirty="0" smtClean="0">
                <a:solidFill>
                  <a:schemeClr val="tx2">
                    <a:lumMod val="75000"/>
                  </a:schemeClr>
                </a:solidFill>
              </a:rPr>
              <a:t> </a:t>
            </a:r>
            <a:r>
              <a:rPr lang="fr-FR" sz="2800" dirty="0" smtClean="0">
                <a:solidFill>
                  <a:schemeClr val="tx2">
                    <a:lumMod val="75000"/>
                  </a:schemeClr>
                </a:solidFill>
              </a:rPr>
              <a:t>(1/2)</a:t>
            </a:r>
            <a:endParaRPr lang="fr-FR" sz="2800" dirty="0">
              <a:solidFill>
                <a:schemeClr val="tx2">
                  <a:lumMod val="75000"/>
                </a:schemeClr>
              </a:solidFill>
            </a:endParaRPr>
          </a:p>
        </p:txBody>
      </p:sp>
      <p:sp>
        <p:nvSpPr>
          <p:cNvPr id="3" name="Sous-titre 2"/>
          <p:cNvSpPr>
            <a:spLocks noGrp="1"/>
          </p:cNvSpPr>
          <p:nvPr>
            <p:ph idx="1"/>
          </p:nvPr>
        </p:nvSpPr>
        <p:spPr>
          <a:xfrm>
            <a:off x="411682" y="1772817"/>
            <a:ext cx="4073232" cy="1944216"/>
          </a:xfrm>
          <a:noFill/>
          <a:ln>
            <a:solidFill>
              <a:schemeClr val="tx2">
                <a:lumMod val="75000"/>
              </a:schemeClr>
            </a:solidFill>
          </a:ln>
        </p:spPr>
        <p:txBody>
          <a:bodyPr lIns="144000">
            <a:noAutofit/>
          </a:bodyPr>
          <a:lstStyle/>
          <a:p>
            <a:pPr marL="0" indent="0">
              <a:buSzPct val="107000"/>
              <a:buFont typeface="Calibri" pitchFamily="34" charset="0"/>
              <a:buChar char="+"/>
            </a:pPr>
            <a:r>
              <a:rPr lang="fr-FR" sz="1400" dirty="0" smtClean="0">
                <a:solidFill>
                  <a:schemeClr val="tx2">
                    <a:lumMod val="75000"/>
                  </a:schemeClr>
                </a:solidFill>
              </a:rPr>
              <a:t>Positionnement sur le marché de masse Français</a:t>
            </a:r>
          </a:p>
          <a:p>
            <a:pPr marL="0" indent="0">
              <a:buSzPct val="107000"/>
              <a:buFont typeface="Calibri" pitchFamily="34" charset="0"/>
              <a:buChar char="+"/>
            </a:pPr>
            <a:r>
              <a:rPr lang="fr-FR" sz="1400" dirty="0" smtClean="0">
                <a:solidFill>
                  <a:schemeClr val="tx2">
                    <a:lumMod val="75000"/>
                  </a:schemeClr>
                </a:solidFill>
              </a:rPr>
              <a:t>Positionnement en tant « qu’acteur français » lors du renouvellement des concessions hydroélectriques</a:t>
            </a:r>
          </a:p>
          <a:p>
            <a:pPr marL="0" indent="0">
              <a:buSzPct val="107000"/>
              <a:buFont typeface="Calibri" pitchFamily="34" charset="0"/>
              <a:buChar char="+"/>
            </a:pPr>
            <a:r>
              <a:rPr lang="fr-FR" sz="1400" dirty="0" smtClean="0">
                <a:solidFill>
                  <a:schemeClr val="tx2">
                    <a:lumMod val="75000"/>
                  </a:schemeClr>
                </a:solidFill>
              </a:rPr>
              <a:t> Suivi plus fin des évolutions règlementaires liées au réseau</a:t>
            </a:r>
          </a:p>
          <a:p>
            <a:pPr marL="0" indent="0">
              <a:buSzPct val="107000"/>
              <a:buFont typeface="Calibri" pitchFamily="34" charset="0"/>
              <a:buChar char="-"/>
            </a:pPr>
            <a:r>
              <a:rPr lang="fr-FR" sz="1400" dirty="0" smtClean="0">
                <a:solidFill>
                  <a:schemeClr val="tx2">
                    <a:lumMod val="75000"/>
                  </a:schemeClr>
                </a:solidFill>
              </a:rPr>
              <a:t>  Participation minoritaire sans contrôle</a:t>
            </a:r>
          </a:p>
          <a:p>
            <a:pPr marL="0" indent="0">
              <a:buSzPct val="107000"/>
              <a:buFont typeface="Calibri" pitchFamily="34" charset="0"/>
              <a:buChar char="-"/>
            </a:pPr>
            <a:r>
              <a:rPr lang="fr-FR" sz="1400" dirty="0" smtClean="0">
                <a:solidFill>
                  <a:schemeClr val="tx2">
                    <a:lumMod val="75000"/>
                  </a:schemeClr>
                </a:solidFill>
              </a:rPr>
              <a:t>  Manque de visibilité (investissement de taille modeste)</a:t>
            </a:r>
          </a:p>
          <a:p>
            <a:pPr marL="0" indent="0">
              <a:buSzPct val="107000"/>
              <a:buFont typeface="Calibri" pitchFamily="34" charset="0"/>
              <a:buChar char="-"/>
            </a:pPr>
            <a:endParaRPr lang="fr-FR" sz="1400" dirty="0" smtClean="0">
              <a:solidFill>
                <a:schemeClr val="tx2">
                  <a:lumMod val="75000"/>
                </a:schemeClr>
              </a:solidFill>
            </a:endParaRPr>
          </a:p>
        </p:txBody>
      </p:sp>
      <p:sp>
        <p:nvSpPr>
          <p:cNvPr id="5" name="ZoneTexte 4"/>
          <p:cNvSpPr txBox="1"/>
          <p:nvPr/>
        </p:nvSpPr>
        <p:spPr>
          <a:xfrm>
            <a:off x="3072735"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482470"/>
            <a:ext cx="2133600" cy="365125"/>
          </a:xfrm>
        </p:spPr>
        <p:txBody>
          <a:bodyPr/>
          <a:lstStyle/>
          <a:p>
            <a:fld id="{1930458D-18FB-45E9-A7C2-B19FB86FD781}" type="slidenum">
              <a:rPr lang="fr-FR" smtClean="0"/>
              <a:pPr/>
              <a:t>4</a:t>
            </a:fld>
            <a:endParaRPr lang="fr-FR" dirty="0"/>
          </a:p>
        </p:txBody>
      </p:sp>
      <p:sp>
        <p:nvSpPr>
          <p:cNvPr id="10" name="Sous-titre 2"/>
          <p:cNvSpPr txBox="1">
            <a:spLocks/>
          </p:cNvSpPr>
          <p:nvPr/>
        </p:nvSpPr>
        <p:spPr>
          <a:xfrm>
            <a:off x="411682" y="1412776"/>
            <a:ext cx="4073232"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marR="0" lvl="0" indent="-180975" fontAlgn="auto">
              <a:lnSpc>
                <a:spcPct val="100000"/>
              </a:lnSpc>
              <a:spcBef>
                <a:spcPct val="20000"/>
              </a:spcBef>
              <a:spcAft>
                <a:spcPts val="0"/>
              </a:spcAft>
              <a:buClrTx/>
              <a:buSzTx/>
              <a:tabLst/>
              <a:defRPr/>
            </a:pPr>
            <a:r>
              <a:rPr lang="fr-FR" sz="1600" dirty="0" smtClean="0">
                <a:solidFill>
                  <a:schemeClr val="tx2">
                    <a:lumMod val="75000"/>
                  </a:schemeClr>
                </a:solidFill>
              </a:rPr>
              <a:t>Utility étrangère</a:t>
            </a:r>
            <a:endParaRPr lang="fr-FR" sz="1600" dirty="0">
              <a:solidFill>
                <a:schemeClr val="tx2">
                  <a:lumMod val="75000"/>
                </a:schemeClr>
              </a:solidFill>
            </a:endParaRPr>
          </a:p>
        </p:txBody>
      </p:sp>
      <p:sp>
        <p:nvSpPr>
          <p:cNvPr id="11" name="Sous-titre 2"/>
          <p:cNvSpPr txBox="1">
            <a:spLocks/>
          </p:cNvSpPr>
          <p:nvPr/>
        </p:nvSpPr>
        <p:spPr>
          <a:xfrm>
            <a:off x="4959077" y="1412776"/>
            <a:ext cx="4031099"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Utility française (Non </a:t>
            </a:r>
            <a:r>
              <a:rPr lang="fr-FR" sz="1600" dirty="0" err="1" smtClean="0">
                <a:solidFill>
                  <a:schemeClr val="tx2">
                    <a:lumMod val="75000"/>
                  </a:schemeClr>
                </a:solidFill>
              </a:rPr>
              <a:t>incumbent</a:t>
            </a:r>
            <a:r>
              <a:rPr lang="fr-FR" sz="1600" dirty="0" smtClean="0">
                <a:solidFill>
                  <a:schemeClr val="tx2">
                    <a:lumMod val="75000"/>
                  </a:schemeClr>
                </a:solidFill>
              </a:rPr>
              <a:t>)</a:t>
            </a:r>
          </a:p>
        </p:txBody>
      </p:sp>
      <p:sp>
        <p:nvSpPr>
          <p:cNvPr id="12" name="Sous-titre 2"/>
          <p:cNvSpPr txBox="1">
            <a:spLocks/>
          </p:cNvSpPr>
          <p:nvPr/>
        </p:nvSpPr>
        <p:spPr>
          <a:xfrm>
            <a:off x="411681" y="4581129"/>
            <a:ext cx="4102261" cy="1944216"/>
          </a:xfrm>
          <a:prstGeom prst="rect">
            <a:avLst/>
          </a:prstGeom>
          <a:noFill/>
          <a:ln>
            <a:solidFill>
              <a:schemeClr val="tx2">
                <a:lumMod val="75000"/>
              </a:schemeClr>
            </a:solidFill>
          </a:ln>
        </p:spPr>
        <p:txBody>
          <a:bodyPr vert="horz" lIns="144000" tIns="45720" rIns="91440" bIns="45720" rtlCol="0">
            <a:noAutofit/>
          </a:bodyPr>
          <a:lstStyle/>
          <a:p>
            <a:pPr>
              <a:spcBef>
                <a:spcPct val="20000"/>
              </a:spcBef>
              <a:buSzPct val="107000"/>
              <a:buFont typeface="Calibri" pitchFamily="34" charset="0"/>
              <a:buChar char="+"/>
            </a:pPr>
            <a:r>
              <a:rPr lang="fr-FR" sz="1400" dirty="0" smtClean="0">
                <a:solidFill>
                  <a:schemeClr val="tx2">
                    <a:lumMod val="75000"/>
                  </a:schemeClr>
                </a:solidFill>
              </a:rPr>
              <a:t> Intérêt pour le développement local</a:t>
            </a:r>
          </a:p>
          <a:p>
            <a:pPr>
              <a:spcBef>
                <a:spcPct val="20000"/>
              </a:spcBef>
              <a:buSzPct val="107000"/>
              <a:buFont typeface="Calibri" pitchFamily="34" charset="0"/>
              <a:buChar char="+"/>
            </a:pPr>
            <a:r>
              <a:rPr lang="fr-FR" sz="1400" dirty="0" smtClean="0">
                <a:solidFill>
                  <a:schemeClr val="tx2">
                    <a:lumMod val="75000"/>
                  </a:schemeClr>
                </a:solidFill>
              </a:rPr>
              <a:t> Traditionnellement proche des ELD</a:t>
            </a:r>
          </a:p>
          <a:p>
            <a:pPr>
              <a:spcBef>
                <a:spcPct val="20000"/>
              </a:spcBef>
              <a:buSzPct val="107000"/>
              <a:buFont typeface="Calibri" pitchFamily="34" charset="0"/>
              <a:buChar char="+"/>
            </a:pPr>
            <a:r>
              <a:rPr lang="fr-FR" sz="1400" dirty="0" smtClean="0">
                <a:solidFill>
                  <a:schemeClr val="tx2">
                    <a:lumMod val="75000"/>
                  </a:schemeClr>
                </a:solidFill>
              </a:rPr>
              <a:t> La </a:t>
            </a:r>
            <a:r>
              <a:rPr lang="fr-FR" sz="1400" dirty="0" err="1" smtClean="0">
                <a:solidFill>
                  <a:schemeClr val="tx2">
                    <a:lumMod val="75000"/>
                  </a:schemeClr>
                </a:solidFill>
              </a:rPr>
              <a:t>CdC</a:t>
            </a:r>
            <a:r>
              <a:rPr lang="fr-FR" sz="1400" dirty="0" smtClean="0">
                <a:solidFill>
                  <a:schemeClr val="tx2">
                    <a:lumMod val="75000"/>
                  </a:schemeClr>
                </a:solidFill>
              </a:rPr>
              <a:t> n’a pas de participation dans </a:t>
            </a:r>
            <a:r>
              <a:rPr lang="fr-FR" sz="1400" dirty="0" err="1" smtClean="0">
                <a:solidFill>
                  <a:schemeClr val="tx2">
                    <a:lumMod val="75000"/>
                  </a:schemeClr>
                </a:solidFill>
              </a:rPr>
              <a:t>Seolis</a:t>
            </a:r>
            <a:endParaRPr lang="fr-FR" sz="1400" dirty="0" smtClean="0">
              <a:solidFill>
                <a:schemeClr val="tx2">
                  <a:lumMod val="75000"/>
                </a:schemeClr>
              </a:solidFill>
            </a:endParaRPr>
          </a:p>
          <a:p>
            <a:pPr lvl="0">
              <a:spcBef>
                <a:spcPct val="20000"/>
              </a:spcBef>
              <a:buSzPct val="107000"/>
              <a:buFont typeface="Calibri" pitchFamily="34" charset="0"/>
              <a:buChar char="+"/>
              <a:defRPr/>
            </a:pPr>
            <a:r>
              <a:rPr lang="fr-FR" sz="1400" dirty="0" smtClean="0">
                <a:solidFill>
                  <a:schemeClr val="tx2">
                    <a:lumMod val="75000"/>
                  </a:schemeClr>
                </a:solidFill>
              </a:rPr>
              <a:t> Rentabilité de l’investissement</a:t>
            </a:r>
          </a:p>
          <a:p>
            <a:pPr lvl="0">
              <a:spcBef>
                <a:spcPct val="20000"/>
              </a:spcBef>
              <a:buSzPct val="107000"/>
              <a:buFont typeface="Calibri" pitchFamily="34" charset="0"/>
              <a:buChar char="+"/>
              <a:defRPr/>
            </a:pPr>
            <a:r>
              <a:rPr lang="fr-FR" sz="1400" dirty="0" smtClean="0">
                <a:solidFill>
                  <a:schemeClr val="tx2">
                    <a:lumMod val="75000"/>
                  </a:schemeClr>
                </a:solidFill>
              </a:rPr>
              <a:t> Sécurité (tarifs réglementés)</a:t>
            </a:r>
          </a:p>
          <a:p>
            <a:pPr lvl="0">
              <a:spcBef>
                <a:spcPct val="20000"/>
              </a:spcBef>
              <a:buSzPct val="107000"/>
              <a:buFont typeface="Calibri" pitchFamily="34" charset="0"/>
              <a:buChar char="+"/>
              <a:defRPr/>
            </a:pPr>
            <a:r>
              <a:rPr lang="fr-FR" sz="1400" dirty="0" smtClean="0">
                <a:solidFill>
                  <a:schemeClr val="tx2">
                    <a:lumMod val="75000"/>
                  </a:schemeClr>
                </a:solidFill>
              </a:rPr>
              <a:t> Stabilité </a:t>
            </a:r>
          </a:p>
          <a:p>
            <a:pPr>
              <a:spcBef>
                <a:spcPct val="20000"/>
              </a:spcBef>
              <a:buSzPct val="107000"/>
              <a:buFont typeface="Calibri" pitchFamily="34" charset="0"/>
              <a:buChar char="-"/>
            </a:pPr>
            <a:r>
              <a:rPr lang="fr-FR" sz="1400" dirty="0" smtClean="0">
                <a:solidFill>
                  <a:schemeClr val="tx2">
                    <a:lumMod val="75000"/>
                  </a:schemeClr>
                </a:solidFill>
              </a:rPr>
              <a:t>  Seulement si accord politique</a:t>
            </a:r>
          </a:p>
        </p:txBody>
      </p:sp>
      <p:sp>
        <p:nvSpPr>
          <p:cNvPr id="13" name="Sous-titre 2"/>
          <p:cNvSpPr txBox="1">
            <a:spLocks/>
          </p:cNvSpPr>
          <p:nvPr/>
        </p:nvSpPr>
        <p:spPr>
          <a:xfrm>
            <a:off x="411681" y="4221088"/>
            <a:ext cx="4102261" cy="36004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indent="-180975" algn="ctr" fontAlgn="auto">
              <a:lnSpc>
                <a:spcPct val="100000"/>
              </a:lnSpc>
              <a:spcBef>
                <a:spcPct val="20000"/>
              </a:spcBef>
              <a:spcAft>
                <a:spcPts val="0"/>
              </a:spcAft>
              <a:buClrTx/>
              <a:buSzTx/>
              <a:tabLst/>
              <a:defRPr/>
            </a:pPr>
            <a:r>
              <a:rPr lang="fr-FR" sz="1600" dirty="0" smtClean="0">
                <a:solidFill>
                  <a:schemeClr val="tx2">
                    <a:lumMod val="75000"/>
                  </a:schemeClr>
                </a:solidFill>
              </a:rPr>
              <a:t>Caisse des Dépôts</a:t>
            </a:r>
            <a:endParaRPr lang="fr-FR" sz="1600" dirty="0">
              <a:solidFill>
                <a:schemeClr val="tx2">
                  <a:lumMod val="75000"/>
                </a:schemeClr>
              </a:solidFill>
            </a:endParaRPr>
          </a:p>
        </p:txBody>
      </p:sp>
      <p:sp>
        <p:nvSpPr>
          <p:cNvPr id="21" name="Sous-titre 2"/>
          <p:cNvSpPr txBox="1">
            <a:spLocks/>
          </p:cNvSpPr>
          <p:nvPr/>
        </p:nvSpPr>
        <p:spPr>
          <a:xfrm>
            <a:off x="4958043" y="1772817"/>
            <a:ext cx="4032448" cy="1944216"/>
          </a:xfrm>
          <a:prstGeom prst="rect">
            <a:avLst/>
          </a:prstGeom>
          <a:noFill/>
          <a:ln>
            <a:solidFill>
              <a:schemeClr val="tx2">
                <a:lumMod val="75000"/>
              </a:schemeClr>
            </a:solidFill>
          </a:ln>
        </p:spPr>
        <p:txBody>
          <a:bodyPr vert="horz" lIns="144000" tIns="45720" rIns="91440" bIns="45720" rtlCol="0">
            <a:noAutofit/>
          </a:bodyPr>
          <a:lstStyle/>
          <a:p>
            <a:pPr>
              <a:buSzPct val="107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r>
              <a:rPr lang="fr-FR" sz="1400" dirty="0" smtClean="0">
                <a:solidFill>
                  <a:schemeClr val="tx2">
                    <a:lumMod val="75000"/>
                  </a:schemeClr>
                </a:solidFill>
              </a:rPr>
              <a:t>Positionnement sur le marché de masse Français</a:t>
            </a:r>
          </a:p>
          <a:p>
            <a:pPr>
              <a:buSzPct val="107000"/>
              <a:buFont typeface="Calibri" pitchFamily="34" charset="0"/>
              <a:buChar char="+"/>
            </a:pPr>
            <a:r>
              <a:rPr lang="fr-FR" sz="1400" dirty="0" smtClean="0">
                <a:solidFill>
                  <a:schemeClr val="tx2">
                    <a:lumMod val="75000"/>
                  </a:schemeClr>
                </a:solidFill>
              </a:rPr>
              <a:t> Entrée dans le monde de la commercialisation à tarif règlementé et de l’activité régulée électrique</a:t>
            </a:r>
          </a:p>
          <a:p>
            <a:pPr>
              <a:buSzPct val="107000"/>
              <a:buFont typeface="Calibri" pitchFamily="34" charset="0"/>
              <a:buChar char="+"/>
            </a:pPr>
            <a:r>
              <a:rPr lang="fr-FR" sz="1400" dirty="0" smtClean="0">
                <a:solidFill>
                  <a:schemeClr val="tx2">
                    <a:lumMod val="75000"/>
                  </a:schemeClr>
                </a:solidFill>
              </a:rPr>
              <a:t> Création de nouveaux partenariats locaux</a:t>
            </a:r>
          </a:p>
          <a:p>
            <a:pPr>
              <a:buSzPct val="107000"/>
              <a:buFont typeface="Calibri" pitchFamily="34" charset="0"/>
              <a:buChar char="+"/>
            </a:pPr>
            <a:endParaRPr lang="fr-FR" sz="1400" dirty="0" smtClean="0">
              <a:solidFill>
                <a:schemeClr val="tx2">
                  <a:lumMod val="75000"/>
                </a:schemeClr>
              </a:solidFill>
            </a:endParaRPr>
          </a:p>
          <a:p>
            <a:pPr>
              <a:buSzPct val="107000"/>
              <a:buFont typeface="Calibri" pitchFamily="34" charset="0"/>
              <a:buChar char="-"/>
            </a:pPr>
            <a:r>
              <a:rPr lang="fr-FR" sz="1400" dirty="0" smtClean="0">
                <a:solidFill>
                  <a:schemeClr val="tx2">
                    <a:lumMod val="75000"/>
                  </a:schemeClr>
                </a:solidFill>
              </a:rPr>
              <a:t>  Participation minoritaire sans contrôle</a:t>
            </a:r>
          </a:p>
        </p:txBody>
      </p:sp>
      <p:sp>
        <p:nvSpPr>
          <p:cNvPr id="46" name="Sous-titre 2"/>
          <p:cNvSpPr txBox="1">
            <a:spLocks/>
          </p:cNvSpPr>
          <p:nvPr/>
        </p:nvSpPr>
        <p:spPr>
          <a:xfrm>
            <a:off x="4969460" y="4221088"/>
            <a:ext cx="4020716"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Fonds d’Investissement</a:t>
            </a:r>
          </a:p>
        </p:txBody>
      </p:sp>
      <p:sp>
        <p:nvSpPr>
          <p:cNvPr id="47" name="Sous-titre 2"/>
          <p:cNvSpPr txBox="1">
            <a:spLocks/>
          </p:cNvSpPr>
          <p:nvPr/>
        </p:nvSpPr>
        <p:spPr>
          <a:xfrm>
            <a:off x="4958043" y="4581129"/>
            <a:ext cx="4032448" cy="1944216"/>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Rentabilité de l’investissement</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lang="fr-FR" sz="1400" dirty="0" smtClean="0">
                <a:solidFill>
                  <a:schemeClr val="tx2">
                    <a:lumMod val="75000"/>
                  </a:schemeClr>
                </a:solidFill>
              </a:rPr>
              <a:t> Sécurité (tarifs réglementés)</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Stabilité</a:t>
            </a:r>
          </a:p>
          <a:p>
            <a:pPr marL="0" marR="0" lvl="0" indent="0" algn="l" defTabSz="914400" rtl="0" eaLnBrk="1" fontAlgn="auto" latinLnBrk="0" hangingPunct="1">
              <a:lnSpc>
                <a:spcPct val="100000"/>
              </a:lnSpc>
              <a:spcBef>
                <a:spcPct val="20000"/>
              </a:spcBef>
              <a:spcAft>
                <a:spcPts val="0"/>
              </a:spcAft>
              <a:buClrTx/>
              <a:buSzPct val="107000"/>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Participation minoritaire sans contrôle</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Pas</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 de politique de distribution des dividendes</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lang="fr-FR" sz="1400" dirty="0" smtClean="0">
                <a:solidFill>
                  <a:schemeClr val="tx2">
                    <a:lumMod val="75000"/>
                  </a:schemeClr>
                </a:solidFill>
              </a:rPr>
              <a:t>  Actif non liquide</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53" name="Groupe 52"/>
          <p:cNvGrpSpPr/>
          <p:nvPr/>
        </p:nvGrpSpPr>
        <p:grpSpPr>
          <a:xfrm>
            <a:off x="4614158" y="1309850"/>
            <a:ext cx="449943" cy="1331275"/>
            <a:chOff x="332440" y="4681344"/>
            <a:chExt cx="449943" cy="1331275"/>
          </a:xfrm>
        </p:grpSpPr>
        <p:sp>
          <p:nvSpPr>
            <p:cNvPr id="54" name="Rectangle à coins arrondis 5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Ellipse 5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8" name="Groupe 57"/>
          <p:cNvGrpSpPr/>
          <p:nvPr/>
        </p:nvGrpSpPr>
        <p:grpSpPr>
          <a:xfrm>
            <a:off x="4630057" y="4115287"/>
            <a:ext cx="449943" cy="1331275"/>
            <a:chOff x="8563432" y="1413197"/>
            <a:chExt cx="449943" cy="1331275"/>
          </a:xfrm>
        </p:grpSpPr>
        <p:sp>
          <p:nvSpPr>
            <p:cNvPr id="59" name="Rectangle à coins arrondis 58"/>
            <p:cNvSpPr/>
            <p:nvPr/>
          </p:nvSpPr>
          <p:spPr>
            <a:xfrm>
              <a:off x="8563432" y="1413197"/>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Ellipse 59"/>
            <p:cNvSpPr/>
            <p:nvPr/>
          </p:nvSpPr>
          <p:spPr>
            <a:xfrm>
              <a:off x="8614231" y="1472390"/>
              <a:ext cx="348344" cy="348344"/>
            </a:xfrm>
            <a:prstGeom prst="ellipse">
              <a:avLst/>
            </a:prstGeom>
            <a:solidFill>
              <a:srgbClr val="FF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Ellipse 60"/>
            <p:cNvSpPr/>
            <p:nvPr/>
          </p:nvSpPr>
          <p:spPr>
            <a:xfrm>
              <a:off x="8614231" y="1907818"/>
              <a:ext cx="348344" cy="348344"/>
            </a:xfrm>
            <a:prstGeom prst="ellipse">
              <a:avLst/>
            </a:prstGeom>
            <a:solidFill>
              <a:srgbClr val="FFC000">
                <a:alpha val="2000"/>
              </a:srgbClr>
            </a:solidFill>
            <a:ln>
              <a:solidFill>
                <a:srgbClr val="FF330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Ellipse 61"/>
            <p:cNvSpPr/>
            <p:nvPr/>
          </p:nvSpPr>
          <p:spPr>
            <a:xfrm>
              <a:off x="8614231" y="2343247"/>
              <a:ext cx="348344" cy="348344"/>
            </a:xfrm>
            <a:prstGeom prst="ellipse">
              <a:avLst/>
            </a:prstGeom>
            <a:solidFill>
              <a:srgbClr val="00B050">
                <a:alpha val="2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63" name="Groupe 62"/>
          <p:cNvGrpSpPr/>
          <p:nvPr/>
        </p:nvGrpSpPr>
        <p:grpSpPr>
          <a:xfrm>
            <a:off x="75563" y="1309850"/>
            <a:ext cx="449943" cy="1331275"/>
            <a:chOff x="191675" y="1396934"/>
            <a:chExt cx="449943" cy="1331275"/>
          </a:xfrm>
        </p:grpSpPr>
        <p:sp>
          <p:nvSpPr>
            <p:cNvPr id="64" name="Rectangle à coins arrondis 63"/>
            <p:cNvSpPr/>
            <p:nvPr/>
          </p:nvSpPr>
          <p:spPr>
            <a:xfrm>
              <a:off x="191675" y="139693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242474" y="1456127"/>
              <a:ext cx="348344" cy="348344"/>
            </a:xfrm>
            <a:prstGeom prst="ellipse">
              <a:avLst/>
            </a:prstGeom>
            <a:solidFill>
              <a:srgbClr val="FF0000">
                <a:alpha val="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Ellipse 65"/>
            <p:cNvSpPr/>
            <p:nvPr/>
          </p:nvSpPr>
          <p:spPr>
            <a:xfrm>
              <a:off x="242474" y="189155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Ellipse 66"/>
            <p:cNvSpPr/>
            <p:nvPr/>
          </p:nvSpPr>
          <p:spPr>
            <a:xfrm>
              <a:off x="242474" y="2326984"/>
              <a:ext cx="348344" cy="348344"/>
            </a:xfrm>
            <a:prstGeom prst="ellipse">
              <a:avLst/>
            </a:prstGeom>
            <a:solidFill>
              <a:srgbClr val="00B050">
                <a:alpha val="1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73" name="Groupe 72"/>
          <p:cNvGrpSpPr/>
          <p:nvPr/>
        </p:nvGrpSpPr>
        <p:grpSpPr>
          <a:xfrm>
            <a:off x="43542" y="4115287"/>
            <a:ext cx="449943" cy="1331275"/>
            <a:chOff x="332440" y="4681344"/>
            <a:chExt cx="449943" cy="1331275"/>
          </a:xfrm>
        </p:grpSpPr>
        <p:sp>
          <p:nvSpPr>
            <p:cNvPr id="74" name="Rectangle à coins arrondis 7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Ellipse 7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Ellipse 7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Ellipse 7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a:solidFill>
                  <a:schemeClr val="tx2">
                    <a:lumMod val="75000"/>
                  </a:schemeClr>
                </a:solidFill>
              </a:rPr>
              <a:t>2</a:t>
            </a:r>
            <a:r>
              <a:rPr lang="fr-FR" sz="2800" dirty="0" smtClean="0">
                <a:solidFill>
                  <a:schemeClr val="tx2">
                    <a:lumMod val="75000"/>
                  </a:schemeClr>
                </a:solidFill>
              </a:rPr>
              <a:t>.- Acheteurs potentiels: première approche</a:t>
            </a:r>
            <a:r>
              <a:rPr lang="fr-FR" sz="2400" dirty="0" smtClean="0">
                <a:solidFill>
                  <a:schemeClr val="tx2">
                    <a:lumMod val="75000"/>
                  </a:schemeClr>
                </a:solidFill>
              </a:rPr>
              <a:t> </a:t>
            </a:r>
            <a:r>
              <a:rPr lang="fr-FR" sz="2800" dirty="0" smtClean="0">
                <a:solidFill>
                  <a:schemeClr val="tx2">
                    <a:lumMod val="75000"/>
                  </a:schemeClr>
                </a:solidFill>
              </a:rPr>
              <a:t>(2/2)</a:t>
            </a:r>
            <a:endParaRPr lang="fr-FR" sz="2800" dirty="0">
              <a:solidFill>
                <a:schemeClr val="tx2">
                  <a:lumMod val="75000"/>
                </a:schemeClr>
              </a:solidFill>
            </a:endParaRPr>
          </a:p>
        </p:txBody>
      </p:sp>
      <p:sp>
        <p:nvSpPr>
          <p:cNvPr id="3" name="Sous-titre 2"/>
          <p:cNvSpPr>
            <a:spLocks noGrp="1"/>
          </p:cNvSpPr>
          <p:nvPr>
            <p:ph idx="1"/>
          </p:nvPr>
        </p:nvSpPr>
        <p:spPr>
          <a:xfrm>
            <a:off x="411682" y="1656705"/>
            <a:ext cx="4032448" cy="1050430"/>
          </a:xfrm>
          <a:noFill/>
          <a:ln>
            <a:solidFill>
              <a:schemeClr val="tx2">
                <a:lumMod val="75000"/>
              </a:schemeClr>
            </a:solidFill>
          </a:ln>
        </p:spPr>
        <p:txBody>
          <a:bodyPr lIns="144000">
            <a:noAutofit/>
          </a:bodyPr>
          <a:lstStyle/>
          <a:p>
            <a:pPr marL="0" indent="0">
              <a:buSzPct val="107000"/>
              <a:buFont typeface="Calibri" pitchFamily="34" charset="0"/>
              <a:buChar char="+"/>
            </a:pPr>
            <a:r>
              <a:rPr lang="fr-FR" sz="1400" dirty="0" smtClean="0">
                <a:solidFill>
                  <a:schemeClr val="tx2">
                    <a:lumMod val="75000"/>
                  </a:schemeClr>
                </a:solidFill>
              </a:rPr>
              <a:t> </a:t>
            </a:r>
          </a:p>
        </p:txBody>
      </p:sp>
      <p:sp>
        <p:nvSpPr>
          <p:cNvPr id="5" name="ZoneTexte 4"/>
          <p:cNvSpPr txBox="1"/>
          <p:nvPr/>
        </p:nvSpPr>
        <p:spPr>
          <a:xfrm>
            <a:off x="3072735"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482470"/>
            <a:ext cx="2133600" cy="365125"/>
          </a:xfrm>
        </p:spPr>
        <p:txBody>
          <a:bodyPr/>
          <a:lstStyle/>
          <a:p>
            <a:fld id="{1930458D-18FB-45E9-A7C2-B19FB86FD781}" type="slidenum">
              <a:rPr lang="fr-FR" smtClean="0"/>
              <a:pPr/>
              <a:t>5</a:t>
            </a:fld>
            <a:endParaRPr lang="fr-FR" dirty="0"/>
          </a:p>
        </p:txBody>
      </p:sp>
      <p:sp>
        <p:nvSpPr>
          <p:cNvPr id="10" name="Sous-titre 2"/>
          <p:cNvSpPr txBox="1">
            <a:spLocks/>
          </p:cNvSpPr>
          <p:nvPr/>
        </p:nvSpPr>
        <p:spPr>
          <a:xfrm>
            <a:off x="411682" y="1296664"/>
            <a:ext cx="4032448"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marR="0" lvl="0" indent="-180975" fontAlgn="auto">
              <a:lnSpc>
                <a:spcPct val="100000"/>
              </a:lnSpc>
              <a:spcBef>
                <a:spcPct val="20000"/>
              </a:spcBef>
              <a:spcAft>
                <a:spcPts val="0"/>
              </a:spcAft>
              <a:buClrTx/>
              <a:buSzTx/>
              <a:tabLst/>
              <a:defRPr/>
            </a:pPr>
            <a:r>
              <a:rPr lang="fr-FR" sz="1600" dirty="0" smtClean="0">
                <a:solidFill>
                  <a:schemeClr val="tx2">
                    <a:lumMod val="75000"/>
                  </a:schemeClr>
                </a:solidFill>
              </a:rPr>
              <a:t>Utility étrangère</a:t>
            </a:r>
            <a:endParaRPr lang="fr-FR" sz="1600" dirty="0">
              <a:solidFill>
                <a:schemeClr val="tx2">
                  <a:lumMod val="75000"/>
                </a:schemeClr>
              </a:solidFill>
            </a:endParaRPr>
          </a:p>
        </p:txBody>
      </p:sp>
      <p:sp>
        <p:nvSpPr>
          <p:cNvPr id="11" name="Sous-titre 2"/>
          <p:cNvSpPr txBox="1">
            <a:spLocks/>
          </p:cNvSpPr>
          <p:nvPr/>
        </p:nvSpPr>
        <p:spPr>
          <a:xfrm>
            <a:off x="4959077" y="1296664"/>
            <a:ext cx="4031099"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Utility française (Non </a:t>
            </a:r>
            <a:r>
              <a:rPr lang="fr-FR" sz="1600" dirty="0" err="1" smtClean="0">
                <a:solidFill>
                  <a:schemeClr val="tx2">
                    <a:lumMod val="75000"/>
                  </a:schemeClr>
                </a:solidFill>
              </a:rPr>
              <a:t>incumbent</a:t>
            </a:r>
            <a:r>
              <a:rPr lang="fr-FR" sz="1600" dirty="0" smtClean="0">
                <a:solidFill>
                  <a:schemeClr val="tx2">
                    <a:lumMod val="75000"/>
                  </a:schemeClr>
                </a:solidFill>
              </a:rPr>
              <a:t>)</a:t>
            </a:r>
          </a:p>
        </p:txBody>
      </p:sp>
      <p:sp>
        <p:nvSpPr>
          <p:cNvPr id="12" name="Sous-titre 2"/>
          <p:cNvSpPr txBox="1">
            <a:spLocks/>
          </p:cNvSpPr>
          <p:nvPr/>
        </p:nvSpPr>
        <p:spPr>
          <a:xfrm>
            <a:off x="411682" y="5292315"/>
            <a:ext cx="4032448" cy="1050430"/>
          </a:xfrm>
          <a:prstGeom prst="rect">
            <a:avLst/>
          </a:prstGeom>
          <a:noFill/>
          <a:ln>
            <a:solidFill>
              <a:schemeClr val="tx2">
                <a:lumMod val="75000"/>
              </a:schemeClr>
            </a:solidFill>
          </a:ln>
        </p:spPr>
        <p:txBody>
          <a:bodyPr vert="horz" lIns="144000" tIns="45720" rIns="91440" bIns="45720" rtlCol="0">
            <a:noAutofit/>
          </a:bodyPr>
          <a:lstStyle/>
          <a:p>
            <a:pPr>
              <a:spcBef>
                <a:spcPct val="20000"/>
              </a:spcBef>
              <a:buSzPct val="107000"/>
              <a:buFont typeface="Calibri" pitchFamily="34" charset="0"/>
              <a:buChar char="+"/>
            </a:pPr>
            <a:endParaRPr lang="fr-FR" sz="1400" dirty="0" smtClean="0">
              <a:solidFill>
                <a:schemeClr val="tx2">
                  <a:lumMod val="75000"/>
                </a:schemeClr>
              </a:solidFill>
            </a:endParaRPr>
          </a:p>
        </p:txBody>
      </p:sp>
      <p:sp>
        <p:nvSpPr>
          <p:cNvPr id="13" name="Sous-titre 2"/>
          <p:cNvSpPr txBox="1">
            <a:spLocks/>
          </p:cNvSpPr>
          <p:nvPr/>
        </p:nvSpPr>
        <p:spPr>
          <a:xfrm>
            <a:off x="411682" y="4932274"/>
            <a:ext cx="4032448" cy="36004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indent="-180975" algn="ctr" fontAlgn="auto">
              <a:lnSpc>
                <a:spcPct val="100000"/>
              </a:lnSpc>
              <a:spcBef>
                <a:spcPct val="20000"/>
              </a:spcBef>
              <a:spcAft>
                <a:spcPts val="0"/>
              </a:spcAft>
              <a:buClrTx/>
              <a:buSzTx/>
              <a:tabLst/>
              <a:defRPr/>
            </a:pPr>
            <a:r>
              <a:rPr lang="fr-FR" sz="1600" dirty="0" smtClean="0">
                <a:solidFill>
                  <a:schemeClr val="tx2">
                    <a:lumMod val="75000"/>
                  </a:schemeClr>
                </a:solidFill>
              </a:rPr>
              <a:t>Caisse de Dépôts</a:t>
            </a:r>
            <a:endParaRPr lang="fr-FR" sz="1600" dirty="0">
              <a:solidFill>
                <a:schemeClr val="tx2">
                  <a:lumMod val="75000"/>
                </a:schemeClr>
              </a:solidFill>
            </a:endParaRPr>
          </a:p>
        </p:txBody>
      </p:sp>
      <p:sp>
        <p:nvSpPr>
          <p:cNvPr id="21" name="Sous-titre 2"/>
          <p:cNvSpPr txBox="1">
            <a:spLocks/>
          </p:cNvSpPr>
          <p:nvPr/>
        </p:nvSpPr>
        <p:spPr>
          <a:xfrm>
            <a:off x="4958043" y="1656705"/>
            <a:ext cx="4032448" cy="1050430"/>
          </a:xfrm>
          <a:prstGeom prst="rect">
            <a:avLst/>
          </a:prstGeom>
          <a:noFill/>
          <a:ln>
            <a:solidFill>
              <a:schemeClr val="tx2">
                <a:lumMod val="75000"/>
              </a:schemeClr>
            </a:solidFill>
          </a:ln>
        </p:spPr>
        <p:txBody>
          <a:bodyPr vert="horz" lIns="144000" tIns="45720" rIns="91440" bIns="45720" rtlCol="0">
            <a:noAutofit/>
          </a:bodyPr>
          <a:lstStyle/>
          <a:p>
            <a:pPr>
              <a:buSzPct val="107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endParaRPr lang="fr-FR" sz="1400" dirty="0" smtClean="0">
              <a:solidFill>
                <a:schemeClr val="tx2">
                  <a:lumMod val="75000"/>
                </a:schemeClr>
              </a:solidFill>
            </a:endParaRPr>
          </a:p>
        </p:txBody>
      </p:sp>
      <p:sp>
        <p:nvSpPr>
          <p:cNvPr id="46" name="Sous-titre 2"/>
          <p:cNvSpPr txBox="1">
            <a:spLocks/>
          </p:cNvSpPr>
          <p:nvPr/>
        </p:nvSpPr>
        <p:spPr>
          <a:xfrm>
            <a:off x="4969460" y="4932274"/>
            <a:ext cx="4020716"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Fonds d’Investissement</a:t>
            </a:r>
          </a:p>
        </p:txBody>
      </p:sp>
      <p:sp>
        <p:nvSpPr>
          <p:cNvPr id="47" name="Sous-titre 2"/>
          <p:cNvSpPr txBox="1">
            <a:spLocks/>
          </p:cNvSpPr>
          <p:nvPr/>
        </p:nvSpPr>
        <p:spPr>
          <a:xfrm>
            <a:off x="4958043" y="5292315"/>
            <a:ext cx="4032448" cy="1050430"/>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4" name="Groupe 52"/>
          <p:cNvGrpSpPr/>
          <p:nvPr/>
        </p:nvGrpSpPr>
        <p:grpSpPr>
          <a:xfrm>
            <a:off x="4614158" y="1193738"/>
            <a:ext cx="449943" cy="1331275"/>
            <a:chOff x="332440" y="4681344"/>
            <a:chExt cx="449943" cy="1331275"/>
          </a:xfrm>
        </p:grpSpPr>
        <p:sp>
          <p:nvSpPr>
            <p:cNvPr id="54" name="Rectangle à coins arrondis 5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Ellipse 5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7" name="Groupe 57"/>
          <p:cNvGrpSpPr/>
          <p:nvPr/>
        </p:nvGrpSpPr>
        <p:grpSpPr>
          <a:xfrm>
            <a:off x="4630057" y="4826473"/>
            <a:ext cx="449943" cy="1331275"/>
            <a:chOff x="8563432" y="1413197"/>
            <a:chExt cx="449943" cy="1331275"/>
          </a:xfrm>
        </p:grpSpPr>
        <p:sp>
          <p:nvSpPr>
            <p:cNvPr id="59" name="Rectangle à coins arrondis 58"/>
            <p:cNvSpPr/>
            <p:nvPr/>
          </p:nvSpPr>
          <p:spPr>
            <a:xfrm>
              <a:off x="8563432" y="1413197"/>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Ellipse 59"/>
            <p:cNvSpPr/>
            <p:nvPr/>
          </p:nvSpPr>
          <p:spPr>
            <a:xfrm>
              <a:off x="8614231" y="1472390"/>
              <a:ext cx="348344" cy="348344"/>
            </a:xfrm>
            <a:prstGeom prst="ellipse">
              <a:avLst/>
            </a:prstGeom>
            <a:solidFill>
              <a:srgbClr val="FF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Ellipse 60"/>
            <p:cNvSpPr/>
            <p:nvPr/>
          </p:nvSpPr>
          <p:spPr>
            <a:xfrm>
              <a:off x="8614231" y="1907818"/>
              <a:ext cx="348344" cy="348344"/>
            </a:xfrm>
            <a:prstGeom prst="ellipse">
              <a:avLst/>
            </a:prstGeom>
            <a:solidFill>
              <a:srgbClr val="FFC000">
                <a:alpha val="2000"/>
              </a:srgbClr>
            </a:solidFill>
            <a:ln>
              <a:solidFill>
                <a:srgbClr val="FF330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Ellipse 61"/>
            <p:cNvSpPr/>
            <p:nvPr/>
          </p:nvSpPr>
          <p:spPr>
            <a:xfrm>
              <a:off x="8614231" y="2343247"/>
              <a:ext cx="348344" cy="348344"/>
            </a:xfrm>
            <a:prstGeom prst="ellipse">
              <a:avLst/>
            </a:prstGeom>
            <a:solidFill>
              <a:srgbClr val="00B050">
                <a:alpha val="2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 name="Groupe 62"/>
          <p:cNvGrpSpPr/>
          <p:nvPr/>
        </p:nvGrpSpPr>
        <p:grpSpPr>
          <a:xfrm>
            <a:off x="75563" y="1193738"/>
            <a:ext cx="449943" cy="1331275"/>
            <a:chOff x="191675" y="1396934"/>
            <a:chExt cx="449943" cy="1331275"/>
          </a:xfrm>
        </p:grpSpPr>
        <p:sp>
          <p:nvSpPr>
            <p:cNvPr id="64" name="Rectangle à coins arrondis 63"/>
            <p:cNvSpPr/>
            <p:nvPr/>
          </p:nvSpPr>
          <p:spPr>
            <a:xfrm>
              <a:off x="191675" y="139693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242474" y="1456127"/>
              <a:ext cx="348344" cy="348344"/>
            </a:xfrm>
            <a:prstGeom prst="ellipse">
              <a:avLst/>
            </a:prstGeom>
            <a:solidFill>
              <a:srgbClr val="FF0000">
                <a:alpha val="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Ellipse 65"/>
            <p:cNvSpPr/>
            <p:nvPr/>
          </p:nvSpPr>
          <p:spPr>
            <a:xfrm>
              <a:off x="242474" y="189155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Ellipse 66"/>
            <p:cNvSpPr/>
            <p:nvPr/>
          </p:nvSpPr>
          <p:spPr>
            <a:xfrm>
              <a:off x="242474" y="2326984"/>
              <a:ext cx="348344" cy="348344"/>
            </a:xfrm>
            <a:prstGeom prst="ellipse">
              <a:avLst/>
            </a:prstGeom>
            <a:solidFill>
              <a:srgbClr val="00B050">
                <a:alpha val="1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 name="Groupe 72"/>
          <p:cNvGrpSpPr/>
          <p:nvPr/>
        </p:nvGrpSpPr>
        <p:grpSpPr>
          <a:xfrm>
            <a:off x="43542" y="4826473"/>
            <a:ext cx="449943" cy="1331275"/>
            <a:chOff x="332440" y="4681344"/>
            <a:chExt cx="449943" cy="1331275"/>
          </a:xfrm>
        </p:grpSpPr>
        <p:sp>
          <p:nvSpPr>
            <p:cNvPr id="74" name="Rectangle à coins arrondis 7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Ellipse 7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Ellipse 7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Ellipse 7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3" name="Rectangle à coins arrondis 32"/>
          <p:cNvSpPr/>
          <p:nvPr/>
        </p:nvSpPr>
        <p:spPr>
          <a:xfrm>
            <a:off x="2239157" y="3003140"/>
            <a:ext cx="5192158" cy="1674420"/>
          </a:xfrm>
          <a:prstGeom prst="round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324000" rIns="91440" bIns="72000" rtlCol="0" anchor="ctr" anchorCtr="1">
            <a:noAutofit/>
          </a:bodyPr>
          <a:lstStyle/>
          <a:p>
            <a:pPr marL="161925" indent="-342900">
              <a:buFont typeface="+mj-lt"/>
              <a:buAutoNum type="arabicPeriod"/>
              <a:defRPr/>
            </a:pPr>
            <a:r>
              <a:rPr lang="fr-FR" sz="1600" dirty="0" smtClean="0">
                <a:solidFill>
                  <a:schemeClr val="tx1"/>
                </a:solidFill>
              </a:rPr>
              <a:t>Quel que soit la candidat retenu, la rédaction d’un nouveau pacte d’actionnaires sera nécessaire.</a:t>
            </a:r>
          </a:p>
          <a:p>
            <a:pPr marL="161925" indent="-342900">
              <a:buFont typeface="+mj-lt"/>
              <a:buAutoNum type="arabicPeriod"/>
              <a:defRPr/>
            </a:pPr>
            <a:endParaRPr lang="fr-FR" sz="1600" dirty="0" smtClean="0">
              <a:solidFill>
                <a:schemeClr val="tx1"/>
              </a:solidFill>
            </a:endParaRPr>
          </a:p>
          <a:p>
            <a:pPr marL="161925" indent="-342900">
              <a:buFont typeface="+mj-lt"/>
              <a:buAutoNum type="arabicPeriod"/>
              <a:defRPr/>
            </a:pPr>
            <a:r>
              <a:rPr lang="fr-FR" sz="1600" dirty="0" err="1" smtClean="0">
                <a:solidFill>
                  <a:schemeClr val="tx1"/>
                </a:solidFill>
              </a:rPr>
              <a:t>Seolis</a:t>
            </a:r>
            <a:r>
              <a:rPr lang="fr-FR" sz="1600" dirty="0" smtClean="0">
                <a:solidFill>
                  <a:schemeClr val="tx1"/>
                </a:solidFill>
              </a:rPr>
              <a:t>, via la SIEDS, aura alors la possibilité d’empêcher l’entrée d’un nouveau partenaire.</a:t>
            </a:r>
          </a:p>
          <a:p>
            <a:pPr marL="161925" indent="-342900">
              <a:buFont typeface="+mj-lt"/>
              <a:buAutoNum type="arabicPeriod"/>
              <a:defRPr/>
            </a:pPr>
            <a:endParaRPr lang="fr-FR" sz="1600" dirty="0" smtClean="0">
              <a:solidFill>
                <a:schemeClr val="tx1"/>
              </a:solidFill>
            </a:endParaRPr>
          </a:p>
        </p:txBody>
      </p:sp>
      <p:sp>
        <p:nvSpPr>
          <p:cNvPr id="34" name="Rectangle à coins arrondis 33"/>
          <p:cNvSpPr/>
          <p:nvPr/>
        </p:nvSpPr>
        <p:spPr>
          <a:xfrm>
            <a:off x="3375230" y="1712690"/>
            <a:ext cx="1056904" cy="950028"/>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 un partenaire français</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5" name="Rectangle à coins arrondis 34"/>
          <p:cNvSpPr/>
          <p:nvPr/>
        </p:nvSpPr>
        <p:spPr>
          <a:xfrm>
            <a:off x="7794171" y="5334644"/>
            <a:ext cx="1146629" cy="950044"/>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de rentabilité et stabilité</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6" name="Rectangle à coins arrondis 35"/>
          <p:cNvSpPr/>
          <p:nvPr/>
        </p:nvSpPr>
        <p:spPr>
          <a:xfrm>
            <a:off x="3280230" y="5370289"/>
            <a:ext cx="1103086" cy="914400"/>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du </a:t>
            </a:r>
            <a:r>
              <a:rPr lang="fr-FR" sz="12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dévelop</a:t>
            </a: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Local</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7" name="Rectangle à coins arrondis 36"/>
          <p:cNvSpPr/>
          <p:nvPr/>
        </p:nvSpPr>
        <p:spPr>
          <a:xfrm>
            <a:off x="7903686" y="1712690"/>
            <a:ext cx="1056904" cy="950028"/>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 un partenaire Local</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026" name="Picture 2"/>
          <p:cNvPicPr>
            <a:picLocks noChangeAspect="1" noChangeArrowheads="1"/>
          </p:cNvPicPr>
          <p:nvPr/>
        </p:nvPicPr>
        <p:blipFill>
          <a:blip r:embed="rId2" cstate="print"/>
          <a:srcRect/>
          <a:stretch>
            <a:fillRect/>
          </a:stretch>
        </p:blipFill>
        <p:spPr bwMode="auto">
          <a:xfrm>
            <a:off x="842221" y="1724614"/>
            <a:ext cx="862814" cy="199526"/>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1683874" y="2338659"/>
            <a:ext cx="667224" cy="293824"/>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2072269" y="1735203"/>
            <a:ext cx="820256" cy="240218"/>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a:stretch>
            <a:fillRect/>
          </a:stretch>
        </p:blipFill>
        <p:spPr bwMode="auto">
          <a:xfrm>
            <a:off x="2468109" y="2001186"/>
            <a:ext cx="783092" cy="358430"/>
          </a:xfrm>
          <a:prstGeom prst="rect">
            <a:avLst/>
          </a:prstGeom>
          <a:noFill/>
          <a:ln w="9525">
            <a:noFill/>
            <a:miter lim="800000"/>
            <a:headEnd/>
            <a:tailEnd/>
          </a:ln>
        </p:spPr>
      </p:pic>
      <p:pic>
        <p:nvPicPr>
          <p:cNvPr id="1031" name="Picture 7"/>
          <p:cNvPicPr>
            <a:picLocks noChangeAspect="1" noChangeArrowheads="1"/>
          </p:cNvPicPr>
          <p:nvPr/>
        </p:nvPicPr>
        <p:blipFill>
          <a:blip r:embed="rId6" cstate="print"/>
          <a:srcRect/>
          <a:stretch>
            <a:fillRect/>
          </a:stretch>
        </p:blipFill>
        <p:spPr bwMode="auto">
          <a:xfrm>
            <a:off x="1016000" y="2011334"/>
            <a:ext cx="580572" cy="280820"/>
          </a:xfrm>
          <a:prstGeom prst="rect">
            <a:avLst/>
          </a:prstGeom>
          <a:noFill/>
          <a:ln w="9525">
            <a:noFill/>
            <a:miter lim="800000"/>
            <a:headEnd/>
            <a:tailEnd/>
          </a:ln>
        </p:spPr>
      </p:pic>
      <p:pic>
        <p:nvPicPr>
          <p:cNvPr id="1032" name="Picture 8"/>
          <p:cNvPicPr>
            <a:picLocks noChangeAspect="1" noChangeArrowheads="1"/>
          </p:cNvPicPr>
          <p:nvPr/>
        </p:nvPicPr>
        <p:blipFill>
          <a:blip r:embed="rId7" cstate="print"/>
          <a:srcRect/>
          <a:stretch>
            <a:fillRect/>
          </a:stretch>
        </p:blipFill>
        <p:spPr bwMode="auto">
          <a:xfrm>
            <a:off x="1520372" y="5384802"/>
            <a:ext cx="791030" cy="791028"/>
          </a:xfrm>
          <a:prstGeom prst="rect">
            <a:avLst/>
          </a:prstGeom>
          <a:noFill/>
          <a:ln w="9525">
            <a:noFill/>
            <a:miter lim="800000"/>
            <a:headEnd/>
            <a:tailEnd/>
          </a:ln>
        </p:spPr>
      </p:pic>
      <p:pic>
        <p:nvPicPr>
          <p:cNvPr id="1033" name="Picture 9"/>
          <p:cNvPicPr>
            <a:picLocks noChangeAspect="1" noChangeArrowheads="1"/>
          </p:cNvPicPr>
          <p:nvPr/>
        </p:nvPicPr>
        <p:blipFill>
          <a:blip r:embed="rId8" cstate="print"/>
          <a:srcRect/>
          <a:stretch>
            <a:fillRect/>
          </a:stretch>
        </p:blipFill>
        <p:spPr bwMode="auto">
          <a:xfrm>
            <a:off x="5399316" y="1913498"/>
            <a:ext cx="1103084" cy="215234"/>
          </a:xfrm>
          <a:prstGeom prst="rect">
            <a:avLst/>
          </a:prstGeom>
          <a:noFill/>
          <a:ln w="9525">
            <a:noFill/>
            <a:miter lim="800000"/>
            <a:headEnd/>
            <a:tailEnd/>
          </a:ln>
        </p:spPr>
      </p:pic>
      <p:pic>
        <p:nvPicPr>
          <p:cNvPr id="1034" name="Picture 10"/>
          <p:cNvPicPr>
            <a:picLocks noChangeAspect="1" noChangeArrowheads="1"/>
          </p:cNvPicPr>
          <p:nvPr/>
        </p:nvPicPr>
        <p:blipFill>
          <a:blip r:embed="rId9" cstate="print"/>
          <a:srcRect/>
          <a:stretch>
            <a:fillRect/>
          </a:stretch>
        </p:blipFill>
        <p:spPr bwMode="auto">
          <a:xfrm>
            <a:off x="5446486" y="2240563"/>
            <a:ext cx="1055914" cy="344876"/>
          </a:xfrm>
          <a:prstGeom prst="rect">
            <a:avLst/>
          </a:prstGeom>
          <a:noFill/>
          <a:ln w="9525">
            <a:noFill/>
            <a:miter lim="800000"/>
            <a:headEnd/>
            <a:tailEnd/>
          </a:ln>
        </p:spPr>
      </p:pic>
      <p:pic>
        <p:nvPicPr>
          <p:cNvPr id="1035" name="Picture 11"/>
          <p:cNvPicPr>
            <a:picLocks noChangeAspect="1" noChangeArrowheads="1"/>
          </p:cNvPicPr>
          <p:nvPr/>
        </p:nvPicPr>
        <p:blipFill>
          <a:blip r:embed="rId10" cstate="print"/>
          <a:srcRect/>
          <a:stretch>
            <a:fillRect/>
          </a:stretch>
        </p:blipFill>
        <p:spPr bwMode="auto">
          <a:xfrm>
            <a:off x="6953783" y="2133600"/>
            <a:ext cx="664778" cy="239486"/>
          </a:xfrm>
          <a:prstGeom prst="rect">
            <a:avLst/>
          </a:prstGeom>
          <a:noFill/>
          <a:ln w="9525">
            <a:noFill/>
            <a:miter lim="800000"/>
            <a:headEnd/>
            <a:tailEnd/>
          </a:ln>
        </p:spPr>
      </p:pic>
      <p:pic>
        <p:nvPicPr>
          <p:cNvPr id="1036" name="Picture 12"/>
          <p:cNvPicPr>
            <a:picLocks noChangeAspect="1" noChangeArrowheads="1"/>
          </p:cNvPicPr>
          <p:nvPr/>
        </p:nvPicPr>
        <p:blipFill>
          <a:blip r:embed="rId11" cstate="print"/>
          <a:srcRect/>
          <a:stretch>
            <a:fillRect/>
          </a:stretch>
        </p:blipFill>
        <p:spPr bwMode="auto">
          <a:xfrm>
            <a:off x="5341259" y="5391989"/>
            <a:ext cx="928912" cy="254136"/>
          </a:xfrm>
          <a:prstGeom prst="rect">
            <a:avLst/>
          </a:prstGeom>
          <a:noFill/>
          <a:ln w="9525">
            <a:noFill/>
            <a:miter lim="800000"/>
            <a:headEnd/>
            <a:tailEnd/>
          </a:ln>
        </p:spPr>
      </p:pic>
      <p:pic>
        <p:nvPicPr>
          <p:cNvPr id="1037" name="Picture 13"/>
          <p:cNvPicPr>
            <a:picLocks noChangeAspect="1" noChangeArrowheads="1"/>
          </p:cNvPicPr>
          <p:nvPr/>
        </p:nvPicPr>
        <p:blipFill>
          <a:blip r:embed="rId12" cstate="print"/>
          <a:srcRect/>
          <a:stretch>
            <a:fillRect/>
          </a:stretch>
        </p:blipFill>
        <p:spPr bwMode="auto">
          <a:xfrm>
            <a:off x="6487887" y="5597975"/>
            <a:ext cx="1132114" cy="335652"/>
          </a:xfrm>
          <a:prstGeom prst="rect">
            <a:avLst/>
          </a:prstGeom>
          <a:noFill/>
          <a:ln w="9525">
            <a:noFill/>
            <a:miter lim="800000"/>
            <a:headEnd/>
            <a:tailEnd/>
          </a:ln>
        </p:spPr>
      </p:pic>
      <p:pic>
        <p:nvPicPr>
          <p:cNvPr id="1038" name="Picture 14"/>
          <p:cNvPicPr>
            <a:picLocks noChangeAspect="1" noChangeArrowheads="1"/>
          </p:cNvPicPr>
          <p:nvPr/>
        </p:nvPicPr>
        <p:blipFill>
          <a:blip r:embed="rId13" cstate="print"/>
          <a:srcRect/>
          <a:stretch>
            <a:fillRect/>
          </a:stretch>
        </p:blipFill>
        <p:spPr bwMode="auto">
          <a:xfrm>
            <a:off x="5515429" y="6108486"/>
            <a:ext cx="2177142" cy="214516"/>
          </a:xfrm>
          <a:prstGeom prst="rect">
            <a:avLst/>
          </a:prstGeom>
          <a:noFill/>
          <a:ln w="9525">
            <a:noFill/>
            <a:miter lim="800000"/>
            <a:headEnd/>
            <a:tailEnd/>
          </a:ln>
        </p:spPr>
      </p:pic>
      <p:pic>
        <p:nvPicPr>
          <p:cNvPr id="1039" name="Picture 15"/>
          <p:cNvPicPr>
            <a:picLocks noChangeAspect="1" noChangeArrowheads="1"/>
          </p:cNvPicPr>
          <p:nvPr/>
        </p:nvPicPr>
        <p:blipFill>
          <a:blip r:embed="rId14" cstate="print"/>
          <a:srcRect/>
          <a:stretch>
            <a:fillRect/>
          </a:stretch>
        </p:blipFill>
        <p:spPr bwMode="auto">
          <a:xfrm>
            <a:off x="5428342" y="5777167"/>
            <a:ext cx="928916" cy="2965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3.- Valorisations des titres</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756396" y="6472462"/>
            <a:ext cx="2133600" cy="365125"/>
          </a:xfrm>
        </p:spPr>
        <p:txBody>
          <a:bodyPr/>
          <a:lstStyle/>
          <a:p>
            <a:fld id="{1930458D-18FB-45E9-A7C2-B19FB86FD781}" type="slidenum">
              <a:rPr lang="fr-FR" smtClean="0"/>
              <a:pPr/>
              <a:t>6</a:t>
            </a:fld>
            <a:endParaRPr lang="fr-FR" dirty="0"/>
          </a:p>
        </p:txBody>
      </p:sp>
      <p:sp>
        <p:nvSpPr>
          <p:cNvPr id="17" name="Sous-titre 2"/>
          <p:cNvSpPr>
            <a:spLocks noGrp="1"/>
          </p:cNvSpPr>
          <p:nvPr>
            <p:ph idx="1"/>
          </p:nvPr>
        </p:nvSpPr>
        <p:spPr>
          <a:xfrm>
            <a:off x="682171" y="1254785"/>
            <a:ext cx="7750629" cy="4761387"/>
          </a:xfrm>
          <a:noFill/>
          <a:ln>
            <a:solidFill>
              <a:schemeClr val="tx2">
                <a:lumMod val="75000"/>
              </a:schemeClr>
            </a:solidFill>
          </a:ln>
        </p:spPr>
        <p:txBody>
          <a:bodyPr lIns="144000">
            <a:noAutofit/>
          </a:bodyPr>
          <a:lstStyle/>
          <a:p>
            <a:pPr marL="457200" indent="-457200">
              <a:spcBef>
                <a:spcPts val="0"/>
              </a:spcBef>
              <a:spcAft>
                <a:spcPts val="1200"/>
              </a:spcAft>
              <a:buFontTx/>
              <a:buChar char="-"/>
            </a:pPr>
            <a:r>
              <a:rPr lang="fr-FR" sz="1400" dirty="0" smtClean="0">
                <a:solidFill>
                  <a:schemeClr val="tx2">
                    <a:lumMod val="75000"/>
                  </a:schemeClr>
                </a:solidFill>
              </a:rPr>
              <a:t>Nous comprenons que les titres détenus par </a:t>
            </a:r>
            <a:r>
              <a:rPr lang="fr-FR" sz="1400" dirty="0" err="1" smtClean="0">
                <a:solidFill>
                  <a:schemeClr val="tx2">
                    <a:lumMod val="75000"/>
                  </a:schemeClr>
                </a:solidFill>
              </a:rPr>
              <a:t>Soregies</a:t>
            </a:r>
            <a:r>
              <a:rPr lang="fr-FR" sz="1400" dirty="0" smtClean="0">
                <a:solidFill>
                  <a:schemeClr val="tx2">
                    <a:lumMod val="75000"/>
                  </a:schemeClr>
                </a:solidFill>
              </a:rPr>
              <a:t>, représentant 15% du capital de </a:t>
            </a:r>
            <a:r>
              <a:rPr lang="fr-FR" sz="1400" dirty="0" err="1" smtClean="0">
                <a:solidFill>
                  <a:schemeClr val="tx2">
                    <a:lumMod val="75000"/>
                  </a:schemeClr>
                </a:solidFill>
              </a:rPr>
              <a:t>Seolis</a:t>
            </a:r>
            <a:r>
              <a:rPr lang="fr-FR" sz="1400" dirty="0" smtClean="0">
                <a:solidFill>
                  <a:schemeClr val="tx2">
                    <a:lumMod val="75000"/>
                  </a:schemeClr>
                </a:solidFill>
              </a:rPr>
              <a:t>,  ont été souscrits pour un montant total de €12 millions.</a:t>
            </a:r>
          </a:p>
          <a:p>
            <a:pPr marL="457200" indent="-457200">
              <a:spcBef>
                <a:spcPts val="0"/>
              </a:spcBef>
              <a:spcAft>
                <a:spcPts val="1200"/>
              </a:spcAft>
              <a:buFontTx/>
              <a:buChar char="-"/>
            </a:pPr>
            <a:r>
              <a:rPr lang="fr-FR" sz="1400" dirty="0" smtClean="0">
                <a:solidFill>
                  <a:schemeClr val="tx2">
                    <a:lumMod val="75000"/>
                  </a:schemeClr>
                </a:solidFill>
              </a:rPr>
              <a:t>Des transactions récentes portant sur le capital de </a:t>
            </a:r>
            <a:r>
              <a:rPr lang="fr-FR" sz="1400" dirty="0" err="1" smtClean="0">
                <a:solidFill>
                  <a:schemeClr val="tx2">
                    <a:lumMod val="75000"/>
                  </a:schemeClr>
                </a:solidFill>
              </a:rPr>
              <a:t>Soregies</a:t>
            </a:r>
            <a:r>
              <a:rPr lang="fr-FR" sz="1400" dirty="0" smtClean="0">
                <a:solidFill>
                  <a:schemeClr val="tx2">
                    <a:lumMod val="75000"/>
                  </a:schemeClr>
                </a:solidFill>
              </a:rPr>
              <a:t>, dont le modèle économique est très proche de celui de Séolis, font ressortir un multiple de valorisation de 8,0x l’EBE environ, soit une première approche de valeur des titres détenus par Soregies légèrement au-delà de €30 millions. </a:t>
            </a:r>
          </a:p>
          <a:p>
            <a:pPr marL="457200" indent="-457200">
              <a:spcBef>
                <a:spcPts val="0"/>
              </a:spcBef>
              <a:buFontTx/>
              <a:buChar char="-"/>
            </a:pPr>
            <a:r>
              <a:rPr lang="fr-FR" sz="1400" dirty="0" smtClean="0">
                <a:solidFill>
                  <a:schemeClr val="tx2">
                    <a:lumMod val="75000"/>
                  </a:schemeClr>
                </a:solidFill>
              </a:rPr>
              <a:t>Nous proposons de confirmer cette valeur par deux méthodes complémentaires:</a:t>
            </a:r>
          </a:p>
          <a:p>
            <a:pPr marL="457200" indent="-457200">
              <a:spcBef>
                <a:spcPts val="0"/>
              </a:spcBef>
              <a:spcAft>
                <a:spcPts val="600"/>
              </a:spcAft>
              <a:buFontTx/>
              <a:buChar char="-"/>
            </a:pPr>
            <a:endParaRPr lang="fr-FR" sz="1400" dirty="0" smtClean="0">
              <a:solidFill>
                <a:schemeClr val="tx2">
                  <a:lumMod val="75000"/>
                </a:schemeClr>
              </a:solidFill>
            </a:endParaRPr>
          </a:p>
          <a:p>
            <a:pPr marL="857250" lvl="1" indent="-457200">
              <a:spcBef>
                <a:spcPts val="0"/>
              </a:spcBef>
              <a:spcAft>
                <a:spcPts val="600"/>
              </a:spcAft>
              <a:buFontTx/>
              <a:buChar char="-"/>
            </a:pPr>
            <a:r>
              <a:rPr lang="fr-FR" sz="1400" dirty="0" smtClean="0">
                <a:solidFill>
                  <a:schemeClr val="tx2">
                    <a:lumMod val="75000"/>
                  </a:schemeClr>
                </a:solidFill>
              </a:rPr>
              <a:t>Méthode des multiples: recherche de transactions ou de cotations de titres de sociétés de taille et activité comparables. Cette méthode a l’avantage de refléter le prix effectivement payé lors de transactions récentes, sous réserve qu’un nombre suffisant de comparables soit disponible. </a:t>
            </a:r>
          </a:p>
          <a:p>
            <a:pPr marL="857250" lvl="1" indent="-457200">
              <a:spcBef>
                <a:spcPts val="0"/>
              </a:spcBef>
              <a:spcAft>
                <a:spcPts val="600"/>
              </a:spcAft>
              <a:buFontTx/>
              <a:buChar char="-"/>
            </a:pPr>
            <a:r>
              <a:rPr lang="fr-FR" sz="1400" dirty="0" smtClean="0">
                <a:solidFill>
                  <a:schemeClr val="tx2">
                    <a:lumMod val="75000"/>
                  </a:schemeClr>
                </a:solidFill>
              </a:rPr>
              <a:t>Méthode des Flux de Trésorerie Actualisés. Une fois un business plan arrêté, les flux futurs sont actualisés à un taux prenant en compte le risque intrinsèque de la société. Toutefois, cette méthode est très sensible aux hypothèses opérationnelles et au taux d’actualisation choisi.</a:t>
            </a:r>
          </a:p>
          <a:p>
            <a:pPr marL="457200" indent="-457200">
              <a:spcBef>
                <a:spcPts val="1200"/>
              </a:spcBef>
              <a:buFontTx/>
              <a:buChar char="-"/>
            </a:pPr>
            <a:r>
              <a:rPr lang="fr-FR" sz="1400" dirty="0" smtClean="0">
                <a:solidFill>
                  <a:schemeClr val="tx2">
                    <a:lumMod val="75000"/>
                  </a:schemeClr>
                </a:solidFill>
              </a:rPr>
              <a:t>Il conviendra ensuite de déterminer si une décote de minorité et d’</a:t>
            </a:r>
            <a:r>
              <a:rPr lang="fr-FR" sz="1400" dirty="0" err="1" smtClean="0">
                <a:solidFill>
                  <a:schemeClr val="tx2">
                    <a:lumMod val="75000"/>
                  </a:schemeClr>
                </a:solidFill>
              </a:rPr>
              <a:t>illiquidité</a:t>
            </a:r>
            <a:r>
              <a:rPr lang="fr-FR" sz="1400" dirty="0" smtClean="0">
                <a:solidFill>
                  <a:schemeClr val="tx2">
                    <a:lumMod val="75000"/>
                  </a:schemeClr>
                </a:solidFill>
              </a:rPr>
              <a:t> est applicable à la valeur retenue. Cette décote sera, entre autres choses, influencée par les termes du pacte d’actionnaire concernant les mécanismes de cession et de gouvernance;</a:t>
            </a:r>
          </a:p>
          <a:p>
            <a:pPr marL="457200" indent="-457200">
              <a:spcBef>
                <a:spcPts val="0"/>
              </a:spcBef>
              <a:spcAft>
                <a:spcPts val="1200"/>
              </a:spcAft>
              <a:buFontTx/>
              <a:buChar char="-"/>
            </a:pPr>
            <a:endParaRPr lang="fr-FR" sz="1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(1/3)</a:t>
            </a:r>
          </a:p>
        </p:txBody>
      </p:sp>
      <p:sp>
        <p:nvSpPr>
          <p:cNvPr id="3" name="Sous-titre 2"/>
          <p:cNvSpPr>
            <a:spLocks noGrp="1"/>
          </p:cNvSpPr>
          <p:nvPr>
            <p:ph idx="1"/>
          </p:nvPr>
        </p:nvSpPr>
        <p:spPr>
          <a:xfrm>
            <a:off x="682171" y="1254785"/>
            <a:ext cx="7750629" cy="4761387"/>
          </a:xfrm>
          <a:noFill/>
          <a:ln>
            <a:solidFill>
              <a:schemeClr val="tx2">
                <a:lumMod val="75000"/>
              </a:schemeClr>
            </a:solidFill>
          </a:ln>
        </p:spPr>
        <p:txBody>
          <a:bodyPr lIns="144000">
            <a:noAutofit/>
          </a:bodyPr>
          <a:lstStyle/>
          <a:p>
            <a:pPr marL="0" indent="-457200" algn="just">
              <a:buNone/>
            </a:pPr>
            <a:r>
              <a:rPr lang="fr-FR" sz="1600" b="1" dirty="0" smtClean="0">
                <a:solidFill>
                  <a:schemeClr val="tx2">
                    <a:lumMod val="75000"/>
                  </a:schemeClr>
                </a:solidFill>
              </a:rPr>
              <a:t>Dans le but de maximiser la valeur de l’actif, nous proposons de  structurer notre intervention en 4 phases:</a:t>
            </a:r>
          </a:p>
          <a:p>
            <a:pPr marL="0" indent="-457200" algn="just">
              <a:buNone/>
            </a:pPr>
            <a:endParaRPr lang="fr-FR" sz="1600" b="1" dirty="0" smtClean="0">
              <a:solidFill>
                <a:schemeClr val="tx2">
                  <a:lumMod val="75000"/>
                </a:schemeClr>
              </a:solidFill>
            </a:endParaRPr>
          </a:p>
          <a:p>
            <a:pPr marL="457200" indent="-457200">
              <a:buNone/>
            </a:pPr>
            <a:r>
              <a:rPr lang="fr-FR" sz="1400" b="1" u="sng" dirty="0" smtClean="0">
                <a:solidFill>
                  <a:schemeClr val="tx2">
                    <a:lumMod val="75000"/>
                  </a:schemeClr>
                </a:solidFill>
              </a:rPr>
              <a:t>Phase 0 (4 Sem.) :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a:t>
            </a:r>
            <a:r>
              <a:rPr lang="fr-FR" sz="1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Seolis</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sur une Proposition à forte valeur ajoutée</a:t>
            </a:r>
          </a:p>
          <a:p>
            <a:pPr marL="457200" indent="-457200">
              <a:buNone/>
            </a:pPr>
            <a:endParaRPr lang="fr-FR" sz="1400" b="1" u="sng" dirty="0" smtClean="0">
              <a:solidFill>
                <a:schemeClr val="tx2">
                  <a:lumMod val="75000"/>
                </a:schemeClr>
              </a:solidFill>
            </a:endParaRPr>
          </a:p>
          <a:p>
            <a:pPr marL="457200" indent="-457200"/>
            <a:r>
              <a:rPr lang="fr-FR" sz="1400" dirty="0" smtClean="0">
                <a:solidFill>
                  <a:schemeClr val="tx2">
                    <a:lumMod val="75000"/>
                  </a:schemeClr>
                </a:solidFill>
              </a:rPr>
              <a:t>Proposition d’alternatives pour un accord et tactique de négociation avec </a:t>
            </a:r>
            <a:r>
              <a:rPr lang="fr-FR" sz="1400" dirty="0" err="1" smtClean="0">
                <a:solidFill>
                  <a:schemeClr val="tx2">
                    <a:lumMod val="75000"/>
                  </a:schemeClr>
                </a:solidFill>
              </a:rPr>
              <a:t>Seolis</a:t>
            </a:r>
            <a:endParaRPr lang="fr-FR" sz="1400" dirty="0" smtClean="0">
              <a:solidFill>
                <a:schemeClr val="tx2">
                  <a:lumMod val="75000"/>
                </a:schemeClr>
              </a:solidFill>
            </a:endParaRPr>
          </a:p>
          <a:p>
            <a:pPr marL="457200" indent="-457200"/>
            <a:r>
              <a:rPr lang="fr-FR" sz="1400" dirty="0" smtClean="0">
                <a:solidFill>
                  <a:schemeClr val="tx2">
                    <a:lumMod val="75000"/>
                  </a:schemeClr>
                </a:solidFill>
              </a:rPr>
              <a:t>Préparation d’une offre à soumettre à </a:t>
            </a:r>
            <a:r>
              <a:rPr lang="fr-FR" sz="1400" dirty="0" err="1" smtClean="0">
                <a:solidFill>
                  <a:schemeClr val="tx2">
                    <a:lumMod val="75000"/>
                  </a:schemeClr>
                </a:solidFill>
              </a:rPr>
              <a:t>Seolis</a:t>
            </a:r>
            <a:r>
              <a:rPr lang="fr-FR" sz="1400" dirty="0" smtClean="0">
                <a:solidFill>
                  <a:schemeClr val="tx2">
                    <a:lumMod val="75000"/>
                  </a:schemeClr>
                </a:solidFill>
              </a:rPr>
              <a:t>,</a:t>
            </a:r>
          </a:p>
          <a:p>
            <a:pPr marL="457200" indent="-457200"/>
            <a:r>
              <a:rPr lang="fr-FR" sz="1400" dirty="0" smtClean="0">
                <a:solidFill>
                  <a:schemeClr val="tx2">
                    <a:lumMod val="75000"/>
                  </a:schemeClr>
                </a:solidFill>
              </a:rPr>
              <a:t>Accord des modalités de partage éventuel des plus values </a:t>
            </a:r>
          </a:p>
          <a:p>
            <a:pPr marL="457200" indent="-457200">
              <a:buNone/>
            </a:pPr>
            <a:endParaRPr lang="fr-FR" sz="1400" dirty="0" smtClean="0">
              <a:solidFill>
                <a:schemeClr val="tx2">
                  <a:lumMod val="75000"/>
                </a:schemeClr>
              </a:solidFill>
            </a:endParaRPr>
          </a:p>
          <a:p>
            <a:pPr marL="457200" indent="-457200">
              <a:buNone/>
            </a:pPr>
            <a:r>
              <a:rPr lang="fr-FR" sz="1400" b="1" u="sng" dirty="0" smtClean="0">
                <a:solidFill>
                  <a:schemeClr val="tx2">
                    <a:lumMod val="75000"/>
                  </a:schemeClr>
                </a:solidFill>
              </a:rPr>
              <a:t>Phase 1 (8 Sem.) :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 et short listing des acheteurs potentiels </a:t>
            </a:r>
          </a:p>
          <a:p>
            <a:pPr marL="457200" indent="-457200">
              <a:buNone/>
            </a:pPr>
            <a:endParaRPr lang="fr-FR" sz="1400" b="1" u="sng" dirty="0" smtClean="0">
              <a:solidFill>
                <a:schemeClr val="tx2">
                  <a:lumMod val="75000"/>
                </a:schemeClr>
              </a:solidFill>
            </a:endParaRPr>
          </a:p>
          <a:p>
            <a:pPr marL="457200" indent="-457200"/>
            <a:r>
              <a:rPr lang="fr-FR" sz="1400" dirty="0" smtClean="0">
                <a:solidFill>
                  <a:schemeClr val="tx2">
                    <a:lumMod val="75000"/>
                  </a:schemeClr>
                </a:solidFill>
              </a:rPr>
              <a:t>Collaboration à la réalisation d’un business plan à 3 ans.</a:t>
            </a:r>
          </a:p>
          <a:p>
            <a:pPr marL="457200" indent="-457200"/>
            <a:r>
              <a:rPr lang="fr-FR" sz="1400" dirty="0" smtClean="0">
                <a:solidFill>
                  <a:schemeClr val="tx2">
                    <a:lumMod val="75000"/>
                  </a:schemeClr>
                </a:solidFill>
              </a:rPr>
              <a:t>Collecte d’informations opérationnelles et financières relatives à </a:t>
            </a:r>
            <a:r>
              <a:rPr lang="fr-FR" sz="1400" dirty="0" err="1" smtClean="0">
                <a:solidFill>
                  <a:schemeClr val="tx2">
                    <a:lumMod val="75000"/>
                  </a:schemeClr>
                </a:solidFill>
              </a:rPr>
              <a:t>Seolis</a:t>
            </a:r>
            <a:r>
              <a:rPr lang="fr-FR" sz="1400" dirty="0" smtClean="0">
                <a:solidFill>
                  <a:schemeClr val="tx2">
                    <a:lumMod val="75000"/>
                  </a:schemeClr>
                </a:solidFill>
              </a:rPr>
              <a:t>  et rédaction d’un mémorandum d’information.</a:t>
            </a:r>
          </a:p>
          <a:p>
            <a:pPr marL="457200" indent="-457200"/>
            <a:r>
              <a:rPr lang="fr-FR" sz="1400" dirty="0" smtClean="0">
                <a:solidFill>
                  <a:schemeClr val="tx2">
                    <a:lumMod val="75000"/>
                  </a:schemeClr>
                </a:solidFill>
              </a:rPr>
              <a:t>Contact d’une liste d’industriels et de fonds d’investissement établie conjointement avec Soregies, sur la base d’un résumé préliminaire.</a:t>
            </a:r>
          </a:p>
          <a:p>
            <a:pPr marL="457200" indent="-457200"/>
            <a:r>
              <a:rPr lang="fr-FR" sz="1400" dirty="0" smtClean="0">
                <a:solidFill>
                  <a:schemeClr val="tx2">
                    <a:lumMod val="75000"/>
                  </a:schemeClr>
                </a:solidFill>
              </a:rPr>
              <a:t>Sur la base des retours obtenus, établissement d’une « short </a:t>
            </a:r>
            <a:r>
              <a:rPr lang="fr-FR" sz="1400" dirty="0" err="1" smtClean="0">
                <a:solidFill>
                  <a:schemeClr val="tx2">
                    <a:lumMod val="75000"/>
                  </a:schemeClr>
                </a:solidFill>
              </a:rPr>
              <a:t>list</a:t>
            </a:r>
            <a:r>
              <a:rPr lang="fr-FR" sz="1400" dirty="0" smtClean="0">
                <a:solidFill>
                  <a:schemeClr val="tx2">
                    <a:lumMod val="75000"/>
                  </a:schemeClr>
                </a:solidFill>
              </a:rPr>
              <a:t> » d’acquéreurs potentiels et décision quant au </a:t>
            </a:r>
            <a:r>
              <a:rPr lang="fr-FR" sz="1400" dirty="0" err="1" smtClean="0">
                <a:solidFill>
                  <a:schemeClr val="tx2">
                    <a:lumMod val="75000"/>
                  </a:schemeClr>
                </a:solidFill>
              </a:rPr>
              <a:t>process</a:t>
            </a:r>
            <a:r>
              <a:rPr lang="fr-FR" sz="1400" dirty="0" smtClean="0">
                <a:solidFill>
                  <a:schemeClr val="tx2">
                    <a:lumMod val="75000"/>
                  </a:schemeClr>
                </a:solidFill>
              </a:rPr>
              <a:t>: enchères ou négociations de gré à gré.</a:t>
            </a:r>
          </a:p>
          <a:p>
            <a:pPr marL="457200" indent="-457200">
              <a:buFontTx/>
              <a:buChar char="-"/>
            </a:pPr>
            <a:endParaRPr lang="fr-FR" sz="1400" dirty="0" smtClean="0">
              <a:solidFill>
                <a:schemeClr val="tx2">
                  <a:lumMod val="75000"/>
                </a:schemeClr>
              </a:solidFill>
            </a:endParaRPr>
          </a:p>
          <a:p>
            <a:pPr marL="457200" indent="-457200">
              <a:buFontTx/>
              <a:buChar char="-"/>
            </a:pPr>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(2/3)</a:t>
            </a:r>
          </a:p>
        </p:txBody>
      </p:sp>
      <p:sp>
        <p:nvSpPr>
          <p:cNvPr id="3" name="Sous-titre 2"/>
          <p:cNvSpPr>
            <a:spLocks noGrp="1"/>
          </p:cNvSpPr>
          <p:nvPr>
            <p:ph idx="1"/>
          </p:nvPr>
        </p:nvSpPr>
        <p:spPr>
          <a:xfrm>
            <a:off x="783771" y="1600200"/>
            <a:ext cx="7648466" cy="3508829"/>
          </a:xfrm>
          <a:noFill/>
          <a:ln>
            <a:solidFill>
              <a:schemeClr val="tx2">
                <a:lumMod val="75000"/>
              </a:schemeClr>
            </a:solidFill>
          </a:ln>
        </p:spPr>
        <p:txBody>
          <a:bodyPr vert="horz" lIns="144000" tIns="45720" rIns="91440" bIns="45720" rtlCol="0">
            <a:noAutofit/>
          </a:bodyPr>
          <a:lstStyle/>
          <a:p>
            <a:pPr marL="457200" indent="-457200">
              <a:buNone/>
            </a:pPr>
            <a:r>
              <a:rPr lang="fr-FR" sz="1400" b="1" u="sng" dirty="0" smtClean="0">
                <a:solidFill>
                  <a:schemeClr val="tx2">
                    <a:lumMod val="75000"/>
                  </a:schemeClr>
                </a:solidFill>
              </a:rPr>
              <a:t>Phase 2 (8 sem.):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du meilleur candidat et MOU</a:t>
            </a:r>
          </a:p>
          <a:p>
            <a:pPr marL="457200" indent="-457200">
              <a:buNone/>
            </a:pPr>
            <a:endParaRPr lang="fr-FR" sz="1400" b="1" dirty="0" smtClean="0">
              <a:solidFill>
                <a:schemeClr val="tx2">
                  <a:lumMod val="75000"/>
                </a:schemeClr>
              </a:solidFill>
            </a:endParaRPr>
          </a:p>
          <a:p>
            <a:pPr marL="457200" indent="-457200">
              <a:buFontTx/>
              <a:buChar char="-"/>
            </a:pPr>
            <a:r>
              <a:rPr lang="fr-FR" sz="1400" dirty="0" smtClean="0">
                <a:solidFill>
                  <a:schemeClr val="tx2">
                    <a:lumMod val="75000"/>
                  </a:schemeClr>
                </a:solidFill>
              </a:rPr>
              <a:t>Envoi du mémorandum d’information aux acquéreurs potentiels sélectionnés.</a:t>
            </a:r>
          </a:p>
          <a:p>
            <a:pPr marL="457200" indent="-457200">
              <a:buFontTx/>
              <a:buChar char="-"/>
            </a:pPr>
            <a:r>
              <a:rPr lang="fr-FR" sz="1400" dirty="0" smtClean="0">
                <a:solidFill>
                  <a:schemeClr val="tx2">
                    <a:lumMod val="75000"/>
                  </a:schemeClr>
                </a:solidFill>
              </a:rPr>
              <a:t>Gestion des demandes des candidats et organisation de réunions avec le management de Soregies et/ou </a:t>
            </a:r>
            <a:r>
              <a:rPr lang="fr-FR" sz="1400" dirty="0" err="1" smtClean="0">
                <a:solidFill>
                  <a:schemeClr val="tx2">
                    <a:lumMod val="75000"/>
                  </a:schemeClr>
                </a:solidFill>
              </a:rPr>
              <a:t>seolis</a:t>
            </a:r>
            <a:endParaRPr lang="fr-FR" sz="1400" dirty="0" smtClean="0">
              <a:solidFill>
                <a:schemeClr val="tx2">
                  <a:lumMod val="75000"/>
                </a:schemeClr>
              </a:solidFill>
            </a:endParaRPr>
          </a:p>
          <a:p>
            <a:pPr marL="457200" indent="-457200">
              <a:buFontTx/>
              <a:buChar char="-"/>
            </a:pPr>
            <a:r>
              <a:rPr lang="fr-FR" sz="1400" dirty="0" smtClean="0">
                <a:solidFill>
                  <a:schemeClr val="tx2">
                    <a:lumMod val="75000"/>
                  </a:schemeClr>
                </a:solidFill>
              </a:rPr>
              <a:t>Sélection  du meilleur candidat et signature d’un </a:t>
            </a:r>
            <a:r>
              <a:rPr lang="fr-FR" sz="1400" dirty="0" err="1" smtClean="0">
                <a:solidFill>
                  <a:schemeClr val="tx2">
                    <a:lumMod val="75000"/>
                  </a:schemeClr>
                </a:solidFill>
              </a:rPr>
              <a:t>MoU</a:t>
            </a:r>
            <a:r>
              <a:rPr lang="fr-FR" sz="1400" dirty="0" smtClean="0">
                <a:solidFill>
                  <a:schemeClr val="tx2">
                    <a:lumMod val="75000"/>
                  </a:schemeClr>
                </a:solidFill>
              </a:rPr>
              <a:t>.</a:t>
            </a:r>
          </a:p>
          <a:p>
            <a:pPr marL="457200" indent="-457200">
              <a:buNone/>
            </a:pPr>
            <a:endParaRPr lang="fr-FR" sz="1400" b="1" dirty="0" smtClean="0">
              <a:solidFill>
                <a:schemeClr val="tx2">
                  <a:lumMod val="75000"/>
                </a:schemeClr>
              </a:solidFill>
            </a:endParaRPr>
          </a:p>
          <a:p>
            <a:pPr marL="457200" indent="-457200">
              <a:buNone/>
            </a:pPr>
            <a:r>
              <a:rPr lang="fr-FR" sz="1400" b="1" u="sng" dirty="0" smtClean="0">
                <a:solidFill>
                  <a:schemeClr val="tx2">
                    <a:lumMod val="75000"/>
                  </a:schemeClr>
                </a:solidFill>
              </a:rPr>
              <a:t>Phase 3 (8 -16 sem.):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 et protocole de cession</a:t>
            </a:r>
          </a:p>
          <a:p>
            <a:pPr marL="457200" indent="-457200">
              <a:buNone/>
            </a:pPr>
            <a:endParaRPr lang="fr-FR" sz="1400" b="1" u="sng" dirty="0" smtClean="0">
              <a:solidFill>
                <a:schemeClr val="tx2">
                  <a:lumMod val="75000"/>
                </a:schemeClr>
              </a:solidFill>
            </a:endParaRPr>
          </a:p>
          <a:p>
            <a:pPr marL="457200" indent="-457200">
              <a:buFontTx/>
              <a:buChar char="-"/>
            </a:pPr>
            <a:r>
              <a:rPr lang="fr-FR" sz="1400" dirty="0" smtClean="0">
                <a:solidFill>
                  <a:schemeClr val="tx2">
                    <a:lumMod val="75000"/>
                  </a:schemeClr>
                </a:solidFill>
              </a:rPr>
              <a:t>Gestion du </a:t>
            </a:r>
            <a:r>
              <a:rPr lang="fr-FR" sz="1400" dirty="0" err="1" smtClean="0">
                <a:solidFill>
                  <a:schemeClr val="tx2">
                    <a:lumMod val="75000"/>
                  </a:schemeClr>
                </a:solidFill>
              </a:rPr>
              <a:t>process</a:t>
            </a:r>
            <a:r>
              <a:rPr lang="fr-FR" sz="1400" dirty="0" smtClean="0">
                <a:solidFill>
                  <a:schemeClr val="tx2">
                    <a:lumMod val="75000"/>
                  </a:schemeClr>
                </a:solidFill>
              </a:rPr>
              <a:t> en interface entre l’acquéreur potentiel et ses conseils (due diligence) et  la Soregies.</a:t>
            </a:r>
          </a:p>
          <a:p>
            <a:pPr marL="457200" indent="-457200">
              <a:buFontTx/>
              <a:buChar char="-"/>
            </a:pPr>
            <a:r>
              <a:rPr lang="fr-FR" sz="1400" dirty="0" smtClean="0">
                <a:solidFill>
                  <a:schemeClr val="tx2">
                    <a:lumMod val="75000"/>
                  </a:schemeClr>
                </a:solidFill>
              </a:rPr>
              <a:t>Assistance à la négociation d’un protocole de cession.</a:t>
            </a:r>
          </a:p>
          <a:p>
            <a:pPr marL="457200" indent="-457200">
              <a:buFontTx/>
              <a:buChar char="-"/>
            </a:pPr>
            <a:r>
              <a:rPr lang="fr-FR" sz="1400" dirty="0" err="1" smtClean="0">
                <a:solidFill>
                  <a:schemeClr val="tx2">
                    <a:lumMod val="75000"/>
                  </a:schemeClr>
                </a:solidFill>
              </a:rPr>
              <a:t>Closing</a:t>
            </a:r>
            <a:r>
              <a:rPr lang="fr-FR" sz="1400" dirty="0" smtClean="0">
                <a:solidFill>
                  <a:schemeClr val="tx2">
                    <a:lumMod val="75000"/>
                  </a:schemeClr>
                </a:solidFill>
              </a:rPr>
              <a:t>.</a:t>
            </a:r>
          </a:p>
          <a:p>
            <a:pPr marL="457200" indent="-457200">
              <a:buFontTx/>
              <a:buChar char="-"/>
            </a:pPr>
            <a:endParaRPr lang="fr-FR" sz="1400" dirty="0" smtClean="0">
              <a:solidFill>
                <a:schemeClr val="tx2">
                  <a:lumMod val="75000"/>
                </a:schemeClr>
              </a:solidFill>
            </a:endParaRPr>
          </a:p>
          <a:p>
            <a:pPr marL="457200" indent="-457200">
              <a:buFontTx/>
              <a:buChar char="-"/>
            </a:pPr>
            <a:endParaRPr lang="fr-FR" sz="1400" b="1" dirty="0" smtClean="0">
              <a:solidFill>
                <a:schemeClr val="tx2">
                  <a:lumMod val="75000"/>
                </a:schemeClr>
              </a:solidFill>
            </a:endParaRPr>
          </a:p>
          <a:p>
            <a:pPr marL="457200" indent="-457200">
              <a:buFontTx/>
              <a:buChar char="-"/>
            </a:pPr>
            <a:endParaRPr lang="fr-FR" sz="1400" b="1" dirty="0" smtClean="0">
              <a:solidFill>
                <a:schemeClr val="tx2">
                  <a:lumMod val="75000"/>
                </a:schemeClr>
              </a:solidFill>
            </a:endParaRPr>
          </a:p>
          <a:p>
            <a:pPr marL="457200" indent="-457200">
              <a:buFontTx/>
              <a:buChar char="-"/>
            </a:pPr>
            <a:endParaRPr lang="fr-FR" sz="1400" b="1"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sp>
        <p:nvSpPr>
          <p:cNvPr id="8" name="Sous-titre 2"/>
          <p:cNvSpPr txBox="1">
            <a:spLocks/>
          </p:cNvSpPr>
          <p:nvPr/>
        </p:nvSpPr>
        <p:spPr>
          <a:xfrm>
            <a:off x="388990" y="5384800"/>
            <a:ext cx="3181523" cy="1185013"/>
          </a:xfrm>
          <a:prstGeom prst="rect">
            <a:avLst/>
          </a:prstGeom>
          <a:noFill/>
          <a:ln>
            <a:solidFill>
              <a:schemeClr val="tx2">
                <a:lumMod val="75000"/>
              </a:schemeClr>
            </a:solidFill>
          </a:ln>
        </p:spPr>
        <p:txBody>
          <a:bodyPr vert="horz" lIns="144000" tIns="45720" rIns="91440" bIns="45720" rtlCol="0">
            <a:noAutofit/>
          </a:bodyPr>
          <a:lstStyle/>
          <a:p>
            <a:pPr marL="0"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100" b="1" i="0" u="none" strike="noStrike" kern="1200" cap="none" spc="0" normalizeH="0" baseline="0" noProof="0" dirty="0" smtClean="0">
                <a:ln>
                  <a:noFill/>
                </a:ln>
                <a:solidFill>
                  <a:schemeClr val="tx2">
                    <a:lumMod val="75000"/>
                  </a:schemeClr>
                </a:solidFill>
                <a:effectLst/>
                <a:uLnTx/>
                <a:uFillTx/>
                <a:latin typeface="+mn-lt"/>
                <a:ea typeface="+mn-ea"/>
                <a:cs typeface="+mn-cs"/>
              </a:rPr>
              <a:t>Ce calendrier  ne prend pas en compte les délais additionnels requis par d’éventuelles décisions nécessaires à Soregies dans le cadre de la transaction et suppose qu’un représentant de Soregies soit pleinement disponible afin de garantir une circulation de  l’information fluide.</a:t>
            </a:r>
          </a:p>
          <a:p>
            <a:pPr marL="457200" marR="0" lvl="0" indent="-457200" algn="l" defTabSz="914400" rtl="0" eaLnBrk="1" fontAlgn="auto" latinLnBrk="0" hangingPunct="1">
              <a:lnSpc>
                <a:spcPct val="100000"/>
              </a:lnSpc>
              <a:spcBef>
                <a:spcPct val="2000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457200" marR="0" lvl="0" indent="-457200" algn="l" defTabSz="914400" rtl="0" eaLnBrk="1" fontAlgn="auto" latinLnBrk="0" hangingPunct="1">
              <a:lnSpc>
                <a:spcPct val="100000"/>
              </a:lnSpc>
              <a:spcBef>
                <a:spcPct val="20000"/>
              </a:spcBef>
              <a:spcAft>
                <a:spcPts val="0"/>
              </a:spcAft>
              <a:buClrTx/>
              <a:buSzTx/>
              <a:buFontTx/>
              <a:buChar char="-"/>
              <a:tabLst/>
              <a:defRPr/>
            </a:pPr>
            <a:endParaRPr kumimoji="0" lang="fr-FR" sz="11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 name="Connecteur droit 50"/>
          <p:cNvCxnSpPr>
            <a:stCxn id="15" idx="4"/>
            <a:endCxn id="49" idx="3"/>
          </p:cNvCxnSpPr>
          <p:nvPr/>
        </p:nvCxnSpPr>
        <p:spPr>
          <a:xfrm rot="5400000">
            <a:off x="1351889" y="1742398"/>
            <a:ext cx="773646" cy="21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4" name="Connecteur droit 53"/>
          <p:cNvCxnSpPr>
            <a:stCxn id="18" idx="4"/>
            <a:endCxn id="52" idx="3"/>
          </p:cNvCxnSpPr>
          <p:nvPr/>
        </p:nvCxnSpPr>
        <p:spPr>
          <a:xfrm rot="5400000">
            <a:off x="3093152" y="2272997"/>
            <a:ext cx="1840782" cy="811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7" name="Connecteur droit 56"/>
          <p:cNvCxnSpPr>
            <a:stCxn id="23" idx="4"/>
            <a:endCxn id="56" idx="3"/>
          </p:cNvCxnSpPr>
          <p:nvPr/>
        </p:nvCxnSpPr>
        <p:spPr>
          <a:xfrm rot="5400000">
            <a:off x="4805102" y="2818473"/>
            <a:ext cx="2923696" cy="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8" name="Connecteur droit 87"/>
          <p:cNvCxnSpPr>
            <a:stCxn id="10" idx="4"/>
            <a:endCxn id="49" idx="1"/>
          </p:cNvCxnSpPr>
          <p:nvPr/>
        </p:nvCxnSpPr>
        <p:spPr>
          <a:xfrm rot="5400000">
            <a:off x="-75031" y="1742683"/>
            <a:ext cx="773646" cy="161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(3/3)</a:t>
            </a:r>
          </a:p>
        </p:txBody>
      </p:sp>
      <p:sp>
        <p:nvSpPr>
          <p:cNvPr id="3" name="Sous-titre 2"/>
          <p:cNvSpPr>
            <a:spLocks noGrp="1"/>
          </p:cNvSpPr>
          <p:nvPr>
            <p:ph idx="1"/>
          </p:nvPr>
        </p:nvSpPr>
        <p:spPr>
          <a:xfrm>
            <a:off x="388991" y="4954911"/>
            <a:ext cx="2257424" cy="1614902"/>
          </a:xfrm>
          <a:noFill/>
          <a:ln>
            <a:solidFill>
              <a:schemeClr val="tx2">
                <a:lumMod val="75000"/>
              </a:schemeClr>
            </a:solidFill>
          </a:ln>
        </p:spPr>
        <p:txBody>
          <a:bodyPr lIns="144000">
            <a:noAutofit/>
          </a:bodyPr>
          <a:lstStyle/>
          <a:p>
            <a:pPr marL="0" indent="-457200" algn="just">
              <a:buNone/>
            </a:pPr>
            <a:r>
              <a:rPr lang="fr-FR" sz="1100" b="1" dirty="0" smtClean="0">
                <a:solidFill>
                  <a:schemeClr val="tx2">
                    <a:lumMod val="75000"/>
                  </a:schemeClr>
                </a:solidFill>
              </a:rPr>
              <a:t>Ce calendrier  ne prend pas en compte les délais additionnels requis par d’éventuelles décisions nécessaires à Soregies dans le cadre de la transaction et suppose qu’un représentant de Soregies soit pleinement disponible afin de garantir une circulation de  l’information fluide.</a:t>
            </a:r>
          </a:p>
          <a:p>
            <a:pPr marL="457200" indent="-457200">
              <a:buFontTx/>
              <a:buChar char="-"/>
            </a:pPr>
            <a:endParaRPr lang="fr-FR" sz="1100" dirty="0" smtClean="0">
              <a:solidFill>
                <a:schemeClr val="tx2">
                  <a:lumMod val="75000"/>
                </a:schemeClr>
              </a:solidFill>
            </a:endParaRPr>
          </a:p>
          <a:p>
            <a:pPr marL="457200" indent="-457200">
              <a:buFontTx/>
              <a:buChar char="-"/>
            </a:pPr>
            <a:endParaRPr lang="fr-FR" sz="1100" dirty="0">
              <a:solidFill>
                <a:schemeClr val="tx2">
                  <a:lumMod val="75000"/>
                </a:schemeClr>
              </a:solidFill>
            </a:endParaRP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cxnSp>
        <p:nvCxnSpPr>
          <p:cNvPr id="8" name="Connecteur droit 7"/>
          <p:cNvCxnSpPr/>
          <p:nvPr/>
        </p:nvCxnSpPr>
        <p:spPr>
          <a:xfrm>
            <a:off x="281011" y="1325204"/>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279173"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p:nvPr/>
        </p:nvSpPr>
        <p:spPr>
          <a:xfrm>
            <a:off x="17063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15"/>
          <p:cNvCxnSpPr/>
          <p:nvPr/>
        </p:nvCxnSpPr>
        <p:spPr>
          <a:xfrm>
            <a:off x="1773226" y="1325204"/>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Ellipse 17"/>
          <p:cNvSpPr/>
          <p:nvPr/>
        </p:nvSpPr>
        <p:spPr>
          <a:xfrm>
            <a:off x="39841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4051026" y="1325204"/>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Ellipse 22"/>
          <p:cNvSpPr/>
          <p:nvPr/>
        </p:nvSpPr>
        <p:spPr>
          <a:xfrm>
            <a:off x="6233566"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 name="Connecteur droit 23"/>
          <p:cNvCxnSpPr/>
          <p:nvPr/>
        </p:nvCxnSpPr>
        <p:spPr>
          <a:xfrm>
            <a:off x="6300414" y="1325204"/>
            <a:ext cx="223017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Ellipse 24"/>
          <p:cNvSpPr/>
          <p:nvPr/>
        </p:nvSpPr>
        <p:spPr>
          <a:xfrm>
            <a:off x="8530584"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4" name="Connecteur droit 33"/>
          <p:cNvCxnSpPr/>
          <p:nvPr/>
        </p:nvCxnSpPr>
        <p:spPr>
          <a:xfrm rot="5400000" flipH="1" flipV="1">
            <a:off x="241124" y="1222270"/>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rot="5400000" flipH="1" flipV="1">
            <a:off x="16564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rot="5400000" flipH="1" flipV="1">
            <a:off x="39342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rot="5400000" flipH="1" flipV="1">
            <a:off x="6183620"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rot="5400000" flipH="1" flipV="1">
            <a:off x="8480638" y="1210373"/>
            <a:ext cx="166740"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ZoneTexte 43"/>
          <p:cNvSpPr txBox="1"/>
          <p:nvPr/>
        </p:nvSpPr>
        <p:spPr>
          <a:xfrm>
            <a:off x="468816" y="1027902"/>
            <a:ext cx="1113242" cy="261610"/>
          </a:xfrm>
          <a:prstGeom prst="rect">
            <a:avLst/>
          </a:prstGeom>
          <a:noFill/>
        </p:spPr>
        <p:txBody>
          <a:bodyPr wrap="square" rtlCol="0">
            <a:spAutoFit/>
          </a:bodyPr>
          <a:lstStyle/>
          <a:p>
            <a:pPr algn="ctr"/>
            <a:r>
              <a:rPr lang="fr-FR" sz="1100" dirty="0" smtClean="0"/>
              <a:t>Phase 0 </a:t>
            </a:r>
            <a:r>
              <a:rPr lang="fr-FR" sz="1000" dirty="0" smtClean="0"/>
              <a:t>(4 Sem.)</a:t>
            </a:r>
            <a:endParaRPr lang="fr-FR" sz="1100" dirty="0"/>
          </a:p>
        </p:txBody>
      </p:sp>
      <p:cxnSp>
        <p:nvCxnSpPr>
          <p:cNvPr id="55" name="Connecteur droit 54"/>
          <p:cNvCxnSpPr>
            <a:stCxn id="145" idx="2"/>
            <a:endCxn id="56" idx="1"/>
          </p:cNvCxnSpPr>
          <p:nvPr/>
        </p:nvCxnSpPr>
        <p:spPr>
          <a:xfrm rot="5400000">
            <a:off x="3903368" y="4168570"/>
            <a:ext cx="221201" cy="2381"/>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64"/>
          <p:cNvCxnSpPr>
            <a:stCxn id="109" idx="2"/>
            <a:endCxn id="52" idx="1"/>
          </p:cNvCxnSpPr>
          <p:nvPr/>
        </p:nvCxnSpPr>
        <p:spPr>
          <a:xfrm rot="16200000" flipH="1">
            <a:off x="1617506" y="3077331"/>
            <a:ext cx="239970" cy="262"/>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570415" y="1397713"/>
            <a:ext cx="910042" cy="605258"/>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a:t>
            </a:r>
            <a:r>
              <a:rPr lang="fr-FR" sz="11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Seolis</a:t>
            </a:r>
            <a:endPar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9" name="Rectangle 48"/>
          <p:cNvSpPr/>
          <p:nvPr/>
        </p:nvSpPr>
        <p:spPr>
          <a:xfrm>
            <a:off x="310986" y="2080978"/>
            <a:ext cx="1426635" cy="98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p:cNvSpPr/>
          <p:nvPr/>
        </p:nvSpPr>
        <p:spPr>
          <a:xfrm>
            <a:off x="1737622" y="3132336"/>
            <a:ext cx="2271861"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p:cNvSpPr/>
          <p:nvPr/>
        </p:nvSpPr>
        <p:spPr>
          <a:xfrm>
            <a:off x="4012777" y="4215250"/>
            <a:ext cx="2254132"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a:off x="6271522" y="5298164"/>
            <a:ext cx="2286702"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0" name="Connecteur droit 99"/>
          <p:cNvCxnSpPr>
            <a:stCxn id="25" idx="4"/>
            <a:endCxn id="60" idx="3"/>
          </p:cNvCxnSpPr>
          <p:nvPr/>
        </p:nvCxnSpPr>
        <p:spPr>
          <a:xfrm rot="5400000">
            <a:off x="6557811" y="3357078"/>
            <a:ext cx="4006610" cy="578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05" name="ZoneTexte 104"/>
          <p:cNvSpPr txBox="1"/>
          <p:nvPr/>
        </p:nvSpPr>
        <p:spPr>
          <a:xfrm>
            <a:off x="2469470" y="1397713"/>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a:t>
            </a:r>
          </a:p>
        </p:txBody>
      </p:sp>
      <p:sp>
        <p:nvSpPr>
          <p:cNvPr id="106" name="ZoneTexte 105"/>
          <p:cNvSpPr txBox="1"/>
          <p:nvPr/>
        </p:nvSpPr>
        <p:spPr>
          <a:xfrm>
            <a:off x="4636431" y="1397713"/>
            <a:ext cx="1082198"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du meilleur candidat et MOU</a:t>
            </a:r>
          </a:p>
        </p:txBody>
      </p:sp>
      <p:sp>
        <p:nvSpPr>
          <p:cNvPr id="107" name="ZoneTexte 106"/>
          <p:cNvSpPr txBox="1"/>
          <p:nvPr/>
        </p:nvSpPr>
        <p:spPr>
          <a:xfrm>
            <a:off x="6963126" y="1397713"/>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a:t>
            </a:r>
          </a:p>
        </p:txBody>
      </p:sp>
      <p:sp>
        <p:nvSpPr>
          <p:cNvPr id="109" name="Organigramme : Décision 108"/>
          <p:cNvSpPr/>
          <p:nvPr/>
        </p:nvSpPr>
        <p:spPr>
          <a:xfrm>
            <a:off x="1358098" y="2596275"/>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cxnSp>
        <p:nvCxnSpPr>
          <p:cNvPr id="112" name="Connecteur droit 111"/>
          <p:cNvCxnSpPr>
            <a:stCxn id="178" idx="0"/>
            <a:endCxn id="109" idx="0"/>
          </p:cNvCxnSpPr>
          <p:nvPr/>
        </p:nvCxnSpPr>
        <p:spPr>
          <a:xfrm rot="5400000">
            <a:off x="1668660" y="2526320"/>
            <a:ext cx="138655" cy="1254"/>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118" name="Octogone 117"/>
          <p:cNvSpPr/>
          <p:nvPr/>
        </p:nvSpPr>
        <p:spPr>
          <a:xfrm>
            <a:off x="2600909" y="2596274"/>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a:t>
            </a:r>
            <a:r>
              <a:rPr lang="fr-FR" sz="500" dirty="0" err="1" smtClean="0">
                <a:solidFill>
                  <a:schemeClr val="tx2">
                    <a:lumMod val="75000"/>
                  </a:schemeClr>
                </a:solidFill>
              </a:rPr>
              <a:t>Bloccus</a:t>
            </a:r>
            <a:r>
              <a:rPr lang="fr-FR" sz="500" dirty="0" smtClean="0">
                <a:solidFill>
                  <a:schemeClr val="tx2">
                    <a:lumMod val="75000"/>
                  </a:schemeClr>
                </a:solidFill>
              </a:rPr>
              <a:t>)</a:t>
            </a:r>
          </a:p>
        </p:txBody>
      </p:sp>
      <p:sp>
        <p:nvSpPr>
          <p:cNvPr id="136" name="Sous-titre 2"/>
          <p:cNvSpPr txBox="1">
            <a:spLocks/>
          </p:cNvSpPr>
          <p:nvPr/>
        </p:nvSpPr>
        <p:spPr>
          <a:xfrm>
            <a:off x="322016" y="2852072"/>
            <a:ext cx="1017767" cy="726015"/>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err="1" smtClean="0">
                <a:ln>
                  <a:noFill/>
                </a:ln>
                <a:solidFill>
                  <a:schemeClr val="tx2">
                    <a:lumMod val="75000"/>
                  </a:schemeClr>
                </a:solidFill>
                <a:effectLst/>
                <a:uLnTx/>
                <a:uFillTx/>
                <a:latin typeface="+mn-lt"/>
                <a:ea typeface="+mn-ea"/>
                <a:cs typeface="+mn-cs"/>
              </a:rPr>
              <a:t>Pre</a:t>
            </a: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a:t>
            </a:r>
            <a:r>
              <a:rPr lang="fr-FR" sz="900" dirty="0" smtClean="0">
                <a:solidFill>
                  <a:schemeClr val="tx2">
                    <a:lumMod val="75000"/>
                  </a:schemeClr>
                </a:solidFill>
              </a:rPr>
              <a:t>accord  </a:t>
            </a:r>
            <a:r>
              <a:rPr lang="fr-FR" sz="900" dirty="0" err="1" smtClean="0">
                <a:solidFill>
                  <a:schemeClr val="tx2">
                    <a:lumMod val="75000"/>
                  </a:schemeClr>
                </a:solidFill>
              </a:rPr>
              <a:t>Seolis</a:t>
            </a:r>
            <a:r>
              <a:rPr lang="fr-FR" sz="900" dirty="0" smtClean="0">
                <a:solidFill>
                  <a:schemeClr val="tx2">
                    <a:lumMod val="75000"/>
                  </a:schemeClr>
                </a:solidFill>
              </a:rPr>
              <a:t> – Soregies sur les modalités de la vente </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37" name="Sous-titre 2"/>
          <p:cNvSpPr txBox="1">
            <a:spLocks/>
          </p:cNvSpPr>
          <p:nvPr/>
        </p:nvSpPr>
        <p:spPr>
          <a:xfrm>
            <a:off x="322016" y="2602458"/>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sp>
        <p:nvSpPr>
          <p:cNvPr id="141" name="Sous-titre 2"/>
          <p:cNvSpPr txBox="1">
            <a:spLocks/>
          </p:cNvSpPr>
          <p:nvPr/>
        </p:nvSpPr>
        <p:spPr>
          <a:xfrm>
            <a:off x="1984013" y="3994633"/>
            <a:ext cx="1017767" cy="643136"/>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Info-</a:t>
            </a:r>
            <a:r>
              <a:rPr kumimoji="0" lang="fr-FR" sz="900" b="0" i="0" u="none" strike="noStrike" kern="1200" cap="none" spc="0" normalizeH="0" baseline="0" noProof="0" dirty="0" err="1" smtClean="0">
                <a:ln>
                  <a:noFill/>
                </a:ln>
                <a:solidFill>
                  <a:schemeClr val="tx2">
                    <a:lumMod val="75000"/>
                  </a:schemeClr>
                </a:solidFill>
                <a:effectLst/>
                <a:uLnTx/>
                <a:uFillTx/>
                <a:latin typeface="+mn-lt"/>
                <a:ea typeface="+mn-ea"/>
                <a:cs typeface="+mn-cs"/>
              </a:rPr>
              <a:t>memorandum</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R="0" lvl="0" algn="ctr" defTabSz="914400" rtl="0" eaLnBrk="1" fontAlgn="auto" latinLnBrk="0" hangingPunct="1">
              <a:lnSpc>
                <a:spcPct val="100000"/>
              </a:lnSpc>
              <a:spcBef>
                <a:spcPct val="20000"/>
              </a:spcBef>
              <a:spcAft>
                <a:spcPts val="0"/>
              </a:spcAft>
              <a:buClrTx/>
              <a:buSzTx/>
              <a:tabLst/>
              <a:defRPr/>
            </a:pPr>
            <a:r>
              <a:rPr lang="fr-FR" sz="900" dirty="0" smtClean="0">
                <a:solidFill>
                  <a:schemeClr val="tx2">
                    <a:lumMod val="75000"/>
                  </a:schemeClr>
                </a:solidFill>
              </a:rPr>
              <a:t>Liste de candidats</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42" name="Sous-titre 2"/>
          <p:cNvSpPr txBox="1">
            <a:spLocks/>
          </p:cNvSpPr>
          <p:nvPr/>
        </p:nvSpPr>
        <p:spPr>
          <a:xfrm>
            <a:off x="1984013" y="3745018"/>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sp>
        <p:nvSpPr>
          <p:cNvPr id="145" name="Organigramme : Décision 144"/>
          <p:cNvSpPr/>
          <p:nvPr/>
        </p:nvSpPr>
        <p:spPr>
          <a:xfrm>
            <a:off x="3635896" y="3697958"/>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146" name="Octogone 145"/>
          <p:cNvSpPr/>
          <p:nvPr/>
        </p:nvSpPr>
        <p:spPr>
          <a:xfrm>
            <a:off x="4878707" y="3697957"/>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(Soregies)</a:t>
            </a:r>
          </a:p>
        </p:txBody>
      </p:sp>
      <p:cxnSp>
        <p:nvCxnSpPr>
          <p:cNvPr id="148" name="Connecteur droit 147"/>
          <p:cNvCxnSpPr>
            <a:stCxn id="52" idx="3"/>
            <a:endCxn id="197" idx="2"/>
          </p:cNvCxnSpPr>
          <p:nvPr/>
        </p:nvCxnSpPr>
        <p:spPr>
          <a:xfrm>
            <a:off x="4009483" y="3197447"/>
            <a:ext cx="5606"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157" name="Sous-titre 2"/>
          <p:cNvSpPr txBox="1">
            <a:spLocks/>
          </p:cNvSpPr>
          <p:nvPr/>
        </p:nvSpPr>
        <p:spPr>
          <a:xfrm>
            <a:off x="4372813" y="5090748"/>
            <a:ext cx="1017767" cy="501749"/>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err="1" smtClean="0">
                <a:ln>
                  <a:noFill/>
                </a:ln>
                <a:solidFill>
                  <a:schemeClr val="tx2">
                    <a:lumMod val="75000"/>
                  </a:schemeClr>
                </a:solidFill>
                <a:effectLst/>
                <a:uLnTx/>
                <a:uFillTx/>
                <a:latin typeface="+mn-lt"/>
                <a:ea typeface="+mn-ea"/>
                <a:cs typeface="+mn-cs"/>
              </a:rPr>
              <a:t>Memorandum</a:t>
            </a: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 of </a:t>
            </a:r>
            <a:r>
              <a:rPr kumimoji="0" lang="fr-FR" sz="900" b="0" i="0" u="none" strike="noStrike" kern="1200" cap="none" spc="0" normalizeH="0" baseline="0" noProof="0" dirty="0" err="1" smtClean="0">
                <a:ln>
                  <a:noFill/>
                </a:ln>
                <a:solidFill>
                  <a:schemeClr val="tx2">
                    <a:lumMod val="75000"/>
                  </a:schemeClr>
                </a:solidFill>
                <a:effectLst/>
                <a:uLnTx/>
                <a:uFillTx/>
                <a:latin typeface="+mn-lt"/>
                <a:ea typeface="+mn-ea"/>
                <a:cs typeface="+mn-cs"/>
              </a:rPr>
              <a:t>Understanding</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58" name="Sous-titre 2"/>
          <p:cNvSpPr txBox="1">
            <a:spLocks/>
          </p:cNvSpPr>
          <p:nvPr/>
        </p:nvSpPr>
        <p:spPr>
          <a:xfrm>
            <a:off x="4372813" y="4841134"/>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cxnSp>
        <p:nvCxnSpPr>
          <p:cNvPr id="162" name="Forme 161"/>
          <p:cNvCxnSpPr>
            <a:stCxn id="160" idx="1"/>
            <a:endCxn id="137" idx="0"/>
          </p:cNvCxnSpPr>
          <p:nvPr/>
        </p:nvCxnSpPr>
        <p:spPr>
          <a:xfrm rot="10800000" flipV="1">
            <a:off x="830901" y="2359260"/>
            <a:ext cx="776517" cy="243197"/>
          </a:xfrm>
          <a:prstGeom prst="bentConnector2">
            <a:avLst/>
          </a:prstGeom>
          <a:ln>
            <a:prstDash val="sysDot"/>
            <a:tailEnd type="none"/>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a:stCxn id="49" idx="3"/>
            <a:endCxn id="160" idx="2"/>
          </p:cNvCxnSpPr>
          <p:nvPr/>
        </p:nvCxnSpPr>
        <p:spPr>
          <a:xfrm>
            <a:off x="1737621" y="2130311"/>
            <a:ext cx="993" cy="20609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192" name="Groupe 191"/>
          <p:cNvGrpSpPr/>
          <p:nvPr/>
        </p:nvGrpSpPr>
        <p:grpSpPr>
          <a:xfrm>
            <a:off x="1607417" y="2336401"/>
            <a:ext cx="262393" cy="121219"/>
            <a:chOff x="1607417" y="2361438"/>
            <a:chExt cx="262393" cy="121219"/>
          </a:xfrm>
        </p:grpSpPr>
        <p:sp>
          <p:nvSpPr>
            <p:cNvPr id="160" name="Rectangle 159"/>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178" name="Rectangle 177"/>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err="1" smtClean="0">
                <a:solidFill>
                  <a:schemeClr val="tx2">
                    <a:lumMod val="75000"/>
                  </a:schemeClr>
                </a:solidFill>
              </a:endParaRPr>
            </a:p>
          </p:txBody>
        </p:sp>
      </p:grpSp>
      <p:grpSp>
        <p:nvGrpSpPr>
          <p:cNvPr id="196" name="Groupe 195"/>
          <p:cNvGrpSpPr/>
          <p:nvPr/>
        </p:nvGrpSpPr>
        <p:grpSpPr>
          <a:xfrm>
            <a:off x="3883892" y="3419315"/>
            <a:ext cx="262393" cy="121219"/>
            <a:chOff x="1607417" y="2361438"/>
            <a:chExt cx="262393" cy="121219"/>
          </a:xfrm>
        </p:grpSpPr>
        <p:sp>
          <p:nvSpPr>
            <p:cNvPr id="197" name="Rectangle 196"/>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198" name="Rectangle 197"/>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err="1" smtClean="0">
                <a:solidFill>
                  <a:schemeClr val="tx2">
                    <a:lumMod val="75000"/>
                  </a:schemeClr>
                </a:solidFill>
              </a:endParaRPr>
            </a:p>
          </p:txBody>
        </p:sp>
      </p:grpSp>
      <p:cxnSp>
        <p:nvCxnSpPr>
          <p:cNvPr id="202" name="Connecteur droit 201"/>
          <p:cNvCxnSpPr>
            <a:stCxn id="198" idx="0"/>
            <a:endCxn id="145" idx="0"/>
          </p:cNvCxnSpPr>
          <p:nvPr/>
        </p:nvCxnSpPr>
        <p:spPr>
          <a:xfrm rot="16200000" flipH="1">
            <a:off x="3936411" y="3619211"/>
            <a:ext cx="157424"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05" name="Forme 204"/>
          <p:cNvCxnSpPr>
            <a:stCxn id="142" idx="3"/>
            <a:endCxn id="198" idx="1"/>
          </p:cNvCxnSpPr>
          <p:nvPr/>
        </p:nvCxnSpPr>
        <p:spPr>
          <a:xfrm flipV="1">
            <a:off x="3001780" y="3501736"/>
            <a:ext cx="882112" cy="365371"/>
          </a:xfrm>
          <a:prstGeom prst="bentConnector3">
            <a:avLst>
              <a:gd name="adj1" fmla="val 50000"/>
            </a:avLst>
          </a:prstGeom>
          <a:ln>
            <a:prstDash val="sysDot"/>
            <a:tailEnd type="none"/>
          </a:ln>
        </p:spPr>
        <p:style>
          <a:lnRef idx="1">
            <a:schemeClr val="accent1"/>
          </a:lnRef>
          <a:fillRef idx="0">
            <a:schemeClr val="accent1"/>
          </a:fillRef>
          <a:effectRef idx="0">
            <a:schemeClr val="accent1"/>
          </a:effectRef>
          <a:fontRef idx="minor">
            <a:schemeClr val="tx1"/>
          </a:fontRef>
        </p:style>
      </p:cxnSp>
      <p:cxnSp>
        <p:nvCxnSpPr>
          <p:cNvPr id="209" name="Connecteur droit 208"/>
          <p:cNvCxnSpPr>
            <a:stCxn id="210" idx="2"/>
            <a:endCxn id="60" idx="1"/>
          </p:cNvCxnSpPr>
          <p:nvPr/>
        </p:nvCxnSpPr>
        <p:spPr>
          <a:xfrm rot="16200000" flipH="1">
            <a:off x="6158095" y="5249847"/>
            <a:ext cx="225125" cy="172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10" name="Organigramme : Décision 209"/>
          <p:cNvSpPr/>
          <p:nvPr/>
        </p:nvSpPr>
        <p:spPr>
          <a:xfrm>
            <a:off x="5890531" y="4776948"/>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211" name="Octogone 210"/>
          <p:cNvSpPr/>
          <p:nvPr/>
        </p:nvSpPr>
        <p:spPr>
          <a:xfrm>
            <a:off x="7133342" y="4776947"/>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(Soregies)</a:t>
            </a:r>
          </a:p>
        </p:txBody>
      </p:sp>
      <p:cxnSp>
        <p:nvCxnSpPr>
          <p:cNvPr id="212" name="Connecteur droit 211"/>
          <p:cNvCxnSpPr>
            <a:stCxn id="56" idx="3"/>
            <a:endCxn id="215" idx="2"/>
          </p:cNvCxnSpPr>
          <p:nvPr/>
        </p:nvCxnSpPr>
        <p:spPr>
          <a:xfrm>
            <a:off x="6266909" y="4280361"/>
            <a:ext cx="2815"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14" name="Groupe 213"/>
          <p:cNvGrpSpPr/>
          <p:nvPr/>
        </p:nvGrpSpPr>
        <p:grpSpPr>
          <a:xfrm>
            <a:off x="6138527" y="4502229"/>
            <a:ext cx="262393" cy="121219"/>
            <a:chOff x="1607417" y="2361438"/>
            <a:chExt cx="262393" cy="121219"/>
          </a:xfrm>
        </p:grpSpPr>
        <p:sp>
          <p:nvSpPr>
            <p:cNvPr id="215" name="Rectangle 214"/>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16" name="Rectangle 215"/>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err="1" smtClean="0">
                <a:solidFill>
                  <a:schemeClr val="tx2">
                    <a:lumMod val="75000"/>
                  </a:schemeClr>
                </a:solidFill>
              </a:endParaRPr>
            </a:p>
          </p:txBody>
        </p:sp>
      </p:grpSp>
      <p:cxnSp>
        <p:nvCxnSpPr>
          <p:cNvPr id="217" name="Connecteur droit 216"/>
          <p:cNvCxnSpPr>
            <a:stCxn id="216" idx="0"/>
            <a:endCxn id="210" idx="0"/>
          </p:cNvCxnSpPr>
          <p:nvPr/>
        </p:nvCxnSpPr>
        <p:spPr>
          <a:xfrm rot="16200000" flipH="1">
            <a:off x="6193008" y="4700163"/>
            <a:ext cx="153500"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24" name="Forme 204"/>
          <p:cNvCxnSpPr>
            <a:stCxn id="215" idx="1"/>
            <a:endCxn id="158" idx="3"/>
          </p:cNvCxnSpPr>
          <p:nvPr/>
        </p:nvCxnSpPr>
        <p:spPr>
          <a:xfrm rot="10800000" flipV="1">
            <a:off x="5390581" y="4525089"/>
            <a:ext cx="747947" cy="438134"/>
          </a:xfrm>
          <a:prstGeom prst="bentConnector3">
            <a:avLst>
              <a:gd name="adj1" fmla="val 50000"/>
            </a:avLst>
          </a:prstGeom>
          <a:ln>
            <a:prstDash val="sysDot"/>
            <a:tailEnd type="none"/>
          </a:ln>
        </p:spPr>
        <p:style>
          <a:lnRef idx="1">
            <a:schemeClr val="accent1"/>
          </a:lnRef>
          <a:fillRef idx="0">
            <a:schemeClr val="accent1"/>
          </a:fillRef>
          <a:effectRef idx="0">
            <a:schemeClr val="accent1"/>
          </a:effectRef>
          <a:fontRef idx="minor">
            <a:schemeClr val="tx1"/>
          </a:fontRef>
        </p:style>
      </p:cxnSp>
      <p:sp>
        <p:nvSpPr>
          <p:cNvPr id="230" name="Sous-titre 2"/>
          <p:cNvSpPr txBox="1">
            <a:spLocks/>
          </p:cNvSpPr>
          <p:nvPr/>
        </p:nvSpPr>
        <p:spPr>
          <a:xfrm>
            <a:off x="7355329" y="3858563"/>
            <a:ext cx="1017767" cy="582814"/>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Due-diligences</a:t>
            </a:r>
          </a:p>
          <a:p>
            <a:pPr marR="0" lvl="0" algn="ctr" defTabSz="914400" rtl="0" eaLnBrk="1" fontAlgn="auto" latinLnBrk="0" hangingPunct="1">
              <a:lnSpc>
                <a:spcPct val="100000"/>
              </a:lnSpc>
              <a:spcBef>
                <a:spcPct val="20000"/>
              </a:spcBef>
              <a:spcAft>
                <a:spcPts val="0"/>
              </a:spcAft>
              <a:buClrTx/>
              <a:buSzTx/>
              <a:tabLst/>
              <a:defRPr/>
            </a:pPr>
            <a:r>
              <a:rPr lang="fr-FR" sz="900" dirty="0" smtClean="0">
                <a:solidFill>
                  <a:schemeClr val="tx2">
                    <a:lumMod val="75000"/>
                  </a:schemeClr>
                </a:solidFill>
              </a:rPr>
              <a:t>Protocole de Cession</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231" name="Sous-titre 2"/>
          <p:cNvSpPr txBox="1">
            <a:spLocks/>
          </p:cNvSpPr>
          <p:nvPr/>
        </p:nvSpPr>
        <p:spPr>
          <a:xfrm>
            <a:off x="7355329" y="3608949"/>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cxnSp>
        <p:nvCxnSpPr>
          <p:cNvPr id="232" name="Connecteur droit 231"/>
          <p:cNvCxnSpPr>
            <a:stCxn id="233" idx="2"/>
          </p:cNvCxnSpPr>
          <p:nvPr/>
        </p:nvCxnSpPr>
        <p:spPr>
          <a:xfrm rot="16200000" flipH="1">
            <a:off x="8445759" y="6322496"/>
            <a:ext cx="240846" cy="172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33" name="Organigramme : Décision 232"/>
          <p:cNvSpPr/>
          <p:nvPr/>
        </p:nvSpPr>
        <p:spPr>
          <a:xfrm>
            <a:off x="8186056" y="5841735"/>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234" name="Octogone 233"/>
          <p:cNvSpPr/>
          <p:nvPr/>
        </p:nvSpPr>
        <p:spPr>
          <a:xfrm>
            <a:off x="7342955" y="5841734"/>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(Soregies)</a:t>
            </a:r>
          </a:p>
        </p:txBody>
      </p:sp>
      <p:cxnSp>
        <p:nvCxnSpPr>
          <p:cNvPr id="235" name="Connecteur droit 234"/>
          <p:cNvCxnSpPr>
            <a:stCxn id="60" idx="3"/>
            <a:endCxn id="238" idx="2"/>
          </p:cNvCxnSpPr>
          <p:nvPr/>
        </p:nvCxnSpPr>
        <p:spPr>
          <a:xfrm>
            <a:off x="8558224" y="5363275"/>
            <a:ext cx="7025"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37" name="Groupe 236"/>
          <p:cNvGrpSpPr/>
          <p:nvPr/>
        </p:nvGrpSpPr>
        <p:grpSpPr>
          <a:xfrm>
            <a:off x="8434052" y="5585143"/>
            <a:ext cx="262393" cy="121219"/>
            <a:chOff x="1607417" y="2361438"/>
            <a:chExt cx="262393" cy="121219"/>
          </a:xfrm>
        </p:grpSpPr>
        <p:sp>
          <p:nvSpPr>
            <p:cNvPr id="238" name="Rectangle 237"/>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39" name="Rectangle 238"/>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err="1" smtClean="0">
                <a:solidFill>
                  <a:schemeClr val="tx2">
                    <a:lumMod val="75000"/>
                  </a:schemeClr>
                </a:solidFill>
              </a:endParaRPr>
            </a:p>
          </p:txBody>
        </p:sp>
      </p:grpSp>
      <p:cxnSp>
        <p:nvCxnSpPr>
          <p:cNvPr id="240" name="Connecteur droit 239"/>
          <p:cNvCxnSpPr>
            <a:stCxn id="239" idx="0"/>
            <a:endCxn id="233" idx="0"/>
          </p:cNvCxnSpPr>
          <p:nvPr/>
        </p:nvCxnSpPr>
        <p:spPr>
          <a:xfrm rot="16200000" flipH="1">
            <a:off x="8497597" y="5774013"/>
            <a:ext cx="135373"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41" name="Forme 204"/>
          <p:cNvCxnSpPr>
            <a:stCxn id="238" idx="3"/>
            <a:endCxn id="231" idx="3"/>
          </p:cNvCxnSpPr>
          <p:nvPr/>
        </p:nvCxnSpPr>
        <p:spPr>
          <a:xfrm flipH="1" flipV="1">
            <a:off x="8373096" y="3731038"/>
            <a:ext cx="323349" cy="1876965"/>
          </a:xfrm>
          <a:prstGeom prst="bentConnector3">
            <a:avLst>
              <a:gd name="adj1" fmla="val -70698"/>
            </a:avLst>
          </a:prstGeom>
          <a:ln>
            <a:prstDash val="sysDot"/>
            <a:tailEnd type="none"/>
          </a:ln>
        </p:spPr>
        <p:style>
          <a:lnRef idx="1">
            <a:schemeClr val="accent1"/>
          </a:lnRef>
          <a:fillRef idx="0">
            <a:schemeClr val="accent1"/>
          </a:fillRef>
          <a:effectRef idx="0">
            <a:schemeClr val="accent1"/>
          </a:effectRef>
          <a:fontRef idx="minor">
            <a:schemeClr val="tx1"/>
          </a:fontRef>
        </p:style>
      </p:cxnSp>
      <p:sp>
        <p:nvSpPr>
          <p:cNvPr id="255" name="ZoneTexte 254"/>
          <p:cNvSpPr txBox="1"/>
          <p:nvPr/>
        </p:nvSpPr>
        <p:spPr>
          <a:xfrm>
            <a:off x="8215086" y="6381075"/>
            <a:ext cx="773752" cy="295496"/>
          </a:xfrm>
          <a:prstGeom prst="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en-US"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Closing</a:t>
            </a:r>
          </a:p>
        </p:txBody>
      </p:sp>
      <p:cxnSp>
        <p:nvCxnSpPr>
          <p:cNvPr id="267" name="Connecteur droit avec flèche 266"/>
          <p:cNvCxnSpPr/>
          <p:nvPr/>
        </p:nvCxnSpPr>
        <p:spPr>
          <a:xfrm>
            <a:off x="6646460" y="4954138"/>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68" name="Connecteur droit avec flèche 267"/>
          <p:cNvCxnSpPr/>
          <p:nvPr/>
        </p:nvCxnSpPr>
        <p:spPr>
          <a:xfrm>
            <a:off x="4408227" y="3875964"/>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69" name="Connecteur droit avec flèche 268"/>
          <p:cNvCxnSpPr/>
          <p:nvPr/>
        </p:nvCxnSpPr>
        <p:spPr>
          <a:xfrm>
            <a:off x="2129050" y="2770495"/>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71" name="Connecteur droit avec flèche 270"/>
          <p:cNvCxnSpPr>
            <a:stCxn id="233" idx="1"/>
          </p:cNvCxnSpPr>
          <p:nvPr/>
        </p:nvCxnSpPr>
        <p:spPr>
          <a:xfrm rot="10800000">
            <a:off x="7792872" y="6005016"/>
            <a:ext cx="393184" cy="17321"/>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sp>
        <p:nvSpPr>
          <p:cNvPr id="277" name="ZoneTexte 276"/>
          <p:cNvSpPr txBox="1"/>
          <p:nvPr/>
        </p:nvSpPr>
        <p:spPr>
          <a:xfrm>
            <a:off x="2399216" y="1027902"/>
            <a:ext cx="1113242" cy="261610"/>
          </a:xfrm>
          <a:prstGeom prst="rect">
            <a:avLst/>
          </a:prstGeom>
          <a:noFill/>
        </p:spPr>
        <p:txBody>
          <a:bodyPr wrap="square" rtlCol="0">
            <a:spAutoFit/>
          </a:bodyPr>
          <a:lstStyle/>
          <a:p>
            <a:pPr algn="ctr"/>
            <a:r>
              <a:rPr lang="fr-FR" sz="1100" dirty="0" smtClean="0"/>
              <a:t>Phase 1 </a:t>
            </a:r>
            <a:r>
              <a:rPr lang="fr-FR" sz="1000" dirty="0" smtClean="0"/>
              <a:t>(8 Sem.)</a:t>
            </a:r>
            <a:endParaRPr lang="fr-FR" sz="1100" dirty="0"/>
          </a:p>
        </p:txBody>
      </p:sp>
      <p:sp>
        <p:nvSpPr>
          <p:cNvPr id="279" name="ZoneTexte 278"/>
          <p:cNvSpPr txBox="1"/>
          <p:nvPr/>
        </p:nvSpPr>
        <p:spPr>
          <a:xfrm>
            <a:off x="4590873" y="1027902"/>
            <a:ext cx="1113242" cy="261610"/>
          </a:xfrm>
          <a:prstGeom prst="rect">
            <a:avLst/>
          </a:prstGeom>
          <a:noFill/>
        </p:spPr>
        <p:txBody>
          <a:bodyPr wrap="square" rtlCol="0">
            <a:spAutoFit/>
          </a:bodyPr>
          <a:lstStyle/>
          <a:p>
            <a:pPr algn="ctr"/>
            <a:r>
              <a:rPr lang="fr-FR" sz="1100" dirty="0" smtClean="0"/>
              <a:t>Phase 2 </a:t>
            </a:r>
            <a:r>
              <a:rPr lang="fr-FR" sz="1000" dirty="0" smtClean="0"/>
              <a:t>(8 Sem.)</a:t>
            </a:r>
            <a:endParaRPr lang="fr-FR" sz="1100" dirty="0"/>
          </a:p>
        </p:txBody>
      </p:sp>
      <p:sp>
        <p:nvSpPr>
          <p:cNvPr id="280" name="ZoneTexte 279"/>
          <p:cNvSpPr txBox="1"/>
          <p:nvPr/>
        </p:nvSpPr>
        <p:spPr>
          <a:xfrm>
            <a:off x="6608360" y="1027902"/>
            <a:ext cx="1635754" cy="261610"/>
          </a:xfrm>
          <a:prstGeom prst="rect">
            <a:avLst/>
          </a:prstGeom>
          <a:noFill/>
        </p:spPr>
        <p:txBody>
          <a:bodyPr wrap="square" rtlCol="0">
            <a:spAutoFit/>
          </a:bodyPr>
          <a:lstStyle/>
          <a:p>
            <a:pPr algn="ctr"/>
            <a:r>
              <a:rPr lang="fr-FR" sz="1100" dirty="0" smtClean="0"/>
              <a:t>Phase 3 </a:t>
            </a:r>
            <a:r>
              <a:rPr lang="fr-FR" sz="1000" dirty="0" smtClean="0"/>
              <a:t>(8 -16 Sem.)</a:t>
            </a:r>
            <a:endParaRPr lang="fr-FR" sz="11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1636</Words>
  <Application>Microsoft Office PowerPoint</Application>
  <PresentationFormat>Affichage à l'écran (4:3)</PresentationFormat>
  <Paragraphs>188</Paragraphs>
  <Slides>11</Slides>
  <Notes>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Proposition de Prestation pour la Mise en Valeur de la Participation de Soregies dans Seolis</vt:lpstr>
      <vt:lpstr>Index</vt:lpstr>
      <vt:lpstr>1.- Historique et description des actifs</vt:lpstr>
      <vt:lpstr>2.- Acheteurs potentiels: première approche (1/2)</vt:lpstr>
      <vt:lpstr>2.- Acheteurs potentiels: première approche (2/2)</vt:lpstr>
      <vt:lpstr>3.- Valorisations des titres</vt:lpstr>
      <vt:lpstr>4.- Planning du Projet (1/3)</vt:lpstr>
      <vt:lpstr>4.- Planning du Projet (2/3)</vt:lpstr>
      <vt:lpstr>4.- Planning du Projet (3/3)</vt:lpstr>
      <vt:lpstr>5.- Proposition Commerciale</vt:lpstr>
      <vt:lpstr>6.- Team Project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AHS</cp:lastModifiedBy>
  <cp:revision>31</cp:revision>
  <dcterms:created xsi:type="dcterms:W3CDTF">2010-11-12T08:24:40Z</dcterms:created>
  <dcterms:modified xsi:type="dcterms:W3CDTF">2010-11-29T09:57:32Z</dcterms:modified>
</cp:coreProperties>
</file>