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89" r:id="rId4"/>
    <p:sldId id="290" r:id="rId5"/>
    <p:sldId id="294" r:id="rId6"/>
    <p:sldId id="262" r:id="rId7"/>
    <p:sldId id="291" r:id="rId8"/>
    <p:sldId id="292" r:id="rId9"/>
    <p:sldId id="293" r:id="rId10"/>
    <p:sldId id="295" r:id="rId11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80" d="100"/>
          <a:sy n="80" d="100"/>
        </p:scale>
        <p:origin x="-11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67276" y="2295748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400" dirty="0" smtClean="0"/>
              <a:t> </a:t>
            </a:r>
            <a:br>
              <a:rPr lang="fr-FR" sz="2400" dirty="0" smtClean="0"/>
            </a:b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Sorégies et Séolis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endParaRPr lang="fr-FR" sz="2400" dirty="0" smtClean="0"/>
          </a:p>
          <a:p>
            <a:r>
              <a:rPr lang="fr-FR" sz="2400" dirty="0" smtClean="0"/>
              <a:t>18 </a:t>
            </a:r>
            <a:r>
              <a:rPr lang="fr-FR" sz="2400" dirty="0" smtClean="0"/>
              <a:t>mars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Conclusion sur la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des sociétés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4803303" cy="2474497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pré valorisation par le DCF de Séolis fait ressortir une valeur centrale des titres de €110m, soit € 16,6m pour une participation de 15%.</a:t>
            </a: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Sur ces bases, et d’un point de vue strictement financier, le partage de plus values 50/50 avec Séolis est équivalent à la proposition de actuelle de Séolis à €13.8m.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4949" y="1116279"/>
            <a:ext cx="4379690" cy="3025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lèche droite 7"/>
          <p:cNvSpPr/>
          <p:nvPr/>
        </p:nvSpPr>
        <p:spPr>
          <a:xfrm rot="16200000">
            <a:off x="6353296" y="3253840"/>
            <a:ext cx="332509" cy="213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/>
          <p:nvPr/>
        </p:nvCxnSpPr>
        <p:spPr>
          <a:xfrm rot="5400000" flipH="1" flipV="1">
            <a:off x="6252351" y="2915389"/>
            <a:ext cx="534394" cy="10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ous-titre 2"/>
          <p:cNvSpPr txBox="1">
            <a:spLocks/>
          </p:cNvSpPr>
          <p:nvPr/>
        </p:nvSpPr>
        <p:spPr>
          <a:xfrm>
            <a:off x="469341" y="4085111"/>
            <a:ext cx="8306524" cy="231568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 terme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parité, les entreprises sont très difficilement comparables à ce stade: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valeur du business réseau de Sorégies est soutenue par les subventions du SIEEDV et du FACE alors que Séolis ne reçoit quasiment pas de subventions.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Les cessions partielles envisagées de SRD et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aux syndicats de communes pourraient rendre quasiment impossible une transaction paritaire.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perception de l’évolution du business de vente à tarif est opposée entre les deux compagnies (croissance pour Séolis, diminution pour Sorégies).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baseline="0" dirty="0" smtClean="0">
                <a:solidFill>
                  <a:schemeClr val="tx2">
                    <a:lumMod val="75000"/>
                  </a:schemeClr>
                </a:solidFill>
              </a:rPr>
              <a:t>Le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business production complique encore l’exercice.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90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: Objectifs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Modèle de valorisation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Hypothèses de Travail et données utilisées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de Sorégies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de Séolis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Conclusions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Objectifs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957158" y="2494090"/>
            <a:ext cx="7736466" cy="1487360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de Sorégies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Préparation d’une offre a Séolis sur les 15%  et sur le croisement des participations avec l’objectif de maximiser la valeur de Sorégies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Négociation avec Séolis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Protocole </a:t>
            </a:r>
          </a:p>
          <a:p>
            <a:pPr marL="457200" lvl="1" indent="0">
              <a:spcBef>
                <a:spcPts val="0"/>
              </a:spcBef>
              <a:buNone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957158" y="2182145"/>
            <a:ext cx="4108862" cy="33855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Choix Option 1: Croisement des Participations</a:t>
            </a:r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957157" y="4867275"/>
            <a:ext cx="7736466" cy="12663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Prise de contact avec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acheteurs potentiels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pour tester le marché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Préparation d’une offre a Séolis sur le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partage des plus-values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Négociation avec Séolis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600" noProof="0" dirty="0" smtClean="0">
                <a:solidFill>
                  <a:schemeClr val="tx2">
                    <a:lumMod val="75000"/>
                  </a:schemeClr>
                </a:solidFill>
              </a:rPr>
              <a:t>Protocole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57157" y="4502975"/>
            <a:ext cx="4108862" cy="33855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Choix Option 4: Vente a un tiers des 15%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04966" y="1206459"/>
            <a:ext cx="8188657" cy="33855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Etape 1: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de Séolis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590550" y="1628775"/>
            <a:ext cx="9525" cy="3043477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00076" y="4672252"/>
            <a:ext cx="280882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90550" y="2351422"/>
            <a:ext cx="290408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70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2.Modèle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de valorisation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7" name="Flèche vers le bas 16"/>
          <p:cNvSpPr/>
          <p:nvPr/>
        </p:nvSpPr>
        <p:spPr>
          <a:xfrm rot="16200000">
            <a:off x="3681847" y="52184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6430379" y="428497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946460" y="4591050"/>
            <a:ext cx="3740340" cy="1752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Modèle DCF standard.</a:t>
            </a:r>
          </a:p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Valeur normative comme clef de la valorisatio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n: l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 modèle est très sensible aux hypothèses retenues pour sa construction.</a:t>
            </a:r>
          </a:p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Calcul du CMPC  basé sur des informations de marché.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13304"/>
            <a:ext cx="8629650" cy="226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à coins arrondis 22"/>
          <p:cNvSpPr/>
          <p:nvPr/>
        </p:nvSpPr>
        <p:spPr>
          <a:xfrm>
            <a:off x="6915150" y="1562100"/>
            <a:ext cx="752475" cy="26098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" y="4283341"/>
            <a:ext cx="3081337" cy="217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Sources d’informations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69076" y="1991632"/>
            <a:ext cx="4333874" cy="2593975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31.12.2008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Sorégies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Comparatif entre réalisé et budget Sorégies au 31.12.2010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SRD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SRD au 31.12.2010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Sorégies 2001 – Directoire au 10.12.2010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SRD 2011 – Mise à jour de Janvier 2011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prévisionnels Sorégies 2010-2014 (Actualisation Novembre 2010 – V2)</a:t>
            </a:r>
          </a:p>
          <a:p>
            <a:pPr marL="457200" indent="-457200">
              <a:buFont typeface="+mj-lt"/>
              <a:buAutoNum type="arabicPeriod"/>
            </a:pP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450" y="1350097"/>
            <a:ext cx="7620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5762" y="1479694"/>
            <a:ext cx="167005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4922013" y="1991632"/>
            <a:ext cx="3814762" cy="25939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31.12.2008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Séolis 2011 (hors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095500" y="533400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57200" y="5094514"/>
            <a:ext cx="8267701" cy="11628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Les informations relatives à Séolis obtenues à ce stade sont très parcellaires.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Il n'a pas été possible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d'obtenir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d'informations sur </a:t>
            </a:r>
            <a:r>
              <a:rPr lang="fr-FR" sz="1400" dirty="0" err="1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, qui génère une partie importante de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l'EBE Consolidé du groupe Séolis, ainsi que sur les flux financiers existant entre Séolis et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Sorégies (1/2)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982692" y="1935679"/>
            <a:ext cx="2018804" cy="4488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Modélisation hors business Production, Alterna et filiales non significatives.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Inclue les business réseau, vente à tarif règlementé, vente de gaz.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Business traditionnel en baisse.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Le business à tarif régulé continue après 2015.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Marge énergie soutenue par Business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Investissements Réseau conformes à l’historique.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Subventions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Sieedv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et FACE stables.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Valeur normative des investissements: €21m pour le réseau et €1.8m pour l’investissement de structure (inférieur de €3.3m à 2015).</a:t>
            </a:r>
          </a:p>
          <a:p>
            <a:pPr>
              <a:buFont typeface="Arial" pitchFamily="34" charset="0"/>
              <a:buChar char="•"/>
            </a:pPr>
            <a:endParaRPr lang="fr-FR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672" y="1211283"/>
            <a:ext cx="6562152" cy="4388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5276" y="1151144"/>
            <a:ext cx="1001192" cy="815701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261257" y="5771408"/>
            <a:ext cx="6460460" cy="748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La cession envisagée de 66% de SRD au SIEEDV pour €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50m, non modélisée, 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entraînerait une baisse de valeur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sensible pour Sorégies.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Sorégies (2/2)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96884" y="4963884"/>
            <a:ext cx="8407729" cy="1365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ressort à c€112m (business traditionnel, réseau et gaz).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L’activité de production est valorisée comme la somme des flux financiers futurs actualisés au CMPC et net de la dette Production, selon la dernière actualisation du business plan Production.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Les titres Séolis sont valorisés à une « valeur de marché » telle que discutée ultérieurement.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pourrait être amé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liorée en intégrant la commercialisation à tarif libre et par une évaluation « marché » du business plan de production.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4370" y="1143762"/>
            <a:ext cx="48577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607" y="3496063"/>
            <a:ext cx="6105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9579" y="1269898"/>
            <a:ext cx="1148203" cy="935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Séolis (1/2)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2343" y="1189051"/>
            <a:ext cx="1857005" cy="55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260" y="1567543"/>
            <a:ext cx="6457178" cy="375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7042069" y="1935679"/>
            <a:ext cx="1816924" cy="41326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La modélisation i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nclue les business réseau, vente à tarif règlementé, vente de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Hypothèses 2011 : budget management Séolis, puis croissance à 2% (business traditionnel en hausse).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Investissements Réseau conformes à l’historique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Subventions FACE limitées à €1m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p.a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Valeur normative des investissements: €20m pour le réseau et €1.2m pour l’investissement de structure (inférieur de €3.3m à 2015).</a:t>
            </a:r>
          </a:p>
          <a:p>
            <a:pPr>
              <a:buFont typeface="Arial" pitchFamily="34" charset="0"/>
              <a:buChar char="•"/>
            </a:pPr>
            <a:endParaRPr lang="fr-FR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Séolis (2/2)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08759" y="5153890"/>
            <a:ext cx="8407729" cy="11875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s’établit à €110m. 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des titres est obtenue en ajoutant la trésorerie nette du Groupe au 31.12.2009 et en retranchant une « dette » représentant la valeur des investissements de rattrapage à réaliser sur la période 2011-2013 (source management Séolis).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2343" y="1189051"/>
            <a:ext cx="1857005" cy="55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9560" y="1183203"/>
            <a:ext cx="42386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4235" y="3525610"/>
            <a:ext cx="6105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790</Words>
  <Application>Microsoft Office PowerPoint</Application>
  <PresentationFormat>Affichage à l'écran (4:3)</PresentationFormat>
  <Paragraphs>95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Projet Alice   Prévalorisation Sorégies et Séolis</vt:lpstr>
      <vt:lpstr>Index</vt:lpstr>
      <vt:lpstr>1. Prévalorisation: Objectifs</vt:lpstr>
      <vt:lpstr>2.Modèle de valorisation</vt:lpstr>
      <vt:lpstr>Sources d’informations</vt:lpstr>
      <vt:lpstr>4.- Prévalorisation Sorégies (1/2)</vt:lpstr>
      <vt:lpstr>4.- Prévalorisation Sorégies (2/2)</vt:lpstr>
      <vt:lpstr>5.- Prévalorisation Séolis (1/2)</vt:lpstr>
      <vt:lpstr>4.- Prévalorisation Séolis (2/2)</vt:lpstr>
      <vt:lpstr>6.- Conclusion sur la prévalorisation des sociétés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182</cp:revision>
  <dcterms:created xsi:type="dcterms:W3CDTF">2010-11-12T08:24:40Z</dcterms:created>
  <dcterms:modified xsi:type="dcterms:W3CDTF">2011-03-18T14:46:23Z</dcterms:modified>
</cp:coreProperties>
</file>