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96" r:id="rId4"/>
    <p:sldId id="289" r:id="rId5"/>
    <p:sldId id="290" r:id="rId6"/>
    <p:sldId id="294" r:id="rId7"/>
    <p:sldId id="262" r:id="rId8"/>
    <p:sldId id="291" r:id="rId9"/>
    <p:sldId id="292" r:id="rId10"/>
    <p:sldId id="293" r:id="rId11"/>
    <p:sldId id="295" r:id="rId12"/>
    <p:sldId id="297" r:id="rId13"/>
    <p:sldId id="298" r:id="rId14"/>
    <p:sldId id="299" r:id="rId15"/>
    <p:sldId id="300" r:id="rId16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80" d="100"/>
          <a:sy n="80" d="100"/>
        </p:scale>
        <p:origin x="-11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67276" y="2295748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400" dirty="0" smtClean="0"/>
              <a:t> </a:t>
            </a:r>
            <a:br>
              <a:rPr lang="fr-FR" sz="2400" dirty="0" smtClean="0"/>
            </a:b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Présentation au Conseil d’Administration de Sorégies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25 </a:t>
            </a:r>
            <a:r>
              <a:rPr lang="fr-FR" sz="2400" dirty="0" smtClean="0"/>
              <a:t>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462650" y="629393"/>
            <a:ext cx="2945080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Projet de </a:t>
            </a:r>
            <a:r>
              <a:rPr lang="fr-FR" sz="2400" dirty="0" err="1" smtClean="0"/>
              <a:t>documment</a:t>
            </a:r>
            <a:r>
              <a:rPr lang="fr-FR" sz="2400" dirty="0" smtClean="0"/>
              <a:t> pour discussion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(2/2)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08759" y="5153890"/>
            <a:ext cx="8407729" cy="1187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s’établit à €110m. 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des titres est obtenue en ajoutant la trésorerie nette du Groupe au 31.12.2009 et en retranchant une « dette » représentant la valeur des investissements de rattrapage à réaliser sur la période 2011-2013 (source management Séolis).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9560" y="1183203"/>
            <a:ext cx="42386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4235" y="3525610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Conclusion sur la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des sociétés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4803303" cy="2474497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pré valorisation par le DCF de Séolis fait ressortir une valeur centrale des titres de €110m, soit € 16,6m pour une participation de 15%.</a:t>
            </a: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ces bases, et d’un point de vue strictement financier, le partage de plus values 50/50 avec Séolis est équivalent à la proposition de actuelle de Séolis à €13.8m.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949" y="1116279"/>
            <a:ext cx="4379690" cy="302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lèche droite 7"/>
          <p:cNvSpPr/>
          <p:nvPr/>
        </p:nvSpPr>
        <p:spPr>
          <a:xfrm rot="16200000">
            <a:off x="6353296" y="3253840"/>
            <a:ext cx="332509" cy="213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rot="5400000" flipH="1" flipV="1">
            <a:off x="6252351" y="2915389"/>
            <a:ext cx="534394" cy="1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ous-titre 2"/>
          <p:cNvSpPr txBox="1">
            <a:spLocks/>
          </p:cNvSpPr>
          <p:nvPr/>
        </p:nvSpPr>
        <p:spPr>
          <a:xfrm>
            <a:off x="469341" y="4085111"/>
            <a:ext cx="8306524" cy="231568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terme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parité, les entreprises sont très difficilement comparables à ce stade: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valeur du business réseau de Sorégies est soutenue par les subventions du SIEEDV et du FACE alors que Séolis ne reçoit quasiment pas de subventions.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Les cessions partielles envisagées de SRD et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aux syndicats de communes pourraient rendre quasiment impossible une transaction paritaire.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perception de l’évolution du business de vente à tarif est opposée entre les deux compagnies (croissance pour Séolis, diminution pour Sorégies).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aseline="0" dirty="0" smtClean="0">
                <a:solidFill>
                  <a:schemeClr val="tx2">
                    <a:lumMod val="75000"/>
                  </a:schemeClr>
                </a:solidFill>
              </a:rPr>
              <a:t>Le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business production complique encore l’exercice.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9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562547" y="3109970"/>
            <a:ext cx="2548788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</a:t>
            </a:r>
            <a:r>
              <a:rPr kumimoji="0" lang="fr-F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Ups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562546" y="3109970"/>
            <a:ext cx="7025785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marR="0" lvl="0" indent="-457200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Back Up 1: Historique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des relations 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Backup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- Chronologie 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</a:rPr>
              <a:t>des relations Séolis /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Sorégies (1/2)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427884" y="196627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2006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7" name="Flèche droite 46"/>
          <p:cNvSpPr/>
          <p:nvPr/>
        </p:nvSpPr>
        <p:spPr>
          <a:xfrm>
            <a:off x="1241502" y="2027271"/>
            <a:ext cx="7412125" cy="247331"/>
          </a:xfrm>
          <a:prstGeom prst="rightArrow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2" name="Connecteur droit 61"/>
          <p:cNvCxnSpPr/>
          <p:nvPr/>
        </p:nvCxnSpPr>
        <p:spPr>
          <a:xfrm flipV="1">
            <a:off x="2968702" y="1755987"/>
            <a:ext cx="0" cy="27128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/>
          <p:nvPr/>
        </p:nvCxnSpPr>
        <p:spPr>
          <a:xfrm>
            <a:off x="2968702" y="1755987"/>
            <a:ext cx="1488998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2875734" y="2284207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22/05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2876273" y="1545194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Protocole d’accord de fusion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60" name="Connecteur droit 59"/>
          <p:cNvCxnSpPr/>
          <p:nvPr/>
        </p:nvCxnSpPr>
        <p:spPr>
          <a:xfrm flipV="1">
            <a:off x="5503738" y="1755987"/>
            <a:ext cx="0" cy="27128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>
            <a:off x="5503738" y="1755987"/>
            <a:ext cx="157016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5410771" y="2284207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11/09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410771" y="1530380"/>
            <a:ext cx="19679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Création Sorégies Deux Sèvres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" name="Groupe 54"/>
          <p:cNvGrpSpPr/>
          <p:nvPr/>
        </p:nvGrpSpPr>
        <p:grpSpPr>
          <a:xfrm>
            <a:off x="7489034" y="1755987"/>
            <a:ext cx="1488998" cy="271283"/>
            <a:chOff x="573206" y="2047164"/>
            <a:chExt cx="1105469" cy="271283"/>
          </a:xfrm>
        </p:grpSpPr>
        <p:cxnSp>
          <p:nvCxnSpPr>
            <p:cNvPr id="58" name="Connecteur droit 57"/>
            <p:cNvCxnSpPr/>
            <p:nvPr/>
          </p:nvCxnSpPr>
          <p:spPr>
            <a:xfrm flipV="1">
              <a:off x="573206" y="2047164"/>
              <a:ext cx="0" cy="271283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>
              <a:off x="573206" y="2047164"/>
              <a:ext cx="1105469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ZoneTexte 55"/>
          <p:cNvSpPr txBox="1"/>
          <p:nvPr/>
        </p:nvSpPr>
        <p:spPr>
          <a:xfrm>
            <a:off x="7396066" y="2284207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04/12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7" name="ZoneTexte 56"/>
          <p:cNvSpPr txBox="1"/>
          <p:nvPr/>
        </p:nvSpPr>
        <p:spPr>
          <a:xfrm>
            <a:off x="7396066" y="1530380"/>
            <a:ext cx="18181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Avenant au protocole de fusion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290753" y="3555982"/>
            <a:ext cx="7412125" cy="247331"/>
          </a:xfrm>
          <a:prstGeom prst="rightArrow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28"/>
          <p:cNvGrpSpPr/>
          <p:nvPr/>
        </p:nvGrpSpPr>
        <p:grpSpPr>
          <a:xfrm>
            <a:off x="1290753" y="3407808"/>
            <a:ext cx="1376469" cy="148173"/>
            <a:chOff x="573206" y="2047164"/>
            <a:chExt cx="1105469" cy="271283"/>
          </a:xfrm>
        </p:grpSpPr>
        <p:cxnSp>
          <p:nvCxnSpPr>
            <p:cNvPr id="23" name="Connecteur droit 22"/>
            <p:cNvCxnSpPr/>
            <p:nvPr/>
          </p:nvCxnSpPr>
          <p:spPr>
            <a:xfrm flipV="1">
              <a:off x="573206" y="2047164"/>
              <a:ext cx="0" cy="271283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573206" y="2047164"/>
              <a:ext cx="1105469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ZoneTexte 27"/>
          <p:cNvSpPr txBox="1"/>
          <p:nvPr/>
        </p:nvSpPr>
        <p:spPr>
          <a:xfrm>
            <a:off x="1197785" y="3812918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01/03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198324" y="3197015"/>
            <a:ext cx="15456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Appel d’offres infructueux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" name="Groupe 86"/>
          <p:cNvGrpSpPr/>
          <p:nvPr/>
        </p:nvGrpSpPr>
        <p:grpSpPr>
          <a:xfrm>
            <a:off x="6058669" y="3182201"/>
            <a:ext cx="1967929" cy="827190"/>
            <a:chOff x="3792925" y="3278881"/>
            <a:chExt cx="1967929" cy="827190"/>
          </a:xfrm>
        </p:grpSpPr>
        <p:grpSp>
          <p:nvGrpSpPr>
            <p:cNvPr id="9" name="Groupe 33"/>
            <p:cNvGrpSpPr/>
            <p:nvPr/>
          </p:nvGrpSpPr>
          <p:grpSpPr>
            <a:xfrm>
              <a:off x="3885892" y="3504488"/>
              <a:ext cx="996915" cy="162988"/>
              <a:chOff x="573206" y="2047164"/>
              <a:chExt cx="701876" cy="162988"/>
            </a:xfrm>
          </p:grpSpPr>
          <p:cxnSp>
            <p:nvCxnSpPr>
              <p:cNvPr id="37" name="Connecteur droit 36"/>
              <p:cNvCxnSpPr/>
              <p:nvPr/>
            </p:nvCxnSpPr>
            <p:spPr>
              <a:xfrm flipV="1">
                <a:off x="573206" y="2047165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573206" y="2047164"/>
                <a:ext cx="701876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ZoneTexte 34"/>
            <p:cNvSpPr txBox="1"/>
            <p:nvPr/>
          </p:nvSpPr>
          <p:spPr>
            <a:xfrm>
              <a:off x="3792925" y="3859850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12/12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3792925" y="3278881"/>
              <a:ext cx="19679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Transaction Endesa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oupe 38"/>
          <p:cNvGrpSpPr/>
          <p:nvPr/>
        </p:nvGrpSpPr>
        <p:grpSpPr>
          <a:xfrm>
            <a:off x="7686617" y="3028561"/>
            <a:ext cx="1479892" cy="1030578"/>
            <a:chOff x="1161234" y="1791026"/>
            <a:chExt cx="1479892" cy="1030578"/>
          </a:xfrm>
        </p:grpSpPr>
        <p:grpSp>
          <p:nvGrpSpPr>
            <p:cNvPr id="11" name="Groupe 39"/>
            <p:cNvGrpSpPr/>
            <p:nvPr/>
          </p:nvGrpSpPr>
          <p:grpSpPr>
            <a:xfrm>
              <a:off x="1254202" y="2170273"/>
              <a:ext cx="1313837" cy="148174"/>
              <a:chOff x="573206" y="2170274"/>
              <a:chExt cx="975425" cy="148174"/>
            </a:xfrm>
          </p:grpSpPr>
          <p:cxnSp>
            <p:nvCxnSpPr>
              <p:cNvPr id="43" name="Connecteur droit 42"/>
              <p:cNvCxnSpPr/>
              <p:nvPr/>
            </p:nvCxnSpPr>
            <p:spPr>
              <a:xfrm flipV="1">
                <a:off x="573206" y="2182805"/>
                <a:ext cx="0" cy="13564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/>
              <p:cNvCxnSpPr/>
              <p:nvPr/>
            </p:nvCxnSpPr>
            <p:spPr>
              <a:xfrm>
                <a:off x="573206" y="2170274"/>
                <a:ext cx="975425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1161234" y="257538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21/12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1161234" y="1791026"/>
              <a:ext cx="14798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solidFill>
                    <a:schemeClr val="tx2"/>
                  </a:solidFill>
                </a:rPr>
                <a:t>AG Sorégies D-S </a:t>
              </a:r>
              <a:endParaRPr lang="fr-FR" sz="1000" dirty="0" smtClean="0">
                <a:solidFill>
                  <a:schemeClr val="tx2"/>
                </a:solidFill>
              </a:endParaRPr>
            </a:p>
            <a:p>
              <a:r>
                <a:rPr lang="fr-FR" sz="1000" dirty="0" smtClean="0">
                  <a:solidFill>
                    <a:schemeClr val="tx2"/>
                  </a:solidFill>
                </a:rPr>
                <a:t>Augmentation </a:t>
              </a:r>
              <a:r>
                <a:rPr lang="fr-FR" sz="1000" dirty="0">
                  <a:solidFill>
                    <a:schemeClr val="tx2"/>
                  </a:solidFill>
                </a:rPr>
                <a:t>de Capital</a:t>
              </a:r>
            </a:p>
          </p:txBody>
        </p:sp>
      </p:grpSp>
      <p:sp>
        <p:nvSpPr>
          <p:cNvPr id="82" name="ZoneTexte 81"/>
          <p:cNvSpPr txBox="1"/>
          <p:nvPr/>
        </p:nvSpPr>
        <p:spPr>
          <a:xfrm>
            <a:off x="440584" y="349498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50000"/>
                  </a:schemeClr>
                </a:solidFill>
              </a:rPr>
              <a:t>2007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2" name="Groupe 88"/>
          <p:cNvGrpSpPr/>
          <p:nvPr/>
        </p:nvGrpSpPr>
        <p:grpSpPr>
          <a:xfrm>
            <a:off x="4155418" y="3014088"/>
            <a:ext cx="2009168" cy="556709"/>
            <a:chOff x="573206" y="1761740"/>
            <a:chExt cx="1414551" cy="556709"/>
          </a:xfrm>
        </p:grpSpPr>
        <p:cxnSp>
          <p:nvCxnSpPr>
            <p:cNvPr id="92" name="Connecteur droit 91"/>
            <p:cNvCxnSpPr/>
            <p:nvPr/>
          </p:nvCxnSpPr>
          <p:spPr>
            <a:xfrm flipV="1">
              <a:off x="573206" y="1761740"/>
              <a:ext cx="0" cy="556709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cteur droit 92"/>
            <p:cNvCxnSpPr/>
            <p:nvPr/>
          </p:nvCxnSpPr>
          <p:spPr>
            <a:xfrm>
              <a:off x="573206" y="1761740"/>
              <a:ext cx="1414551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ZoneTexte 89"/>
          <p:cNvSpPr txBox="1"/>
          <p:nvPr/>
        </p:nvSpPr>
        <p:spPr>
          <a:xfrm>
            <a:off x="4090231" y="3803313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16/10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4090231" y="2782340"/>
            <a:ext cx="2217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accent1">
                    <a:lumMod val="50000"/>
                  </a:schemeClr>
                </a:solidFill>
              </a:rPr>
              <a:t>Réunion pour recherche de production</a:t>
            </a:r>
            <a:endParaRPr lang="fr-F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3" name="Groupe 70"/>
          <p:cNvGrpSpPr/>
          <p:nvPr/>
        </p:nvGrpSpPr>
        <p:grpSpPr>
          <a:xfrm>
            <a:off x="440584" y="4520084"/>
            <a:ext cx="8779534" cy="1269788"/>
            <a:chOff x="198745" y="1179129"/>
            <a:chExt cx="8779534" cy="1269788"/>
          </a:xfrm>
        </p:grpSpPr>
        <p:sp>
          <p:nvSpPr>
            <p:cNvPr id="72" name="ZoneTexte 71"/>
            <p:cNvSpPr txBox="1"/>
            <p:nvPr/>
          </p:nvSpPr>
          <p:spPr>
            <a:xfrm>
              <a:off x="198745" y="189436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2008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3" name="Flèche droite 72"/>
            <p:cNvSpPr/>
            <p:nvPr/>
          </p:nvSpPr>
          <p:spPr>
            <a:xfrm>
              <a:off x="1037424" y="1955365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4" name="Groupe 73"/>
            <p:cNvGrpSpPr/>
            <p:nvPr/>
          </p:nvGrpSpPr>
          <p:grpSpPr>
            <a:xfrm>
              <a:off x="1037422" y="1550802"/>
              <a:ext cx="2026059" cy="404564"/>
              <a:chOff x="573204" y="1577752"/>
              <a:chExt cx="1627167" cy="740697"/>
            </a:xfrm>
          </p:grpSpPr>
          <p:cxnSp>
            <p:nvCxnSpPr>
              <p:cNvPr id="108" name="Connecteur droit 107"/>
              <p:cNvCxnSpPr/>
              <p:nvPr/>
            </p:nvCxnSpPr>
            <p:spPr>
              <a:xfrm flipV="1">
                <a:off x="838836" y="1577752"/>
                <a:ext cx="0" cy="74069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necteur droit 108"/>
              <p:cNvCxnSpPr/>
              <p:nvPr/>
            </p:nvCxnSpPr>
            <p:spPr>
              <a:xfrm>
                <a:off x="573204" y="1577752"/>
                <a:ext cx="1627167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ZoneTexte 74"/>
            <p:cNvSpPr txBox="1"/>
            <p:nvPr/>
          </p:nvSpPr>
          <p:spPr>
            <a:xfrm>
              <a:off x="1113061" y="2202696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31/01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950632" y="1304580"/>
              <a:ext cx="219964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</a:rPr>
                <a:t>Assemblée SIEEDV pour accord Endesa</a:t>
              </a:r>
            </a:p>
          </p:txBody>
        </p:sp>
        <p:grpSp>
          <p:nvGrpSpPr>
            <p:cNvPr id="15" name="Groupe 120"/>
            <p:cNvGrpSpPr/>
            <p:nvPr/>
          </p:nvGrpSpPr>
          <p:grpSpPr>
            <a:xfrm>
              <a:off x="3438886" y="1801692"/>
              <a:ext cx="1787538" cy="174165"/>
              <a:chOff x="132737" y="2041665"/>
              <a:chExt cx="1787538" cy="174165"/>
            </a:xfrm>
          </p:grpSpPr>
          <p:cxnSp>
            <p:nvCxnSpPr>
              <p:cNvPr id="106" name="Connecteur droit 105"/>
              <p:cNvCxnSpPr/>
              <p:nvPr/>
            </p:nvCxnSpPr>
            <p:spPr>
              <a:xfrm flipV="1">
                <a:off x="1598999" y="2052843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/>
              <p:cNvCxnSpPr/>
              <p:nvPr/>
            </p:nvCxnSpPr>
            <p:spPr>
              <a:xfrm>
                <a:off x="132737" y="2041665"/>
                <a:ext cx="178753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ZoneTexte 77"/>
            <p:cNvSpPr txBox="1"/>
            <p:nvPr/>
          </p:nvSpPr>
          <p:spPr>
            <a:xfrm>
              <a:off x="4656522" y="216255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23/06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3370705" y="1581584"/>
              <a:ext cx="19679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</a:rPr>
                <a:t>Motion d'Interruption de la Fusion</a:t>
              </a:r>
            </a:p>
          </p:txBody>
        </p:sp>
        <p:cxnSp>
          <p:nvCxnSpPr>
            <p:cNvPr id="80" name="Connecteur droit 79"/>
            <p:cNvCxnSpPr/>
            <p:nvPr/>
          </p:nvCxnSpPr>
          <p:spPr>
            <a:xfrm>
              <a:off x="1676400" y="1871057"/>
              <a:ext cx="1441065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ZoneTexte 80"/>
            <p:cNvSpPr txBox="1"/>
            <p:nvPr/>
          </p:nvSpPr>
          <p:spPr>
            <a:xfrm>
              <a:off x="2868839" y="2140585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04/02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4" name="ZoneTexte 83"/>
            <p:cNvSpPr txBox="1"/>
            <p:nvPr/>
          </p:nvSpPr>
          <p:spPr>
            <a:xfrm>
              <a:off x="1576632" y="1635056"/>
              <a:ext cx="17558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Motion de mécontentement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85" name="Connecteur droit 84"/>
            <p:cNvCxnSpPr/>
            <p:nvPr/>
          </p:nvCxnSpPr>
          <p:spPr>
            <a:xfrm flipV="1">
              <a:off x="5557316" y="1436312"/>
              <a:ext cx="0" cy="580609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/>
            <p:cNvCxnSpPr/>
            <p:nvPr/>
          </p:nvCxnSpPr>
          <p:spPr>
            <a:xfrm>
              <a:off x="4785791" y="1427691"/>
              <a:ext cx="1754038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ZoneTexte 87"/>
            <p:cNvSpPr txBox="1"/>
            <p:nvPr/>
          </p:nvSpPr>
          <p:spPr>
            <a:xfrm>
              <a:off x="5338634" y="2162553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03/07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4" name="ZoneTexte 93"/>
            <p:cNvSpPr txBox="1"/>
            <p:nvPr/>
          </p:nvSpPr>
          <p:spPr>
            <a:xfrm>
              <a:off x="4672493" y="1193136"/>
              <a:ext cx="19896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2"/>
                  </a:solidFill>
                </a:rPr>
                <a:t>Résiliation de l’usage de la marque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  <p:grpSp>
          <p:nvGrpSpPr>
            <p:cNvPr id="16" name="Groupe 152"/>
            <p:cNvGrpSpPr/>
            <p:nvPr/>
          </p:nvGrpSpPr>
          <p:grpSpPr>
            <a:xfrm>
              <a:off x="7264372" y="1581584"/>
              <a:ext cx="1459884" cy="435337"/>
              <a:chOff x="387080" y="2041665"/>
              <a:chExt cx="1459884" cy="435337"/>
            </a:xfrm>
          </p:grpSpPr>
          <p:cxnSp>
            <p:nvCxnSpPr>
              <p:cNvPr id="104" name="Connecteur droit 103"/>
              <p:cNvCxnSpPr/>
              <p:nvPr/>
            </p:nvCxnSpPr>
            <p:spPr>
              <a:xfrm flipV="1">
                <a:off x="1081369" y="2041666"/>
                <a:ext cx="0" cy="435336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necteur droit 104"/>
              <p:cNvCxnSpPr/>
              <p:nvPr/>
            </p:nvCxnSpPr>
            <p:spPr>
              <a:xfrm>
                <a:off x="387080" y="2041665"/>
                <a:ext cx="1459884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ZoneTexte 95"/>
            <p:cNvSpPr txBox="1"/>
            <p:nvPr/>
          </p:nvSpPr>
          <p:spPr>
            <a:xfrm>
              <a:off x="7710035" y="215981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29/09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7" name="ZoneTexte 96"/>
            <p:cNvSpPr txBox="1"/>
            <p:nvPr/>
          </p:nvSpPr>
          <p:spPr>
            <a:xfrm>
              <a:off x="7010350" y="1179129"/>
              <a:ext cx="19679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>
                  <a:solidFill>
                    <a:schemeClr val="tx2"/>
                  </a:solidFill>
                </a:rPr>
                <a:t>Délibération du SIEDS </a:t>
              </a:r>
            </a:p>
            <a:p>
              <a:pPr algn="ctr"/>
              <a:r>
                <a:rPr lang="fr-FR" sz="1000" dirty="0" smtClean="0">
                  <a:solidFill>
                    <a:schemeClr val="tx2"/>
                  </a:solidFill>
                </a:rPr>
                <a:t>sur la caducité du protocole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  <p:cxnSp>
          <p:nvCxnSpPr>
            <p:cNvPr id="98" name="Connecteur droit 97"/>
            <p:cNvCxnSpPr/>
            <p:nvPr/>
          </p:nvCxnSpPr>
          <p:spPr>
            <a:xfrm>
              <a:off x="3117468" y="1871057"/>
              <a:ext cx="0" cy="834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ZoneTexte 98"/>
            <p:cNvSpPr txBox="1"/>
            <p:nvPr/>
          </p:nvSpPr>
          <p:spPr>
            <a:xfrm>
              <a:off x="6666721" y="2166050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9/09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7" name="Groupe 120"/>
            <p:cNvGrpSpPr/>
            <p:nvPr/>
          </p:nvGrpSpPr>
          <p:grpSpPr>
            <a:xfrm>
              <a:off x="5835886" y="1845597"/>
              <a:ext cx="1787538" cy="168782"/>
              <a:chOff x="132737" y="2041665"/>
              <a:chExt cx="1787538" cy="168782"/>
            </a:xfrm>
          </p:grpSpPr>
          <p:cxnSp>
            <p:nvCxnSpPr>
              <p:cNvPr id="102" name="Connecteur droit 101"/>
              <p:cNvCxnSpPr/>
              <p:nvPr/>
            </p:nvCxnSpPr>
            <p:spPr>
              <a:xfrm flipV="1">
                <a:off x="1199108" y="2047460"/>
                <a:ext cx="0" cy="162987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necteur droit 102"/>
              <p:cNvCxnSpPr/>
              <p:nvPr/>
            </p:nvCxnSpPr>
            <p:spPr>
              <a:xfrm>
                <a:off x="132737" y="2041665"/>
                <a:ext cx="178753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ZoneTexte 100"/>
            <p:cNvSpPr txBox="1"/>
            <p:nvPr/>
          </p:nvSpPr>
          <p:spPr>
            <a:xfrm>
              <a:off x="5742106" y="1624836"/>
              <a:ext cx="196792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900" dirty="0" smtClean="0">
                  <a:solidFill>
                    <a:schemeClr val="tx2"/>
                  </a:solidFill>
                </a:rPr>
                <a:t>Appel capital Sorégies D-S non libéré</a:t>
              </a:r>
              <a:endParaRPr lang="fr-FR" sz="9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5251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15</a:t>
            </a:fld>
            <a:endParaRPr lang="fr-FR" dirty="0"/>
          </a:p>
        </p:txBody>
      </p:sp>
      <p:grpSp>
        <p:nvGrpSpPr>
          <p:cNvPr id="3" name="Groupe 6"/>
          <p:cNvGrpSpPr/>
          <p:nvPr/>
        </p:nvGrpSpPr>
        <p:grpSpPr>
          <a:xfrm>
            <a:off x="566613" y="2077103"/>
            <a:ext cx="8262294" cy="1291364"/>
            <a:chOff x="566613" y="2077103"/>
            <a:chExt cx="8262294" cy="1291364"/>
          </a:xfrm>
        </p:grpSpPr>
        <p:sp>
          <p:nvSpPr>
            <p:cNvPr id="4" name="Flèche droite 3"/>
            <p:cNvSpPr/>
            <p:nvPr/>
          </p:nvSpPr>
          <p:spPr>
            <a:xfrm>
              <a:off x="1416782" y="2850745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" name="Groupe 28"/>
            <p:cNvGrpSpPr/>
            <p:nvPr/>
          </p:nvGrpSpPr>
          <p:grpSpPr>
            <a:xfrm>
              <a:off x="1416782" y="2702571"/>
              <a:ext cx="1126394" cy="148173"/>
              <a:chOff x="573206" y="2047164"/>
              <a:chExt cx="904628" cy="271283"/>
            </a:xfrm>
          </p:grpSpPr>
          <p:cxnSp>
            <p:nvCxnSpPr>
              <p:cNvPr id="23" name="Connecteur droit 22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>
                <a:off x="573206" y="2047164"/>
                <a:ext cx="904628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ZoneTexte 27"/>
            <p:cNvSpPr txBox="1"/>
            <p:nvPr/>
          </p:nvSpPr>
          <p:spPr>
            <a:xfrm>
              <a:off x="1323814" y="3107681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23/03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1324353" y="2491778"/>
              <a:ext cx="14013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Saisie du Tribunal </a:t>
              </a:r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Adm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8" name="Groupe 86"/>
            <p:cNvGrpSpPr/>
            <p:nvPr/>
          </p:nvGrpSpPr>
          <p:grpSpPr>
            <a:xfrm>
              <a:off x="5120443" y="2349475"/>
              <a:ext cx="1627948" cy="966265"/>
              <a:chOff x="3790532" y="3139806"/>
              <a:chExt cx="1627948" cy="966265"/>
            </a:xfrm>
          </p:grpSpPr>
          <p:grpSp>
            <p:nvGrpSpPr>
              <p:cNvPr id="9" name="Groupe 33"/>
              <p:cNvGrpSpPr/>
              <p:nvPr/>
            </p:nvGrpSpPr>
            <p:grpSpPr>
              <a:xfrm>
                <a:off x="3885892" y="3504488"/>
                <a:ext cx="1377260" cy="162988"/>
                <a:chOff x="573206" y="2047164"/>
                <a:chExt cx="969657" cy="162988"/>
              </a:xfrm>
            </p:grpSpPr>
            <p:cxnSp>
              <p:nvCxnSpPr>
                <p:cNvPr id="37" name="Connecteur droit 36"/>
                <p:cNvCxnSpPr/>
                <p:nvPr/>
              </p:nvCxnSpPr>
              <p:spPr>
                <a:xfrm flipV="1">
                  <a:off x="573206" y="2047165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cteur droit 37"/>
                <p:cNvCxnSpPr/>
                <p:nvPr/>
              </p:nvCxnSpPr>
              <p:spPr>
                <a:xfrm>
                  <a:off x="573206" y="2047164"/>
                  <a:ext cx="969657" cy="1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ZoneTexte 34"/>
              <p:cNvSpPr txBox="1"/>
              <p:nvPr/>
            </p:nvSpPr>
            <p:spPr>
              <a:xfrm>
                <a:off x="3792925" y="3859850"/>
                <a:ext cx="47801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accent1">
                        <a:lumMod val="50000"/>
                      </a:schemeClr>
                    </a:solidFill>
                  </a:rPr>
                  <a:t>x</a:t>
                </a:r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x/04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6" name="ZoneTexte 35"/>
              <p:cNvSpPr txBox="1"/>
              <p:nvPr/>
            </p:nvSpPr>
            <p:spPr>
              <a:xfrm>
                <a:off x="3790532" y="3139806"/>
                <a:ext cx="16279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Prise de participation du Syndicat du Maine et Loire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0" name="Groupe 38"/>
            <p:cNvGrpSpPr/>
            <p:nvPr/>
          </p:nvGrpSpPr>
          <p:grpSpPr>
            <a:xfrm>
              <a:off x="6920070" y="2337889"/>
              <a:ext cx="1447832" cy="1030578"/>
              <a:chOff x="1161234" y="1791026"/>
              <a:chExt cx="1447832" cy="1030578"/>
            </a:xfrm>
          </p:grpSpPr>
          <p:grpSp>
            <p:nvGrpSpPr>
              <p:cNvPr id="11" name="Groupe 39"/>
              <p:cNvGrpSpPr/>
              <p:nvPr/>
            </p:nvGrpSpPr>
            <p:grpSpPr>
              <a:xfrm>
                <a:off x="1254202" y="2170273"/>
                <a:ext cx="1313837" cy="148174"/>
                <a:chOff x="573206" y="2170274"/>
                <a:chExt cx="975425" cy="148174"/>
              </a:xfrm>
            </p:grpSpPr>
            <p:cxnSp>
              <p:nvCxnSpPr>
                <p:cNvPr id="43" name="Connecteur droit 42"/>
                <p:cNvCxnSpPr/>
                <p:nvPr/>
              </p:nvCxnSpPr>
              <p:spPr>
                <a:xfrm flipV="1">
                  <a:off x="573206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eur droit 43"/>
                <p:cNvCxnSpPr/>
                <p:nvPr/>
              </p:nvCxnSpPr>
              <p:spPr>
                <a:xfrm>
                  <a:off x="573206" y="2170274"/>
                  <a:ext cx="975425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ZoneTexte 40"/>
              <p:cNvSpPr txBox="1"/>
              <p:nvPr/>
            </p:nvSpPr>
            <p:spPr>
              <a:xfrm>
                <a:off x="1161234" y="2575383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26/06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2" name="ZoneTexte 41"/>
              <p:cNvSpPr txBox="1"/>
              <p:nvPr/>
            </p:nvSpPr>
            <p:spPr>
              <a:xfrm>
                <a:off x="1161234" y="1791026"/>
                <a:ext cx="14478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>
                    <a:solidFill>
                      <a:schemeClr val="tx2"/>
                    </a:solidFill>
                  </a:rPr>
                  <a:t>AG Sorégies D-S </a:t>
                </a:r>
                <a:endParaRPr lang="fr-FR" sz="1000" dirty="0" smtClean="0">
                  <a:solidFill>
                    <a:schemeClr val="tx2"/>
                  </a:solidFill>
                </a:endParaRP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Changement des statuts</a:t>
                </a:r>
                <a:endParaRPr lang="fr-FR" sz="1000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82" name="ZoneTexte 81"/>
            <p:cNvSpPr txBox="1"/>
            <p:nvPr/>
          </p:nvSpPr>
          <p:spPr>
            <a:xfrm>
              <a:off x="566613" y="278974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2009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2" name="Groupe 87"/>
            <p:cNvGrpSpPr/>
            <p:nvPr/>
          </p:nvGrpSpPr>
          <p:grpSpPr>
            <a:xfrm>
              <a:off x="2933560" y="2077103"/>
              <a:ext cx="2217064" cy="1267194"/>
              <a:chOff x="3820705" y="2987316"/>
              <a:chExt cx="2217064" cy="1267194"/>
            </a:xfrm>
          </p:grpSpPr>
          <p:grpSp>
            <p:nvGrpSpPr>
              <p:cNvPr id="13" name="Groupe 88"/>
              <p:cNvGrpSpPr/>
              <p:nvPr/>
            </p:nvGrpSpPr>
            <p:grpSpPr>
              <a:xfrm>
                <a:off x="3885354" y="3219064"/>
                <a:ext cx="2009706" cy="556708"/>
                <a:chOff x="572827" y="1761740"/>
                <a:chExt cx="1414930" cy="556708"/>
              </a:xfrm>
            </p:grpSpPr>
            <p:cxnSp>
              <p:nvCxnSpPr>
                <p:cNvPr id="92" name="Connecteur droit 91"/>
                <p:cNvCxnSpPr/>
                <p:nvPr/>
              </p:nvCxnSpPr>
              <p:spPr>
                <a:xfrm flipH="1" flipV="1">
                  <a:off x="572827" y="1776213"/>
                  <a:ext cx="379" cy="542235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necteur droit 92"/>
                <p:cNvCxnSpPr/>
                <p:nvPr/>
              </p:nvCxnSpPr>
              <p:spPr>
                <a:xfrm>
                  <a:off x="573206" y="1761740"/>
                  <a:ext cx="1414551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0" name="ZoneTexte 89"/>
              <p:cNvSpPr txBox="1"/>
              <p:nvPr/>
            </p:nvSpPr>
            <p:spPr>
              <a:xfrm>
                <a:off x="3820705" y="4008289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17/04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3820705" y="2987316"/>
                <a:ext cx="221706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Révocations de MM. Blanes et Chartier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e 44"/>
          <p:cNvGrpSpPr/>
          <p:nvPr/>
        </p:nvGrpSpPr>
        <p:grpSpPr>
          <a:xfrm>
            <a:off x="616756" y="3891580"/>
            <a:ext cx="8262294" cy="1599968"/>
            <a:chOff x="616756" y="3742927"/>
            <a:chExt cx="8262294" cy="1599968"/>
          </a:xfrm>
        </p:grpSpPr>
        <p:sp>
          <p:nvSpPr>
            <p:cNvPr id="74" name="ZoneTexte 73"/>
            <p:cNvSpPr txBox="1"/>
            <p:nvPr/>
          </p:nvSpPr>
          <p:spPr>
            <a:xfrm>
              <a:off x="616756" y="4778737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accent1">
                      <a:lumMod val="50000"/>
                    </a:schemeClr>
                  </a:solidFill>
                </a:rPr>
                <a:t>2010</a:t>
              </a:r>
              <a:endParaRPr lang="fr-F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79" name="Connecteur droit 78"/>
            <p:cNvCxnSpPr/>
            <p:nvPr/>
          </p:nvCxnSpPr>
          <p:spPr>
            <a:xfrm flipV="1">
              <a:off x="3693445" y="4143037"/>
              <a:ext cx="0" cy="69670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/>
            <p:cNvCxnSpPr/>
            <p:nvPr/>
          </p:nvCxnSpPr>
          <p:spPr>
            <a:xfrm>
              <a:off x="3692907" y="4139816"/>
              <a:ext cx="2426757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/>
            <p:cNvSpPr txBox="1"/>
            <p:nvPr/>
          </p:nvSpPr>
          <p:spPr>
            <a:xfrm>
              <a:off x="3666221" y="5096674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14/04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78" name="ZoneTexte 77"/>
            <p:cNvSpPr txBox="1"/>
            <p:nvPr/>
          </p:nvSpPr>
          <p:spPr>
            <a:xfrm>
              <a:off x="3627459" y="3742927"/>
              <a:ext cx="27447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Lettre du SIEEDV au SIEDS constatant le désaccord. Confirmation de la procédure au TA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1" name="Flèche droite 80"/>
            <p:cNvSpPr/>
            <p:nvPr/>
          </p:nvSpPr>
          <p:spPr>
            <a:xfrm>
              <a:off x="1466925" y="4839738"/>
              <a:ext cx="7412125" cy="247331"/>
            </a:xfrm>
            <a:prstGeom prst="rightArrow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5" name="Groupe 83"/>
            <p:cNvGrpSpPr/>
            <p:nvPr/>
          </p:nvGrpSpPr>
          <p:grpSpPr>
            <a:xfrm>
              <a:off x="1466925" y="4691564"/>
              <a:ext cx="1715260" cy="148173"/>
              <a:chOff x="573206" y="2047164"/>
              <a:chExt cx="1377559" cy="271283"/>
            </a:xfrm>
          </p:grpSpPr>
          <p:cxnSp>
            <p:nvCxnSpPr>
              <p:cNvPr id="106" name="Connecteur droit 105"/>
              <p:cNvCxnSpPr/>
              <p:nvPr/>
            </p:nvCxnSpPr>
            <p:spPr>
              <a:xfrm flipV="1">
                <a:off x="573206" y="2047164"/>
                <a:ext cx="0" cy="271283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/>
              <p:cNvCxnSpPr/>
              <p:nvPr/>
            </p:nvCxnSpPr>
            <p:spPr>
              <a:xfrm>
                <a:off x="573206" y="2047164"/>
                <a:ext cx="1377559" cy="0"/>
              </a:xfrm>
              <a:prstGeom prst="line">
                <a:avLst/>
              </a:prstGeom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ZoneTexte 84"/>
            <p:cNvSpPr txBox="1"/>
            <p:nvPr/>
          </p:nvSpPr>
          <p:spPr>
            <a:xfrm>
              <a:off x="1373957" y="5096674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26/01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1373957" y="4321922"/>
              <a:ext cx="19319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Réunion des </a:t>
              </a:r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Pdts</a:t>
              </a:r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 des syndicats</a:t>
              </a:r>
            </a:p>
            <a:p>
              <a:r>
                <a:rPr lang="fr-FR" sz="1000" dirty="0" smtClean="0">
                  <a:solidFill>
                    <a:schemeClr val="accent1">
                      <a:lumMod val="50000"/>
                    </a:schemeClr>
                  </a:solidFill>
                </a:rPr>
                <a:t>Accord sur participations croisées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6" name="Groupe 93"/>
            <p:cNvGrpSpPr/>
            <p:nvPr/>
          </p:nvGrpSpPr>
          <p:grpSpPr>
            <a:xfrm>
              <a:off x="4303322" y="4465957"/>
              <a:ext cx="1967929" cy="827190"/>
              <a:chOff x="3144106" y="3278881"/>
              <a:chExt cx="1967929" cy="827190"/>
            </a:xfrm>
          </p:grpSpPr>
          <p:grpSp>
            <p:nvGrpSpPr>
              <p:cNvPr id="17" name="Groupe 100"/>
              <p:cNvGrpSpPr/>
              <p:nvPr/>
            </p:nvGrpSpPr>
            <p:grpSpPr>
              <a:xfrm>
                <a:off x="3250860" y="3504488"/>
                <a:ext cx="1409698" cy="162988"/>
                <a:chOff x="126113" y="2047164"/>
                <a:chExt cx="992496" cy="162988"/>
              </a:xfrm>
            </p:grpSpPr>
            <p:cxnSp>
              <p:nvCxnSpPr>
                <p:cNvPr id="104" name="Connecteur droit 103"/>
                <p:cNvCxnSpPr/>
                <p:nvPr/>
              </p:nvCxnSpPr>
              <p:spPr>
                <a:xfrm flipV="1">
                  <a:off x="573206" y="2047165"/>
                  <a:ext cx="0" cy="162987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Connecteur droit 104"/>
                <p:cNvCxnSpPr/>
                <p:nvPr/>
              </p:nvCxnSpPr>
              <p:spPr>
                <a:xfrm>
                  <a:off x="126113" y="2047164"/>
                  <a:ext cx="992496" cy="0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2" name="ZoneTexte 101"/>
              <p:cNvSpPr txBox="1"/>
              <p:nvPr/>
            </p:nvSpPr>
            <p:spPr>
              <a:xfrm>
                <a:off x="3668187" y="3859850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02/07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3" name="ZoneTexte 102"/>
              <p:cNvSpPr txBox="1"/>
              <p:nvPr/>
            </p:nvSpPr>
            <p:spPr>
              <a:xfrm>
                <a:off x="3144106" y="3278881"/>
                <a:ext cx="196792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Lancement procédure au TC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8" name="Groupe 24"/>
            <p:cNvGrpSpPr/>
            <p:nvPr/>
          </p:nvGrpSpPr>
          <p:grpSpPr>
            <a:xfrm>
              <a:off x="6053663" y="4312317"/>
              <a:ext cx="2047355" cy="980829"/>
              <a:chOff x="6053663" y="4312317"/>
              <a:chExt cx="2047355" cy="980829"/>
            </a:xfrm>
          </p:grpSpPr>
          <p:grpSp>
            <p:nvGrpSpPr>
              <p:cNvPr id="19" name="Groupe 95"/>
              <p:cNvGrpSpPr/>
              <p:nvPr/>
            </p:nvGrpSpPr>
            <p:grpSpPr>
              <a:xfrm>
                <a:off x="6119663" y="4691564"/>
                <a:ext cx="1900387" cy="148174"/>
                <a:chOff x="162353" y="2170274"/>
                <a:chExt cx="1410894" cy="148174"/>
              </a:xfrm>
            </p:grpSpPr>
            <p:cxnSp>
              <p:nvCxnSpPr>
                <p:cNvPr id="99" name="Connecteur droit 98"/>
                <p:cNvCxnSpPr/>
                <p:nvPr/>
              </p:nvCxnSpPr>
              <p:spPr>
                <a:xfrm flipV="1">
                  <a:off x="573206" y="2182805"/>
                  <a:ext cx="0" cy="135643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necteur droit 99"/>
                <p:cNvCxnSpPr/>
                <p:nvPr/>
              </p:nvCxnSpPr>
              <p:spPr>
                <a:xfrm>
                  <a:off x="162353" y="2170274"/>
                  <a:ext cx="1410894" cy="1"/>
                </a:xfrm>
                <a:prstGeom prst="line">
                  <a:avLst/>
                </a:prstGeom>
                <a:ln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7" name="ZoneTexte 96"/>
              <p:cNvSpPr txBox="1"/>
              <p:nvPr/>
            </p:nvSpPr>
            <p:spPr>
              <a:xfrm>
                <a:off x="6499765" y="5046925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10/07</a:t>
                </a:r>
                <a:endParaRPr lang="fr-FR" sz="10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8" name="ZoneTexte 97"/>
              <p:cNvSpPr txBox="1"/>
              <p:nvPr/>
            </p:nvSpPr>
            <p:spPr>
              <a:xfrm>
                <a:off x="6053663" y="4312317"/>
                <a:ext cx="20473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Rejet de la demande Sorégies au TA</a:t>
                </a:r>
              </a:p>
              <a:p>
                <a:r>
                  <a:rPr lang="fr-FR" sz="1000" dirty="0" smtClean="0">
                    <a:solidFill>
                      <a:schemeClr val="tx2"/>
                    </a:solidFill>
                  </a:rPr>
                  <a:t>Sorégies fait appel</a:t>
                </a:r>
                <a:endParaRPr lang="fr-FR" sz="1000" dirty="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133" name="Connecteur droit 132"/>
            <p:cNvCxnSpPr/>
            <p:nvPr/>
          </p:nvCxnSpPr>
          <p:spPr>
            <a:xfrm flipV="1">
              <a:off x="8236305" y="4146677"/>
              <a:ext cx="0" cy="707875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cteur droit 133"/>
            <p:cNvCxnSpPr/>
            <p:nvPr/>
          </p:nvCxnSpPr>
          <p:spPr>
            <a:xfrm>
              <a:off x="6781476" y="4154743"/>
              <a:ext cx="1900387" cy="1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ZoneTexte 130"/>
            <p:cNvSpPr txBox="1"/>
            <p:nvPr/>
          </p:nvSpPr>
          <p:spPr>
            <a:xfrm>
              <a:off x="7987679" y="5036077"/>
              <a:ext cx="6286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Nov-Dec</a:t>
              </a:r>
              <a:endParaRPr lang="fr-FR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2" name="ZoneTexte 131"/>
            <p:cNvSpPr txBox="1"/>
            <p:nvPr/>
          </p:nvSpPr>
          <p:spPr>
            <a:xfrm>
              <a:off x="6726733" y="3787433"/>
              <a:ext cx="20040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2"/>
                  </a:solidFill>
                </a:rPr>
                <a:t>Divers courriers SIEDS-SIEEDV dans</a:t>
              </a:r>
            </a:p>
            <a:p>
              <a:r>
                <a:rPr lang="fr-FR" sz="1000" dirty="0" smtClean="0">
                  <a:solidFill>
                    <a:schemeClr val="tx2"/>
                  </a:solidFill>
                </a:rPr>
                <a:t>Le but d’organiser une réunion</a:t>
              </a:r>
              <a:endParaRPr lang="fr-FR" sz="1000" dirty="0">
                <a:solidFill>
                  <a:schemeClr val="tx2"/>
                </a:solidFill>
              </a:endParaRPr>
            </a:p>
          </p:txBody>
        </p:sp>
      </p:grpSp>
      <p:sp>
        <p:nvSpPr>
          <p:cNvPr id="60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Backup 1. - Chronologie des relations Séolis / Sorégies (1/2)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814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Sorégies </a:t>
            </a: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est en mesure de décider son avenir: Fusion avec Séolis vs Nouvelle </a:t>
            </a: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Stratégie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Fusion Sorégies-Séolis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Vente de la </a:t>
            </a:r>
            <a:r>
              <a:rPr lang="fr-FR" sz="22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 en Séolis (stop au procès de fusion)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Conclusions</a:t>
            </a:r>
          </a:p>
          <a:p>
            <a:pPr marL="857250" lvl="1" indent="-457200">
              <a:lnSpc>
                <a:spcPct val="200000"/>
              </a:lnSpc>
              <a:buNone/>
            </a:pPr>
            <a:r>
              <a:rPr lang="fr-FR" sz="2200" dirty="0" err="1" smtClean="0">
                <a:solidFill>
                  <a:schemeClr val="tx2">
                    <a:lumMod val="75000"/>
                  </a:schemeClr>
                </a:solidFill>
              </a:rPr>
              <a:t>Back-Up</a:t>
            </a: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fr-FR" sz="2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Sorégies est en mesure de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décider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son avenir: Fusion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avec Séolis vs Nouvelle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Stratégie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relation entre Sorégies / SIEEDV et Séolis SIEDS peut se résumer à 3 ans de divergences et de conflits qui ont abouti à un blocage du dialogue entre les parties, trouvant son aboutissement dans: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deux procédures contentieuses;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Pour Séolis, une complexité de gestion et de définition de sa stratégie;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Pour Sorégies, une immobilisation financière et en ressources internes importante.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Au cours du processus, deux divergences de fonds semblent s’être fait jour: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Au niveau financier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 ayant permis à Sorégies de participer à son capital sur la base de la Valeur Nette Comptable des actifs apportés, veut faire valoir une certaine réciprocité.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Sorégies souhaite valoriser sa participation dans Séolis et toute participation croisée sur son propre capital à une « valeur vénale », basée sur l’évaluation de l’option d’achat octroyée à Endesa en 2007 (in fine non exercée) et confirmée par la valeur d’entrée du Syndicat du Maine et Loire dans le capital de Sorégies.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Au niveau stratégique et humain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 s’estime trahie par ce qu’elle considère comme une « politique du fait accompli » menée par sa contrepartie, d’où le sentiment d’avoir « perdu la face ».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Sorégies, de son côté, a dû poursuivre ses buts stratégiques  selon son propre calendrier, incompatible avec les atermoiements de Séolis.</a:t>
            </a:r>
          </a:p>
          <a:p>
            <a:pPr lvl="1">
              <a:spcBef>
                <a:spcPts val="0"/>
              </a:spcBef>
              <a:buFontTx/>
              <a:buChar char="-"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Sorégies est en mesure de décider son avenir: Fusion avec Séolis vs Nouvelle Stratégie (2/2)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636533" y="2494090"/>
            <a:ext cx="2700432" cy="148736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lvl="1" indent="0" algn="ctr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Objective: créer la première ELD française, bénéficier des synergies en gestion réseau et commercialisation sur le territoire existant et préparer le développent future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00909" y="2134645"/>
            <a:ext cx="2736058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Choix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 Fusion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4966" y="1111459"/>
            <a:ext cx="8188657" cy="77672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Après l’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experience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du passé, est à la main de Sorégies trancher dans la question de fond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 Est il encore un objective la fusion avec Séolis ou il est arrivé le moment de changement de cap vers une autre stratégie plus plausible ?</a:t>
            </a:r>
            <a:endParaRPr lang="fr-FR" sz="1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4044738" y="2402304"/>
            <a:ext cx="4719251" cy="16709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77800" lvl="1" indent="-1778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Défies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à surmonter: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Effacer les affronts du passé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Régler les problèmes de valorisation du 15% et des règles de parité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Accorder un vision stratégique commune 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Accorder un nouveau protocole de fusion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credible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878499" y="2134645"/>
            <a:ext cx="2059164" cy="338554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9" name="Connecteur en angle 18"/>
          <p:cNvCxnSpPr>
            <a:stCxn id="11" idx="1"/>
            <a:endCxn id="8" idx="1"/>
          </p:cNvCxnSpPr>
          <p:nvPr/>
        </p:nvCxnSpPr>
        <p:spPr>
          <a:xfrm rot="10800000" flipH="1" flipV="1">
            <a:off x="504965" y="1499818"/>
            <a:ext cx="95943" cy="804103"/>
          </a:xfrm>
          <a:prstGeom prst="bentConnector3">
            <a:avLst>
              <a:gd name="adj1" fmla="val -2382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ngle 21"/>
          <p:cNvCxnSpPr>
            <a:stCxn id="3" idx="3"/>
            <a:endCxn id="16" idx="1"/>
          </p:cNvCxnSpPr>
          <p:nvPr/>
        </p:nvCxnSpPr>
        <p:spPr>
          <a:xfrm>
            <a:off x="3336965" y="3237770"/>
            <a:ext cx="707773" cy="158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ous-titre 2"/>
          <p:cNvSpPr txBox="1">
            <a:spLocks/>
          </p:cNvSpPr>
          <p:nvPr/>
        </p:nvSpPr>
        <p:spPr>
          <a:xfrm>
            <a:off x="705806" y="4807799"/>
            <a:ext cx="2700432" cy="148736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Objective: un fois constaté que la fusion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avec Séolis est un frein, Sorégies doit mettre en place un nouvelle stratégie de croissance 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70182" y="4448354"/>
            <a:ext cx="2736058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Choix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 Nouvelle Stratégie</a:t>
            </a:r>
            <a:endParaRPr lang="fr-FR" sz="1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Sous-titre 2"/>
          <p:cNvSpPr txBox="1">
            <a:spLocks/>
          </p:cNvSpPr>
          <p:nvPr/>
        </p:nvSpPr>
        <p:spPr>
          <a:xfrm>
            <a:off x="4114011" y="4716013"/>
            <a:ext cx="4719251" cy="16709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77800" lvl="1" indent="-1778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Défies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à surmonter: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Définition de une nouvelle stratégie (nouveau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partener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vs agir en solitaire)</a:t>
            </a:r>
          </a:p>
          <a:p>
            <a:pPr marL="1778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Objective immédiate: optimiser la sortie de Séolis du point de vu politique, économique et social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1" name="Connecteur en angle 30"/>
          <p:cNvCxnSpPr>
            <a:stCxn id="27" idx="3"/>
            <a:endCxn id="29" idx="1"/>
          </p:cNvCxnSpPr>
          <p:nvPr/>
        </p:nvCxnSpPr>
        <p:spPr>
          <a:xfrm>
            <a:off x="3406238" y="5551479"/>
            <a:ext cx="707773" cy="158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en angle 37"/>
          <p:cNvCxnSpPr>
            <a:stCxn id="11" idx="1"/>
            <a:endCxn id="28" idx="1"/>
          </p:cNvCxnSpPr>
          <p:nvPr/>
        </p:nvCxnSpPr>
        <p:spPr>
          <a:xfrm rot="10800000" flipH="1" flipV="1">
            <a:off x="504966" y="1499819"/>
            <a:ext cx="165216" cy="3117812"/>
          </a:xfrm>
          <a:prstGeom prst="bentConnector3">
            <a:avLst>
              <a:gd name="adj1" fmla="val -13836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2.Modèle de valorisation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7" name="Flèche vers le bas 16"/>
          <p:cNvSpPr/>
          <p:nvPr/>
        </p:nvSpPr>
        <p:spPr>
          <a:xfrm rot="16200000">
            <a:off x="3681847" y="52184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430379" y="428497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946460" y="4591050"/>
            <a:ext cx="3740340" cy="1752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Modèle DCF standard.</a:t>
            </a:r>
          </a:p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Valeur normative comme clef de la valorisation: le modèle est très sensible aux hypothèses retenues pour sa construction.</a:t>
            </a:r>
          </a:p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Calcul du CMPC  basé sur des informations de marché.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13304"/>
            <a:ext cx="8629650" cy="226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à coins arrondis 22"/>
          <p:cNvSpPr/>
          <p:nvPr/>
        </p:nvSpPr>
        <p:spPr>
          <a:xfrm>
            <a:off x="6915150" y="1562100"/>
            <a:ext cx="752475" cy="26098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4283341"/>
            <a:ext cx="3081337" cy="217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Sources d’informations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9076" y="1991632"/>
            <a:ext cx="4333874" cy="2593975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Sorégies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Comparatif entre réalisé et budget Sorégies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Sorégies 2001 – Directoire au 10.12.2010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SRD 2011 – Mise à jour de Janvier 2011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prévisionnels Sorégies 2010-2014 (Actualisation Novembre 2010 – V2)</a:t>
            </a: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50" y="1350097"/>
            <a:ext cx="762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762" y="1479694"/>
            <a:ext cx="16700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4922013" y="1991632"/>
            <a:ext cx="3814762" cy="25939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Séolis 2011 (hors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095500" y="53340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" y="5094514"/>
            <a:ext cx="8267701" cy="1162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informations relatives à Séolis obtenues à ce stade sont très parcellaires.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Il n'a pas été possible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d'obtenir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d'informations sur </a:t>
            </a:r>
            <a:r>
              <a:rPr lang="fr-FR" sz="1400" dirty="0" err="1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, qui génère une partie importante de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l'EBE Consolidé du groupe Séolis, ainsi que sur les flux financiers existant entre Séolis et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(1/2)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982692" y="1935679"/>
            <a:ext cx="2018804" cy="4488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Modélisation hors business Production, Alterna et filiales non significatives.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Inclue les business réseau, vente à tarif règlementé, vente de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 traditionnel en baisse.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Le business à tarif régulé continue après 2015.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Marge énergie soutenue par Business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Investissements Réseau conformes à l’historique.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Subventions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Sieedv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et FACE stables.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Valeur normative des investissements: €21m pour le réseau et €1.8m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72" y="1211283"/>
            <a:ext cx="6562152" cy="438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76" y="1151144"/>
            <a:ext cx="1001192" cy="815701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261257" y="5771408"/>
            <a:ext cx="6460460" cy="748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La cession envisagée de 66% de SRD au SIEEDV pour €50m, non modélisée,  entraînerait une baisse de valeur sensible pour Sorégies.</a:t>
            </a:r>
          </a:p>
        </p:txBody>
      </p:sp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(2/2)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96884" y="4963884"/>
            <a:ext cx="8407729" cy="1365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ressort à c€112m (business traditionnel, réseau et gaz).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L’activité de production est valorisée comme la somme des flux financiers futurs actualisés au CMPC et net de la dette Production, selon la dernière actualisation du business plan Production.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titres Séolis sont valorisés à une « valeur de marché » telle que discutée ultérieurement.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pourrait être améliorée en intégrant la commercialisation à tarif libre et par une évaluation « marché » du business plan de production.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4370" y="1143762"/>
            <a:ext cx="48577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607" y="3496063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9579" y="1269898"/>
            <a:ext cx="1148203" cy="93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(1/2)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60" y="1567543"/>
            <a:ext cx="6457178" cy="37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7042069" y="1935679"/>
            <a:ext cx="1816924" cy="4132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La modélisation inclue les business réseau, vente à tarif règlementé, vente de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Hypothèses 2011 : budget management Séolis, puis croissance à 2% (business traditionnel en hausse).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Investissements Réseau conformes à l’historique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Subventions FACE limitées à €1m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p.a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Valeur normative des investissements: €20m pour le réseau et €1.2m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1280</Words>
  <Application>Microsoft Office PowerPoint</Application>
  <PresentationFormat>Affichage à l'écran (4:3)</PresentationFormat>
  <Paragraphs>175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Projet Alice   Présentation au Conseil d’Administration de Sorégies</vt:lpstr>
      <vt:lpstr>Index</vt:lpstr>
      <vt:lpstr>1. Sorégies est en mesure de décider son avenir: Fusion avec Séolis vs Nouvelle Stratégie (1/2)</vt:lpstr>
      <vt:lpstr>1. Sorégies est en mesure de décider son avenir: Fusion avec Séolis vs Nouvelle Stratégie (2/2)</vt:lpstr>
      <vt:lpstr>2.Modèle de valorisation</vt:lpstr>
      <vt:lpstr>Sources d’informations</vt:lpstr>
      <vt:lpstr>4.- Prévalorisation Sorégies (1/2)</vt:lpstr>
      <vt:lpstr>4.- Prévalorisation Sorégies (2/2)</vt:lpstr>
      <vt:lpstr>5.- Prévalorisation Séolis (1/2)</vt:lpstr>
      <vt:lpstr>4.- Prévalorisation Séolis (2/2)</vt:lpstr>
      <vt:lpstr>6.- Conclusion sur la prévalorisation des sociétés</vt:lpstr>
      <vt:lpstr>Diapositive 12</vt:lpstr>
      <vt:lpstr>Diapositive 13</vt:lpstr>
      <vt:lpstr>Backup 1. - Chronologie des relations Séolis / Sorégies (1/2)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183</cp:revision>
  <dcterms:created xsi:type="dcterms:W3CDTF">2010-11-12T08:24:40Z</dcterms:created>
  <dcterms:modified xsi:type="dcterms:W3CDTF">2011-03-21T13:23:48Z</dcterms:modified>
</cp:coreProperties>
</file>