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57" r:id="rId3"/>
    <p:sldId id="274" r:id="rId4"/>
    <p:sldId id="259" r:id="rId5"/>
    <p:sldId id="265" r:id="rId6"/>
    <p:sldId id="277" r:id="rId7"/>
    <p:sldId id="261" r:id="rId8"/>
    <p:sldId id="262" r:id="rId9"/>
    <p:sldId id="278" r:id="rId10"/>
    <p:sldId id="280" r:id="rId11"/>
    <p:sldId id="281" r:id="rId12"/>
    <p:sldId id="287" r:id="rId13"/>
    <p:sldId id="267" r:id="rId14"/>
    <p:sldId id="282" r:id="rId15"/>
    <p:sldId id="286" r:id="rId16"/>
    <p:sldId id="283" r:id="rId17"/>
    <p:sldId id="268" r:id="rId18"/>
    <p:sldId id="269" r:id="rId19"/>
    <p:sldId id="284" r:id="rId20"/>
    <p:sldId id="285" r:id="rId21"/>
    <p:sldId id="270" r:id="rId22"/>
    <p:sldId id="271" r:id="rId23"/>
    <p:sldId id="289" r:id="rId24"/>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4629" autoAdjust="0"/>
  </p:normalViewPr>
  <p:slideViewPr>
    <p:cSldViewPr snapToGrid="0">
      <p:cViewPr>
        <p:scale>
          <a:sx n="100" d="100"/>
          <a:sy n="100" d="100"/>
        </p:scale>
        <p:origin x="-2130" y="-324"/>
      </p:cViewPr>
      <p:guideLst>
        <p:guide orient="horz" pos="2160"/>
        <p:guide pos="2880"/>
      </p:guideLst>
    </p:cSldViewPr>
  </p:slideViewPr>
  <p:outlineViewPr>
    <p:cViewPr>
      <p:scale>
        <a:sx n="33" d="100"/>
        <a:sy n="33" d="100"/>
      </p:scale>
      <p:origin x="0" y="725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289AACD9-D682-4D95-9FE3-9025595BEEC5}" type="datetimeFigureOut">
              <a:rPr lang="fr-FR" smtClean="0"/>
              <a:pPr/>
              <a:t>16/03/2011</a:t>
            </a:fld>
            <a:endParaRPr lang="fr-FR" dirty="0"/>
          </a:p>
        </p:txBody>
      </p:sp>
      <p:sp>
        <p:nvSpPr>
          <p:cNvPr id="4" name="Espace réservé du pied de page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10B2DF95-EDFB-4CD9-9D98-D5522BCAF1E3}" type="slidenum">
              <a:rPr lang="fr-FR" smtClean="0"/>
              <a:pPr/>
              <a:t>‹N°›</a:t>
            </a:fld>
            <a:endParaRPr lang="fr-FR" dirty="0"/>
          </a:p>
        </p:txBody>
      </p:sp>
    </p:spTree>
    <p:extLst>
      <p:ext uri="{BB962C8B-B14F-4D97-AF65-F5344CB8AC3E}">
        <p14:creationId xmlns:p14="http://schemas.microsoft.com/office/powerpoint/2010/main" val="235818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EBC2304-81B0-4FD6-BEFE-BCFEBB827951}" type="datetimeFigureOut">
              <a:rPr lang="fr-FR" smtClean="0"/>
              <a:pPr/>
              <a:t>16/03/2011</a:t>
            </a:fld>
            <a:endParaRPr lang="fr-FR" dirty="0"/>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dirty="0"/>
          </a:p>
        </p:txBody>
      </p:sp>
    </p:spTree>
    <p:extLst>
      <p:ext uri="{BB962C8B-B14F-4D97-AF65-F5344CB8AC3E}">
        <p14:creationId xmlns:p14="http://schemas.microsoft.com/office/powerpoint/2010/main" val="2738645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3</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6</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16/03/2011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16/03/2011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16/03/2011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16/03/2011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16/03/2011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16/03/2011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16/03/2011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16/03/2011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16/03/2011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16/03/2011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wmf"/></Relationships>
</file>

<file path=ppt/slides/_rels/slide6.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67276" y="2295748"/>
            <a:ext cx="6223379"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indent="-180975">
              <a:defRPr/>
            </a:pPr>
            <a:r>
              <a:rPr lang="fr-FR" sz="2200" dirty="0" smtClean="0">
                <a:solidFill>
                  <a:schemeClr val="tx2">
                    <a:lumMod val="75000"/>
                  </a:schemeClr>
                </a:solidFill>
              </a:rPr>
              <a:t>Projet Alice</a:t>
            </a:r>
            <a:br>
              <a:rPr lang="fr-FR" sz="2200" dirty="0" smtClean="0">
                <a:solidFill>
                  <a:schemeClr val="tx2">
                    <a:lumMod val="75000"/>
                  </a:schemeClr>
                </a:solidFill>
              </a:rPr>
            </a:br>
            <a:r>
              <a:rPr lang="fr-FR" sz="2400" dirty="0" smtClean="0"/>
              <a:t> </a:t>
            </a:r>
            <a:br>
              <a:rPr lang="fr-FR" sz="2400" dirty="0" smtClean="0"/>
            </a:br>
            <a:r>
              <a:rPr lang="fr-FR" sz="2000" dirty="0" smtClean="0">
                <a:solidFill>
                  <a:schemeClr val="tx2">
                    <a:lumMod val="75000"/>
                  </a:schemeClr>
                </a:solidFill>
              </a:rPr>
              <a:t>Réflexion </a:t>
            </a:r>
            <a:r>
              <a:rPr lang="fr-FR" sz="2000" dirty="0">
                <a:solidFill>
                  <a:schemeClr val="tx2">
                    <a:lumMod val="75000"/>
                  </a:schemeClr>
                </a:solidFill>
              </a:rPr>
              <a:t>sur les alternatives de déblocage, de partage de la valeur et de la tactique </a:t>
            </a:r>
            <a:r>
              <a:rPr lang="fr-FR" sz="2000" dirty="0" smtClean="0">
                <a:solidFill>
                  <a:schemeClr val="tx2">
                    <a:lumMod val="75000"/>
                  </a:schemeClr>
                </a:solidFill>
              </a:rPr>
              <a:t>d’approche</a:t>
            </a:r>
            <a:r>
              <a:rPr lang="fr-FR" sz="2200" dirty="0" smtClean="0">
                <a:solidFill>
                  <a:schemeClr val="tx2">
                    <a:lumMod val="75000"/>
                  </a:schemeClr>
                </a:solidFill>
              </a:rPr>
              <a:t/>
            </a:r>
            <a:br>
              <a:rPr lang="fr-FR" sz="2200" dirty="0" smtClean="0">
                <a:solidFill>
                  <a:schemeClr val="tx2">
                    <a:lumMod val="75000"/>
                  </a:schemeClr>
                </a:solidFill>
              </a:rPr>
            </a:br>
            <a:endParaRPr lang="fr-FR" sz="2200" dirty="0">
              <a:solidFill>
                <a:schemeClr val="tx2">
                  <a:lumMod val="75000"/>
                </a:schemeClr>
              </a:solidFill>
            </a:endParaRPr>
          </a:p>
        </p:txBody>
      </p:sp>
      <p:sp>
        <p:nvSpPr>
          <p:cNvPr id="3" name="Sous-titre 2"/>
          <p:cNvSpPr>
            <a:spLocks noGrp="1"/>
          </p:cNvSpPr>
          <p:nvPr>
            <p:ph type="subTitle" idx="1"/>
          </p:nvPr>
        </p:nvSpPr>
        <p:spPr>
          <a:xfrm>
            <a:off x="1371600" y="4268688"/>
            <a:ext cx="6400800" cy="1752600"/>
          </a:xfrm>
        </p:spPr>
        <p:txBody>
          <a:bodyPr>
            <a:normAutofit/>
          </a:bodyPr>
          <a:lstStyle/>
          <a:p>
            <a:endParaRPr lang="fr-FR" sz="2400" dirty="0" smtClean="0"/>
          </a:p>
          <a:p>
            <a:r>
              <a:rPr lang="fr-FR" sz="2400" dirty="0" smtClean="0"/>
              <a:t>10 mars 2011</a:t>
            </a:r>
            <a:endParaRPr lang="fr-FR" sz="2400" dirty="0"/>
          </a:p>
        </p:txBody>
      </p:sp>
      <p:sp>
        <p:nvSpPr>
          <p:cNvPr id="4" name="ZoneTexte 3"/>
          <p:cNvSpPr txBox="1"/>
          <p:nvPr/>
        </p:nvSpPr>
        <p:spPr>
          <a:xfrm>
            <a:off x="72007" y="-27384"/>
            <a:ext cx="3164679"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Haya </a:t>
            </a:r>
            <a:r>
              <a:rPr lang="en-US" sz="2000" b="1" dirty="0" smtClean="0">
                <a:solidFill>
                  <a:schemeClr val="accent1">
                    <a:lumMod val="60000"/>
                    <a:lumOff val="40000"/>
                  </a:schemeClr>
                </a:solidFill>
                <a:sym typeface="Webdings"/>
              </a:rPr>
              <a:t>Energy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 Analyse des Options</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10</a:t>
            </a:fld>
            <a:endParaRPr lang="fr-FR" dirty="0"/>
          </a:p>
        </p:txBody>
      </p:sp>
      <p:sp>
        <p:nvSpPr>
          <p:cNvPr id="21" name="ZoneTexte 20"/>
          <p:cNvSpPr txBox="1"/>
          <p:nvPr/>
        </p:nvSpPr>
        <p:spPr>
          <a:xfrm>
            <a:off x="457200" y="4681182"/>
            <a:ext cx="8407400" cy="184244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180000">
              <a:defRPr/>
            </a:pPr>
            <a:r>
              <a:rPr lang="fr-FR" sz="1600" dirty="0" smtClean="0">
                <a:solidFill>
                  <a:schemeClr val="tx2">
                    <a:lumMod val="75000"/>
                  </a:schemeClr>
                </a:solidFill>
              </a:rPr>
              <a:t>Si l’on classe les différentes options en fonction de l’objectif de fusion, </a:t>
            </a:r>
            <a:r>
              <a:rPr lang="fr-FR" sz="1600" b="1" dirty="0" smtClean="0">
                <a:solidFill>
                  <a:schemeClr val="tx2">
                    <a:lumMod val="75000"/>
                  </a:schemeClr>
                </a:solidFill>
              </a:rPr>
              <a:t>le croisement de participations</a:t>
            </a:r>
            <a:r>
              <a:rPr lang="fr-FR" sz="1600" dirty="0" smtClean="0">
                <a:solidFill>
                  <a:schemeClr val="tx2">
                    <a:lumMod val="75000"/>
                  </a:schemeClr>
                </a:solidFill>
              </a:rPr>
              <a:t> vient en première position. </a:t>
            </a:r>
            <a:r>
              <a:rPr lang="fr-FR" sz="1600" b="1" dirty="0" smtClean="0">
                <a:solidFill>
                  <a:schemeClr val="tx2">
                    <a:lumMod val="75000"/>
                  </a:schemeClr>
                </a:solidFill>
              </a:rPr>
              <a:t>L’entrée d’un tiers </a:t>
            </a:r>
            <a:r>
              <a:rPr lang="fr-FR" sz="1600" dirty="0" smtClean="0">
                <a:solidFill>
                  <a:schemeClr val="tx2">
                    <a:lumMod val="75000"/>
                  </a:schemeClr>
                </a:solidFill>
              </a:rPr>
              <a:t>au sein des deux compagnies est également compatible avec l’objectif de fusion. En revanche, </a:t>
            </a:r>
            <a:r>
              <a:rPr lang="fr-FR" sz="1600" b="1" dirty="0" smtClean="0">
                <a:solidFill>
                  <a:schemeClr val="tx2">
                    <a:lumMod val="75000"/>
                  </a:schemeClr>
                </a:solidFill>
              </a:rPr>
              <a:t>la vente de 15% </a:t>
            </a:r>
            <a:r>
              <a:rPr lang="fr-FR" sz="1600" dirty="0" smtClean="0">
                <a:solidFill>
                  <a:schemeClr val="tx2">
                    <a:lumMod val="75000"/>
                  </a:schemeClr>
                </a:solidFill>
              </a:rPr>
              <a:t>de Séolis au </a:t>
            </a:r>
            <a:r>
              <a:rPr lang="fr-FR" sz="1600" dirty="0" err="1" smtClean="0">
                <a:solidFill>
                  <a:schemeClr val="tx2">
                    <a:lumMod val="75000"/>
                  </a:schemeClr>
                </a:solidFill>
              </a:rPr>
              <a:t>Sieds</a:t>
            </a:r>
            <a:r>
              <a:rPr lang="fr-FR" sz="1600" dirty="0" smtClean="0">
                <a:solidFill>
                  <a:schemeClr val="tx2">
                    <a:lumMod val="75000"/>
                  </a:schemeClr>
                </a:solidFill>
              </a:rPr>
              <a:t> ou à un tiers marque la fin de l’intention de fusion. Le status quo, contribuerait encore moins à l’objectif de fusion, tout en dégradant continuellement les relations entre les parties. Enfin, une vente à un fonds de gestion de crise serait une véritable déclaration de guerre.</a:t>
            </a:r>
          </a:p>
        </p:txBody>
      </p:sp>
      <p:grpSp>
        <p:nvGrpSpPr>
          <p:cNvPr id="3" name="Groupe 2"/>
          <p:cNvGrpSpPr/>
          <p:nvPr/>
        </p:nvGrpSpPr>
        <p:grpSpPr>
          <a:xfrm>
            <a:off x="628650" y="1303249"/>
            <a:ext cx="7677150" cy="2993094"/>
            <a:chOff x="523875" y="1201927"/>
            <a:chExt cx="8165896" cy="3332626"/>
          </a:xfrm>
        </p:grpSpPr>
        <p:sp>
          <p:nvSpPr>
            <p:cNvPr id="16" name="Rectangle 15"/>
            <p:cNvSpPr/>
            <p:nvPr/>
          </p:nvSpPr>
          <p:spPr>
            <a:xfrm>
              <a:off x="2248567" y="1201927"/>
              <a:ext cx="1257045" cy="3312326"/>
            </a:xfrm>
            <a:prstGeom prst="rect">
              <a:avLst/>
            </a:prstGeom>
            <a:gradFill>
              <a:gsLst>
                <a:gs pos="0">
                  <a:schemeClr val="accent1">
                    <a:lumMod val="61000"/>
                    <a:lumOff val="39000"/>
                    <a:alpha val="98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523875" y="2545275"/>
              <a:ext cx="884587" cy="338554"/>
            </a:xfrm>
            <a:prstGeom prst="rect">
              <a:avLst/>
            </a:prstGeom>
            <a:noFill/>
            <a:ln>
              <a:solidFill>
                <a:schemeClr val="accent1"/>
              </a:solidFill>
            </a:ln>
          </p:spPr>
          <p:txBody>
            <a:bodyPr wrap="square" rtlCol="0">
              <a:spAutoFit/>
            </a:bodyPr>
            <a:lstStyle/>
            <a:p>
              <a:pPr algn="ctr"/>
              <a:r>
                <a:rPr lang="fr-FR" sz="1600" dirty="0" smtClean="0"/>
                <a:t>Fusion</a:t>
              </a:r>
              <a:endParaRPr lang="fr-FR" sz="1600" dirty="0"/>
            </a:p>
          </p:txBody>
        </p:sp>
        <p:sp>
          <p:nvSpPr>
            <p:cNvPr id="14" name="ZoneTexte 13"/>
            <p:cNvSpPr txBox="1"/>
            <p:nvPr/>
          </p:nvSpPr>
          <p:spPr>
            <a:xfrm>
              <a:off x="2614368" y="1447303"/>
              <a:ext cx="590418" cy="338554"/>
            </a:xfrm>
            <a:prstGeom prst="rect">
              <a:avLst/>
            </a:prstGeom>
            <a:noFill/>
            <a:ln>
              <a:solidFill>
                <a:schemeClr val="accent1"/>
              </a:solidFill>
            </a:ln>
          </p:spPr>
          <p:txBody>
            <a:bodyPr wrap="square" rtlCol="0">
              <a:noAutofit/>
            </a:bodyPr>
            <a:lstStyle/>
            <a:p>
              <a:pPr algn="ctr"/>
              <a:r>
                <a:rPr lang="fr-FR" sz="1600" dirty="0" smtClean="0"/>
                <a:t>Oui</a:t>
              </a:r>
              <a:endParaRPr lang="fr-FR" sz="1600" dirty="0"/>
            </a:p>
          </p:txBody>
        </p:sp>
        <p:sp>
          <p:nvSpPr>
            <p:cNvPr id="15" name="ZoneTexte 14"/>
            <p:cNvSpPr txBox="1"/>
            <p:nvPr/>
          </p:nvSpPr>
          <p:spPr>
            <a:xfrm>
              <a:off x="2614368" y="3767627"/>
              <a:ext cx="578039" cy="338554"/>
            </a:xfrm>
            <a:prstGeom prst="rect">
              <a:avLst/>
            </a:prstGeom>
            <a:noFill/>
            <a:ln>
              <a:solidFill>
                <a:schemeClr val="accent1"/>
              </a:solidFill>
            </a:ln>
          </p:spPr>
          <p:txBody>
            <a:bodyPr wrap="square" rtlCol="0">
              <a:noAutofit/>
            </a:bodyPr>
            <a:lstStyle/>
            <a:p>
              <a:pPr algn="ctr"/>
              <a:r>
                <a:rPr lang="fr-FR" sz="1600" dirty="0" smtClean="0"/>
                <a:t>Non</a:t>
              </a:r>
              <a:endParaRPr lang="fr-FR" sz="1600" dirty="0"/>
            </a:p>
          </p:txBody>
        </p:sp>
        <p:cxnSp>
          <p:nvCxnSpPr>
            <p:cNvPr id="24" name="Connecteur en angle 23"/>
            <p:cNvCxnSpPr>
              <a:stCxn id="7" idx="3"/>
              <a:endCxn id="15" idx="1"/>
            </p:cNvCxnSpPr>
            <p:nvPr/>
          </p:nvCxnSpPr>
          <p:spPr>
            <a:xfrm>
              <a:off x="1408462" y="2714552"/>
              <a:ext cx="1205906" cy="122235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Connecteur en angle 28"/>
            <p:cNvCxnSpPr>
              <a:stCxn id="7" idx="3"/>
              <a:endCxn id="14" idx="1"/>
            </p:cNvCxnSpPr>
            <p:nvPr/>
          </p:nvCxnSpPr>
          <p:spPr>
            <a:xfrm flipV="1">
              <a:off x="1408462" y="1616580"/>
              <a:ext cx="1205906" cy="109797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en angle 34"/>
            <p:cNvCxnSpPr>
              <a:stCxn id="14" idx="3"/>
            </p:cNvCxnSpPr>
            <p:nvPr/>
          </p:nvCxnSpPr>
          <p:spPr>
            <a:xfrm flipV="1">
              <a:off x="3204786" y="1613930"/>
              <a:ext cx="637486" cy="265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Connecteur en angle 36"/>
            <p:cNvCxnSpPr>
              <a:stCxn id="15" idx="3"/>
            </p:cNvCxnSpPr>
            <p:nvPr/>
          </p:nvCxnSpPr>
          <p:spPr>
            <a:xfrm flipV="1">
              <a:off x="3192407" y="3934060"/>
              <a:ext cx="702989" cy="284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725759" y="1222226"/>
              <a:ext cx="4964012"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28" name="Triangle rectangle 2"/>
            <p:cNvSpPr/>
            <p:nvPr/>
          </p:nvSpPr>
          <p:spPr>
            <a:xfrm rot="5400000">
              <a:off x="3086719" y="2436527"/>
              <a:ext cx="3015094" cy="77152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p:cNvSpPr txBox="1"/>
            <p:nvPr/>
          </p:nvSpPr>
          <p:spPr>
            <a:xfrm>
              <a:off x="3794757" y="1309527"/>
              <a:ext cx="379369"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31" name="ZoneTexte 30"/>
            <p:cNvSpPr txBox="1"/>
            <p:nvPr/>
          </p:nvSpPr>
          <p:spPr>
            <a:xfrm>
              <a:off x="3833755" y="3610246"/>
              <a:ext cx="301373"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27" name="ZoneTexte 26"/>
            <p:cNvSpPr txBox="1"/>
            <p:nvPr/>
          </p:nvSpPr>
          <p:spPr>
            <a:xfrm>
              <a:off x="5084395" y="1300031"/>
              <a:ext cx="3578814" cy="2894990"/>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grpSp>
    </p:spTree>
    <p:extLst>
      <p:ext uri="{BB962C8B-B14F-4D97-AF65-F5344CB8AC3E}">
        <p14:creationId xmlns:p14="http://schemas.microsoft.com/office/powerpoint/2010/main" val="4251530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4.0. – Fusion Immédiate </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11</a:t>
            </a:fld>
            <a:endParaRPr lang="fr-FR" dirty="0"/>
          </a:p>
        </p:txBody>
      </p:sp>
      <p:grpSp>
        <p:nvGrpSpPr>
          <p:cNvPr id="7" name="Groupe 6"/>
          <p:cNvGrpSpPr/>
          <p:nvPr/>
        </p:nvGrpSpPr>
        <p:grpSpPr>
          <a:xfrm>
            <a:off x="473611" y="1112276"/>
            <a:ext cx="2426205" cy="1528549"/>
            <a:chOff x="3660697" y="1314264"/>
            <a:chExt cx="5101166" cy="3312327"/>
          </a:xfrm>
        </p:grpSpPr>
        <p:sp>
          <p:nvSpPr>
            <p:cNvPr id="8" name="Rectangle 7"/>
            <p:cNvSpPr/>
            <p:nvPr/>
          </p:nvSpPr>
          <p:spPr>
            <a:xfrm>
              <a:off x="3660697" y="1314264"/>
              <a:ext cx="5101166"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500" dirty="0"/>
            </a:p>
          </p:txBody>
        </p:sp>
        <p:sp>
          <p:nvSpPr>
            <p:cNvPr id="9" name="Triangle rectangle 2"/>
            <p:cNvSpPr/>
            <p:nvPr/>
          </p:nvSpPr>
          <p:spPr>
            <a:xfrm rot="5400000">
              <a:off x="3045654" y="2517906"/>
              <a:ext cx="3015094" cy="792844"/>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600"/>
            </a:p>
          </p:txBody>
        </p:sp>
        <p:sp>
          <p:nvSpPr>
            <p:cNvPr id="10" name="ZoneTexte 9"/>
            <p:cNvSpPr txBox="1"/>
            <p:nvPr/>
          </p:nvSpPr>
          <p:spPr>
            <a:xfrm>
              <a:off x="3664988" y="1401565"/>
              <a:ext cx="523082"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11" name="ZoneTexte 10"/>
            <p:cNvSpPr txBox="1"/>
            <p:nvPr/>
          </p:nvSpPr>
          <p:spPr>
            <a:xfrm>
              <a:off x="3691947" y="3702283"/>
              <a:ext cx="469156"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12" name="ZoneTexte 11"/>
            <p:cNvSpPr txBox="1"/>
            <p:nvPr/>
          </p:nvSpPr>
          <p:spPr>
            <a:xfrm>
              <a:off x="5056872" y="1392069"/>
              <a:ext cx="3677695" cy="2647668"/>
            </a:xfrm>
            <a:prstGeom prst="rect">
              <a:avLst/>
            </a:prstGeom>
            <a:noFill/>
          </p:spPr>
          <p:txBody>
            <a:bodyPr wrap="square" rtlCol="0">
              <a:noAutofit/>
            </a:bodyPr>
            <a:lstStyle/>
            <a:p>
              <a:pPr marL="342900" indent="-342900">
                <a:spcBef>
                  <a:spcPts val="600"/>
                </a:spcBef>
                <a:spcAft>
                  <a:spcPts val="600"/>
                </a:spcAft>
              </a:pPr>
              <a:r>
                <a:rPr lang="fr-FR" sz="600" dirty="0" smtClean="0"/>
                <a:t>0,	Fusion Immédiate</a:t>
              </a:r>
            </a:p>
            <a:p>
              <a:pPr marL="342900" indent="-342900">
                <a:spcBef>
                  <a:spcPts val="600"/>
                </a:spcBef>
                <a:spcAft>
                  <a:spcPts val="600"/>
                </a:spcAft>
                <a:buFont typeface="+mj-lt"/>
                <a:buAutoNum type="arabicPeriod"/>
              </a:pPr>
              <a:r>
                <a:rPr lang="fr-FR" sz="600" dirty="0" smtClean="0"/>
                <a:t>Croisement des participations</a:t>
              </a:r>
            </a:p>
            <a:p>
              <a:pPr marL="342900" indent="-342900">
                <a:spcBef>
                  <a:spcPts val="600"/>
                </a:spcBef>
                <a:spcAft>
                  <a:spcPts val="600"/>
                </a:spcAft>
                <a:buFont typeface="+mj-lt"/>
                <a:buAutoNum type="arabicPeriod"/>
              </a:pPr>
              <a:r>
                <a:rPr lang="fr-FR" sz="600" dirty="0" smtClean="0"/>
                <a:t>Entrée d’un tiers dans le capital des deux sociétés</a:t>
              </a:r>
            </a:p>
            <a:p>
              <a:pPr marL="342900" indent="-342900">
                <a:spcAft>
                  <a:spcPts val="600"/>
                </a:spcAft>
                <a:buFont typeface="+mj-lt"/>
                <a:buAutoNum type="arabicPeriod"/>
              </a:pPr>
              <a:r>
                <a:rPr lang="fr-FR" sz="600" dirty="0" smtClean="0"/>
                <a:t>Vente de 15% de Séolis au SIEDS</a:t>
              </a:r>
            </a:p>
            <a:p>
              <a:pPr marL="342900" indent="-342900">
                <a:spcAft>
                  <a:spcPts val="600"/>
                </a:spcAft>
                <a:buFont typeface="+mj-lt"/>
                <a:buAutoNum type="arabicPeriod"/>
              </a:pPr>
              <a:r>
                <a:rPr lang="fr-FR" sz="600" dirty="0" smtClean="0"/>
                <a:t>Vente consensuelle de 15% de Séolis à un tiers</a:t>
              </a:r>
            </a:p>
            <a:p>
              <a:pPr marL="342900" indent="-342900">
                <a:spcAft>
                  <a:spcPts val="600"/>
                </a:spcAft>
                <a:buFont typeface="+mj-lt"/>
                <a:buAutoNum type="arabicPeriod"/>
              </a:pPr>
              <a:r>
                <a:rPr lang="fr-FR" sz="600" dirty="0" smtClean="0"/>
                <a:t>Status quo</a:t>
              </a:r>
            </a:p>
            <a:p>
              <a:pPr marL="342900" indent="-342900">
                <a:spcAft>
                  <a:spcPts val="600"/>
                </a:spcAft>
                <a:buFont typeface="+mj-lt"/>
                <a:buAutoNum type="arabicPeriod"/>
              </a:pPr>
              <a:r>
                <a:rPr lang="fr-FR" sz="600" dirty="0" smtClean="0"/>
                <a:t>Vente à un fonds de gestion de crise</a:t>
              </a:r>
              <a:endParaRPr lang="fr-FR" sz="600" dirty="0"/>
            </a:p>
          </p:txBody>
        </p:sp>
      </p:grpSp>
      <p:sp>
        <p:nvSpPr>
          <p:cNvPr id="14" name="Rectangle à coins arrondis 13"/>
          <p:cNvSpPr/>
          <p:nvPr/>
        </p:nvSpPr>
        <p:spPr>
          <a:xfrm>
            <a:off x="1137656" y="1154970"/>
            <a:ext cx="1681743" cy="143301"/>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p:cNvSpPr txBox="1"/>
          <p:nvPr/>
        </p:nvSpPr>
        <p:spPr>
          <a:xfrm>
            <a:off x="3043451" y="1112275"/>
            <a:ext cx="5677468" cy="1528549"/>
          </a:xfrm>
          <a:prstGeom prst="rect">
            <a:avLst/>
          </a:prstGeom>
          <a:noFill/>
          <a:ln>
            <a:solidFill>
              <a:schemeClr val="tx2">
                <a:lumMod val="75000"/>
              </a:schemeClr>
            </a:solidFill>
          </a:ln>
        </p:spPr>
        <p:txBody>
          <a:bodyPr vert="horz" lIns="144000" tIns="45720" rIns="91440" bIns="45720" rtlCol="0" anchor="ctr">
            <a:normAutofit/>
          </a:bodyPr>
          <a:lstStyle/>
          <a:p>
            <a:pPr lvl="0" algn="ctr">
              <a:lnSpc>
                <a:spcPct val="150000"/>
              </a:lnSpc>
            </a:pPr>
            <a:r>
              <a:rPr lang="fr-FR" dirty="0" smtClean="0">
                <a:solidFill>
                  <a:schemeClr val="tx2">
                    <a:lumMod val="75000"/>
                  </a:schemeClr>
                </a:solidFill>
              </a:rPr>
              <a:t>Compte tenu de l’état des relations entre les deux sociétés, cette solution est unanimement considérée comme impossible à ce stade.</a:t>
            </a:r>
          </a:p>
          <a:p>
            <a:pPr>
              <a:lnSpc>
                <a:spcPct val="80000"/>
              </a:lnSpc>
            </a:pPr>
            <a:endParaRPr lang="fr-FR" dirty="0" smtClean="0">
              <a:solidFill>
                <a:schemeClr val="tx2">
                  <a:lumMod val="75000"/>
                </a:schemeClr>
              </a:solidFill>
            </a:endParaRPr>
          </a:p>
        </p:txBody>
      </p:sp>
    </p:spTree>
    <p:extLst>
      <p:ext uri="{BB962C8B-B14F-4D97-AF65-F5344CB8AC3E}">
        <p14:creationId xmlns:p14="http://schemas.microsoft.com/office/powerpoint/2010/main" val="29725551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a:solidFill>
                  <a:schemeClr val="tx2">
                    <a:lumMod val="75000"/>
                  </a:schemeClr>
                </a:solidFill>
              </a:rPr>
              <a:t>4</a:t>
            </a:r>
            <a:r>
              <a:rPr lang="fr-FR" sz="2800" dirty="0" smtClean="0">
                <a:solidFill>
                  <a:schemeClr val="tx2">
                    <a:lumMod val="75000"/>
                  </a:schemeClr>
                </a:solidFill>
              </a:rPr>
              <a:t>.1. – Croisement des participations (1/2) </a:t>
            </a:r>
            <a:endParaRPr lang="fr-FR" sz="2800" dirty="0">
              <a:solidFill>
                <a:schemeClr val="tx2">
                  <a:lumMod val="75000"/>
                </a:schemeClr>
              </a:solidFill>
            </a:endParaRPr>
          </a:p>
        </p:txBody>
      </p:sp>
      <p:sp>
        <p:nvSpPr>
          <p:cNvPr id="3" name="Sous-titre 2"/>
          <p:cNvSpPr>
            <a:spLocks noGrp="1"/>
          </p:cNvSpPr>
          <p:nvPr>
            <p:ph idx="1"/>
          </p:nvPr>
        </p:nvSpPr>
        <p:spPr>
          <a:xfrm>
            <a:off x="504967" y="2743200"/>
            <a:ext cx="8188657" cy="3733800"/>
          </a:xfrm>
          <a:noFill/>
          <a:ln>
            <a:solidFill>
              <a:schemeClr val="tx2">
                <a:lumMod val="75000"/>
              </a:schemeClr>
            </a:solidFill>
          </a:ln>
        </p:spPr>
        <p:txBody>
          <a:bodyPr lIns="144000">
            <a:normAutofit/>
          </a:bodyPr>
          <a:lstStyle/>
          <a:p>
            <a:pPr lvl="0">
              <a:buFont typeface="+mj-lt"/>
              <a:buAutoNum type="arabicPeriod"/>
            </a:pPr>
            <a:r>
              <a:rPr lang="fr-FR" sz="1800" dirty="0" smtClean="0">
                <a:solidFill>
                  <a:schemeClr val="tx2">
                    <a:lumMod val="75000"/>
                  </a:schemeClr>
                </a:solidFill>
              </a:rPr>
              <a:t>Description</a:t>
            </a:r>
          </a:p>
          <a:p>
            <a:pPr lvl="1"/>
            <a:r>
              <a:rPr lang="fr-FR" sz="1200" dirty="0" smtClean="0">
                <a:solidFill>
                  <a:schemeClr val="tx2">
                    <a:lumMod val="75000"/>
                  </a:schemeClr>
                </a:solidFill>
              </a:rPr>
              <a:t>Sorégies propose une cession de 5% du capital de Séolis au SIEDS à la valeur de souscription des titres (€10,8m/3=€3,6m), puis une vente de 10% du capital de Sorégies à Séolis/SIEDS sur la base de « l’option Endesa » (€18-20m).</a:t>
            </a:r>
          </a:p>
          <a:p>
            <a:pPr lvl="1"/>
            <a:r>
              <a:rPr lang="fr-FR" sz="1200" dirty="0" smtClean="0">
                <a:solidFill>
                  <a:schemeClr val="tx2">
                    <a:lumMod val="75000"/>
                  </a:schemeClr>
                </a:solidFill>
              </a:rPr>
              <a:t>Séolis propose un rachat par le SIEDS des 15% du capital de Séolis à la valeur de souscription des titres, augmentée d’une soulte correspondant à la rémunération du portage pour un montant maximal de €3,0m. Dans un deuxième temps, les sociétés échangent leur capital à hauteur de 10%, sans considération de valeur (paritaire).</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12</a:t>
            </a:fld>
            <a:endParaRPr lang="fr-FR" dirty="0"/>
          </a:p>
        </p:txBody>
      </p:sp>
      <p:sp>
        <p:nvSpPr>
          <p:cNvPr id="15" name="ZoneTexte 14"/>
          <p:cNvSpPr txBox="1"/>
          <p:nvPr/>
        </p:nvSpPr>
        <p:spPr>
          <a:xfrm>
            <a:off x="3043451" y="1112275"/>
            <a:ext cx="5677468" cy="1528549"/>
          </a:xfrm>
          <a:prstGeom prst="rect">
            <a:avLst/>
          </a:prstGeom>
          <a:noFill/>
          <a:ln>
            <a:solidFill>
              <a:schemeClr val="tx2">
                <a:lumMod val="75000"/>
              </a:schemeClr>
            </a:solidFill>
          </a:ln>
        </p:spPr>
        <p:txBody>
          <a:bodyPr vert="horz" lIns="144000" tIns="45720" rIns="91440" bIns="45720" rtlCol="0" anchor="ctr">
            <a:normAutofit fontScale="92500" lnSpcReduction="20000"/>
          </a:bodyPr>
          <a:lstStyle/>
          <a:p>
            <a:pPr lvl="0" algn="ctr">
              <a:lnSpc>
                <a:spcPct val="150000"/>
              </a:lnSpc>
            </a:pPr>
            <a:r>
              <a:rPr lang="fr-FR" dirty="0" smtClean="0">
                <a:solidFill>
                  <a:schemeClr val="tx2">
                    <a:lumMod val="75000"/>
                  </a:schemeClr>
                </a:solidFill>
              </a:rPr>
              <a:t>Cette option apparaît comme l’option privilégiée par les deux parties. Séolis l’envisage comme une prélude à une fusion paritaire à moyen terme et Sorégies comme une sortie de crise qui ne compromet pas la fusion.</a:t>
            </a:r>
          </a:p>
          <a:p>
            <a:pPr>
              <a:lnSpc>
                <a:spcPct val="80000"/>
              </a:lnSpc>
            </a:pPr>
            <a:endParaRPr lang="fr-FR" dirty="0" smtClean="0">
              <a:solidFill>
                <a:schemeClr val="tx2">
                  <a:lumMod val="75000"/>
                </a:schemeClr>
              </a:solidFill>
            </a:endParaRPr>
          </a:p>
        </p:txBody>
      </p:sp>
      <p:grpSp>
        <p:nvGrpSpPr>
          <p:cNvPr id="16" name="Groupe 15"/>
          <p:cNvGrpSpPr/>
          <p:nvPr/>
        </p:nvGrpSpPr>
        <p:grpSpPr>
          <a:xfrm>
            <a:off x="473611" y="1112276"/>
            <a:ext cx="2426205" cy="1528549"/>
            <a:chOff x="3660697" y="1314264"/>
            <a:chExt cx="5101166" cy="3312327"/>
          </a:xfrm>
        </p:grpSpPr>
        <p:sp>
          <p:nvSpPr>
            <p:cNvPr id="17" name="Rectangle 16"/>
            <p:cNvSpPr/>
            <p:nvPr/>
          </p:nvSpPr>
          <p:spPr>
            <a:xfrm>
              <a:off x="3660697" y="1314264"/>
              <a:ext cx="5101166"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500" dirty="0"/>
            </a:p>
          </p:txBody>
        </p:sp>
        <p:sp>
          <p:nvSpPr>
            <p:cNvPr id="18" name="Triangle rectangle 2"/>
            <p:cNvSpPr/>
            <p:nvPr/>
          </p:nvSpPr>
          <p:spPr>
            <a:xfrm rot="5400000">
              <a:off x="3045654" y="2517906"/>
              <a:ext cx="3015094" cy="792844"/>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600"/>
            </a:p>
          </p:txBody>
        </p:sp>
        <p:sp>
          <p:nvSpPr>
            <p:cNvPr id="19" name="ZoneTexte 18"/>
            <p:cNvSpPr txBox="1"/>
            <p:nvPr/>
          </p:nvSpPr>
          <p:spPr>
            <a:xfrm>
              <a:off x="3664988" y="1401565"/>
              <a:ext cx="523082"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0" name="ZoneTexte 19"/>
            <p:cNvSpPr txBox="1"/>
            <p:nvPr/>
          </p:nvSpPr>
          <p:spPr>
            <a:xfrm>
              <a:off x="3691947" y="3702283"/>
              <a:ext cx="469156"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1" name="ZoneTexte 20"/>
            <p:cNvSpPr txBox="1"/>
            <p:nvPr/>
          </p:nvSpPr>
          <p:spPr>
            <a:xfrm>
              <a:off x="5056872" y="1392069"/>
              <a:ext cx="3677695" cy="2647668"/>
            </a:xfrm>
            <a:prstGeom prst="rect">
              <a:avLst/>
            </a:prstGeom>
            <a:noFill/>
          </p:spPr>
          <p:txBody>
            <a:bodyPr wrap="square" rtlCol="0">
              <a:noAutofit/>
            </a:bodyPr>
            <a:lstStyle/>
            <a:p>
              <a:pPr marL="342900" indent="-342900">
                <a:spcBef>
                  <a:spcPts val="600"/>
                </a:spcBef>
                <a:spcAft>
                  <a:spcPts val="600"/>
                </a:spcAft>
              </a:pPr>
              <a:r>
                <a:rPr lang="fr-FR" sz="600" dirty="0" smtClean="0"/>
                <a:t>0,	Fusion Immédiate</a:t>
              </a:r>
            </a:p>
            <a:p>
              <a:pPr marL="342900" indent="-342900">
                <a:spcBef>
                  <a:spcPts val="600"/>
                </a:spcBef>
                <a:spcAft>
                  <a:spcPts val="600"/>
                </a:spcAft>
                <a:buFont typeface="+mj-lt"/>
                <a:buAutoNum type="arabicPeriod"/>
              </a:pPr>
              <a:r>
                <a:rPr lang="fr-FR" sz="600" dirty="0" smtClean="0"/>
                <a:t>Croisement des participations</a:t>
              </a:r>
            </a:p>
            <a:p>
              <a:pPr marL="342900" indent="-342900">
                <a:spcBef>
                  <a:spcPts val="600"/>
                </a:spcBef>
                <a:spcAft>
                  <a:spcPts val="600"/>
                </a:spcAft>
                <a:buFont typeface="+mj-lt"/>
                <a:buAutoNum type="arabicPeriod"/>
              </a:pPr>
              <a:r>
                <a:rPr lang="fr-FR" sz="600" dirty="0" smtClean="0"/>
                <a:t>Entrée d’un tiers dans le capital des deux sociétés</a:t>
              </a:r>
            </a:p>
            <a:p>
              <a:pPr marL="342900" indent="-342900">
                <a:spcAft>
                  <a:spcPts val="600"/>
                </a:spcAft>
                <a:buFont typeface="+mj-lt"/>
                <a:buAutoNum type="arabicPeriod"/>
              </a:pPr>
              <a:r>
                <a:rPr lang="fr-FR" sz="600" dirty="0" smtClean="0"/>
                <a:t>Vente de 15% de Séolis au SIEDS</a:t>
              </a:r>
            </a:p>
            <a:p>
              <a:pPr marL="342900" indent="-342900">
                <a:spcAft>
                  <a:spcPts val="600"/>
                </a:spcAft>
                <a:buFont typeface="+mj-lt"/>
                <a:buAutoNum type="arabicPeriod"/>
              </a:pPr>
              <a:r>
                <a:rPr lang="fr-FR" sz="600" dirty="0" smtClean="0"/>
                <a:t>Vente consensuelle de 15% de Séolis à un tiers</a:t>
              </a:r>
            </a:p>
            <a:p>
              <a:pPr marL="342900" indent="-342900">
                <a:spcAft>
                  <a:spcPts val="600"/>
                </a:spcAft>
                <a:buFont typeface="+mj-lt"/>
                <a:buAutoNum type="arabicPeriod"/>
              </a:pPr>
              <a:r>
                <a:rPr lang="fr-FR" sz="600" dirty="0" smtClean="0"/>
                <a:t>Status quo</a:t>
              </a:r>
            </a:p>
            <a:p>
              <a:pPr marL="342900" indent="-342900">
                <a:spcAft>
                  <a:spcPts val="600"/>
                </a:spcAft>
                <a:buFont typeface="+mj-lt"/>
                <a:buAutoNum type="arabicPeriod"/>
              </a:pPr>
              <a:r>
                <a:rPr lang="fr-FR" sz="600" dirty="0" smtClean="0"/>
                <a:t>Vente à un fonds de gestion de crise</a:t>
              </a:r>
              <a:endParaRPr lang="fr-FR" sz="600" dirty="0"/>
            </a:p>
          </p:txBody>
        </p:sp>
      </p:grpSp>
      <p:sp>
        <p:nvSpPr>
          <p:cNvPr id="22" name="Rectangle à coins arrondis 21"/>
          <p:cNvSpPr/>
          <p:nvPr/>
        </p:nvSpPr>
        <p:spPr>
          <a:xfrm>
            <a:off x="1137655" y="1398784"/>
            <a:ext cx="1681743" cy="143301"/>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171450" y="4639985"/>
            <a:ext cx="4991100" cy="1751290"/>
          </a:xfrm>
          <a:prstGeom prst="rect">
            <a:avLst/>
          </a:prstGeom>
        </p:spPr>
        <p:txBody>
          <a:bodyPr wrap="square">
            <a:noAutofit/>
          </a:bodyPr>
          <a:lstStyle/>
          <a:p>
            <a:pPr marL="742950" indent="-342900">
              <a:buFont typeface="+mj-lt"/>
              <a:buAutoNum type="arabicPeriod" startAt="2"/>
            </a:pPr>
            <a:r>
              <a:rPr lang="fr-FR" dirty="0" smtClean="0">
                <a:solidFill>
                  <a:schemeClr val="tx2">
                    <a:lumMod val="75000"/>
                  </a:schemeClr>
                </a:solidFill>
              </a:rPr>
              <a:t>Implications Financières</a:t>
            </a:r>
          </a:p>
          <a:p>
            <a:pPr marL="1200150" lvl="2" indent="-285750">
              <a:spcBef>
                <a:spcPct val="20000"/>
              </a:spcBef>
              <a:buFont typeface="Arial" pitchFamily="34" charset="0"/>
              <a:buChar char="–"/>
            </a:pPr>
            <a:r>
              <a:rPr lang="fr-FR" sz="1200" dirty="0" smtClean="0">
                <a:solidFill>
                  <a:schemeClr val="tx2">
                    <a:lumMod val="75000"/>
                  </a:schemeClr>
                </a:solidFill>
              </a:rPr>
              <a:t>Dans la proposition Sorégies, le SIEDS paie entre €21,6m et €23,6m à Séolis/SIEEDV.</a:t>
            </a:r>
          </a:p>
          <a:p>
            <a:pPr marL="1200150" lvl="2" indent="-285750">
              <a:spcBef>
                <a:spcPct val="20000"/>
              </a:spcBef>
              <a:buFont typeface="Arial" pitchFamily="34" charset="0"/>
              <a:buChar char="–"/>
            </a:pPr>
            <a:r>
              <a:rPr lang="fr-FR" sz="1200" dirty="0" smtClean="0">
                <a:solidFill>
                  <a:schemeClr val="tx2">
                    <a:lumMod val="75000"/>
                  </a:schemeClr>
                </a:solidFill>
              </a:rPr>
              <a:t>Dans la proposition Séolis, le SIEDS paie €13,8m à Sorégies / SIEEDV.</a:t>
            </a:r>
          </a:p>
          <a:p>
            <a:pPr marL="1200150" lvl="2" indent="-285750">
              <a:spcBef>
                <a:spcPct val="20000"/>
              </a:spcBef>
              <a:buFont typeface="Arial" pitchFamily="34" charset="0"/>
              <a:buChar char="–"/>
            </a:pPr>
            <a:r>
              <a:rPr lang="fr-FR" sz="1200" dirty="0" smtClean="0">
                <a:solidFill>
                  <a:schemeClr val="tx2">
                    <a:lumMod val="75000"/>
                  </a:schemeClr>
                </a:solidFill>
              </a:rPr>
              <a:t>Les deux sociétés ayant des valorisations différentes, un échange de participations égalitaire entraînera une perte de valeur pour l’un des syndicats.</a:t>
            </a:r>
          </a:p>
        </p:txBody>
      </p:sp>
      <p:pic>
        <p:nvPicPr>
          <p:cNvPr id="2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9256" y="4216311"/>
            <a:ext cx="3347493" cy="2975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Ellipse 23"/>
          <p:cNvSpPr/>
          <p:nvPr/>
        </p:nvSpPr>
        <p:spPr>
          <a:xfrm rot="20209269">
            <a:off x="6581775" y="5026427"/>
            <a:ext cx="1276350" cy="338924"/>
          </a:xfrm>
          <a:prstGeom prst="ellipse">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p:cNvSpPr/>
          <p:nvPr/>
        </p:nvSpPr>
        <p:spPr>
          <a:xfrm>
            <a:off x="6553200" y="5676900"/>
            <a:ext cx="1276350" cy="161925"/>
          </a:xfrm>
          <a:prstGeom prst="ellipse">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ZoneTexte 31"/>
          <p:cNvSpPr txBox="1"/>
          <p:nvPr/>
        </p:nvSpPr>
        <p:spPr>
          <a:xfrm>
            <a:off x="7934325" y="5133975"/>
            <a:ext cx="885825" cy="400110"/>
          </a:xfrm>
          <a:prstGeom prst="rect">
            <a:avLst/>
          </a:prstGeom>
          <a:noFill/>
        </p:spPr>
        <p:txBody>
          <a:bodyPr wrap="square" rtlCol="0">
            <a:spAutoFit/>
          </a:bodyPr>
          <a:lstStyle/>
          <a:p>
            <a:pPr algn="ctr"/>
            <a:r>
              <a:rPr lang="fr-FR" sz="1000" dirty="0" smtClean="0"/>
              <a:t>Ecart de Valorisation</a:t>
            </a:r>
            <a:endParaRPr lang="fr-FR" sz="1000" dirty="0"/>
          </a:p>
        </p:txBody>
      </p:sp>
      <p:cxnSp>
        <p:nvCxnSpPr>
          <p:cNvPr id="34" name="Forme 33"/>
          <p:cNvCxnSpPr>
            <a:stCxn id="24" idx="6"/>
            <a:endCxn id="32" idx="0"/>
          </p:cNvCxnSpPr>
          <p:nvPr/>
        </p:nvCxnSpPr>
        <p:spPr>
          <a:xfrm>
            <a:off x="7806612" y="4944702"/>
            <a:ext cx="570626" cy="189273"/>
          </a:xfrm>
          <a:prstGeom prst="bentConnector2">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36" name="Forme 35"/>
          <p:cNvCxnSpPr>
            <a:stCxn id="25" idx="6"/>
            <a:endCxn id="32" idx="2"/>
          </p:cNvCxnSpPr>
          <p:nvPr/>
        </p:nvCxnSpPr>
        <p:spPr>
          <a:xfrm flipV="1">
            <a:off x="7829550" y="5534085"/>
            <a:ext cx="547688" cy="223778"/>
          </a:xfrm>
          <a:prstGeom prst="bentConnector2">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16015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a:solidFill>
                  <a:schemeClr val="tx2">
                    <a:lumMod val="75000"/>
                  </a:schemeClr>
                </a:solidFill>
              </a:rPr>
              <a:t>4.1. – Croisement des </a:t>
            </a:r>
            <a:r>
              <a:rPr lang="fr-FR" sz="2800" dirty="0" smtClean="0">
                <a:solidFill>
                  <a:schemeClr val="tx2">
                    <a:lumMod val="75000"/>
                  </a:schemeClr>
                </a:solidFill>
              </a:rPr>
              <a:t>participations (2/2) </a:t>
            </a:r>
            <a:endParaRPr lang="fr-FR" sz="2800" dirty="0">
              <a:solidFill>
                <a:schemeClr val="tx2">
                  <a:lumMod val="75000"/>
                </a:schemeClr>
              </a:solidFill>
            </a:endParaRPr>
          </a:p>
        </p:txBody>
      </p:sp>
      <p:sp>
        <p:nvSpPr>
          <p:cNvPr id="3" name="Sous-titre 2"/>
          <p:cNvSpPr>
            <a:spLocks noGrp="1"/>
          </p:cNvSpPr>
          <p:nvPr>
            <p:ph idx="1"/>
          </p:nvPr>
        </p:nvSpPr>
        <p:spPr>
          <a:xfrm>
            <a:off x="504967" y="1162049"/>
            <a:ext cx="8188657" cy="5324475"/>
          </a:xfrm>
          <a:noFill/>
          <a:ln>
            <a:solidFill>
              <a:schemeClr val="tx2">
                <a:lumMod val="75000"/>
              </a:schemeClr>
            </a:solidFill>
          </a:ln>
        </p:spPr>
        <p:txBody>
          <a:bodyPr lIns="144000">
            <a:normAutofit/>
          </a:bodyPr>
          <a:lstStyle/>
          <a:p>
            <a:pPr lvl="0">
              <a:buFont typeface="+mj-lt"/>
              <a:buAutoNum type="arabicPeriod" startAt="3"/>
            </a:pPr>
            <a:r>
              <a:rPr lang="fr-FR" sz="1600" dirty="0" smtClean="0">
                <a:solidFill>
                  <a:schemeClr val="tx2">
                    <a:lumMod val="75000"/>
                  </a:schemeClr>
                </a:solidFill>
              </a:rPr>
              <a:t>Implication sur la gestion de Sorégies</a:t>
            </a:r>
          </a:p>
          <a:p>
            <a:pPr lvl="1"/>
            <a:r>
              <a:rPr lang="fr-FR" sz="1400" dirty="0" smtClean="0">
                <a:solidFill>
                  <a:schemeClr val="tx2">
                    <a:lumMod val="75000"/>
                  </a:schemeClr>
                </a:solidFill>
              </a:rPr>
              <a:t>Nécessité de négocier nouveau protocole, incluant des limitations sur la gestion de Sorégies et Séolis (décisions stratégiques, investissements importants…).</a:t>
            </a:r>
          </a:p>
          <a:p>
            <a:pPr lvl="1"/>
            <a:r>
              <a:rPr lang="fr-FR" sz="1400" dirty="0" smtClean="0">
                <a:solidFill>
                  <a:schemeClr val="tx2">
                    <a:lumMod val="75000"/>
                  </a:schemeClr>
                </a:solidFill>
              </a:rPr>
              <a:t>Croisement des Directoires</a:t>
            </a:r>
          </a:p>
          <a:p>
            <a:pPr marL="400050">
              <a:buFont typeface="+mj-lt"/>
              <a:buAutoNum type="arabicPeriod" startAt="3"/>
            </a:pPr>
            <a:r>
              <a:rPr lang="fr-FR" sz="1600" dirty="0" smtClean="0">
                <a:solidFill>
                  <a:schemeClr val="tx2">
                    <a:lumMod val="75000"/>
                  </a:schemeClr>
                </a:solidFill>
              </a:rPr>
              <a:t>Implications politiques</a:t>
            </a:r>
          </a:p>
          <a:p>
            <a:pPr lvl="1"/>
            <a:r>
              <a:rPr lang="fr-FR" sz="1400" dirty="0" smtClean="0">
                <a:solidFill>
                  <a:schemeClr val="tx2">
                    <a:lumMod val="75000"/>
                  </a:schemeClr>
                </a:solidFill>
              </a:rPr>
              <a:t>Solution la plus simple à expliquer aux syndicats de communes et aux représentants du personnel.</a:t>
            </a:r>
          </a:p>
          <a:p>
            <a:pPr lvl="1"/>
            <a:r>
              <a:rPr lang="fr-FR" sz="1400" dirty="0" smtClean="0">
                <a:solidFill>
                  <a:schemeClr val="tx2">
                    <a:lumMod val="75000"/>
                  </a:schemeClr>
                </a:solidFill>
              </a:rPr>
              <a:t>Message politique positif.</a:t>
            </a:r>
          </a:p>
          <a:p>
            <a:pPr marL="400050">
              <a:buFont typeface="+mj-lt"/>
              <a:buAutoNum type="arabicPeriod" startAt="3"/>
            </a:pPr>
            <a:r>
              <a:rPr lang="fr-FR" sz="1600" dirty="0" smtClean="0">
                <a:solidFill>
                  <a:schemeClr val="tx2">
                    <a:lumMod val="75000"/>
                  </a:schemeClr>
                </a:solidFill>
              </a:rPr>
              <a:t>Faisabilité</a:t>
            </a:r>
            <a:endParaRPr lang="fr-FR" sz="1600" dirty="0">
              <a:solidFill>
                <a:schemeClr val="tx2">
                  <a:lumMod val="75000"/>
                </a:schemeClr>
              </a:solidFill>
            </a:endParaRPr>
          </a:p>
          <a:p>
            <a:pPr marL="857250" lvl="1" indent="-342900"/>
            <a:r>
              <a:rPr lang="fr-FR" sz="1400" dirty="0" smtClean="0">
                <a:solidFill>
                  <a:schemeClr val="tx2">
                    <a:lumMod val="75000"/>
                  </a:schemeClr>
                </a:solidFill>
              </a:rPr>
              <a:t>Exécution relativement simple, au-delà d’une nécessaire négociation, car ne dépendant que de la volonté des parties.</a:t>
            </a:r>
          </a:p>
          <a:p>
            <a:pPr marL="857250" lvl="1" indent="-342900"/>
            <a:endParaRPr lang="fr-FR" sz="1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13</a:t>
            </a:fld>
            <a:endParaRPr lang="fr-FR" dirty="0"/>
          </a:p>
        </p:txBody>
      </p:sp>
      <p:sp>
        <p:nvSpPr>
          <p:cNvPr id="4" name="ZoneTexte 3"/>
          <p:cNvSpPr txBox="1"/>
          <p:nvPr/>
        </p:nvSpPr>
        <p:spPr>
          <a:xfrm>
            <a:off x="171450" y="3743325"/>
            <a:ext cx="4304486" cy="2492990"/>
          </a:xfrm>
          <a:prstGeom prst="rect">
            <a:avLst/>
          </a:prstGeom>
          <a:noFill/>
        </p:spPr>
        <p:txBody>
          <a:bodyPr wrap="square" rtlCol="0">
            <a:spAutoFit/>
          </a:bodyPr>
          <a:lstStyle/>
          <a:p>
            <a:pPr marL="800100" indent="-342900">
              <a:buFont typeface="+mj-lt"/>
              <a:buAutoNum type="arabicPeriod" startAt="6"/>
            </a:pPr>
            <a:r>
              <a:rPr lang="fr-FR" sz="1600" dirty="0">
                <a:solidFill>
                  <a:schemeClr val="tx2">
                    <a:lumMod val="75000"/>
                  </a:schemeClr>
                </a:solidFill>
              </a:rPr>
              <a:t>Conclusion</a:t>
            </a:r>
          </a:p>
          <a:p>
            <a:pPr marL="1143000" lvl="1" indent="-285750">
              <a:buFont typeface="Calibri" pitchFamily="34" charset="0"/>
              <a:buChar char="―"/>
            </a:pPr>
            <a:r>
              <a:rPr lang="fr-FR" sz="1400" dirty="0" smtClean="0">
                <a:solidFill>
                  <a:schemeClr val="tx2">
                    <a:lumMod val="75000"/>
                  </a:schemeClr>
                </a:solidFill>
              </a:rPr>
              <a:t>Option </a:t>
            </a:r>
            <a:r>
              <a:rPr lang="fr-FR" sz="1400" dirty="0">
                <a:solidFill>
                  <a:schemeClr val="tx2">
                    <a:lumMod val="75000"/>
                  </a:schemeClr>
                </a:solidFill>
              </a:rPr>
              <a:t>permettant une sortie politiquement acceptable pour toutes les parties et permettant de laisser la porte ouverte pour la fusion.</a:t>
            </a:r>
          </a:p>
          <a:p>
            <a:pPr marL="1143000" lvl="1" indent="-285750">
              <a:buFont typeface="Calibri" pitchFamily="34" charset="0"/>
              <a:buChar char="―"/>
            </a:pPr>
            <a:r>
              <a:rPr lang="fr-FR" sz="1400" dirty="0" smtClean="0">
                <a:solidFill>
                  <a:schemeClr val="tx2">
                    <a:lumMod val="75000"/>
                  </a:schemeClr>
                </a:solidFill>
              </a:rPr>
              <a:t>Cette </a:t>
            </a:r>
            <a:r>
              <a:rPr lang="fr-FR" sz="1400" dirty="0">
                <a:solidFill>
                  <a:schemeClr val="tx2">
                    <a:lumMod val="75000"/>
                  </a:schemeClr>
                </a:solidFill>
              </a:rPr>
              <a:t>solution ne permettra pas d’optimiser la valeur des 15% de Séolis car le SIEDS, vendeur de cette participation en 2006, n’acceptera pas de la racheter avec un écart très significatif</a:t>
            </a:r>
            <a:r>
              <a:rPr lang="fr-FR" sz="1400" dirty="0" smtClean="0">
                <a:solidFill>
                  <a:schemeClr val="tx2">
                    <a:lumMod val="75000"/>
                  </a:schemeClr>
                </a:solidFill>
              </a:rPr>
              <a:t>.</a:t>
            </a:r>
          </a:p>
          <a:p>
            <a:pPr marL="1143000" lvl="1" indent="-285750">
              <a:buFontTx/>
              <a:buChar char="-"/>
            </a:pPr>
            <a:endParaRPr lang="fr-FR" sz="1400" dirty="0">
              <a:solidFill>
                <a:schemeClr val="tx2">
                  <a:lumMod val="75000"/>
                </a:schemeClr>
              </a:solidFill>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75936" y="3852803"/>
            <a:ext cx="4179694" cy="3367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e 7"/>
          <p:cNvGrpSpPr/>
          <p:nvPr/>
        </p:nvGrpSpPr>
        <p:grpSpPr>
          <a:xfrm>
            <a:off x="5297344" y="3729387"/>
            <a:ext cx="3429000" cy="2026956"/>
            <a:chOff x="5133975" y="3736463"/>
            <a:chExt cx="3429000" cy="2026956"/>
          </a:xfrm>
        </p:grpSpPr>
        <p:sp>
          <p:nvSpPr>
            <p:cNvPr id="9" name="ZoneTexte 8"/>
            <p:cNvSpPr txBox="1"/>
            <p:nvPr/>
          </p:nvSpPr>
          <p:spPr>
            <a:xfrm>
              <a:off x="7620000" y="3736463"/>
              <a:ext cx="942975" cy="861774"/>
            </a:xfrm>
            <a:prstGeom prst="rect">
              <a:avLst/>
            </a:prstGeom>
            <a:noFill/>
          </p:spPr>
          <p:txBody>
            <a:bodyPr wrap="square" rtlCol="0">
              <a:spAutoFit/>
            </a:bodyPr>
            <a:lstStyle/>
            <a:p>
              <a:pPr algn="ctr"/>
              <a:r>
                <a:rPr lang="fr-FR" sz="1000" dirty="0" smtClean="0"/>
                <a:t>Limite supérieure de la valorisation du 15% dans cette option</a:t>
              </a:r>
              <a:endParaRPr lang="fr-FR" sz="1000" dirty="0"/>
            </a:p>
          </p:txBody>
        </p:sp>
        <p:cxnSp>
          <p:nvCxnSpPr>
            <p:cNvPr id="10" name="Connecteur droit 9"/>
            <p:cNvCxnSpPr/>
            <p:nvPr/>
          </p:nvCxnSpPr>
          <p:spPr>
            <a:xfrm>
              <a:off x="5133975" y="5553075"/>
              <a:ext cx="2628900" cy="0"/>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11" name="Forme 19"/>
            <p:cNvCxnSpPr>
              <a:stCxn id="12" idx="6"/>
              <a:endCxn id="9" idx="2"/>
            </p:cNvCxnSpPr>
            <p:nvPr/>
          </p:nvCxnSpPr>
          <p:spPr>
            <a:xfrm flipV="1">
              <a:off x="7810500" y="4598237"/>
              <a:ext cx="280988" cy="954838"/>
            </a:xfrm>
            <a:prstGeom prst="bentConnector2">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sp>
          <p:nvSpPr>
            <p:cNvPr id="12" name="Ellipse 11"/>
            <p:cNvSpPr/>
            <p:nvPr/>
          </p:nvSpPr>
          <p:spPr>
            <a:xfrm>
              <a:off x="7734300" y="5514975"/>
              <a:ext cx="76200" cy="76200"/>
            </a:xfrm>
            <a:prstGeom prst="ellipse">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13" name="Connecteur droit avec flèche 12"/>
            <p:cNvCxnSpPr/>
            <p:nvPr/>
          </p:nvCxnSpPr>
          <p:spPr>
            <a:xfrm rot="5400000">
              <a:off x="5048250"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rot="5400000">
              <a:off x="5288107"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rot="5400000">
              <a:off x="5527964"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rot="5400000">
              <a:off x="5767821"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rot="5400000">
              <a:off x="6007678"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rot="5400000">
              <a:off x="6247535"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rot="5400000">
              <a:off x="6487392"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rot="5400000">
              <a:off x="6727249"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rot="5400000">
              <a:off x="6967106"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rot="5400000">
              <a:off x="7206963"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rot="5400000">
              <a:off x="7446820"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p:nvPr/>
          </p:nvCxnSpPr>
          <p:spPr>
            <a:xfrm rot="5400000">
              <a:off x="7686675"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904572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4.2. – Entrée d’un tiers dans le capital des deux sociétés (1/2)</a:t>
            </a:r>
            <a:endParaRPr lang="fr-FR" sz="2800" dirty="0">
              <a:solidFill>
                <a:schemeClr val="tx2">
                  <a:lumMod val="75000"/>
                </a:schemeClr>
              </a:solidFill>
            </a:endParaRPr>
          </a:p>
        </p:txBody>
      </p:sp>
      <p:sp>
        <p:nvSpPr>
          <p:cNvPr id="3" name="Sous-titre 2"/>
          <p:cNvSpPr>
            <a:spLocks noGrp="1"/>
          </p:cNvSpPr>
          <p:nvPr>
            <p:ph idx="1"/>
          </p:nvPr>
        </p:nvSpPr>
        <p:spPr>
          <a:xfrm>
            <a:off x="504967" y="2743200"/>
            <a:ext cx="8188657" cy="3439236"/>
          </a:xfrm>
          <a:noFill/>
          <a:ln>
            <a:solidFill>
              <a:schemeClr val="tx2">
                <a:lumMod val="75000"/>
              </a:schemeClr>
            </a:solidFill>
          </a:ln>
        </p:spPr>
        <p:txBody>
          <a:bodyPr lIns="144000">
            <a:normAutofit/>
          </a:bodyPr>
          <a:lstStyle/>
          <a:p>
            <a:pPr marL="0" lvl="0" indent="0">
              <a:buNone/>
            </a:pPr>
            <a:endParaRPr lang="fr-FR" sz="1800" dirty="0" smtClean="0">
              <a:solidFill>
                <a:schemeClr val="tx2">
                  <a:lumMod val="75000"/>
                </a:schemeClr>
              </a:solidFill>
            </a:endParaRPr>
          </a:p>
          <a:p>
            <a:pPr lvl="0">
              <a:buFont typeface="+mj-lt"/>
              <a:buAutoNum type="arabicPeriod"/>
            </a:pPr>
            <a:r>
              <a:rPr lang="fr-FR" sz="1800" dirty="0" smtClean="0">
                <a:solidFill>
                  <a:schemeClr val="tx2">
                    <a:lumMod val="75000"/>
                  </a:schemeClr>
                </a:solidFill>
              </a:rPr>
              <a:t>Description</a:t>
            </a:r>
          </a:p>
          <a:p>
            <a:pPr lvl="1"/>
            <a:r>
              <a:rPr lang="fr-FR" sz="1400" dirty="0" smtClean="0">
                <a:solidFill>
                  <a:schemeClr val="tx2">
                    <a:lumMod val="75000"/>
                  </a:schemeClr>
                </a:solidFill>
              </a:rPr>
              <a:t>Cession de 5% du capital de Séolis au SIEDS à la valeur de souscription des titres (€10,8m/3=€3,6m).</a:t>
            </a:r>
          </a:p>
          <a:p>
            <a:pPr lvl="1"/>
            <a:r>
              <a:rPr lang="fr-FR" sz="1400" dirty="0" smtClean="0">
                <a:solidFill>
                  <a:schemeClr val="tx2">
                    <a:lumMod val="75000"/>
                  </a:schemeClr>
                </a:solidFill>
              </a:rPr>
              <a:t>Cession de 10% du capital de Séolis à un tiers (€</a:t>
            </a:r>
            <a:r>
              <a:rPr lang="fr-FR" sz="1400" dirty="0">
                <a:solidFill>
                  <a:schemeClr val="tx2">
                    <a:lumMod val="75000"/>
                  </a:schemeClr>
                </a:solidFill>
              </a:rPr>
              <a:t>18-20m sur la base de « l’option Endesa » </a:t>
            </a:r>
            <a:r>
              <a:rPr lang="fr-FR" sz="1400" dirty="0" smtClean="0">
                <a:solidFill>
                  <a:schemeClr val="tx2">
                    <a:lumMod val="75000"/>
                  </a:schemeClr>
                </a:solidFill>
              </a:rPr>
              <a:t>).</a:t>
            </a:r>
          </a:p>
          <a:p>
            <a:pPr lvl="1"/>
            <a:r>
              <a:rPr lang="fr-FR" sz="1400" dirty="0" smtClean="0">
                <a:solidFill>
                  <a:schemeClr val="tx2">
                    <a:lumMod val="75000"/>
                  </a:schemeClr>
                </a:solidFill>
              </a:rPr>
              <a:t>Augmentation de 10% du capital de Sorégies à ce même tiers </a:t>
            </a:r>
            <a:r>
              <a:rPr lang="fr-FR" sz="1400" dirty="0">
                <a:solidFill>
                  <a:schemeClr val="tx2">
                    <a:lumMod val="75000"/>
                  </a:schemeClr>
                </a:solidFill>
              </a:rPr>
              <a:t>(</a:t>
            </a:r>
            <a:r>
              <a:rPr lang="fr-FR" sz="1400" dirty="0" smtClean="0">
                <a:solidFill>
                  <a:schemeClr val="tx2">
                    <a:lumMod val="75000"/>
                  </a:schemeClr>
                </a:solidFill>
              </a:rPr>
              <a:t>€20-22m </a:t>
            </a:r>
            <a:r>
              <a:rPr lang="fr-FR" sz="1400" dirty="0">
                <a:solidFill>
                  <a:schemeClr val="tx2">
                    <a:lumMod val="75000"/>
                  </a:schemeClr>
                </a:solidFill>
              </a:rPr>
              <a:t>sur la base de « l’option Endesa » </a:t>
            </a:r>
            <a:r>
              <a:rPr lang="fr-FR" sz="1400" dirty="0" smtClean="0">
                <a:solidFill>
                  <a:schemeClr val="tx2">
                    <a:lumMod val="75000"/>
                  </a:schemeClr>
                </a:solidFill>
              </a:rPr>
              <a:t>)</a:t>
            </a:r>
          </a:p>
          <a:p>
            <a:pPr lvl="1"/>
            <a:endParaRPr lang="fr-FR" sz="1400" dirty="0">
              <a:solidFill>
                <a:schemeClr val="tx2">
                  <a:lumMod val="75000"/>
                </a:schemeClr>
              </a:solidFill>
            </a:endParaRPr>
          </a:p>
          <a:p>
            <a:pPr marL="400050">
              <a:buFont typeface="+mj-lt"/>
              <a:buAutoNum type="arabicPeriod"/>
            </a:pPr>
            <a:r>
              <a:rPr lang="fr-FR" sz="1800" dirty="0" smtClean="0">
                <a:solidFill>
                  <a:schemeClr val="tx2">
                    <a:lumMod val="75000"/>
                  </a:schemeClr>
                </a:solidFill>
              </a:rPr>
              <a:t>Implications Financières</a:t>
            </a:r>
          </a:p>
          <a:p>
            <a:pPr marL="857250" lvl="1" indent="-342900"/>
            <a:r>
              <a:rPr lang="fr-FR" sz="1400" dirty="0">
                <a:solidFill>
                  <a:schemeClr val="tx2">
                    <a:lumMod val="75000"/>
                  </a:schemeClr>
                </a:solidFill>
              </a:rPr>
              <a:t>La pleine collaboration de Séolis est nécessaire pour optimiser le prix de cession.</a:t>
            </a:r>
          </a:p>
          <a:p>
            <a:pPr marL="857250" lvl="1" indent="-342900"/>
            <a:r>
              <a:rPr lang="fr-FR" sz="1400" dirty="0">
                <a:solidFill>
                  <a:schemeClr val="tx2">
                    <a:lumMod val="75000"/>
                  </a:schemeClr>
                </a:solidFill>
              </a:rPr>
              <a:t>Sur la base de la valorisation dérivée de l’option Endesa, pour la proposition Sorégies, Sorégies reçoit entre </a:t>
            </a:r>
            <a:r>
              <a:rPr lang="fr-FR" sz="1400" dirty="0" smtClean="0">
                <a:solidFill>
                  <a:schemeClr val="tx2">
                    <a:lumMod val="75000"/>
                  </a:schemeClr>
                </a:solidFill>
              </a:rPr>
              <a:t>€39,6m </a:t>
            </a:r>
            <a:r>
              <a:rPr lang="fr-FR" sz="1400" dirty="0">
                <a:solidFill>
                  <a:schemeClr val="tx2">
                    <a:lumMod val="75000"/>
                  </a:schemeClr>
                </a:solidFill>
              </a:rPr>
              <a:t>et </a:t>
            </a:r>
            <a:r>
              <a:rPr lang="fr-FR" sz="1400" dirty="0" smtClean="0">
                <a:solidFill>
                  <a:schemeClr val="tx2">
                    <a:lumMod val="75000"/>
                  </a:schemeClr>
                </a:solidFill>
              </a:rPr>
              <a:t>€43,6m </a:t>
            </a:r>
            <a:r>
              <a:rPr lang="fr-FR" sz="1400" dirty="0">
                <a:solidFill>
                  <a:schemeClr val="tx2">
                    <a:lumMod val="75000"/>
                  </a:schemeClr>
                </a:solidFill>
              </a:rPr>
              <a:t>et Séolis/ SIEDS entre €5,4m et €6,4m nets.</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14</a:t>
            </a:fld>
            <a:endParaRPr lang="fr-FR" dirty="0"/>
          </a:p>
        </p:txBody>
      </p:sp>
      <p:sp>
        <p:nvSpPr>
          <p:cNvPr id="15" name="ZoneTexte 14"/>
          <p:cNvSpPr txBox="1"/>
          <p:nvPr/>
        </p:nvSpPr>
        <p:spPr>
          <a:xfrm>
            <a:off x="3043451" y="1112275"/>
            <a:ext cx="5677468" cy="1528549"/>
          </a:xfrm>
          <a:prstGeom prst="rect">
            <a:avLst/>
          </a:prstGeom>
          <a:noFill/>
          <a:ln>
            <a:solidFill>
              <a:schemeClr val="tx2">
                <a:lumMod val="75000"/>
              </a:schemeClr>
            </a:solidFill>
          </a:ln>
        </p:spPr>
        <p:txBody>
          <a:bodyPr vert="horz" lIns="144000" tIns="45720" rIns="91440" bIns="45720" rtlCol="0" anchor="ctr">
            <a:normAutofit/>
          </a:bodyPr>
          <a:lstStyle/>
          <a:p>
            <a:pPr lvl="0" algn="ctr">
              <a:lnSpc>
                <a:spcPct val="150000"/>
              </a:lnSpc>
            </a:pPr>
            <a:r>
              <a:rPr lang="fr-FR" dirty="0" smtClean="0">
                <a:solidFill>
                  <a:schemeClr val="tx2">
                    <a:lumMod val="75000"/>
                  </a:schemeClr>
                </a:solidFill>
              </a:rPr>
              <a:t>Cette option permet de réunir les deux parties autour d’un même partenaire stratégique. Elle n’a pas été évoquée par Séolis.</a:t>
            </a:r>
          </a:p>
          <a:p>
            <a:pPr>
              <a:lnSpc>
                <a:spcPct val="80000"/>
              </a:lnSpc>
            </a:pPr>
            <a:endParaRPr lang="fr-FR" dirty="0" smtClean="0">
              <a:solidFill>
                <a:schemeClr val="tx2">
                  <a:lumMod val="75000"/>
                </a:schemeClr>
              </a:solidFill>
            </a:endParaRPr>
          </a:p>
        </p:txBody>
      </p:sp>
      <p:grpSp>
        <p:nvGrpSpPr>
          <p:cNvPr id="16" name="Groupe 15"/>
          <p:cNvGrpSpPr/>
          <p:nvPr/>
        </p:nvGrpSpPr>
        <p:grpSpPr>
          <a:xfrm>
            <a:off x="473611" y="1112276"/>
            <a:ext cx="2426205" cy="1528549"/>
            <a:chOff x="3660697" y="1314264"/>
            <a:chExt cx="5101166" cy="3312327"/>
          </a:xfrm>
        </p:grpSpPr>
        <p:sp>
          <p:nvSpPr>
            <p:cNvPr id="17" name="Rectangle 16"/>
            <p:cNvSpPr/>
            <p:nvPr/>
          </p:nvSpPr>
          <p:spPr>
            <a:xfrm>
              <a:off x="3660697" y="1314264"/>
              <a:ext cx="5101166"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500" dirty="0"/>
            </a:p>
          </p:txBody>
        </p:sp>
        <p:sp>
          <p:nvSpPr>
            <p:cNvPr id="18" name="Triangle rectangle 2"/>
            <p:cNvSpPr/>
            <p:nvPr/>
          </p:nvSpPr>
          <p:spPr>
            <a:xfrm rot="5400000">
              <a:off x="3045654" y="2517906"/>
              <a:ext cx="3015094" cy="792844"/>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600"/>
            </a:p>
          </p:txBody>
        </p:sp>
        <p:sp>
          <p:nvSpPr>
            <p:cNvPr id="19" name="ZoneTexte 18"/>
            <p:cNvSpPr txBox="1"/>
            <p:nvPr/>
          </p:nvSpPr>
          <p:spPr>
            <a:xfrm>
              <a:off x="3664988" y="1401565"/>
              <a:ext cx="523082"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0" name="ZoneTexte 19"/>
            <p:cNvSpPr txBox="1"/>
            <p:nvPr/>
          </p:nvSpPr>
          <p:spPr>
            <a:xfrm>
              <a:off x="3691947" y="3702283"/>
              <a:ext cx="469156"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1" name="ZoneTexte 20"/>
            <p:cNvSpPr txBox="1"/>
            <p:nvPr/>
          </p:nvSpPr>
          <p:spPr>
            <a:xfrm>
              <a:off x="5056872" y="1392069"/>
              <a:ext cx="3677695" cy="2647668"/>
            </a:xfrm>
            <a:prstGeom prst="rect">
              <a:avLst/>
            </a:prstGeom>
            <a:noFill/>
          </p:spPr>
          <p:txBody>
            <a:bodyPr wrap="square" rtlCol="0">
              <a:noAutofit/>
            </a:bodyPr>
            <a:lstStyle/>
            <a:p>
              <a:pPr marL="342900" indent="-342900">
                <a:spcBef>
                  <a:spcPts val="600"/>
                </a:spcBef>
                <a:spcAft>
                  <a:spcPts val="600"/>
                </a:spcAft>
              </a:pPr>
              <a:r>
                <a:rPr lang="fr-FR" sz="600" dirty="0" smtClean="0"/>
                <a:t>0,	Fusion Immédiate</a:t>
              </a:r>
            </a:p>
            <a:p>
              <a:pPr marL="342900" indent="-342900">
                <a:spcBef>
                  <a:spcPts val="600"/>
                </a:spcBef>
                <a:spcAft>
                  <a:spcPts val="600"/>
                </a:spcAft>
                <a:buFont typeface="+mj-lt"/>
                <a:buAutoNum type="arabicPeriod"/>
              </a:pPr>
              <a:r>
                <a:rPr lang="fr-FR" sz="600" dirty="0" smtClean="0"/>
                <a:t>Croisement des participations</a:t>
              </a:r>
            </a:p>
            <a:p>
              <a:pPr marL="342900" indent="-342900">
                <a:spcBef>
                  <a:spcPts val="600"/>
                </a:spcBef>
                <a:spcAft>
                  <a:spcPts val="600"/>
                </a:spcAft>
                <a:buFont typeface="+mj-lt"/>
                <a:buAutoNum type="arabicPeriod"/>
              </a:pPr>
              <a:r>
                <a:rPr lang="fr-FR" sz="600" dirty="0" smtClean="0"/>
                <a:t>Entrée d’un tiers dans le capital des deux sociétés</a:t>
              </a:r>
            </a:p>
            <a:p>
              <a:pPr marL="342900" indent="-342900">
                <a:spcAft>
                  <a:spcPts val="600"/>
                </a:spcAft>
                <a:buFont typeface="+mj-lt"/>
                <a:buAutoNum type="arabicPeriod"/>
              </a:pPr>
              <a:r>
                <a:rPr lang="fr-FR" sz="600" dirty="0" smtClean="0"/>
                <a:t>Vente de 15% de Séolis au SIEDS</a:t>
              </a:r>
            </a:p>
            <a:p>
              <a:pPr marL="342900" indent="-342900">
                <a:spcAft>
                  <a:spcPts val="600"/>
                </a:spcAft>
                <a:buFont typeface="+mj-lt"/>
                <a:buAutoNum type="arabicPeriod"/>
              </a:pPr>
              <a:r>
                <a:rPr lang="fr-FR" sz="600" dirty="0" smtClean="0"/>
                <a:t>Vente consensuelle de 15% de Séolis à un tiers</a:t>
              </a:r>
            </a:p>
            <a:p>
              <a:pPr marL="342900" indent="-342900">
                <a:spcAft>
                  <a:spcPts val="600"/>
                </a:spcAft>
                <a:buFont typeface="+mj-lt"/>
                <a:buAutoNum type="arabicPeriod"/>
              </a:pPr>
              <a:r>
                <a:rPr lang="fr-FR" sz="600" dirty="0" smtClean="0"/>
                <a:t>Status quo</a:t>
              </a:r>
            </a:p>
            <a:p>
              <a:pPr marL="342900" indent="-342900">
                <a:spcAft>
                  <a:spcPts val="600"/>
                </a:spcAft>
                <a:buFont typeface="+mj-lt"/>
                <a:buAutoNum type="arabicPeriod"/>
              </a:pPr>
              <a:r>
                <a:rPr lang="fr-FR" sz="600" dirty="0" smtClean="0"/>
                <a:t>Vente à un fonds de gestion de crise</a:t>
              </a:r>
              <a:endParaRPr lang="fr-FR" sz="600" dirty="0"/>
            </a:p>
          </p:txBody>
        </p:sp>
      </p:grpSp>
      <p:sp>
        <p:nvSpPr>
          <p:cNvPr id="22" name="Rectangle à coins arrondis 21"/>
          <p:cNvSpPr/>
          <p:nvPr/>
        </p:nvSpPr>
        <p:spPr>
          <a:xfrm>
            <a:off x="1128919" y="1644493"/>
            <a:ext cx="1681743" cy="234869"/>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725718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a:solidFill>
                  <a:schemeClr val="tx2">
                    <a:lumMod val="75000"/>
                  </a:schemeClr>
                </a:solidFill>
              </a:rPr>
              <a:t>4.2. – Entrée d’un tiers dans le capital des deux </a:t>
            </a:r>
            <a:r>
              <a:rPr lang="fr-FR" sz="2800" dirty="0" smtClean="0">
                <a:solidFill>
                  <a:schemeClr val="tx2">
                    <a:lumMod val="75000"/>
                  </a:schemeClr>
                </a:solidFill>
              </a:rPr>
              <a:t>sociétés (2/2)</a:t>
            </a:r>
            <a:endParaRPr lang="fr-FR" sz="2800" dirty="0">
              <a:solidFill>
                <a:schemeClr val="tx2">
                  <a:lumMod val="75000"/>
                </a:schemeClr>
              </a:solidFill>
            </a:endParaRPr>
          </a:p>
        </p:txBody>
      </p:sp>
      <p:sp>
        <p:nvSpPr>
          <p:cNvPr id="3" name="Sous-titre 2"/>
          <p:cNvSpPr>
            <a:spLocks noGrp="1"/>
          </p:cNvSpPr>
          <p:nvPr>
            <p:ph idx="1"/>
          </p:nvPr>
        </p:nvSpPr>
        <p:spPr>
          <a:xfrm>
            <a:off x="504967" y="1337482"/>
            <a:ext cx="8188657" cy="4844954"/>
          </a:xfrm>
          <a:noFill/>
          <a:ln>
            <a:solidFill>
              <a:schemeClr val="tx2">
                <a:lumMod val="75000"/>
              </a:schemeClr>
            </a:solidFill>
          </a:ln>
        </p:spPr>
        <p:txBody>
          <a:bodyPr lIns="144000">
            <a:normAutofit lnSpcReduction="10000"/>
          </a:bodyPr>
          <a:lstStyle/>
          <a:p>
            <a:pPr lvl="1">
              <a:spcBef>
                <a:spcPts val="0"/>
              </a:spcBef>
              <a:buFontTx/>
              <a:buChar char="-"/>
            </a:pPr>
            <a:endParaRPr lang="fr-FR" sz="1600" dirty="0" smtClean="0">
              <a:solidFill>
                <a:schemeClr val="tx2">
                  <a:lumMod val="75000"/>
                </a:schemeClr>
              </a:solidFill>
            </a:endParaRPr>
          </a:p>
          <a:p>
            <a:pPr lvl="0">
              <a:buFont typeface="+mj-lt"/>
              <a:buAutoNum type="arabicPeriod" startAt="3"/>
            </a:pPr>
            <a:r>
              <a:rPr lang="fr-FR" sz="1800" dirty="0" smtClean="0">
                <a:solidFill>
                  <a:schemeClr val="tx2">
                    <a:lumMod val="75000"/>
                  </a:schemeClr>
                </a:solidFill>
              </a:rPr>
              <a:t>Implication sur la gestion de Sorégies</a:t>
            </a:r>
          </a:p>
          <a:p>
            <a:pPr lvl="1"/>
            <a:r>
              <a:rPr lang="fr-FR" sz="1400" dirty="0" smtClean="0">
                <a:solidFill>
                  <a:schemeClr val="tx2">
                    <a:lumMod val="75000"/>
                  </a:schemeClr>
                </a:solidFill>
              </a:rPr>
              <a:t>Acceptation d’un pacte d’actionnaire avec le nouvel investisseur, limitant potentiellement la stratégie de Sorégies.</a:t>
            </a:r>
          </a:p>
          <a:p>
            <a:pPr lvl="1"/>
            <a:endParaRPr lang="fr-FR" sz="1400" dirty="0">
              <a:solidFill>
                <a:schemeClr val="tx2">
                  <a:lumMod val="75000"/>
                </a:schemeClr>
              </a:solidFill>
            </a:endParaRPr>
          </a:p>
          <a:p>
            <a:pPr marL="400050">
              <a:buFont typeface="+mj-lt"/>
              <a:buAutoNum type="arabicPeriod" startAt="3"/>
            </a:pPr>
            <a:r>
              <a:rPr lang="fr-FR" sz="1800" dirty="0" smtClean="0">
                <a:solidFill>
                  <a:schemeClr val="tx2">
                    <a:lumMod val="75000"/>
                  </a:schemeClr>
                </a:solidFill>
              </a:rPr>
              <a:t>Implications politiques</a:t>
            </a:r>
          </a:p>
          <a:p>
            <a:pPr lvl="1"/>
            <a:r>
              <a:rPr lang="fr-FR" sz="1400" dirty="0" smtClean="0">
                <a:solidFill>
                  <a:schemeClr val="tx2">
                    <a:lumMod val="75000"/>
                  </a:schemeClr>
                </a:solidFill>
              </a:rPr>
              <a:t>Le partage de plus-value sera critique afin d’éviter une action des élus des Deux –Sèvres, accusant Sorégies de réaliser des plus-values à leurs dépens.</a:t>
            </a:r>
          </a:p>
          <a:p>
            <a:pPr lvl="1"/>
            <a:r>
              <a:rPr lang="fr-FR" sz="1400" dirty="0" smtClean="0">
                <a:solidFill>
                  <a:schemeClr val="tx2">
                    <a:lumMod val="75000"/>
                  </a:schemeClr>
                </a:solidFill>
              </a:rPr>
              <a:t>Risque d’hostilité de la part des syndicats ouvriers, craignant une « privatisation rampante ».</a:t>
            </a:r>
          </a:p>
          <a:p>
            <a:pPr lvl="1"/>
            <a:endParaRPr lang="fr-FR" sz="1400" dirty="0">
              <a:solidFill>
                <a:schemeClr val="tx2">
                  <a:lumMod val="75000"/>
                </a:schemeClr>
              </a:solidFill>
            </a:endParaRPr>
          </a:p>
          <a:p>
            <a:pPr marL="400050">
              <a:buFont typeface="+mj-lt"/>
              <a:buAutoNum type="arabicPeriod" startAt="3"/>
            </a:pPr>
            <a:r>
              <a:rPr lang="fr-FR" sz="1800" dirty="0" smtClean="0">
                <a:solidFill>
                  <a:schemeClr val="tx2">
                    <a:lumMod val="75000"/>
                  </a:schemeClr>
                </a:solidFill>
              </a:rPr>
              <a:t>Faisabilité</a:t>
            </a:r>
            <a:endParaRPr lang="fr-FR" sz="1800" dirty="0">
              <a:solidFill>
                <a:schemeClr val="tx2">
                  <a:lumMod val="75000"/>
                </a:schemeClr>
              </a:solidFill>
            </a:endParaRPr>
          </a:p>
          <a:p>
            <a:pPr marL="857250" lvl="1" indent="-342900"/>
            <a:r>
              <a:rPr lang="fr-FR" sz="1400" dirty="0" smtClean="0">
                <a:solidFill>
                  <a:schemeClr val="tx2">
                    <a:lumMod val="75000"/>
                  </a:schemeClr>
                </a:solidFill>
              </a:rPr>
              <a:t>Exécution plus risquée car implique une collaboration constante de Séolis durant tout le </a:t>
            </a:r>
            <a:r>
              <a:rPr lang="fr-FR" sz="1400" dirty="0" err="1" smtClean="0">
                <a:solidFill>
                  <a:schemeClr val="tx2">
                    <a:lumMod val="75000"/>
                  </a:schemeClr>
                </a:solidFill>
              </a:rPr>
              <a:t>process</a:t>
            </a:r>
            <a:r>
              <a:rPr lang="fr-FR" sz="1400" dirty="0" smtClean="0">
                <a:solidFill>
                  <a:schemeClr val="tx2">
                    <a:lumMod val="75000"/>
                  </a:schemeClr>
                </a:solidFill>
              </a:rPr>
              <a:t>.</a:t>
            </a:r>
          </a:p>
          <a:p>
            <a:pPr marL="857250" lvl="1" indent="-342900"/>
            <a:r>
              <a:rPr lang="fr-FR" sz="1400" dirty="0" smtClean="0">
                <a:solidFill>
                  <a:schemeClr val="tx2">
                    <a:lumMod val="75000"/>
                  </a:schemeClr>
                </a:solidFill>
              </a:rPr>
              <a:t>Avant d’adopter cette alternative, Sorégies devra tester le marché afin d’établir l’existence </a:t>
            </a:r>
            <a:r>
              <a:rPr lang="fr-FR" sz="1400" dirty="0">
                <a:solidFill>
                  <a:schemeClr val="tx2">
                    <a:lumMod val="75000"/>
                  </a:schemeClr>
                </a:solidFill>
              </a:rPr>
              <a:t>d’une demande pour </a:t>
            </a:r>
            <a:r>
              <a:rPr lang="fr-FR" sz="1400" dirty="0" smtClean="0">
                <a:solidFill>
                  <a:schemeClr val="tx2">
                    <a:lumMod val="75000"/>
                  </a:schemeClr>
                </a:solidFill>
              </a:rPr>
              <a:t>l’actif, et les bases de valorisation.</a:t>
            </a:r>
          </a:p>
          <a:p>
            <a:pPr marL="857250" lvl="1" indent="-342900"/>
            <a:endParaRPr lang="fr-FR" sz="1400" dirty="0">
              <a:solidFill>
                <a:schemeClr val="tx2">
                  <a:lumMod val="75000"/>
                </a:schemeClr>
              </a:solidFill>
            </a:endParaRPr>
          </a:p>
          <a:p>
            <a:pPr marL="457200">
              <a:buFont typeface="+mj-lt"/>
              <a:buAutoNum type="arabicPeriod" startAt="3"/>
            </a:pPr>
            <a:r>
              <a:rPr lang="fr-FR" sz="1800" dirty="0" smtClean="0">
                <a:solidFill>
                  <a:schemeClr val="tx2">
                    <a:lumMod val="75000"/>
                  </a:schemeClr>
                </a:solidFill>
              </a:rPr>
              <a:t>Conclusion</a:t>
            </a:r>
          </a:p>
          <a:p>
            <a:pPr marL="857250" lvl="1"/>
            <a:r>
              <a:rPr lang="fr-FR" sz="1400" dirty="0" smtClean="0">
                <a:solidFill>
                  <a:schemeClr val="tx2">
                    <a:lumMod val="75000"/>
                  </a:schemeClr>
                </a:solidFill>
              </a:rPr>
              <a:t>Option qui permet de maximiser la valeur de l’actif.</a:t>
            </a:r>
          </a:p>
          <a:p>
            <a:pPr marL="857250" lvl="1"/>
            <a:r>
              <a:rPr lang="fr-FR" sz="1400" dirty="0" smtClean="0">
                <a:solidFill>
                  <a:schemeClr val="tx2">
                    <a:lumMod val="75000"/>
                  </a:schemeClr>
                </a:solidFill>
              </a:rPr>
              <a:t>Risque politique et d’image à gérer attentivement, même si ce risque est atténué par le fait que les deux compagnies réalisent la même transaction.</a:t>
            </a:r>
            <a:endParaRPr lang="fr-FR" sz="1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15</a:t>
            </a:fld>
            <a:endParaRPr lang="fr-FR" dirty="0"/>
          </a:p>
        </p:txBody>
      </p:sp>
    </p:spTree>
    <p:extLst>
      <p:ext uri="{BB962C8B-B14F-4D97-AF65-F5344CB8AC3E}">
        <p14:creationId xmlns:p14="http://schemas.microsoft.com/office/powerpoint/2010/main" val="5565628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4.3. – Vente de 15% de Séolis au SIEDS</a:t>
            </a:r>
            <a:endParaRPr lang="fr-FR" sz="2800" dirty="0">
              <a:solidFill>
                <a:schemeClr val="tx2">
                  <a:lumMod val="75000"/>
                </a:schemeClr>
              </a:solidFill>
            </a:endParaRPr>
          </a:p>
        </p:txBody>
      </p:sp>
      <p:sp>
        <p:nvSpPr>
          <p:cNvPr id="3" name="Sous-titre 2"/>
          <p:cNvSpPr>
            <a:spLocks noGrp="1"/>
          </p:cNvSpPr>
          <p:nvPr>
            <p:ph idx="1"/>
          </p:nvPr>
        </p:nvSpPr>
        <p:spPr>
          <a:xfrm>
            <a:off x="504967" y="2743200"/>
            <a:ext cx="8188657" cy="3439236"/>
          </a:xfrm>
          <a:noFill/>
          <a:ln>
            <a:solidFill>
              <a:schemeClr val="tx2">
                <a:lumMod val="75000"/>
              </a:schemeClr>
            </a:solidFill>
          </a:ln>
        </p:spPr>
        <p:txBody>
          <a:bodyPr lIns="144000">
            <a:normAutofit/>
          </a:bodyPr>
          <a:lstStyle/>
          <a:p>
            <a:pPr marL="0" lvl="0" indent="0">
              <a:buNone/>
            </a:pPr>
            <a:endParaRPr lang="fr-FR" sz="1800" dirty="0" smtClean="0">
              <a:solidFill>
                <a:schemeClr val="tx2">
                  <a:lumMod val="75000"/>
                </a:schemeClr>
              </a:solidFill>
            </a:endParaRPr>
          </a:p>
          <a:p>
            <a:pPr lvl="0">
              <a:buFont typeface="+mj-lt"/>
              <a:buAutoNum type="arabicPeriod"/>
            </a:pPr>
            <a:r>
              <a:rPr lang="fr-FR" sz="1800" dirty="0" smtClean="0">
                <a:solidFill>
                  <a:schemeClr val="tx2">
                    <a:lumMod val="75000"/>
                  </a:schemeClr>
                </a:solidFill>
              </a:rPr>
              <a:t>Description</a:t>
            </a:r>
          </a:p>
          <a:p>
            <a:pPr lvl="1"/>
            <a:r>
              <a:rPr lang="fr-FR" sz="1400" dirty="0" smtClean="0">
                <a:solidFill>
                  <a:schemeClr val="tx2">
                    <a:lumMod val="75000"/>
                  </a:schemeClr>
                </a:solidFill>
              </a:rPr>
              <a:t>Sorégies réaliserait une </a:t>
            </a:r>
            <a:r>
              <a:rPr lang="fr-FR" sz="1400" dirty="0">
                <a:solidFill>
                  <a:schemeClr val="tx2">
                    <a:lumMod val="75000"/>
                  </a:schemeClr>
                </a:solidFill>
              </a:rPr>
              <a:t>cession de 5% du capital de Séolis au SIEDS à la valeur de souscription des titres (€10,8m/3=€3,6m), puis une vente de 10% du capital de Sorégies à Séolis/SIEDS sur la base de « l’option Endesa » (€18-20m).</a:t>
            </a:r>
          </a:p>
          <a:p>
            <a:pPr lvl="1"/>
            <a:r>
              <a:rPr lang="fr-FR" sz="1400" dirty="0" smtClean="0">
                <a:solidFill>
                  <a:schemeClr val="tx2">
                    <a:lumMod val="75000"/>
                  </a:schemeClr>
                </a:solidFill>
              </a:rPr>
              <a:t>Séolis </a:t>
            </a:r>
            <a:r>
              <a:rPr lang="fr-FR" sz="1400" dirty="0">
                <a:solidFill>
                  <a:schemeClr val="tx2">
                    <a:lumMod val="75000"/>
                  </a:schemeClr>
                </a:solidFill>
              </a:rPr>
              <a:t>propose un rachat par le SIEDS des 15% du capital de Séolis à la valeur de souscription des titres, augmentée d’une soulte à calcule (correspondant, entre autres, à la  valeur des réserves accumulées, la rémunération du portage…) pour un montant maximal de €3,0m. </a:t>
            </a:r>
            <a:endParaRPr lang="fr-FR" sz="1400" dirty="0" smtClean="0">
              <a:solidFill>
                <a:schemeClr val="tx2">
                  <a:lumMod val="75000"/>
                </a:schemeClr>
              </a:solidFill>
            </a:endParaRPr>
          </a:p>
          <a:p>
            <a:pPr marL="457200" lvl="1" indent="0">
              <a:buNone/>
            </a:pPr>
            <a:endParaRPr lang="fr-FR" sz="1400" dirty="0">
              <a:solidFill>
                <a:schemeClr val="tx2">
                  <a:lumMod val="75000"/>
                </a:schemeClr>
              </a:solidFill>
            </a:endParaRPr>
          </a:p>
          <a:p>
            <a:pPr marL="400050">
              <a:buFont typeface="+mj-lt"/>
              <a:buAutoNum type="arabicPeriod"/>
            </a:pPr>
            <a:r>
              <a:rPr lang="fr-FR" sz="1800" dirty="0" smtClean="0">
                <a:solidFill>
                  <a:schemeClr val="tx2">
                    <a:lumMod val="75000"/>
                  </a:schemeClr>
                </a:solidFill>
              </a:rPr>
              <a:t>Conclusion</a:t>
            </a:r>
          </a:p>
          <a:p>
            <a:pPr marL="857250" lvl="1" indent="-342900"/>
            <a:r>
              <a:rPr lang="fr-FR" sz="1400" dirty="0" smtClean="0">
                <a:solidFill>
                  <a:schemeClr val="tx2">
                    <a:lumMod val="75000"/>
                  </a:schemeClr>
                </a:solidFill>
              </a:rPr>
              <a:t>Tout comme l’option de croisement des participations, cette cession ne pourrait s ’envisager qu’à un prix proche de la valeur offerte par le SIEDS.</a:t>
            </a:r>
          </a:p>
          <a:p>
            <a:pPr marL="857250" lvl="1" indent="-342900"/>
            <a:r>
              <a:rPr lang="fr-FR" sz="1400" dirty="0" smtClean="0">
                <a:solidFill>
                  <a:schemeClr val="tx2">
                    <a:lumMod val="75000"/>
                  </a:schemeClr>
                </a:solidFill>
              </a:rPr>
              <a:t>Toutefois, Sorégies reste libre de gérer son futur dans un deuxième temps.</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16</a:t>
            </a:fld>
            <a:endParaRPr lang="fr-FR" dirty="0"/>
          </a:p>
        </p:txBody>
      </p:sp>
      <p:sp>
        <p:nvSpPr>
          <p:cNvPr id="15" name="ZoneTexte 14"/>
          <p:cNvSpPr txBox="1"/>
          <p:nvPr/>
        </p:nvSpPr>
        <p:spPr>
          <a:xfrm>
            <a:off x="3043451" y="1112275"/>
            <a:ext cx="5677468" cy="1528549"/>
          </a:xfrm>
          <a:prstGeom prst="rect">
            <a:avLst/>
          </a:prstGeom>
          <a:noFill/>
          <a:ln>
            <a:solidFill>
              <a:schemeClr val="tx2">
                <a:lumMod val="75000"/>
              </a:schemeClr>
            </a:solidFill>
          </a:ln>
        </p:spPr>
        <p:txBody>
          <a:bodyPr vert="horz" lIns="144000" tIns="45720" rIns="91440" bIns="45720" rtlCol="0" anchor="ctr">
            <a:normAutofit fontScale="92500" lnSpcReduction="20000"/>
          </a:bodyPr>
          <a:lstStyle/>
          <a:p>
            <a:pPr lvl="0" algn="ctr">
              <a:lnSpc>
                <a:spcPct val="150000"/>
              </a:lnSpc>
            </a:pPr>
            <a:r>
              <a:rPr lang="fr-FR" dirty="0" smtClean="0">
                <a:solidFill>
                  <a:schemeClr val="tx2">
                    <a:lumMod val="75000"/>
                  </a:schemeClr>
                </a:solidFill>
              </a:rPr>
              <a:t>Cette option est une partie de l’option de croisement des participations et permet de libérer les deux parties de manière amiable. La fusion peut rester une option, mais sur des bases complètement nouvelles.</a:t>
            </a:r>
          </a:p>
          <a:p>
            <a:pPr>
              <a:lnSpc>
                <a:spcPct val="80000"/>
              </a:lnSpc>
            </a:pPr>
            <a:endParaRPr lang="fr-FR" dirty="0" smtClean="0">
              <a:solidFill>
                <a:schemeClr val="tx2">
                  <a:lumMod val="75000"/>
                </a:schemeClr>
              </a:solidFill>
            </a:endParaRPr>
          </a:p>
        </p:txBody>
      </p:sp>
      <p:grpSp>
        <p:nvGrpSpPr>
          <p:cNvPr id="16" name="Groupe 15"/>
          <p:cNvGrpSpPr/>
          <p:nvPr/>
        </p:nvGrpSpPr>
        <p:grpSpPr>
          <a:xfrm>
            <a:off x="473611" y="1112276"/>
            <a:ext cx="2426205" cy="1528549"/>
            <a:chOff x="3660697" y="1314264"/>
            <a:chExt cx="5101166" cy="3312327"/>
          </a:xfrm>
        </p:grpSpPr>
        <p:sp>
          <p:nvSpPr>
            <p:cNvPr id="17" name="Rectangle 16"/>
            <p:cNvSpPr/>
            <p:nvPr/>
          </p:nvSpPr>
          <p:spPr>
            <a:xfrm>
              <a:off x="3660697" y="1314264"/>
              <a:ext cx="5101166"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500" dirty="0"/>
            </a:p>
          </p:txBody>
        </p:sp>
        <p:sp>
          <p:nvSpPr>
            <p:cNvPr id="18" name="Triangle rectangle 2"/>
            <p:cNvSpPr/>
            <p:nvPr/>
          </p:nvSpPr>
          <p:spPr>
            <a:xfrm rot="5400000">
              <a:off x="3045654" y="2517906"/>
              <a:ext cx="3015094" cy="792844"/>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600"/>
            </a:p>
          </p:txBody>
        </p:sp>
        <p:sp>
          <p:nvSpPr>
            <p:cNvPr id="19" name="ZoneTexte 18"/>
            <p:cNvSpPr txBox="1"/>
            <p:nvPr/>
          </p:nvSpPr>
          <p:spPr>
            <a:xfrm>
              <a:off x="3664988" y="1401565"/>
              <a:ext cx="523082"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0" name="ZoneTexte 19"/>
            <p:cNvSpPr txBox="1"/>
            <p:nvPr/>
          </p:nvSpPr>
          <p:spPr>
            <a:xfrm>
              <a:off x="3691947" y="3702283"/>
              <a:ext cx="469156"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1" name="ZoneTexte 20"/>
            <p:cNvSpPr txBox="1"/>
            <p:nvPr/>
          </p:nvSpPr>
          <p:spPr>
            <a:xfrm>
              <a:off x="5056872" y="1392069"/>
              <a:ext cx="3677695" cy="2647668"/>
            </a:xfrm>
            <a:prstGeom prst="rect">
              <a:avLst/>
            </a:prstGeom>
            <a:noFill/>
          </p:spPr>
          <p:txBody>
            <a:bodyPr wrap="square" rtlCol="0">
              <a:noAutofit/>
            </a:bodyPr>
            <a:lstStyle/>
            <a:p>
              <a:pPr marL="342900" indent="-342900">
                <a:spcBef>
                  <a:spcPts val="600"/>
                </a:spcBef>
                <a:spcAft>
                  <a:spcPts val="600"/>
                </a:spcAft>
              </a:pPr>
              <a:r>
                <a:rPr lang="fr-FR" sz="600" dirty="0" smtClean="0"/>
                <a:t>0,	Fusion Immédiate</a:t>
              </a:r>
            </a:p>
            <a:p>
              <a:pPr marL="342900" indent="-342900">
                <a:spcBef>
                  <a:spcPts val="600"/>
                </a:spcBef>
                <a:spcAft>
                  <a:spcPts val="600"/>
                </a:spcAft>
                <a:buFont typeface="+mj-lt"/>
                <a:buAutoNum type="arabicPeriod"/>
              </a:pPr>
              <a:r>
                <a:rPr lang="fr-FR" sz="600" dirty="0" smtClean="0"/>
                <a:t>Croisement des participations</a:t>
              </a:r>
            </a:p>
            <a:p>
              <a:pPr marL="342900" indent="-342900">
                <a:spcBef>
                  <a:spcPts val="600"/>
                </a:spcBef>
                <a:spcAft>
                  <a:spcPts val="600"/>
                </a:spcAft>
                <a:buFont typeface="+mj-lt"/>
                <a:buAutoNum type="arabicPeriod"/>
              </a:pPr>
              <a:r>
                <a:rPr lang="fr-FR" sz="600" dirty="0" smtClean="0"/>
                <a:t>Entrée d’un tiers dans le capital des deux sociétés</a:t>
              </a:r>
            </a:p>
            <a:p>
              <a:pPr marL="342900" indent="-342900">
                <a:spcAft>
                  <a:spcPts val="600"/>
                </a:spcAft>
                <a:buFont typeface="+mj-lt"/>
                <a:buAutoNum type="arabicPeriod"/>
              </a:pPr>
              <a:r>
                <a:rPr lang="fr-FR" sz="600" dirty="0" smtClean="0"/>
                <a:t>Vente de 15% de Séolis au SIEDS</a:t>
              </a:r>
            </a:p>
            <a:p>
              <a:pPr marL="342900" indent="-342900">
                <a:spcAft>
                  <a:spcPts val="600"/>
                </a:spcAft>
                <a:buFont typeface="+mj-lt"/>
                <a:buAutoNum type="arabicPeriod"/>
              </a:pPr>
              <a:r>
                <a:rPr lang="fr-FR" sz="600" dirty="0" smtClean="0"/>
                <a:t>Vente consensuelle de 15% de Séolis à un tiers</a:t>
              </a:r>
            </a:p>
            <a:p>
              <a:pPr marL="342900" indent="-342900">
                <a:spcAft>
                  <a:spcPts val="600"/>
                </a:spcAft>
                <a:buFont typeface="+mj-lt"/>
                <a:buAutoNum type="arabicPeriod"/>
              </a:pPr>
              <a:r>
                <a:rPr lang="fr-FR" sz="600" dirty="0" smtClean="0"/>
                <a:t>Status quo</a:t>
              </a:r>
            </a:p>
            <a:p>
              <a:pPr marL="342900" indent="-342900">
                <a:spcAft>
                  <a:spcPts val="600"/>
                </a:spcAft>
                <a:buFont typeface="+mj-lt"/>
                <a:buAutoNum type="arabicPeriod"/>
              </a:pPr>
              <a:r>
                <a:rPr lang="fr-FR" sz="600" dirty="0" smtClean="0"/>
                <a:t>Vente à un fonds de gestion de crise</a:t>
              </a:r>
              <a:endParaRPr lang="fr-FR" sz="600" dirty="0"/>
            </a:p>
          </p:txBody>
        </p:sp>
      </p:grpSp>
      <p:sp>
        <p:nvSpPr>
          <p:cNvPr id="22" name="Rectangle à coins arrondis 21"/>
          <p:cNvSpPr/>
          <p:nvPr/>
        </p:nvSpPr>
        <p:spPr>
          <a:xfrm>
            <a:off x="1128918" y="1912192"/>
            <a:ext cx="1681743" cy="117434"/>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011840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4.4. – Vente consensuelle de 15% de Séolis à un tiers (1/2)</a:t>
            </a:r>
            <a:endParaRPr lang="fr-FR" sz="2800" dirty="0">
              <a:solidFill>
                <a:schemeClr val="tx2">
                  <a:lumMod val="75000"/>
                </a:schemeClr>
              </a:solidFill>
            </a:endParaRPr>
          </a:p>
        </p:txBody>
      </p:sp>
      <p:sp>
        <p:nvSpPr>
          <p:cNvPr id="3" name="Sous-titre 2"/>
          <p:cNvSpPr>
            <a:spLocks noGrp="1"/>
          </p:cNvSpPr>
          <p:nvPr>
            <p:ph idx="1"/>
          </p:nvPr>
        </p:nvSpPr>
        <p:spPr>
          <a:xfrm>
            <a:off x="473611" y="2752725"/>
            <a:ext cx="8220013" cy="3429711"/>
          </a:xfrm>
          <a:noFill/>
          <a:ln>
            <a:solidFill>
              <a:schemeClr val="tx2">
                <a:lumMod val="75000"/>
              </a:schemeClr>
            </a:solidFill>
          </a:ln>
        </p:spPr>
        <p:txBody>
          <a:bodyPr lIns="144000">
            <a:normAutofit/>
          </a:bodyPr>
          <a:lstStyle/>
          <a:p>
            <a:pPr lvl="0">
              <a:buFont typeface="+mj-lt"/>
              <a:buAutoNum type="arabicPeriod"/>
            </a:pPr>
            <a:r>
              <a:rPr lang="fr-FR" sz="1800" dirty="0" smtClean="0">
                <a:solidFill>
                  <a:schemeClr val="tx2">
                    <a:lumMod val="75000"/>
                  </a:schemeClr>
                </a:solidFill>
              </a:rPr>
              <a:t>Description</a:t>
            </a:r>
          </a:p>
          <a:p>
            <a:pPr marL="540000" lvl="1"/>
            <a:r>
              <a:rPr lang="fr-FR" sz="1400" u="sng" dirty="0" smtClean="0">
                <a:solidFill>
                  <a:schemeClr val="tx2">
                    <a:lumMod val="75000"/>
                  </a:schemeClr>
                </a:solidFill>
              </a:rPr>
              <a:t>Proposition Sorégies:</a:t>
            </a:r>
            <a:r>
              <a:rPr lang="fr-FR" sz="1400" dirty="0" smtClean="0">
                <a:solidFill>
                  <a:schemeClr val="tx2">
                    <a:lumMod val="75000"/>
                  </a:schemeClr>
                </a:solidFill>
              </a:rPr>
              <a:t> Sorégies réalise une cession de 5% du capital de Séolis au SIEDS à la valeur de souscription des titres et vend le reliquat à un partenaire. Le résultat économique est de restituer un tiers de la plus-value éventuellement réalisée au SIEDS.</a:t>
            </a:r>
          </a:p>
          <a:p>
            <a:pPr marL="540000" lvl="1"/>
            <a:r>
              <a:rPr lang="fr-FR" sz="1400" u="sng" dirty="0" smtClean="0">
                <a:solidFill>
                  <a:schemeClr val="tx2">
                    <a:lumMod val="75000"/>
                  </a:schemeClr>
                </a:solidFill>
              </a:rPr>
              <a:t>Proposition Séolis:</a:t>
            </a:r>
            <a:r>
              <a:rPr lang="fr-FR" sz="1400" dirty="0" smtClean="0">
                <a:solidFill>
                  <a:schemeClr val="tx2">
                    <a:lumMod val="75000"/>
                  </a:schemeClr>
                </a:solidFill>
              </a:rPr>
              <a:t> Séolis demande un partage de la plus-value, sans faire dans l’immédiat de proposition concrète.</a:t>
            </a:r>
          </a:p>
          <a:p>
            <a:pPr lvl="1"/>
            <a:endParaRPr lang="fr-FR" sz="1400" dirty="0">
              <a:solidFill>
                <a:schemeClr val="tx2">
                  <a:lumMod val="75000"/>
                </a:schemeClr>
              </a:solidFill>
            </a:endParaRPr>
          </a:p>
          <a:p>
            <a:pPr marL="514350" lvl="1" indent="0">
              <a:buNone/>
            </a:pPr>
            <a:endParaRPr lang="fr-FR" sz="1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17</a:t>
            </a:fld>
            <a:endParaRPr lang="fr-FR" dirty="0"/>
          </a:p>
        </p:txBody>
      </p:sp>
      <p:sp>
        <p:nvSpPr>
          <p:cNvPr id="15" name="Sous-titre 2"/>
          <p:cNvSpPr txBox="1">
            <a:spLocks/>
          </p:cNvSpPr>
          <p:nvPr/>
        </p:nvSpPr>
        <p:spPr>
          <a:xfrm>
            <a:off x="3000375" y="1112277"/>
            <a:ext cx="5679601" cy="1528548"/>
          </a:xfrm>
          <a:prstGeom prst="rect">
            <a:avLst/>
          </a:prstGeom>
          <a:noFill/>
          <a:ln>
            <a:solidFill>
              <a:schemeClr val="tx2">
                <a:lumMod val="75000"/>
              </a:schemeClr>
            </a:solidFill>
          </a:ln>
        </p:spPr>
        <p:txBody>
          <a:bodyPr vert="horz" lIns="144000" tIns="45720" rIns="91440" bIns="45720" rtlCol="0" anchor="ctr">
            <a:normAutofit/>
          </a:bodyPr>
          <a:lstStyle/>
          <a:p>
            <a:pPr marL="342900" marR="0" lvl="0" indent="-342900" algn="l" defTabSz="914400" rtl="0" eaLnBrk="1" fontAlgn="auto" latinLnBrk="0" hangingPunct="1">
              <a:lnSpc>
                <a:spcPct val="150000"/>
              </a:lnSpc>
              <a:spcBef>
                <a:spcPct val="20000"/>
              </a:spcBef>
              <a:spcAft>
                <a:spcPts val="0"/>
              </a:spcAft>
              <a:buClrTx/>
              <a:buSzTx/>
              <a:tabLst/>
              <a:defRPr/>
            </a:pPr>
            <a:r>
              <a:rPr kumimoji="0" lang="fr-FR" sz="1800" b="0" i="0" u="none" strike="noStrike" kern="1200" cap="none" spc="0" normalizeH="0" baseline="0" noProof="0" dirty="0" smtClean="0">
                <a:ln>
                  <a:noFill/>
                </a:ln>
                <a:solidFill>
                  <a:schemeClr val="tx2">
                    <a:lumMod val="75000"/>
                  </a:schemeClr>
                </a:solidFill>
                <a:effectLst/>
                <a:uLnTx/>
                <a:uFillTx/>
                <a:latin typeface="+mn-lt"/>
                <a:ea typeface="+mn-ea"/>
                <a:cs typeface="+mn-cs"/>
              </a:rPr>
              <a:t>En cas d’absence de volonté de fusion, Séolis pourrait accepter la vente à un tiers, de préférence financier, tout en demandant un partage de plus-value.</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16" name="Groupe 15"/>
          <p:cNvGrpSpPr/>
          <p:nvPr/>
        </p:nvGrpSpPr>
        <p:grpSpPr>
          <a:xfrm>
            <a:off x="473611" y="1112276"/>
            <a:ext cx="2426205" cy="1528549"/>
            <a:chOff x="3660697" y="1314264"/>
            <a:chExt cx="5101166" cy="3312327"/>
          </a:xfrm>
        </p:grpSpPr>
        <p:sp>
          <p:nvSpPr>
            <p:cNvPr id="17" name="Rectangle 16"/>
            <p:cNvSpPr/>
            <p:nvPr/>
          </p:nvSpPr>
          <p:spPr>
            <a:xfrm>
              <a:off x="3660697" y="1314264"/>
              <a:ext cx="5101166"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500" dirty="0"/>
            </a:p>
          </p:txBody>
        </p:sp>
        <p:sp>
          <p:nvSpPr>
            <p:cNvPr id="18" name="Triangle rectangle 2"/>
            <p:cNvSpPr/>
            <p:nvPr/>
          </p:nvSpPr>
          <p:spPr>
            <a:xfrm rot="5400000">
              <a:off x="3045654" y="2517906"/>
              <a:ext cx="3015094" cy="792844"/>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600"/>
            </a:p>
          </p:txBody>
        </p:sp>
        <p:sp>
          <p:nvSpPr>
            <p:cNvPr id="19" name="ZoneTexte 18"/>
            <p:cNvSpPr txBox="1"/>
            <p:nvPr/>
          </p:nvSpPr>
          <p:spPr>
            <a:xfrm>
              <a:off x="3664988" y="1401565"/>
              <a:ext cx="523082"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0" name="ZoneTexte 19"/>
            <p:cNvSpPr txBox="1"/>
            <p:nvPr/>
          </p:nvSpPr>
          <p:spPr>
            <a:xfrm>
              <a:off x="3691947" y="3702283"/>
              <a:ext cx="469156"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1" name="ZoneTexte 20"/>
            <p:cNvSpPr txBox="1"/>
            <p:nvPr/>
          </p:nvSpPr>
          <p:spPr>
            <a:xfrm>
              <a:off x="5056873" y="1392069"/>
              <a:ext cx="3677695" cy="2576990"/>
            </a:xfrm>
            <a:prstGeom prst="rect">
              <a:avLst/>
            </a:prstGeom>
            <a:noFill/>
          </p:spPr>
          <p:txBody>
            <a:bodyPr wrap="square" rtlCol="0">
              <a:noAutofit/>
            </a:bodyPr>
            <a:lstStyle/>
            <a:p>
              <a:pPr marL="342900" indent="-342900">
                <a:spcBef>
                  <a:spcPts val="600"/>
                </a:spcBef>
                <a:spcAft>
                  <a:spcPts val="600"/>
                </a:spcAft>
              </a:pPr>
              <a:r>
                <a:rPr lang="fr-FR" sz="600" dirty="0" smtClean="0"/>
                <a:t>0,	Fusion Immédiate</a:t>
              </a:r>
            </a:p>
            <a:p>
              <a:pPr marL="342900" indent="-342900">
                <a:spcBef>
                  <a:spcPts val="600"/>
                </a:spcBef>
                <a:spcAft>
                  <a:spcPts val="600"/>
                </a:spcAft>
                <a:buFont typeface="+mj-lt"/>
                <a:buAutoNum type="arabicPeriod"/>
              </a:pPr>
              <a:r>
                <a:rPr lang="fr-FR" sz="600" dirty="0" smtClean="0"/>
                <a:t>Croisement des participations</a:t>
              </a:r>
            </a:p>
            <a:p>
              <a:pPr marL="342900" indent="-342900">
                <a:spcBef>
                  <a:spcPts val="600"/>
                </a:spcBef>
                <a:spcAft>
                  <a:spcPts val="600"/>
                </a:spcAft>
                <a:buFont typeface="+mj-lt"/>
                <a:buAutoNum type="arabicPeriod"/>
              </a:pPr>
              <a:r>
                <a:rPr lang="fr-FR" sz="600" dirty="0" smtClean="0"/>
                <a:t>Entrée d’un tiers dans le capital des deux sociétés</a:t>
              </a:r>
            </a:p>
            <a:p>
              <a:pPr marL="342900" indent="-342900">
                <a:spcAft>
                  <a:spcPts val="600"/>
                </a:spcAft>
                <a:buFont typeface="+mj-lt"/>
                <a:buAutoNum type="arabicPeriod"/>
              </a:pPr>
              <a:r>
                <a:rPr lang="fr-FR" sz="600" dirty="0" smtClean="0"/>
                <a:t>Vente de 15% de Séolis au SIEDS</a:t>
              </a:r>
            </a:p>
            <a:p>
              <a:pPr marL="342900" indent="-342900">
                <a:spcAft>
                  <a:spcPts val="600"/>
                </a:spcAft>
                <a:buFont typeface="+mj-lt"/>
                <a:buAutoNum type="arabicPeriod"/>
              </a:pPr>
              <a:r>
                <a:rPr lang="fr-FR" sz="600" dirty="0" smtClean="0"/>
                <a:t>Vente consensuelle de 15% de Séolis à un tiers</a:t>
              </a:r>
            </a:p>
            <a:p>
              <a:pPr marL="342900" indent="-342900">
                <a:spcAft>
                  <a:spcPts val="600"/>
                </a:spcAft>
                <a:buFont typeface="+mj-lt"/>
                <a:buAutoNum type="arabicPeriod"/>
              </a:pPr>
              <a:r>
                <a:rPr lang="fr-FR" sz="600" dirty="0" smtClean="0"/>
                <a:t>Status quo</a:t>
              </a:r>
            </a:p>
            <a:p>
              <a:pPr marL="342900" indent="-342900">
                <a:spcAft>
                  <a:spcPts val="600"/>
                </a:spcAft>
                <a:buFont typeface="+mj-lt"/>
                <a:buAutoNum type="arabicPeriod"/>
              </a:pPr>
              <a:r>
                <a:rPr lang="fr-FR" sz="600" dirty="0" smtClean="0"/>
                <a:t>Vente à un fonds de gestion de crise</a:t>
              </a:r>
              <a:endParaRPr lang="fr-FR" sz="600" dirty="0"/>
            </a:p>
          </p:txBody>
        </p:sp>
      </p:grpSp>
      <p:sp>
        <p:nvSpPr>
          <p:cNvPr id="22" name="Rectangle à coins arrondis 21"/>
          <p:cNvSpPr/>
          <p:nvPr/>
        </p:nvSpPr>
        <p:spPr>
          <a:xfrm>
            <a:off x="1171373" y="2080217"/>
            <a:ext cx="1681743" cy="241892"/>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82182" y="4059973"/>
            <a:ext cx="3071798" cy="2730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p:cNvSpPr txBox="1"/>
          <p:nvPr/>
        </p:nvSpPr>
        <p:spPr>
          <a:xfrm>
            <a:off x="536174" y="4270832"/>
            <a:ext cx="4727284" cy="1661993"/>
          </a:xfrm>
          <a:prstGeom prst="rect">
            <a:avLst/>
          </a:prstGeom>
          <a:noFill/>
        </p:spPr>
        <p:txBody>
          <a:bodyPr wrap="square" rtlCol="0">
            <a:spAutoFit/>
          </a:bodyPr>
          <a:lstStyle/>
          <a:p>
            <a:pPr indent="-342900">
              <a:buFont typeface="+mj-lt"/>
              <a:buAutoNum type="arabicPeriod" startAt="2"/>
            </a:pPr>
            <a:r>
              <a:rPr lang="fr-FR" dirty="0">
                <a:solidFill>
                  <a:schemeClr val="tx2">
                    <a:lumMod val="75000"/>
                  </a:schemeClr>
                </a:solidFill>
              </a:rPr>
              <a:t>Implications Financières</a:t>
            </a:r>
          </a:p>
          <a:p>
            <a:pPr marL="540000" lvl="1" indent="-342900">
              <a:buFont typeface="Calibri" pitchFamily="34" charset="0"/>
              <a:buChar char="―"/>
            </a:pPr>
            <a:r>
              <a:rPr lang="fr-FR" sz="1400" dirty="0">
                <a:solidFill>
                  <a:schemeClr val="tx2">
                    <a:lumMod val="75000"/>
                  </a:schemeClr>
                </a:solidFill>
              </a:rPr>
              <a:t>La pleine collaboration de Séolis est nécessaire pour optimiser le prix de cession.</a:t>
            </a:r>
          </a:p>
          <a:p>
            <a:pPr marL="540000" lvl="1" indent="-342900">
              <a:buFont typeface="Calibri" pitchFamily="34" charset="0"/>
              <a:buChar char="―"/>
            </a:pPr>
            <a:r>
              <a:rPr lang="fr-FR" sz="1400" dirty="0">
                <a:solidFill>
                  <a:schemeClr val="tx2">
                    <a:lumMod val="75000"/>
                  </a:schemeClr>
                </a:solidFill>
              </a:rPr>
              <a:t>Sur la base de la valorisation dérivée de l’option Endesa, pour la proposition Sorégies, Sorégies reçoit entre €21,6m et €23,6m et Séolis/ SIEDS entre €5,4m et €6,4m nets.</a:t>
            </a:r>
          </a:p>
        </p:txBody>
      </p:sp>
      <p:sp>
        <p:nvSpPr>
          <p:cNvPr id="23" name="Ellipse 22"/>
          <p:cNvSpPr/>
          <p:nvPr/>
        </p:nvSpPr>
        <p:spPr>
          <a:xfrm rot="20209269">
            <a:off x="6884511" y="4780817"/>
            <a:ext cx="1276350" cy="338924"/>
          </a:xfrm>
          <a:prstGeom prst="ellipse">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4" name="Forme 33"/>
          <p:cNvCxnSpPr>
            <a:stCxn id="23" idx="6"/>
          </p:cNvCxnSpPr>
          <p:nvPr/>
        </p:nvCxnSpPr>
        <p:spPr>
          <a:xfrm flipV="1">
            <a:off x="8109348" y="4475567"/>
            <a:ext cx="358375" cy="223525"/>
          </a:xfrm>
          <a:prstGeom prst="bentConnector3">
            <a:avLst>
              <a:gd name="adj1" fmla="val 100499"/>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7767547" y="4297088"/>
            <a:ext cx="912429" cy="246221"/>
          </a:xfrm>
          <a:prstGeom prst="rect">
            <a:avLst/>
          </a:prstGeom>
          <a:noFill/>
        </p:spPr>
        <p:txBody>
          <a:bodyPr wrap="none" rtlCol="0">
            <a:spAutoFit/>
          </a:bodyPr>
          <a:lstStyle/>
          <a:p>
            <a:r>
              <a:rPr lang="fr-FR" sz="1000" dirty="0" smtClean="0">
                <a:solidFill>
                  <a:srgbClr val="FF3300"/>
                </a:solidFill>
              </a:rPr>
              <a:t>Espoir de gain</a:t>
            </a:r>
            <a:endParaRPr lang="fr-FR" sz="1000" dirty="0">
              <a:solidFill>
                <a:srgbClr val="FF3300"/>
              </a:solidFill>
            </a:endParaRPr>
          </a:p>
        </p:txBody>
      </p:sp>
    </p:spTree>
    <p:extLst>
      <p:ext uri="{BB962C8B-B14F-4D97-AF65-F5344CB8AC3E}">
        <p14:creationId xmlns:p14="http://schemas.microsoft.com/office/powerpoint/2010/main" val="3783212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4.4. </a:t>
            </a:r>
            <a:r>
              <a:rPr lang="fr-FR" sz="2800" dirty="0">
                <a:solidFill>
                  <a:schemeClr val="tx2">
                    <a:lumMod val="75000"/>
                  </a:schemeClr>
                </a:solidFill>
              </a:rPr>
              <a:t>– Vente consensuelle de 15% de Séolis à un tiers </a:t>
            </a:r>
            <a:r>
              <a:rPr lang="fr-FR" sz="2800" dirty="0" smtClean="0">
                <a:solidFill>
                  <a:schemeClr val="tx2">
                    <a:lumMod val="75000"/>
                  </a:schemeClr>
                </a:solidFill>
              </a:rPr>
              <a:t>(2/2</a:t>
            </a:r>
            <a:r>
              <a:rPr lang="fr-FR" sz="2800" dirty="0">
                <a:solidFill>
                  <a:schemeClr val="tx2">
                    <a:lumMod val="75000"/>
                  </a:schemeClr>
                </a:solidFill>
              </a:rPr>
              <a:t>)</a:t>
            </a:r>
          </a:p>
        </p:txBody>
      </p:sp>
      <p:sp>
        <p:nvSpPr>
          <p:cNvPr id="3" name="Sous-titre 2"/>
          <p:cNvSpPr>
            <a:spLocks noGrp="1"/>
          </p:cNvSpPr>
          <p:nvPr>
            <p:ph idx="1"/>
          </p:nvPr>
        </p:nvSpPr>
        <p:spPr>
          <a:xfrm>
            <a:off x="504967" y="1337482"/>
            <a:ext cx="8188657" cy="4844954"/>
          </a:xfrm>
          <a:noFill/>
          <a:ln>
            <a:solidFill>
              <a:schemeClr val="tx2">
                <a:lumMod val="75000"/>
              </a:schemeClr>
            </a:solidFill>
          </a:ln>
        </p:spPr>
        <p:txBody>
          <a:bodyPr lIns="144000">
            <a:normAutofit lnSpcReduction="10000"/>
          </a:bodyPr>
          <a:lstStyle/>
          <a:p>
            <a:pPr lvl="1">
              <a:spcBef>
                <a:spcPts val="0"/>
              </a:spcBef>
              <a:buFontTx/>
              <a:buChar char="-"/>
            </a:pPr>
            <a:endParaRPr lang="fr-FR" sz="1600" dirty="0" smtClean="0">
              <a:solidFill>
                <a:schemeClr val="tx2">
                  <a:lumMod val="75000"/>
                </a:schemeClr>
              </a:solidFill>
            </a:endParaRPr>
          </a:p>
          <a:p>
            <a:pPr lvl="0">
              <a:buFont typeface="+mj-lt"/>
              <a:buAutoNum type="arabicPeriod" startAt="3"/>
            </a:pPr>
            <a:r>
              <a:rPr lang="fr-FR" sz="1800" dirty="0" smtClean="0">
                <a:solidFill>
                  <a:schemeClr val="tx2">
                    <a:lumMod val="75000"/>
                  </a:schemeClr>
                </a:solidFill>
              </a:rPr>
              <a:t>Implication sur la gestion de Sorégies</a:t>
            </a:r>
          </a:p>
          <a:p>
            <a:pPr lvl="1"/>
            <a:r>
              <a:rPr lang="fr-FR" sz="1400" dirty="0" smtClean="0">
                <a:solidFill>
                  <a:schemeClr val="tx2">
                    <a:lumMod val="75000"/>
                  </a:schemeClr>
                </a:solidFill>
              </a:rPr>
              <a:t>Aucune.</a:t>
            </a:r>
          </a:p>
          <a:p>
            <a:pPr lvl="1"/>
            <a:endParaRPr lang="fr-FR" sz="1400" dirty="0">
              <a:solidFill>
                <a:schemeClr val="tx2">
                  <a:lumMod val="75000"/>
                </a:schemeClr>
              </a:solidFill>
            </a:endParaRPr>
          </a:p>
          <a:p>
            <a:pPr marL="400050">
              <a:buFont typeface="+mj-lt"/>
              <a:buAutoNum type="arabicPeriod" startAt="3"/>
            </a:pPr>
            <a:r>
              <a:rPr lang="fr-FR" sz="1800" dirty="0" smtClean="0">
                <a:solidFill>
                  <a:schemeClr val="tx2">
                    <a:lumMod val="75000"/>
                  </a:schemeClr>
                </a:solidFill>
              </a:rPr>
              <a:t>Implications politiques</a:t>
            </a:r>
          </a:p>
          <a:p>
            <a:pPr lvl="1"/>
            <a:r>
              <a:rPr lang="fr-FR" sz="1400" dirty="0" smtClean="0">
                <a:solidFill>
                  <a:schemeClr val="tx2">
                    <a:lumMod val="75000"/>
                  </a:schemeClr>
                </a:solidFill>
              </a:rPr>
              <a:t>Le partage de plus-value sera critique afin d’éviter une action des élus des Deux –Sèvres, accusant Sorégies de réaliser des plus-values à leurs dépens.</a:t>
            </a:r>
          </a:p>
          <a:p>
            <a:pPr lvl="1"/>
            <a:r>
              <a:rPr lang="fr-FR" sz="1400" dirty="0" smtClean="0">
                <a:solidFill>
                  <a:schemeClr val="tx2">
                    <a:lumMod val="75000"/>
                  </a:schemeClr>
                </a:solidFill>
              </a:rPr>
              <a:t>En outre, l’entrée d’un tiers privé peut être instrumentalisé par les représentants du personnel sur la base d’une « privatisation rampante », orchestrée par Sorégies.</a:t>
            </a:r>
          </a:p>
          <a:p>
            <a:pPr lvl="1"/>
            <a:r>
              <a:rPr lang="fr-FR" sz="1400" dirty="0" smtClean="0">
                <a:solidFill>
                  <a:schemeClr val="tx2">
                    <a:lumMod val="75000"/>
                  </a:schemeClr>
                </a:solidFill>
              </a:rPr>
              <a:t>Cette option confirme la fin de l’intérêt commun de fusionner.</a:t>
            </a:r>
          </a:p>
          <a:p>
            <a:pPr lvl="1"/>
            <a:endParaRPr lang="fr-FR" sz="1400" dirty="0">
              <a:solidFill>
                <a:schemeClr val="tx2">
                  <a:lumMod val="75000"/>
                </a:schemeClr>
              </a:solidFill>
            </a:endParaRPr>
          </a:p>
          <a:p>
            <a:pPr marL="400050">
              <a:buFont typeface="+mj-lt"/>
              <a:buAutoNum type="arabicPeriod" startAt="3"/>
            </a:pPr>
            <a:r>
              <a:rPr lang="fr-FR" sz="1800" dirty="0" smtClean="0">
                <a:solidFill>
                  <a:schemeClr val="tx2">
                    <a:lumMod val="75000"/>
                  </a:schemeClr>
                </a:solidFill>
              </a:rPr>
              <a:t>Faisabilité</a:t>
            </a:r>
            <a:endParaRPr lang="fr-FR" sz="1800" dirty="0">
              <a:solidFill>
                <a:schemeClr val="tx2">
                  <a:lumMod val="75000"/>
                </a:schemeClr>
              </a:solidFill>
            </a:endParaRPr>
          </a:p>
          <a:p>
            <a:pPr marL="857250" lvl="1" indent="-342900"/>
            <a:r>
              <a:rPr lang="fr-FR" sz="1400" dirty="0" smtClean="0">
                <a:solidFill>
                  <a:schemeClr val="tx2">
                    <a:lumMod val="75000"/>
                  </a:schemeClr>
                </a:solidFill>
              </a:rPr>
              <a:t>Exécution plus risquée car implique une collaboration constante de Séolis durant tout le </a:t>
            </a:r>
            <a:r>
              <a:rPr lang="fr-FR" sz="1400" dirty="0" err="1" smtClean="0">
                <a:solidFill>
                  <a:schemeClr val="tx2">
                    <a:lumMod val="75000"/>
                  </a:schemeClr>
                </a:solidFill>
              </a:rPr>
              <a:t>process</a:t>
            </a:r>
            <a:r>
              <a:rPr lang="fr-FR" sz="1400" dirty="0" smtClean="0">
                <a:solidFill>
                  <a:schemeClr val="tx2">
                    <a:lumMod val="75000"/>
                  </a:schemeClr>
                </a:solidFill>
              </a:rPr>
              <a:t>.</a:t>
            </a:r>
          </a:p>
          <a:p>
            <a:pPr marL="857250" lvl="1" indent="-342900"/>
            <a:r>
              <a:rPr lang="fr-FR" sz="1400" dirty="0" smtClean="0">
                <a:solidFill>
                  <a:schemeClr val="tx2">
                    <a:lumMod val="75000"/>
                  </a:schemeClr>
                </a:solidFill>
              </a:rPr>
              <a:t>Risque pris par Sorégies sur la valorisation et l’existence d’une demande pour l’actif.</a:t>
            </a:r>
          </a:p>
          <a:p>
            <a:pPr marL="857250" lvl="1" indent="-342900"/>
            <a:endParaRPr lang="fr-FR" sz="1400" dirty="0">
              <a:solidFill>
                <a:schemeClr val="tx2">
                  <a:lumMod val="75000"/>
                </a:schemeClr>
              </a:solidFill>
            </a:endParaRPr>
          </a:p>
          <a:p>
            <a:pPr marL="457200">
              <a:buFont typeface="+mj-lt"/>
              <a:buAutoNum type="arabicPeriod" startAt="3"/>
            </a:pPr>
            <a:r>
              <a:rPr lang="fr-FR" sz="1800" dirty="0" smtClean="0">
                <a:solidFill>
                  <a:schemeClr val="tx2">
                    <a:lumMod val="75000"/>
                  </a:schemeClr>
                </a:solidFill>
              </a:rPr>
              <a:t>Conclusion</a:t>
            </a:r>
          </a:p>
          <a:p>
            <a:pPr marL="857250" lvl="1"/>
            <a:r>
              <a:rPr lang="fr-FR" sz="1400" dirty="0" smtClean="0">
                <a:solidFill>
                  <a:schemeClr val="tx2">
                    <a:lumMod val="75000"/>
                  </a:schemeClr>
                </a:solidFill>
              </a:rPr>
              <a:t>Option qui permet de maximiser la valeur de l’actif.</a:t>
            </a:r>
          </a:p>
          <a:p>
            <a:pPr marL="857250" lvl="1"/>
            <a:r>
              <a:rPr lang="fr-FR" sz="1400" dirty="0" smtClean="0">
                <a:solidFill>
                  <a:schemeClr val="tx2">
                    <a:lumMod val="75000"/>
                  </a:schemeClr>
                </a:solidFill>
              </a:rPr>
              <a:t>Met un point final à toute velléité de fusion.</a:t>
            </a:r>
          </a:p>
          <a:p>
            <a:pPr marL="857250" lvl="1"/>
            <a:r>
              <a:rPr lang="fr-FR" sz="1400" dirty="0" smtClean="0">
                <a:solidFill>
                  <a:schemeClr val="tx2">
                    <a:lumMod val="75000"/>
                  </a:schemeClr>
                </a:solidFill>
              </a:rPr>
              <a:t>Risque politique et d’image à gérer attentivement.</a:t>
            </a:r>
            <a:endParaRPr lang="fr-FR" sz="1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18</a:t>
            </a:fld>
            <a:endParaRPr lang="fr-FR" dirty="0"/>
          </a:p>
        </p:txBody>
      </p:sp>
    </p:spTree>
    <p:extLst>
      <p:ext uri="{BB962C8B-B14F-4D97-AF65-F5344CB8AC3E}">
        <p14:creationId xmlns:p14="http://schemas.microsoft.com/office/powerpoint/2010/main" val="17309058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4.5. – Statu quo</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19</a:t>
            </a:fld>
            <a:endParaRPr lang="fr-FR" dirty="0"/>
          </a:p>
        </p:txBody>
      </p:sp>
      <p:sp>
        <p:nvSpPr>
          <p:cNvPr id="15" name="Sous-titre 2"/>
          <p:cNvSpPr txBox="1">
            <a:spLocks/>
          </p:cNvSpPr>
          <p:nvPr/>
        </p:nvSpPr>
        <p:spPr>
          <a:xfrm>
            <a:off x="3000375" y="1112277"/>
            <a:ext cx="5679601" cy="1528548"/>
          </a:xfrm>
          <a:prstGeom prst="rect">
            <a:avLst/>
          </a:prstGeom>
          <a:noFill/>
          <a:ln>
            <a:solidFill>
              <a:schemeClr val="tx2">
                <a:lumMod val="75000"/>
              </a:schemeClr>
            </a:solidFill>
          </a:ln>
        </p:spPr>
        <p:txBody>
          <a:bodyPr vert="horz" lIns="144000" tIns="45720" rIns="91440" bIns="45720" rtlCol="0" anchor="ctr">
            <a:norm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fr-FR" sz="1800" b="0" i="0" u="none" strike="noStrike" kern="1200" cap="none" spc="0" normalizeH="0" baseline="0" noProof="0" dirty="0" smtClean="0">
                <a:ln>
                  <a:noFill/>
                </a:ln>
                <a:solidFill>
                  <a:schemeClr val="tx2">
                    <a:lumMod val="75000"/>
                  </a:schemeClr>
                </a:solidFill>
                <a:effectLst/>
                <a:uLnTx/>
                <a:uFillTx/>
                <a:latin typeface="+mn-lt"/>
                <a:ea typeface="+mn-ea"/>
                <a:cs typeface="+mn-cs"/>
              </a:rPr>
              <a:t>Solution inacceptable</a:t>
            </a:r>
            <a:r>
              <a:rPr kumimoji="0" lang="fr-FR" sz="1800" b="0" i="0" u="none" strike="noStrike" kern="1200" cap="none" spc="0" normalizeH="0" noProof="0" dirty="0" smtClean="0">
                <a:ln>
                  <a:noFill/>
                </a:ln>
                <a:solidFill>
                  <a:schemeClr val="tx2">
                    <a:lumMod val="75000"/>
                  </a:schemeClr>
                </a:solidFill>
                <a:effectLst/>
                <a:uLnTx/>
                <a:uFillTx/>
                <a:latin typeface="+mn-lt"/>
                <a:ea typeface="+mn-ea"/>
                <a:cs typeface="+mn-cs"/>
              </a:rPr>
              <a:t> pour les deux parties</a:t>
            </a:r>
            <a:r>
              <a:rPr kumimoji="0" lang="fr-FR" sz="1800" b="0" i="0" u="none" strike="noStrike" kern="1200" cap="none" spc="0" normalizeH="0" baseline="0" noProof="0" dirty="0" smtClean="0">
                <a:ln>
                  <a:noFill/>
                </a:ln>
                <a:solidFill>
                  <a:schemeClr val="tx2">
                    <a:lumMod val="75000"/>
                  </a:schemeClr>
                </a:solidFill>
                <a:effectLst/>
                <a:uLnTx/>
                <a:uFillTx/>
                <a:latin typeface="+mn-lt"/>
                <a:ea typeface="+mn-ea"/>
                <a:cs typeface="+mn-cs"/>
              </a:rPr>
              <a:t>.</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16" name="Groupe 15"/>
          <p:cNvGrpSpPr/>
          <p:nvPr/>
        </p:nvGrpSpPr>
        <p:grpSpPr>
          <a:xfrm>
            <a:off x="473611" y="1112276"/>
            <a:ext cx="2426205" cy="1528549"/>
            <a:chOff x="3660697" y="1314264"/>
            <a:chExt cx="5101166" cy="3312327"/>
          </a:xfrm>
        </p:grpSpPr>
        <p:sp>
          <p:nvSpPr>
            <p:cNvPr id="17" name="Rectangle 16"/>
            <p:cNvSpPr/>
            <p:nvPr/>
          </p:nvSpPr>
          <p:spPr>
            <a:xfrm>
              <a:off x="3660697" y="1314264"/>
              <a:ext cx="5101166"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500" dirty="0"/>
            </a:p>
          </p:txBody>
        </p:sp>
        <p:sp>
          <p:nvSpPr>
            <p:cNvPr id="18" name="Triangle rectangle 2"/>
            <p:cNvSpPr/>
            <p:nvPr/>
          </p:nvSpPr>
          <p:spPr>
            <a:xfrm rot="5400000">
              <a:off x="3045654" y="2517906"/>
              <a:ext cx="3015094" cy="792844"/>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600"/>
            </a:p>
          </p:txBody>
        </p:sp>
        <p:sp>
          <p:nvSpPr>
            <p:cNvPr id="19" name="ZoneTexte 18"/>
            <p:cNvSpPr txBox="1"/>
            <p:nvPr/>
          </p:nvSpPr>
          <p:spPr>
            <a:xfrm>
              <a:off x="3664988" y="1401565"/>
              <a:ext cx="523082"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0" name="ZoneTexte 19"/>
            <p:cNvSpPr txBox="1"/>
            <p:nvPr/>
          </p:nvSpPr>
          <p:spPr>
            <a:xfrm>
              <a:off x="3691947" y="3702283"/>
              <a:ext cx="469156"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1" name="ZoneTexte 20"/>
            <p:cNvSpPr txBox="1"/>
            <p:nvPr/>
          </p:nvSpPr>
          <p:spPr>
            <a:xfrm>
              <a:off x="5056873" y="1392069"/>
              <a:ext cx="3677695" cy="2576990"/>
            </a:xfrm>
            <a:prstGeom prst="rect">
              <a:avLst/>
            </a:prstGeom>
            <a:noFill/>
          </p:spPr>
          <p:txBody>
            <a:bodyPr wrap="square" rtlCol="0">
              <a:noAutofit/>
            </a:bodyPr>
            <a:lstStyle/>
            <a:p>
              <a:pPr marL="342900" indent="-342900">
                <a:spcBef>
                  <a:spcPts val="600"/>
                </a:spcBef>
                <a:spcAft>
                  <a:spcPts val="600"/>
                </a:spcAft>
              </a:pPr>
              <a:r>
                <a:rPr lang="fr-FR" sz="600" dirty="0" smtClean="0"/>
                <a:t>0,	Fusion Immédiate</a:t>
              </a:r>
            </a:p>
            <a:p>
              <a:pPr marL="342900" indent="-342900">
                <a:spcBef>
                  <a:spcPts val="600"/>
                </a:spcBef>
                <a:spcAft>
                  <a:spcPts val="600"/>
                </a:spcAft>
                <a:buFont typeface="+mj-lt"/>
                <a:buAutoNum type="arabicPeriod"/>
              </a:pPr>
              <a:r>
                <a:rPr lang="fr-FR" sz="600" dirty="0" smtClean="0"/>
                <a:t>Croisement des participations</a:t>
              </a:r>
            </a:p>
            <a:p>
              <a:pPr marL="342900" indent="-342900">
                <a:spcBef>
                  <a:spcPts val="600"/>
                </a:spcBef>
                <a:spcAft>
                  <a:spcPts val="600"/>
                </a:spcAft>
                <a:buFont typeface="+mj-lt"/>
                <a:buAutoNum type="arabicPeriod"/>
              </a:pPr>
              <a:r>
                <a:rPr lang="fr-FR" sz="600" dirty="0" smtClean="0"/>
                <a:t>Entrée d’un tiers dans le capital des deux sociétés</a:t>
              </a:r>
            </a:p>
            <a:p>
              <a:pPr marL="342900" indent="-342900">
                <a:spcAft>
                  <a:spcPts val="600"/>
                </a:spcAft>
                <a:buFont typeface="+mj-lt"/>
                <a:buAutoNum type="arabicPeriod"/>
              </a:pPr>
              <a:r>
                <a:rPr lang="fr-FR" sz="600" dirty="0" smtClean="0"/>
                <a:t>Vente de 15% de Séolis au SIEDS</a:t>
              </a:r>
            </a:p>
            <a:p>
              <a:pPr marL="342900" indent="-342900">
                <a:spcAft>
                  <a:spcPts val="600"/>
                </a:spcAft>
                <a:buFont typeface="+mj-lt"/>
                <a:buAutoNum type="arabicPeriod"/>
              </a:pPr>
              <a:r>
                <a:rPr lang="fr-FR" sz="600" dirty="0" smtClean="0"/>
                <a:t>Vente consensuelle de 15% de Séolis à un tiers</a:t>
              </a:r>
            </a:p>
            <a:p>
              <a:pPr marL="342900" indent="-342900">
                <a:spcAft>
                  <a:spcPts val="600"/>
                </a:spcAft>
                <a:buFont typeface="+mj-lt"/>
                <a:buAutoNum type="arabicPeriod"/>
              </a:pPr>
              <a:r>
                <a:rPr lang="fr-FR" sz="600" dirty="0" smtClean="0"/>
                <a:t>Statu quo</a:t>
              </a:r>
            </a:p>
            <a:p>
              <a:pPr marL="342900" indent="-342900">
                <a:spcAft>
                  <a:spcPts val="600"/>
                </a:spcAft>
                <a:buFont typeface="+mj-lt"/>
                <a:buAutoNum type="arabicPeriod"/>
              </a:pPr>
              <a:r>
                <a:rPr lang="fr-FR" sz="600" dirty="0" smtClean="0"/>
                <a:t>Vente à un fonds de gestion de crise</a:t>
              </a:r>
              <a:endParaRPr lang="fr-FR" sz="600" dirty="0"/>
            </a:p>
          </p:txBody>
        </p:sp>
      </p:grpSp>
      <p:sp>
        <p:nvSpPr>
          <p:cNvPr id="22" name="Rectangle à coins arrondis 21"/>
          <p:cNvSpPr/>
          <p:nvPr/>
        </p:nvSpPr>
        <p:spPr>
          <a:xfrm>
            <a:off x="1137657" y="2348520"/>
            <a:ext cx="1681743" cy="120946"/>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042727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Index</a:t>
            </a:r>
            <a:endParaRPr lang="fr-FR" sz="2800" dirty="0">
              <a:solidFill>
                <a:schemeClr val="tx2">
                  <a:lumMod val="75000"/>
                </a:schemeClr>
              </a:solidFill>
            </a:endParaRPr>
          </a:p>
        </p:txBody>
      </p:sp>
      <p:sp>
        <p:nvSpPr>
          <p:cNvPr id="3" name="Sous-titre 2"/>
          <p:cNvSpPr>
            <a:spLocks noGrp="1"/>
          </p:cNvSpPr>
          <p:nvPr>
            <p:ph idx="1"/>
          </p:nvPr>
        </p:nvSpPr>
        <p:spPr>
          <a:xfrm>
            <a:off x="1115616" y="1600200"/>
            <a:ext cx="6984776" cy="4525963"/>
          </a:xfrm>
          <a:noFill/>
          <a:ln>
            <a:solidFill>
              <a:schemeClr val="tx2">
                <a:lumMod val="75000"/>
              </a:schemeClr>
            </a:solidFill>
          </a:ln>
        </p:spPr>
        <p:txBody>
          <a:bodyPr lIns="144000">
            <a:normAutofit fontScale="92500"/>
          </a:bodyPr>
          <a:lstStyle/>
          <a:p>
            <a:pPr marL="457200" indent="-457200">
              <a:lnSpc>
                <a:spcPct val="200000"/>
              </a:lnSpc>
              <a:buFont typeface="+mj-lt"/>
              <a:buAutoNum type="arabicPeriod"/>
            </a:pPr>
            <a:r>
              <a:rPr lang="fr-FR" sz="2400" dirty="0" smtClean="0">
                <a:solidFill>
                  <a:schemeClr val="tx2">
                    <a:lumMod val="75000"/>
                  </a:schemeClr>
                </a:solidFill>
              </a:rPr>
              <a:t>Progression de la mission</a:t>
            </a:r>
          </a:p>
          <a:p>
            <a:pPr marL="457200" indent="-457200">
              <a:lnSpc>
                <a:spcPct val="200000"/>
              </a:lnSpc>
              <a:buFont typeface="+mj-lt"/>
              <a:buAutoNum type="arabicPeriod"/>
            </a:pPr>
            <a:r>
              <a:rPr lang="fr-FR" sz="2400" dirty="0" smtClean="0">
                <a:solidFill>
                  <a:schemeClr val="tx2">
                    <a:lumMod val="75000"/>
                  </a:schemeClr>
                </a:solidFill>
              </a:rPr>
              <a:t>Position des sociétés</a:t>
            </a:r>
          </a:p>
          <a:p>
            <a:pPr marL="457200" indent="-457200">
              <a:lnSpc>
                <a:spcPct val="200000"/>
              </a:lnSpc>
              <a:buFont typeface="+mj-lt"/>
              <a:buAutoNum type="arabicPeriod"/>
            </a:pPr>
            <a:r>
              <a:rPr lang="fr-FR" sz="2400" dirty="0" smtClean="0">
                <a:solidFill>
                  <a:schemeClr val="tx2">
                    <a:lumMod val="75000"/>
                  </a:schemeClr>
                </a:solidFill>
              </a:rPr>
              <a:t>Un consensus paradoxal</a:t>
            </a:r>
            <a:endParaRPr lang="fr-FR" sz="2000" dirty="0" smtClean="0">
              <a:solidFill>
                <a:schemeClr val="tx2">
                  <a:lumMod val="75000"/>
                </a:schemeClr>
              </a:solidFill>
            </a:endParaRPr>
          </a:p>
          <a:p>
            <a:pPr marL="457200" indent="-457200">
              <a:lnSpc>
                <a:spcPct val="200000"/>
              </a:lnSpc>
              <a:buFont typeface="+mj-lt"/>
              <a:buAutoNum type="arabicPeriod"/>
            </a:pPr>
            <a:r>
              <a:rPr lang="fr-FR" sz="2400" dirty="0" smtClean="0">
                <a:solidFill>
                  <a:schemeClr val="tx2">
                    <a:lumMod val="75000"/>
                  </a:schemeClr>
                </a:solidFill>
              </a:rPr>
              <a:t>Analyse des options</a:t>
            </a:r>
          </a:p>
          <a:p>
            <a:pPr marL="457200" indent="-457200">
              <a:lnSpc>
                <a:spcPct val="200000"/>
              </a:lnSpc>
              <a:buFont typeface="+mj-lt"/>
              <a:buAutoNum type="arabicPeriod"/>
            </a:pPr>
            <a:r>
              <a:rPr lang="fr-FR" sz="2400" dirty="0" smtClean="0">
                <a:solidFill>
                  <a:schemeClr val="tx2">
                    <a:lumMod val="75000"/>
                  </a:schemeClr>
                </a:solidFill>
              </a:rPr>
              <a:t>Conclusion</a:t>
            </a:r>
          </a:p>
          <a:p>
            <a:pPr marL="457200" indent="-457200">
              <a:lnSpc>
                <a:spcPct val="200000"/>
              </a:lnSpc>
              <a:buFont typeface="+mj-lt"/>
              <a:buAutoNum type="arabicPeriod"/>
            </a:pPr>
            <a:r>
              <a:rPr lang="fr-FR" sz="2400" dirty="0" smtClean="0">
                <a:solidFill>
                  <a:schemeClr val="tx2">
                    <a:lumMod val="75000"/>
                  </a:schemeClr>
                </a:solidFill>
              </a:rPr>
              <a:t>Prochaines étapes</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a:t>
            </a:fld>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4.6. – Vente à un fonds de gestion de crise</a:t>
            </a:r>
            <a:endParaRPr lang="fr-FR" sz="2800" dirty="0">
              <a:solidFill>
                <a:schemeClr val="tx2">
                  <a:lumMod val="75000"/>
                </a:schemeClr>
              </a:solidFill>
            </a:endParaRPr>
          </a:p>
        </p:txBody>
      </p:sp>
      <p:sp>
        <p:nvSpPr>
          <p:cNvPr id="3" name="Sous-titre 2"/>
          <p:cNvSpPr>
            <a:spLocks noGrp="1"/>
          </p:cNvSpPr>
          <p:nvPr>
            <p:ph idx="1"/>
          </p:nvPr>
        </p:nvSpPr>
        <p:spPr>
          <a:xfrm>
            <a:off x="473611" y="2752725"/>
            <a:ext cx="8220013" cy="3429711"/>
          </a:xfrm>
          <a:noFill/>
          <a:ln>
            <a:solidFill>
              <a:schemeClr val="tx2">
                <a:lumMod val="75000"/>
              </a:schemeClr>
            </a:solidFill>
          </a:ln>
        </p:spPr>
        <p:txBody>
          <a:bodyPr lIns="144000">
            <a:normAutofit/>
          </a:bodyPr>
          <a:lstStyle/>
          <a:p>
            <a:pPr lvl="1">
              <a:spcBef>
                <a:spcPts val="0"/>
              </a:spcBef>
              <a:buFontTx/>
              <a:buChar char="-"/>
            </a:pPr>
            <a:endParaRPr lang="fr-FR" sz="1600" dirty="0" smtClean="0">
              <a:solidFill>
                <a:schemeClr val="tx2">
                  <a:lumMod val="75000"/>
                </a:schemeClr>
              </a:solidFill>
            </a:endParaRPr>
          </a:p>
          <a:p>
            <a:pPr lvl="0">
              <a:buFont typeface="+mj-lt"/>
              <a:buAutoNum type="arabicPeriod"/>
            </a:pPr>
            <a:r>
              <a:rPr lang="fr-FR" sz="1800" dirty="0" smtClean="0">
                <a:solidFill>
                  <a:schemeClr val="tx2">
                    <a:lumMod val="75000"/>
                  </a:schemeClr>
                </a:solidFill>
              </a:rPr>
              <a:t>Description</a:t>
            </a:r>
          </a:p>
          <a:p>
            <a:pPr lvl="1"/>
            <a:r>
              <a:rPr lang="fr-FR" sz="1400" dirty="0" smtClean="0">
                <a:solidFill>
                  <a:schemeClr val="tx2">
                    <a:lumMod val="75000"/>
                  </a:schemeClr>
                </a:solidFill>
              </a:rPr>
              <a:t>Sorégies réalise une cession de 15% du capital de Séolis à un fonds spécialisé dans l’investissement dans les actifs dépréciés.</a:t>
            </a:r>
          </a:p>
          <a:p>
            <a:pPr lvl="1"/>
            <a:r>
              <a:rPr lang="fr-FR" sz="1400" dirty="0" smtClean="0">
                <a:solidFill>
                  <a:schemeClr val="tx2">
                    <a:lumMod val="75000"/>
                  </a:schemeClr>
                </a:solidFill>
              </a:rPr>
              <a:t>La cession se fait sans l’assentiment de Séolis et du SIEDS.</a:t>
            </a:r>
          </a:p>
          <a:p>
            <a:pPr lvl="1"/>
            <a:endParaRPr lang="fr-FR" sz="1400" dirty="0">
              <a:solidFill>
                <a:schemeClr val="tx2">
                  <a:lumMod val="75000"/>
                </a:schemeClr>
              </a:solidFill>
            </a:endParaRPr>
          </a:p>
          <a:p>
            <a:pPr marL="400050">
              <a:buFont typeface="+mj-lt"/>
              <a:buAutoNum type="arabicPeriod"/>
            </a:pPr>
            <a:r>
              <a:rPr lang="fr-FR" sz="1800" dirty="0" smtClean="0">
                <a:solidFill>
                  <a:schemeClr val="tx2">
                    <a:lumMod val="75000"/>
                  </a:schemeClr>
                </a:solidFill>
              </a:rPr>
              <a:t>Conclusion</a:t>
            </a:r>
          </a:p>
          <a:p>
            <a:pPr marL="857250" lvl="1" indent="-342900"/>
            <a:r>
              <a:rPr lang="fr-FR" sz="1400" dirty="0" smtClean="0">
                <a:solidFill>
                  <a:schemeClr val="tx2">
                    <a:lumMod val="75000"/>
                  </a:schemeClr>
                </a:solidFill>
              </a:rPr>
              <a:t>Sur le plan financier, un fonds de ce type exigera une décote très importante sur la valeur vénale, rendant le résultat financier pour Sorégies très proche de la proposition actuelle du SIEDS.</a:t>
            </a:r>
            <a:endParaRPr lang="fr-FR" sz="1400" dirty="0">
              <a:solidFill>
                <a:schemeClr val="tx2">
                  <a:lumMod val="75000"/>
                </a:schemeClr>
              </a:solidFill>
            </a:endParaRPr>
          </a:p>
          <a:p>
            <a:pPr marL="857250" lvl="1" indent="-342900"/>
            <a:r>
              <a:rPr lang="fr-FR" sz="1400" dirty="0" smtClean="0">
                <a:solidFill>
                  <a:schemeClr val="tx2">
                    <a:lumMod val="75000"/>
                  </a:schemeClr>
                </a:solidFill>
              </a:rPr>
              <a:t>Une telle attitude d’hostilité pourrait nuire à l’image de Sorégies </a:t>
            </a:r>
            <a:r>
              <a:rPr lang="fr-FR" sz="1400" dirty="0">
                <a:solidFill>
                  <a:schemeClr val="tx2">
                    <a:lumMod val="75000"/>
                  </a:schemeClr>
                </a:solidFill>
              </a:rPr>
              <a:t> </a:t>
            </a:r>
            <a:r>
              <a:rPr lang="fr-FR" sz="1400" dirty="0" smtClean="0">
                <a:solidFill>
                  <a:schemeClr val="tx2">
                    <a:lumMod val="75000"/>
                  </a:schemeClr>
                </a:solidFill>
              </a:rPr>
              <a:t>sur son marché, et avoir un impact sur ses relations avec les autres collectivités locales.</a:t>
            </a:r>
            <a:endParaRPr lang="fr-FR" sz="1400" dirty="0">
              <a:solidFill>
                <a:schemeClr val="tx2">
                  <a:lumMod val="75000"/>
                </a:schemeClr>
              </a:solidFill>
            </a:endParaRPr>
          </a:p>
          <a:p>
            <a:pPr marL="857250" lvl="1" indent="-342900"/>
            <a:r>
              <a:rPr lang="fr-FR" sz="1400" dirty="0" smtClean="0">
                <a:solidFill>
                  <a:schemeClr val="tx2">
                    <a:lumMod val="75000"/>
                  </a:schemeClr>
                </a:solidFill>
              </a:rPr>
              <a:t>Toute relation avec Séolis / SIEDS, au-delà de la fusion, serait impossible pour le futur.</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20</a:t>
            </a:fld>
            <a:endParaRPr lang="fr-FR" dirty="0"/>
          </a:p>
        </p:txBody>
      </p:sp>
      <p:sp>
        <p:nvSpPr>
          <p:cNvPr id="15" name="Sous-titre 2"/>
          <p:cNvSpPr txBox="1">
            <a:spLocks/>
          </p:cNvSpPr>
          <p:nvPr/>
        </p:nvSpPr>
        <p:spPr>
          <a:xfrm>
            <a:off x="3000375" y="1112277"/>
            <a:ext cx="5679601" cy="1528548"/>
          </a:xfrm>
          <a:prstGeom prst="rect">
            <a:avLst/>
          </a:prstGeom>
          <a:noFill/>
          <a:ln>
            <a:solidFill>
              <a:schemeClr val="tx2">
                <a:lumMod val="75000"/>
              </a:schemeClr>
            </a:solidFill>
          </a:ln>
        </p:spPr>
        <p:txBody>
          <a:bodyPr vert="horz" lIns="144000" tIns="45720" rIns="91440" bIns="45720" rtlCol="0">
            <a:normAutofit/>
          </a:bodyPr>
          <a:lstStyle/>
          <a:p>
            <a:pPr marL="342900" marR="0" lvl="0" algn="ctr" defTabSz="914400" rtl="0" eaLnBrk="1" fontAlgn="auto" latinLnBrk="0" hangingPunct="1">
              <a:lnSpc>
                <a:spcPct val="100000"/>
              </a:lnSpc>
              <a:spcBef>
                <a:spcPct val="20000"/>
              </a:spcBef>
              <a:spcAft>
                <a:spcPts val="0"/>
              </a:spcAft>
              <a:buClrTx/>
              <a:buSzTx/>
              <a:tabLst/>
              <a:defRPr/>
            </a:pPr>
            <a:r>
              <a:rPr kumimoji="0" lang="fr-FR" sz="1800" b="0" i="0" u="none" strike="noStrike" kern="1200" cap="none" spc="0" normalizeH="0" baseline="0" noProof="0" dirty="0" smtClean="0">
                <a:ln>
                  <a:noFill/>
                </a:ln>
                <a:solidFill>
                  <a:schemeClr val="tx2">
                    <a:lumMod val="75000"/>
                  </a:schemeClr>
                </a:solidFill>
                <a:effectLst/>
                <a:uLnTx/>
                <a:uFillTx/>
                <a:latin typeface="+mn-lt"/>
                <a:ea typeface="+mn-ea"/>
                <a:cs typeface="+mn-cs"/>
              </a:rPr>
              <a:t>Solution caractérisant une « guerre ouverte »</a:t>
            </a:r>
            <a:r>
              <a:rPr kumimoji="0" lang="fr-FR" sz="1800" b="0" i="0" u="none" strike="noStrike" kern="1200" cap="none" spc="0" normalizeH="0" noProof="0" dirty="0" smtClean="0">
                <a:ln>
                  <a:noFill/>
                </a:ln>
                <a:solidFill>
                  <a:schemeClr val="tx2">
                    <a:lumMod val="75000"/>
                  </a:schemeClr>
                </a:solidFill>
                <a:effectLst/>
                <a:uLnTx/>
                <a:uFillTx/>
                <a:latin typeface="+mn-lt"/>
                <a:ea typeface="+mn-ea"/>
                <a:cs typeface="+mn-cs"/>
              </a:rPr>
              <a:t> dont toutes les parties sortiraient perdantes tant au plan financier que politique. En outre, l’image de Sorégies se trouverait ternie d’avoir eu recours à ces extrémités.</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16" name="Groupe 15"/>
          <p:cNvGrpSpPr/>
          <p:nvPr/>
        </p:nvGrpSpPr>
        <p:grpSpPr>
          <a:xfrm>
            <a:off x="473611" y="1112276"/>
            <a:ext cx="2426205" cy="1528549"/>
            <a:chOff x="3660697" y="1314264"/>
            <a:chExt cx="5101166" cy="3312327"/>
          </a:xfrm>
        </p:grpSpPr>
        <p:sp>
          <p:nvSpPr>
            <p:cNvPr id="17" name="Rectangle 16"/>
            <p:cNvSpPr/>
            <p:nvPr/>
          </p:nvSpPr>
          <p:spPr>
            <a:xfrm>
              <a:off x="3660697" y="1314264"/>
              <a:ext cx="5101166"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500" dirty="0"/>
            </a:p>
          </p:txBody>
        </p:sp>
        <p:sp>
          <p:nvSpPr>
            <p:cNvPr id="18" name="Triangle rectangle 2"/>
            <p:cNvSpPr/>
            <p:nvPr/>
          </p:nvSpPr>
          <p:spPr>
            <a:xfrm rot="5400000">
              <a:off x="3045654" y="2517906"/>
              <a:ext cx="3015094" cy="792844"/>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600"/>
            </a:p>
          </p:txBody>
        </p:sp>
        <p:sp>
          <p:nvSpPr>
            <p:cNvPr id="19" name="ZoneTexte 18"/>
            <p:cNvSpPr txBox="1"/>
            <p:nvPr/>
          </p:nvSpPr>
          <p:spPr>
            <a:xfrm>
              <a:off x="3664988" y="1401565"/>
              <a:ext cx="523082"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0" name="ZoneTexte 19"/>
            <p:cNvSpPr txBox="1"/>
            <p:nvPr/>
          </p:nvSpPr>
          <p:spPr>
            <a:xfrm>
              <a:off x="3691947" y="3702283"/>
              <a:ext cx="469156"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1" name="ZoneTexte 20"/>
            <p:cNvSpPr txBox="1"/>
            <p:nvPr/>
          </p:nvSpPr>
          <p:spPr>
            <a:xfrm>
              <a:off x="5056873" y="1392069"/>
              <a:ext cx="3677695" cy="2576990"/>
            </a:xfrm>
            <a:prstGeom prst="rect">
              <a:avLst/>
            </a:prstGeom>
            <a:noFill/>
          </p:spPr>
          <p:txBody>
            <a:bodyPr wrap="square" rtlCol="0">
              <a:noAutofit/>
            </a:bodyPr>
            <a:lstStyle/>
            <a:p>
              <a:pPr marL="342900" indent="-342900">
                <a:spcBef>
                  <a:spcPts val="600"/>
                </a:spcBef>
                <a:spcAft>
                  <a:spcPts val="600"/>
                </a:spcAft>
              </a:pPr>
              <a:r>
                <a:rPr lang="fr-FR" sz="600" dirty="0" smtClean="0"/>
                <a:t>0,	Fusion Immédiate</a:t>
              </a:r>
            </a:p>
            <a:p>
              <a:pPr marL="342900" indent="-342900">
                <a:spcBef>
                  <a:spcPts val="600"/>
                </a:spcBef>
                <a:spcAft>
                  <a:spcPts val="600"/>
                </a:spcAft>
                <a:buFont typeface="+mj-lt"/>
                <a:buAutoNum type="arabicPeriod"/>
              </a:pPr>
              <a:r>
                <a:rPr lang="fr-FR" sz="600" dirty="0" smtClean="0"/>
                <a:t>Croisement des participations</a:t>
              </a:r>
            </a:p>
            <a:p>
              <a:pPr marL="342900" indent="-342900">
                <a:spcBef>
                  <a:spcPts val="600"/>
                </a:spcBef>
                <a:spcAft>
                  <a:spcPts val="600"/>
                </a:spcAft>
                <a:buFont typeface="+mj-lt"/>
                <a:buAutoNum type="arabicPeriod"/>
              </a:pPr>
              <a:r>
                <a:rPr lang="fr-FR" sz="600" dirty="0" smtClean="0"/>
                <a:t>Entrée d’un tiers dans le capital des deux sociétés</a:t>
              </a:r>
            </a:p>
            <a:p>
              <a:pPr marL="342900" indent="-342900">
                <a:spcAft>
                  <a:spcPts val="600"/>
                </a:spcAft>
                <a:buFont typeface="+mj-lt"/>
                <a:buAutoNum type="arabicPeriod"/>
              </a:pPr>
              <a:r>
                <a:rPr lang="fr-FR" sz="600" dirty="0" smtClean="0"/>
                <a:t>Vente de 15% de Séolis au SIEDS</a:t>
              </a:r>
            </a:p>
            <a:p>
              <a:pPr marL="342900" indent="-342900">
                <a:spcAft>
                  <a:spcPts val="600"/>
                </a:spcAft>
                <a:buFont typeface="+mj-lt"/>
                <a:buAutoNum type="arabicPeriod"/>
              </a:pPr>
              <a:r>
                <a:rPr lang="fr-FR" sz="600" dirty="0" smtClean="0"/>
                <a:t>Vente consensuelle de 15% de Séolis à un tiers</a:t>
              </a:r>
            </a:p>
            <a:p>
              <a:pPr marL="342900" indent="-342900">
                <a:spcAft>
                  <a:spcPts val="600"/>
                </a:spcAft>
                <a:buFont typeface="+mj-lt"/>
                <a:buAutoNum type="arabicPeriod"/>
              </a:pPr>
              <a:r>
                <a:rPr lang="fr-FR" sz="600" dirty="0" smtClean="0"/>
                <a:t>Status quo</a:t>
              </a:r>
            </a:p>
            <a:p>
              <a:pPr marL="342900" indent="-342900">
                <a:spcAft>
                  <a:spcPts val="600"/>
                </a:spcAft>
                <a:buFont typeface="+mj-lt"/>
                <a:buAutoNum type="arabicPeriod"/>
              </a:pPr>
              <a:r>
                <a:rPr lang="fr-FR" sz="600" dirty="0" smtClean="0"/>
                <a:t>Vente à un fonds de gestion de crise</a:t>
              </a:r>
              <a:endParaRPr lang="fr-FR" sz="600" dirty="0"/>
            </a:p>
          </p:txBody>
        </p:sp>
      </p:grpSp>
      <p:sp>
        <p:nvSpPr>
          <p:cNvPr id="22" name="Rectangle à coins arrondis 21"/>
          <p:cNvSpPr/>
          <p:nvPr/>
        </p:nvSpPr>
        <p:spPr>
          <a:xfrm>
            <a:off x="1205091" y="2473795"/>
            <a:ext cx="1681743" cy="167030"/>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448348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tIns="0" bIns="108000" rtlCol="0" anchor="ctr" anchorCtr="0">
            <a:normAutofit fontScale="90000"/>
          </a:bodyPr>
          <a:lstStyle/>
          <a:p>
            <a:pPr marL="457200" indent="-457200" algn="l">
              <a:lnSpc>
                <a:spcPct val="200000"/>
              </a:lnSpc>
            </a:pPr>
            <a:r>
              <a:rPr lang="fr-FR" sz="2800" dirty="0" smtClean="0">
                <a:solidFill>
                  <a:schemeClr val="tx2">
                    <a:lumMod val="75000"/>
                  </a:schemeClr>
                </a:solidFill>
              </a:rPr>
              <a:t>4.7. - Tableau récapitulatif des différentes options</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21</a:t>
            </a:fld>
            <a:endParaRPr lang="fr-FR" dirty="0"/>
          </a:p>
        </p:txBody>
      </p:sp>
      <p:sp>
        <p:nvSpPr>
          <p:cNvPr id="57" name="Ellipse 56"/>
          <p:cNvSpPr/>
          <p:nvPr/>
        </p:nvSpPr>
        <p:spPr>
          <a:xfrm>
            <a:off x="5139160" y="459204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2" name="Groupe 61"/>
          <p:cNvGrpSpPr/>
          <p:nvPr/>
        </p:nvGrpSpPr>
        <p:grpSpPr>
          <a:xfrm>
            <a:off x="7105683" y="4591658"/>
            <a:ext cx="252000" cy="252000"/>
            <a:chOff x="3023214" y="5714999"/>
            <a:chExt cx="638175" cy="638175"/>
          </a:xfrm>
        </p:grpSpPr>
        <p:sp>
          <p:nvSpPr>
            <p:cNvPr id="55" name="Ellipse 5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Secteurs 58"/>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aphicFrame>
        <p:nvGraphicFramePr>
          <p:cNvPr id="63" name="Tableau 62"/>
          <p:cNvGraphicFramePr>
            <a:graphicFrameLocks noGrp="1"/>
          </p:cNvGraphicFramePr>
          <p:nvPr>
            <p:extLst>
              <p:ext uri="{D42A27DB-BD31-4B8C-83A1-F6EECF244321}">
                <p14:modId xmlns:p14="http://schemas.microsoft.com/office/powerpoint/2010/main" val="1056920763"/>
              </p:ext>
            </p:extLst>
          </p:nvPr>
        </p:nvGraphicFramePr>
        <p:xfrm>
          <a:off x="4824412" y="1573474"/>
          <a:ext cx="3881440" cy="426720"/>
        </p:xfrm>
        <a:graphic>
          <a:graphicData uri="http://schemas.openxmlformats.org/drawingml/2006/table">
            <a:tbl>
              <a:tblPr firstRow="1" bandRow="1">
                <a:tableStyleId>{5C22544A-7EE6-4342-B048-85BDC9FD1C3A}</a:tableStyleId>
              </a:tblPr>
              <a:tblGrid>
                <a:gridCol w="970360"/>
                <a:gridCol w="970360"/>
                <a:gridCol w="970360"/>
                <a:gridCol w="970360"/>
              </a:tblGrid>
              <a:tr h="267667">
                <a:tc>
                  <a:txBody>
                    <a:bodyPr/>
                    <a:lstStyle/>
                    <a:p>
                      <a:r>
                        <a:rPr lang="fr-FR" sz="1100" dirty="0" smtClean="0"/>
                        <a:t>Intérêt</a:t>
                      </a:r>
                      <a:r>
                        <a:rPr lang="fr-FR" sz="1100" baseline="0" dirty="0" smtClean="0"/>
                        <a:t> stratégique</a:t>
                      </a:r>
                      <a:endParaRPr lang="fr-FR" sz="1100" dirty="0"/>
                    </a:p>
                  </a:txBody>
                  <a:tcPr/>
                </a:tc>
                <a:tc>
                  <a:txBody>
                    <a:bodyPr/>
                    <a:lstStyle/>
                    <a:p>
                      <a:r>
                        <a:rPr lang="fr-FR" sz="1100" dirty="0" smtClean="0"/>
                        <a:t>Faisabilité</a:t>
                      </a:r>
                      <a:endParaRPr lang="fr-FR" sz="1100" dirty="0"/>
                    </a:p>
                  </a:txBody>
                  <a:tcPr/>
                </a:tc>
                <a:tc>
                  <a:txBody>
                    <a:bodyPr/>
                    <a:lstStyle/>
                    <a:p>
                      <a:r>
                        <a:rPr lang="fr-FR" sz="1100" dirty="0" smtClean="0"/>
                        <a:t>Impact Financier</a:t>
                      </a:r>
                      <a:endParaRPr lang="fr-FR" sz="1100" dirty="0"/>
                    </a:p>
                  </a:txBody>
                  <a:tcPr/>
                </a:tc>
                <a:tc>
                  <a:txBody>
                    <a:bodyPr/>
                    <a:lstStyle/>
                    <a:p>
                      <a:r>
                        <a:rPr lang="fr-FR" sz="1100" dirty="0" smtClean="0"/>
                        <a:t>Impact Politique</a:t>
                      </a:r>
                      <a:endParaRPr lang="fr-FR" sz="1100" dirty="0"/>
                    </a:p>
                  </a:txBody>
                  <a:tcPr/>
                </a:tc>
              </a:tr>
            </a:tbl>
          </a:graphicData>
        </a:graphic>
      </p:graphicFrame>
      <p:grpSp>
        <p:nvGrpSpPr>
          <p:cNvPr id="64" name="Groupe 63"/>
          <p:cNvGrpSpPr/>
          <p:nvPr/>
        </p:nvGrpSpPr>
        <p:grpSpPr>
          <a:xfrm rot="10800000">
            <a:off x="5138390" y="2504751"/>
            <a:ext cx="252000" cy="252000"/>
            <a:chOff x="1752600" y="5391150"/>
            <a:chExt cx="638175" cy="638175"/>
          </a:xfrm>
        </p:grpSpPr>
        <p:sp>
          <p:nvSpPr>
            <p:cNvPr id="65" name="Ellipse 6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Secteurs 6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67" name="Groupe 66"/>
          <p:cNvGrpSpPr/>
          <p:nvPr/>
        </p:nvGrpSpPr>
        <p:grpSpPr>
          <a:xfrm rot="5400000">
            <a:off x="6115908" y="2505136"/>
            <a:ext cx="252000" cy="252000"/>
            <a:chOff x="790044" y="5529261"/>
            <a:chExt cx="638175" cy="638175"/>
          </a:xfrm>
        </p:grpSpPr>
        <p:sp>
          <p:nvSpPr>
            <p:cNvPr id="68" name="Ellipse 6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Secteurs 6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70" name="Groupe 69"/>
          <p:cNvGrpSpPr/>
          <p:nvPr/>
        </p:nvGrpSpPr>
        <p:grpSpPr>
          <a:xfrm>
            <a:off x="7105298" y="2502003"/>
            <a:ext cx="252000" cy="252000"/>
            <a:chOff x="3023214" y="5714999"/>
            <a:chExt cx="638175" cy="638175"/>
          </a:xfrm>
        </p:grpSpPr>
        <p:sp>
          <p:nvSpPr>
            <p:cNvPr id="71" name="Ellipse 7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Secteurs 7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3" name="Ellipse 72"/>
          <p:cNvSpPr/>
          <p:nvPr/>
        </p:nvSpPr>
        <p:spPr>
          <a:xfrm>
            <a:off x="8081615" y="2507914"/>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4" name="Groupe 73"/>
          <p:cNvGrpSpPr/>
          <p:nvPr/>
        </p:nvGrpSpPr>
        <p:grpSpPr>
          <a:xfrm>
            <a:off x="5138775" y="2900583"/>
            <a:ext cx="252000" cy="252000"/>
            <a:chOff x="3023214" y="5714999"/>
            <a:chExt cx="638175" cy="638175"/>
          </a:xfrm>
        </p:grpSpPr>
        <p:sp>
          <p:nvSpPr>
            <p:cNvPr id="75" name="Ellipse 7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Secteurs 75"/>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77" name="Groupe 76"/>
          <p:cNvGrpSpPr/>
          <p:nvPr/>
        </p:nvGrpSpPr>
        <p:grpSpPr>
          <a:xfrm rot="10800000">
            <a:off x="6115523" y="2900583"/>
            <a:ext cx="252000" cy="252000"/>
            <a:chOff x="1752600" y="5391150"/>
            <a:chExt cx="638175" cy="638175"/>
          </a:xfrm>
        </p:grpSpPr>
        <p:sp>
          <p:nvSpPr>
            <p:cNvPr id="78" name="Ellipse 77"/>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Secteurs 78"/>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80" name="Ellipse 79"/>
          <p:cNvSpPr/>
          <p:nvPr/>
        </p:nvSpPr>
        <p:spPr>
          <a:xfrm>
            <a:off x="7104913" y="2900391"/>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1" name="Groupe 80"/>
          <p:cNvGrpSpPr/>
          <p:nvPr/>
        </p:nvGrpSpPr>
        <p:grpSpPr>
          <a:xfrm rot="10800000">
            <a:off x="8081615" y="2898215"/>
            <a:ext cx="252000" cy="252000"/>
            <a:chOff x="1752600" y="5391150"/>
            <a:chExt cx="638175" cy="638175"/>
          </a:xfrm>
        </p:grpSpPr>
        <p:sp>
          <p:nvSpPr>
            <p:cNvPr id="82" name="Ellipse 81"/>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Secteurs 82"/>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84" name="Groupe 83"/>
          <p:cNvGrpSpPr/>
          <p:nvPr/>
        </p:nvGrpSpPr>
        <p:grpSpPr>
          <a:xfrm rot="10800000">
            <a:off x="7115148" y="3414085"/>
            <a:ext cx="252000" cy="252000"/>
            <a:chOff x="1752600" y="5391150"/>
            <a:chExt cx="638175" cy="638175"/>
          </a:xfrm>
        </p:grpSpPr>
        <p:sp>
          <p:nvSpPr>
            <p:cNvPr id="85" name="Ellipse 8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Secteurs 8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87" name="Groupe 86"/>
          <p:cNvGrpSpPr/>
          <p:nvPr/>
        </p:nvGrpSpPr>
        <p:grpSpPr>
          <a:xfrm rot="5400000">
            <a:off x="5148625" y="3414085"/>
            <a:ext cx="252000" cy="252000"/>
            <a:chOff x="790044" y="5529261"/>
            <a:chExt cx="638175" cy="638175"/>
          </a:xfrm>
        </p:grpSpPr>
        <p:sp>
          <p:nvSpPr>
            <p:cNvPr id="88" name="Ellipse 8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Secteurs 8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90" name="Groupe 89"/>
          <p:cNvGrpSpPr/>
          <p:nvPr/>
        </p:nvGrpSpPr>
        <p:grpSpPr>
          <a:xfrm>
            <a:off x="6115523" y="4592043"/>
            <a:ext cx="252000" cy="252000"/>
            <a:chOff x="3023214" y="5714999"/>
            <a:chExt cx="638175" cy="638175"/>
          </a:xfrm>
        </p:grpSpPr>
        <p:sp>
          <p:nvSpPr>
            <p:cNvPr id="91" name="Ellipse 9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Secteurs 9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93" name="Ellipse 92"/>
          <p:cNvSpPr/>
          <p:nvPr/>
        </p:nvSpPr>
        <p:spPr>
          <a:xfrm>
            <a:off x="6125758" y="3414085"/>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4" name="Groupe 93"/>
          <p:cNvGrpSpPr/>
          <p:nvPr/>
        </p:nvGrpSpPr>
        <p:grpSpPr>
          <a:xfrm rot="5400000">
            <a:off x="5138775" y="3816448"/>
            <a:ext cx="252000" cy="252000"/>
            <a:chOff x="790044" y="5529261"/>
            <a:chExt cx="638175" cy="638175"/>
          </a:xfrm>
        </p:grpSpPr>
        <p:sp>
          <p:nvSpPr>
            <p:cNvPr id="95" name="Ellipse 94"/>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Secteurs 95"/>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97" name="Groupe 96"/>
          <p:cNvGrpSpPr/>
          <p:nvPr/>
        </p:nvGrpSpPr>
        <p:grpSpPr>
          <a:xfrm rot="5400000">
            <a:off x="7105298" y="3816448"/>
            <a:ext cx="252000" cy="252000"/>
            <a:chOff x="790044" y="5529261"/>
            <a:chExt cx="638175" cy="638175"/>
          </a:xfrm>
        </p:grpSpPr>
        <p:sp>
          <p:nvSpPr>
            <p:cNvPr id="98" name="Ellipse 9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Secteurs 9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00" name="Groupe 99"/>
          <p:cNvGrpSpPr/>
          <p:nvPr/>
        </p:nvGrpSpPr>
        <p:grpSpPr>
          <a:xfrm rot="5400000">
            <a:off x="6115523" y="3816448"/>
            <a:ext cx="252000" cy="252000"/>
            <a:chOff x="790044" y="5529261"/>
            <a:chExt cx="638175" cy="638175"/>
          </a:xfrm>
        </p:grpSpPr>
        <p:sp>
          <p:nvSpPr>
            <p:cNvPr id="101" name="Ellipse 10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Secteurs 10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03" name="Groupe 102"/>
          <p:cNvGrpSpPr/>
          <p:nvPr/>
        </p:nvGrpSpPr>
        <p:grpSpPr>
          <a:xfrm>
            <a:off x="8081615" y="3816062"/>
            <a:ext cx="252000" cy="252000"/>
            <a:chOff x="3023214" y="5714999"/>
            <a:chExt cx="638175" cy="638175"/>
          </a:xfrm>
        </p:grpSpPr>
        <p:sp>
          <p:nvSpPr>
            <p:cNvPr id="104" name="Ellipse 103"/>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Secteurs 104"/>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06" name="Ellipse 105"/>
          <p:cNvSpPr/>
          <p:nvPr/>
        </p:nvSpPr>
        <p:spPr>
          <a:xfrm>
            <a:off x="6115138" y="4221747"/>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Ellipse 106"/>
          <p:cNvSpPr/>
          <p:nvPr/>
        </p:nvSpPr>
        <p:spPr>
          <a:xfrm>
            <a:off x="5137235" y="4221747"/>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8080845"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Ellipse 108"/>
          <p:cNvSpPr/>
          <p:nvPr/>
        </p:nvSpPr>
        <p:spPr>
          <a:xfrm>
            <a:off x="7103758"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0" name="Groupe 109"/>
          <p:cNvGrpSpPr/>
          <p:nvPr/>
        </p:nvGrpSpPr>
        <p:grpSpPr>
          <a:xfrm rot="5400000">
            <a:off x="8092235" y="3413700"/>
            <a:ext cx="252000" cy="252000"/>
            <a:chOff x="790044" y="5529261"/>
            <a:chExt cx="638175" cy="638175"/>
          </a:xfrm>
        </p:grpSpPr>
        <p:sp>
          <p:nvSpPr>
            <p:cNvPr id="111" name="Ellipse 11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Secteurs 11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13" name="Rectangle 112"/>
          <p:cNvSpPr/>
          <p:nvPr/>
        </p:nvSpPr>
        <p:spPr>
          <a:xfrm>
            <a:off x="291823" y="1605370"/>
            <a:ext cx="4489532" cy="3366202"/>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114" name="Triangle rectangle 2"/>
          <p:cNvSpPr/>
          <p:nvPr/>
        </p:nvSpPr>
        <p:spPr>
          <a:xfrm rot="5400000">
            <a:off x="-295653" y="3276134"/>
            <a:ext cx="2639418" cy="37123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ZoneTexte 114"/>
          <p:cNvSpPr txBox="1"/>
          <p:nvPr/>
        </p:nvSpPr>
        <p:spPr>
          <a:xfrm>
            <a:off x="356691" y="1932833"/>
            <a:ext cx="356663"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6" name="ZoneTexte 115"/>
          <p:cNvSpPr txBox="1"/>
          <p:nvPr/>
        </p:nvSpPr>
        <p:spPr>
          <a:xfrm>
            <a:off x="430019" y="4420602"/>
            <a:ext cx="283335"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7" name="ZoneTexte 116"/>
          <p:cNvSpPr txBox="1"/>
          <p:nvPr/>
        </p:nvSpPr>
        <p:spPr>
          <a:xfrm>
            <a:off x="1416741" y="2069047"/>
            <a:ext cx="3364614" cy="2942077"/>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sp>
        <p:nvSpPr>
          <p:cNvPr id="121" name="ZoneTexte 120"/>
          <p:cNvSpPr txBox="1"/>
          <p:nvPr/>
        </p:nvSpPr>
        <p:spPr>
          <a:xfrm>
            <a:off x="8056757" y="4637372"/>
            <a:ext cx="215805" cy="369332"/>
          </a:xfrm>
          <a:prstGeom prst="rect">
            <a:avLst/>
          </a:prstGeom>
          <a:noFill/>
        </p:spPr>
        <p:txBody>
          <a:bodyPr wrap="square" rtlCol="0">
            <a:spAutoFit/>
          </a:bodyPr>
          <a:lstStyle/>
          <a:p>
            <a:endParaRPr lang="fr-FR" dirty="0">
              <a:solidFill>
                <a:srgbClr val="FF0000"/>
              </a:solidFill>
              <a:latin typeface="Engravers MT" pitchFamily="18" charset="0"/>
            </a:endParaRPr>
          </a:p>
        </p:txBody>
      </p:sp>
      <p:grpSp>
        <p:nvGrpSpPr>
          <p:cNvPr id="118" name="Groupe 117"/>
          <p:cNvGrpSpPr/>
          <p:nvPr/>
        </p:nvGrpSpPr>
        <p:grpSpPr>
          <a:xfrm rot="10800000">
            <a:off x="5138390" y="2069047"/>
            <a:ext cx="252000" cy="252000"/>
            <a:chOff x="1752600" y="5391150"/>
            <a:chExt cx="638175" cy="638175"/>
          </a:xfrm>
        </p:grpSpPr>
        <p:sp>
          <p:nvSpPr>
            <p:cNvPr id="119" name="Ellipse 118"/>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Secteurs 119"/>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22" name="Ellipse 121"/>
          <p:cNvSpPr/>
          <p:nvPr/>
        </p:nvSpPr>
        <p:spPr>
          <a:xfrm>
            <a:off x="8056761" y="2069432"/>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6125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7103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AutoShape 2" descr="http://webmail1g.orange.fr/webmail/fr_FR/download/Download.html?IDMSG=8140&amp;PJRANG=2&amp;NAME=image001.png&amp;FOLDER=INBOX&amp;STREAM_TYPE=IMAGE&amp;EMBEDDED=tru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4" descr="http://webmail1g.orange.fr/webmail/fr_FR/download/Download.html?IDMSG=8140&amp;PJRANG=2&amp;NAME=image001.png&amp;FOLDER=INBOX&amp;STREAM_TYPE=IMAGE&amp;EMBEDDED=tru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9"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26830" y="4561255"/>
            <a:ext cx="360030" cy="31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38166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5. - Conclusion</a:t>
            </a:r>
            <a:endParaRPr lang="fr-FR" sz="2800" dirty="0">
              <a:solidFill>
                <a:schemeClr val="tx2">
                  <a:lumMod val="75000"/>
                </a:schemeClr>
              </a:solidFill>
            </a:endParaRPr>
          </a:p>
        </p:txBody>
      </p:sp>
      <p:sp>
        <p:nvSpPr>
          <p:cNvPr id="3" name="Sous-titre 2"/>
          <p:cNvSpPr>
            <a:spLocks noGrp="1"/>
          </p:cNvSpPr>
          <p:nvPr>
            <p:ph idx="1"/>
          </p:nvPr>
        </p:nvSpPr>
        <p:spPr>
          <a:xfrm>
            <a:off x="504967" y="1337482"/>
            <a:ext cx="8188657" cy="4844954"/>
          </a:xfrm>
          <a:noFill/>
          <a:ln>
            <a:solidFill>
              <a:schemeClr val="tx2">
                <a:lumMod val="75000"/>
              </a:schemeClr>
            </a:solidFill>
          </a:ln>
        </p:spPr>
        <p:txBody>
          <a:bodyPr lIns="144000">
            <a:normAutofit/>
          </a:bodyPr>
          <a:lstStyle/>
          <a:p>
            <a:pPr marL="800100" lvl="1" indent="-342900">
              <a:spcBef>
                <a:spcPts val="0"/>
              </a:spcBef>
              <a:buFont typeface="+mj-lt"/>
              <a:buAutoNum type="arabicPeriod"/>
            </a:pPr>
            <a:endParaRPr lang="fr-FR" sz="1600" dirty="0" smtClean="0">
              <a:solidFill>
                <a:schemeClr val="tx2">
                  <a:lumMod val="75000"/>
                </a:schemeClr>
              </a:solidFill>
            </a:endParaRPr>
          </a:p>
          <a:p>
            <a:pPr marL="457200" lvl="1" indent="0">
              <a:spcBef>
                <a:spcPts val="0"/>
              </a:spcBef>
              <a:buNone/>
            </a:pPr>
            <a:r>
              <a:rPr lang="fr-FR" sz="1400" dirty="0" smtClean="0">
                <a:solidFill>
                  <a:schemeClr val="tx2">
                    <a:lumMod val="75000"/>
                  </a:schemeClr>
                </a:solidFill>
              </a:rPr>
              <a:t>En conclusion, deux options méritent d’être poursuivies à ce stade:</a:t>
            </a:r>
          </a:p>
          <a:p>
            <a:pPr marL="457200" lvl="1" indent="0">
              <a:spcBef>
                <a:spcPts val="0"/>
              </a:spcBef>
              <a:buNone/>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Le croisement des participations, bien que ne permettant pas la maximisation de la participation détenue par Sorégies dans Séolis, est la meilleure politiquement et la plus aisée à mettre en œuvre. Elle permet de maintenir les options ouvertes concernant la fusion. Cette option pourrait être améliorée via diverses pistes:</a:t>
            </a:r>
          </a:p>
          <a:p>
            <a:pPr marL="1200150" lvl="2" indent="-342900">
              <a:spcBef>
                <a:spcPts val="0"/>
              </a:spcBef>
            </a:pPr>
            <a:r>
              <a:rPr lang="fr-FR" sz="1400" dirty="0" smtClean="0">
                <a:solidFill>
                  <a:schemeClr val="tx2">
                    <a:lumMod val="75000"/>
                  </a:schemeClr>
                </a:solidFill>
              </a:rPr>
              <a:t>La négociation d’une rémunération de portage plus favorable;</a:t>
            </a:r>
          </a:p>
          <a:p>
            <a:pPr marL="1200150" lvl="2" indent="-342900">
              <a:spcBef>
                <a:spcPts val="0"/>
              </a:spcBef>
            </a:pPr>
            <a:r>
              <a:rPr lang="fr-FR" sz="1400" dirty="0" smtClean="0">
                <a:solidFill>
                  <a:schemeClr val="tx2">
                    <a:lumMod val="75000"/>
                  </a:schemeClr>
                </a:solidFill>
              </a:rPr>
              <a:t>Un mécanisme de vente incluant une portion de prix différé, au-delà du prix comptant payé par le SIEDS, permettant de mettre une certaine pression sur le processus de fusion;</a:t>
            </a:r>
          </a:p>
          <a:p>
            <a:pPr marL="1200150" lvl="2" indent="-342900">
              <a:spcBef>
                <a:spcPts val="0"/>
              </a:spcBef>
            </a:pPr>
            <a:r>
              <a:rPr lang="fr-FR" sz="1400" dirty="0" smtClean="0">
                <a:solidFill>
                  <a:schemeClr val="tx2">
                    <a:lumMod val="75000"/>
                  </a:schemeClr>
                </a:solidFill>
              </a:rPr>
              <a:t>Un échange des participations à valeur de marché…</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La vente à un tiers de la participation de Sorégies dans Séolis met un point final au processus de rapprochement entre les deux sociétés. Plus compliquée à réaliser, elle implique:</a:t>
            </a:r>
          </a:p>
          <a:p>
            <a:pPr lvl="2">
              <a:spcBef>
                <a:spcPts val="0"/>
              </a:spcBef>
            </a:pPr>
            <a:r>
              <a:rPr lang="fr-FR" sz="1400" dirty="0" smtClean="0">
                <a:solidFill>
                  <a:schemeClr val="tx2">
                    <a:lumMod val="75000"/>
                  </a:schemeClr>
                </a:solidFill>
              </a:rPr>
              <a:t>Une négociation avec Séolis/SIEDS afin d’optimiser le partage de la plus-value et de s’assurer de leur coopération lors du processus de vente;</a:t>
            </a:r>
          </a:p>
          <a:p>
            <a:pPr lvl="2">
              <a:spcBef>
                <a:spcPts val="0"/>
              </a:spcBef>
            </a:pPr>
            <a:r>
              <a:rPr lang="fr-FR" sz="1400" dirty="0" smtClean="0">
                <a:solidFill>
                  <a:schemeClr val="tx2">
                    <a:lumMod val="75000"/>
                  </a:schemeClr>
                </a:solidFill>
              </a:rPr>
              <a:t>Une approche d’acheteurs potentiels afin de maximiser la valeur de l’actif.</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Lors de la décision, la quantification du gain possible en cas de vente à un tiers est l’un des paramètres clé. Une « pré valorisation » de Séolis s’impose donc préalablement au choix.</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22</a:t>
            </a:fld>
            <a:endParaRPr lang="fr-FR" dirty="0"/>
          </a:p>
        </p:txBody>
      </p:sp>
    </p:spTree>
    <p:extLst>
      <p:ext uri="{BB962C8B-B14F-4D97-AF65-F5344CB8AC3E}">
        <p14:creationId xmlns:p14="http://schemas.microsoft.com/office/powerpoint/2010/main" val="1216218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a:solidFill>
                  <a:schemeClr val="tx2">
                    <a:lumMod val="75000"/>
                  </a:schemeClr>
                </a:solidFill>
              </a:rPr>
              <a:t>6</a:t>
            </a:r>
            <a:r>
              <a:rPr lang="fr-FR" sz="2800" dirty="0" smtClean="0">
                <a:solidFill>
                  <a:schemeClr val="tx2">
                    <a:lumMod val="75000"/>
                  </a:schemeClr>
                </a:solidFill>
              </a:rPr>
              <a:t>. – Prochaines étapes</a:t>
            </a:r>
            <a:endParaRPr lang="fr-FR" sz="2800" dirty="0">
              <a:solidFill>
                <a:schemeClr val="tx2">
                  <a:lumMod val="75000"/>
                </a:schemeClr>
              </a:solidFill>
            </a:endParaRPr>
          </a:p>
        </p:txBody>
      </p:sp>
      <p:sp>
        <p:nvSpPr>
          <p:cNvPr id="3" name="Sous-titre 2"/>
          <p:cNvSpPr>
            <a:spLocks noGrp="1"/>
          </p:cNvSpPr>
          <p:nvPr>
            <p:ph idx="1"/>
          </p:nvPr>
        </p:nvSpPr>
        <p:spPr>
          <a:xfrm>
            <a:off x="957158" y="2494090"/>
            <a:ext cx="7736466" cy="1487360"/>
          </a:xfrm>
          <a:noFill/>
          <a:ln>
            <a:solidFill>
              <a:schemeClr val="tx2">
                <a:lumMod val="75000"/>
              </a:schemeClr>
            </a:solidFill>
          </a:ln>
        </p:spPr>
        <p:txBody>
          <a:bodyPr lIns="144000">
            <a:noAutofit/>
          </a:bodyPr>
          <a:lstStyle/>
          <a:p>
            <a:pPr marL="800100" lvl="1" indent="-342900">
              <a:spcBef>
                <a:spcPts val="0"/>
              </a:spcBef>
              <a:buFont typeface="+mj-lt"/>
              <a:buAutoNum type="arabicPeriod"/>
            </a:pPr>
            <a:r>
              <a:rPr lang="fr-FR" sz="1600" dirty="0" smtClean="0">
                <a:solidFill>
                  <a:schemeClr val="tx2">
                    <a:lumMod val="75000"/>
                  </a:schemeClr>
                </a:solidFill>
              </a:rPr>
              <a:t>Pré-valorisation de Sorégies</a:t>
            </a:r>
          </a:p>
          <a:p>
            <a:pPr marL="800100" lvl="1" indent="-342900">
              <a:spcBef>
                <a:spcPts val="0"/>
              </a:spcBef>
              <a:buFont typeface="+mj-lt"/>
              <a:buAutoNum type="arabicPeriod"/>
            </a:pPr>
            <a:r>
              <a:rPr lang="fr-FR" sz="1600" dirty="0" smtClean="0">
                <a:solidFill>
                  <a:schemeClr val="tx2">
                    <a:lumMod val="75000"/>
                  </a:schemeClr>
                </a:solidFill>
              </a:rPr>
              <a:t>Préparation d’une offre a Séolis sur les 15%  et sur le croisement des participations avec l’objectif de maximiser la valeur de Sorégies</a:t>
            </a:r>
          </a:p>
          <a:p>
            <a:pPr marL="800100" lvl="1" indent="-342900">
              <a:spcBef>
                <a:spcPts val="0"/>
              </a:spcBef>
              <a:buFont typeface="+mj-lt"/>
              <a:buAutoNum type="arabicPeriod"/>
            </a:pPr>
            <a:r>
              <a:rPr lang="fr-FR" sz="1600" dirty="0" smtClean="0">
                <a:solidFill>
                  <a:schemeClr val="tx2">
                    <a:lumMod val="75000"/>
                  </a:schemeClr>
                </a:solidFill>
              </a:rPr>
              <a:t>Négociation avec Séolis</a:t>
            </a:r>
          </a:p>
          <a:p>
            <a:pPr marL="800100" lvl="1" indent="-342900">
              <a:spcBef>
                <a:spcPts val="0"/>
              </a:spcBef>
              <a:buFont typeface="+mj-lt"/>
              <a:buAutoNum type="arabicPeriod"/>
            </a:pPr>
            <a:r>
              <a:rPr lang="fr-FR" sz="1600" dirty="0" smtClean="0">
                <a:solidFill>
                  <a:schemeClr val="tx2">
                    <a:lumMod val="75000"/>
                  </a:schemeClr>
                </a:solidFill>
              </a:rPr>
              <a:t>Protocole </a:t>
            </a:r>
          </a:p>
          <a:p>
            <a:pPr marL="457200" lvl="1" indent="0">
              <a:spcBef>
                <a:spcPts val="0"/>
              </a:spcBef>
              <a:buNone/>
            </a:pPr>
            <a:endParaRPr lang="fr-FR" sz="16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23</a:t>
            </a:fld>
            <a:endParaRPr lang="fr-FR" dirty="0"/>
          </a:p>
        </p:txBody>
      </p:sp>
      <p:sp>
        <p:nvSpPr>
          <p:cNvPr id="8" name="ZoneTexte 7"/>
          <p:cNvSpPr txBox="1"/>
          <p:nvPr/>
        </p:nvSpPr>
        <p:spPr>
          <a:xfrm>
            <a:off x="957158" y="2182145"/>
            <a:ext cx="4108862" cy="338554"/>
          </a:xfrm>
          <a:prstGeom prst="rect">
            <a:avLst/>
          </a:prstGeom>
          <a:noFill/>
          <a:ln>
            <a:solidFill>
              <a:schemeClr val="tx2">
                <a:lumMod val="75000"/>
              </a:schemeClr>
            </a:solidFill>
          </a:ln>
        </p:spPr>
        <p:txBody>
          <a:bodyPr vert="horz" lIns="144000" tIns="45720" rIns="91440" bIns="45720" rtlCol="0">
            <a:noAutofit/>
          </a:bodyPr>
          <a:lstStyle/>
          <a:p>
            <a:pPr marL="360363" lvl="1" indent="-342900"/>
            <a:r>
              <a:rPr lang="fr-FR" sz="1600" dirty="0" smtClean="0">
                <a:solidFill>
                  <a:schemeClr val="tx2">
                    <a:lumMod val="75000"/>
                  </a:schemeClr>
                </a:solidFill>
              </a:rPr>
              <a:t>Choix Option 1: Croisement des Participations</a:t>
            </a:r>
          </a:p>
        </p:txBody>
      </p:sp>
      <p:sp>
        <p:nvSpPr>
          <p:cNvPr id="9" name="Sous-titre 2"/>
          <p:cNvSpPr txBox="1">
            <a:spLocks/>
          </p:cNvSpPr>
          <p:nvPr/>
        </p:nvSpPr>
        <p:spPr>
          <a:xfrm>
            <a:off x="957157" y="4867275"/>
            <a:ext cx="7736466" cy="1266330"/>
          </a:xfrm>
          <a:prstGeom prst="rect">
            <a:avLst/>
          </a:prstGeom>
          <a:noFill/>
          <a:ln>
            <a:solidFill>
              <a:schemeClr val="tx2">
                <a:lumMod val="75000"/>
              </a:schemeClr>
            </a:solidFill>
          </a:ln>
        </p:spPr>
        <p:txBody>
          <a:bodyPr vert="horz" lIns="144000" tIns="45720" rIns="91440" bIns="45720" rtlCol="0">
            <a:noAutofit/>
          </a:bodyPr>
          <a:lstStyle/>
          <a:p>
            <a:pPr marL="800100" marR="0" lvl="1"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Prise de contact avec</a:t>
            </a:r>
            <a:r>
              <a:rPr kumimoji="0" lang="fr-FR" sz="1600" b="0" i="0" u="none" strike="noStrike" kern="1200" cap="none" spc="0" normalizeH="0" noProof="0" dirty="0" smtClean="0">
                <a:ln>
                  <a:noFill/>
                </a:ln>
                <a:solidFill>
                  <a:schemeClr val="tx2">
                    <a:lumMod val="75000"/>
                  </a:schemeClr>
                </a:solidFill>
                <a:effectLst/>
                <a:uLnTx/>
                <a:uFillTx/>
                <a:latin typeface="+mn-lt"/>
                <a:ea typeface="+mn-ea"/>
                <a:cs typeface="+mn-cs"/>
              </a:rPr>
              <a:t> des acheteurs potentiels</a:t>
            </a: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 pour tester le marché</a:t>
            </a:r>
          </a:p>
          <a:p>
            <a:pPr marL="800100" marR="0" lvl="1"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Préparation d’une offre a Séolis sur le</a:t>
            </a:r>
            <a:r>
              <a:rPr kumimoji="0" lang="fr-FR" sz="1600" b="0" i="0" u="none" strike="noStrike" kern="1200" cap="none" spc="0" normalizeH="0" noProof="0" dirty="0" smtClean="0">
                <a:ln>
                  <a:noFill/>
                </a:ln>
                <a:solidFill>
                  <a:schemeClr val="tx2">
                    <a:lumMod val="75000"/>
                  </a:schemeClr>
                </a:solidFill>
                <a:effectLst/>
                <a:uLnTx/>
                <a:uFillTx/>
                <a:latin typeface="+mn-lt"/>
                <a:ea typeface="+mn-ea"/>
                <a:cs typeface="+mn-cs"/>
              </a:rPr>
              <a:t> </a:t>
            </a: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partage des plus-values</a:t>
            </a:r>
          </a:p>
          <a:p>
            <a:pPr marL="800100" marR="0" lvl="1"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Négociation avec Séolis</a:t>
            </a:r>
          </a:p>
          <a:p>
            <a:pPr marL="800100" marR="0" lvl="1" indent="-342900" algn="l" defTabSz="914400" rtl="0" eaLnBrk="1" fontAlgn="auto" latinLnBrk="0" hangingPunct="1">
              <a:lnSpc>
                <a:spcPct val="100000"/>
              </a:lnSpc>
              <a:spcBef>
                <a:spcPts val="0"/>
              </a:spcBef>
              <a:spcAft>
                <a:spcPts val="0"/>
              </a:spcAft>
              <a:buClrTx/>
              <a:buSzTx/>
              <a:buFont typeface="+mj-lt"/>
              <a:buAutoNum type="arabicPeriod"/>
              <a:tabLst/>
              <a:defRPr/>
            </a:pPr>
            <a:r>
              <a:rPr lang="fr-FR" sz="1600" noProof="0" dirty="0" smtClean="0">
                <a:solidFill>
                  <a:schemeClr val="tx2">
                    <a:lumMod val="75000"/>
                  </a:schemeClr>
                </a:solidFill>
              </a:rPr>
              <a:t>Protocole</a:t>
            </a:r>
            <a:endPar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0" name="ZoneTexte 9"/>
          <p:cNvSpPr txBox="1"/>
          <p:nvPr/>
        </p:nvSpPr>
        <p:spPr>
          <a:xfrm>
            <a:off x="957157" y="4502975"/>
            <a:ext cx="4108862" cy="338554"/>
          </a:xfrm>
          <a:prstGeom prst="rect">
            <a:avLst/>
          </a:prstGeom>
          <a:noFill/>
          <a:ln>
            <a:solidFill>
              <a:schemeClr val="tx2">
                <a:lumMod val="75000"/>
              </a:schemeClr>
            </a:solidFill>
          </a:ln>
        </p:spPr>
        <p:txBody>
          <a:bodyPr vert="horz" lIns="144000" tIns="45720" rIns="91440" bIns="45720" rtlCol="0">
            <a:noAutofit/>
          </a:bodyPr>
          <a:lstStyle/>
          <a:p>
            <a:pPr marL="360363" lvl="1" indent="-342900"/>
            <a:r>
              <a:rPr lang="fr-FR" sz="1600" dirty="0" smtClean="0">
                <a:solidFill>
                  <a:schemeClr val="tx2">
                    <a:lumMod val="75000"/>
                  </a:schemeClr>
                </a:solidFill>
              </a:rPr>
              <a:t>Choix Option 4: Vente a un tiers des 15%</a:t>
            </a:r>
          </a:p>
        </p:txBody>
      </p:sp>
      <p:sp>
        <p:nvSpPr>
          <p:cNvPr id="11" name="ZoneTexte 10"/>
          <p:cNvSpPr txBox="1"/>
          <p:nvPr/>
        </p:nvSpPr>
        <p:spPr>
          <a:xfrm>
            <a:off x="504966" y="1206459"/>
            <a:ext cx="8188657" cy="338554"/>
          </a:xfrm>
          <a:prstGeom prst="rect">
            <a:avLst/>
          </a:prstGeom>
          <a:noFill/>
          <a:ln>
            <a:solidFill>
              <a:schemeClr val="tx2">
                <a:lumMod val="75000"/>
              </a:schemeClr>
            </a:solidFill>
          </a:ln>
        </p:spPr>
        <p:txBody>
          <a:bodyPr vert="horz" lIns="144000" tIns="45720" rIns="91440" bIns="45720" rtlCol="0">
            <a:noAutofit/>
          </a:bodyPr>
          <a:lstStyle/>
          <a:p>
            <a:pPr marL="360363" lvl="1" indent="-342900"/>
            <a:r>
              <a:rPr lang="fr-FR" sz="1600" dirty="0" smtClean="0">
                <a:solidFill>
                  <a:schemeClr val="tx2">
                    <a:lumMod val="75000"/>
                  </a:schemeClr>
                </a:solidFill>
              </a:rPr>
              <a:t>Etape 1: Pré-valorisation de Séolis</a:t>
            </a:r>
          </a:p>
        </p:txBody>
      </p:sp>
      <p:cxnSp>
        <p:nvCxnSpPr>
          <p:cNvPr id="7" name="Connecteur droit 6"/>
          <p:cNvCxnSpPr/>
          <p:nvPr/>
        </p:nvCxnSpPr>
        <p:spPr>
          <a:xfrm>
            <a:off x="590550" y="1628775"/>
            <a:ext cx="9525" cy="3043477"/>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a:off x="600076" y="4672252"/>
            <a:ext cx="280882" cy="0"/>
          </a:xfrm>
          <a:prstGeom prst="straightConnector1">
            <a:avLst/>
          </a:prstGeom>
          <a:ln>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590550" y="2351422"/>
            <a:ext cx="290408" cy="0"/>
          </a:xfrm>
          <a:prstGeom prst="straightConnector1">
            <a:avLst/>
          </a:prstGeom>
          <a:ln>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70811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1</a:t>
            </a:r>
            <a:r>
              <a:rPr lang="fr-FR" sz="2800" dirty="0" smtClean="0">
                <a:solidFill>
                  <a:schemeClr val="tx2">
                    <a:lumMod val="75000"/>
                  </a:schemeClr>
                </a:solidFill>
              </a:rPr>
              <a:t>.- Progression de la mission</a:t>
            </a:r>
          </a:p>
        </p:txBody>
      </p:sp>
      <p:sp>
        <p:nvSpPr>
          <p:cNvPr id="5" name="ZoneTexte 4"/>
          <p:cNvSpPr txBox="1"/>
          <p:nvPr/>
        </p:nvSpPr>
        <p:spPr>
          <a:xfrm>
            <a:off x="328093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683829" y="6298293"/>
            <a:ext cx="2133600" cy="365125"/>
          </a:xfrm>
        </p:spPr>
        <p:txBody>
          <a:bodyPr/>
          <a:lstStyle/>
          <a:p>
            <a:fld id="{1930458D-18FB-45E9-A7C2-B19FB86FD781}" type="slidenum">
              <a:rPr lang="fr-FR" smtClean="0"/>
              <a:pPr/>
              <a:t>3</a:t>
            </a:fld>
            <a:endParaRPr lang="fr-FR" dirty="0"/>
          </a:p>
        </p:txBody>
      </p:sp>
      <p:sp>
        <p:nvSpPr>
          <p:cNvPr id="44" name="ZoneTexte 43"/>
          <p:cNvSpPr txBox="1"/>
          <p:nvPr/>
        </p:nvSpPr>
        <p:spPr>
          <a:xfrm>
            <a:off x="764719" y="2582750"/>
            <a:ext cx="904294" cy="209150"/>
          </a:xfrm>
          <a:prstGeom prst="rect">
            <a:avLst/>
          </a:prstGeom>
          <a:noFill/>
        </p:spPr>
        <p:txBody>
          <a:bodyPr wrap="square" rtlCol="0">
            <a:spAutoFit/>
          </a:bodyPr>
          <a:lstStyle/>
          <a:p>
            <a:r>
              <a:rPr lang="fr-FR" sz="1100" dirty="0" smtClean="0"/>
              <a:t>07/02</a:t>
            </a:r>
            <a:endParaRPr lang="fr-FR" sz="1100" dirty="0"/>
          </a:p>
        </p:txBody>
      </p:sp>
      <p:sp>
        <p:nvSpPr>
          <p:cNvPr id="277" name="ZoneTexte 276"/>
          <p:cNvSpPr txBox="1"/>
          <p:nvPr/>
        </p:nvSpPr>
        <p:spPr>
          <a:xfrm>
            <a:off x="1805473" y="2605503"/>
            <a:ext cx="904294" cy="209150"/>
          </a:xfrm>
          <a:prstGeom prst="rect">
            <a:avLst/>
          </a:prstGeom>
          <a:noFill/>
        </p:spPr>
        <p:txBody>
          <a:bodyPr wrap="square" rtlCol="0">
            <a:spAutoFit/>
          </a:bodyPr>
          <a:lstStyle/>
          <a:p>
            <a:r>
              <a:rPr lang="fr-FR" sz="1100" dirty="0" smtClean="0"/>
              <a:t>14/02</a:t>
            </a:r>
            <a:endParaRPr lang="fr-FR" sz="1100" dirty="0"/>
          </a:p>
        </p:txBody>
      </p:sp>
      <p:sp>
        <p:nvSpPr>
          <p:cNvPr id="280" name="ZoneTexte 279"/>
          <p:cNvSpPr txBox="1"/>
          <p:nvPr/>
        </p:nvSpPr>
        <p:spPr>
          <a:xfrm>
            <a:off x="4251305" y="2589928"/>
            <a:ext cx="602576" cy="261610"/>
          </a:xfrm>
          <a:prstGeom prst="rect">
            <a:avLst/>
          </a:prstGeom>
          <a:noFill/>
        </p:spPr>
        <p:txBody>
          <a:bodyPr wrap="square" rtlCol="0">
            <a:spAutoFit/>
          </a:bodyPr>
          <a:lstStyle/>
          <a:p>
            <a:r>
              <a:rPr lang="fr-FR" sz="1100" dirty="0" smtClean="0"/>
              <a:t>24/02</a:t>
            </a:r>
            <a:endParaRPr lang="fr-FR" sz="1100" dirty="0"/>
          </a:p>
        </p:txBody>
      </p:sp>
      <p:cxnSp>
        <p:nvCxnSpPr>
          <p:cNvPr id="51" name="Connecteur droit 50"/>
          <p:cNvCxnSpPr>
            <a:stCxn id="15" idx="4"/>
            <a:endCxn id="52" idx="1"/>
          </p:cNvCxnSpPr>
          <p:nvPr/>
        </p:nvCxnSpPr>
        <p:spPr>
          <a:xfrm rot="16200000" flipH="1">
            <a:off x="1261620" y="3379407"/>
            <a:ext cx="1138397" cy="9393"/>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7" name="Connecteur droit 56"/>
          <p:cNvCxnSpPr>
            <a:endCxn id="60" idx="1"/>
          </p:cNvCxnSpPr>
          <p:nvPr/>
        </p:nvCxnSpPr>
        <p:spPr>
          <a:xfrm flipH="1">
            <a:off x="4292406" y="2804737"/>
            <a:ext cx="8634" cy="181011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88" name="Connecteur droit 87"/>
          <p:cNvCxnSpPr>
            <a:stCxn id="10" idx="4"/>
            <a:endCxn id="49" idx="1"/>
          </p:cNvCxnSpPr>
          <p:nvPr/>
        </p:nvCxnSpPr>
        <p:spPr>
          <a:xfrm rot="5400000">
            <a:off x="467604" y="3085340"/>
            <a:ext cx="542098" cy="1227"/>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715213" y="2792859"/>
            <a:ext cx="1136363"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Ellipse 9"/>
          <p:cNvSpPr/>
          <p:nvPr/>
        </p:nvSpPr>
        <p:spPr>
          <a:xfrm>
            <a:off x="713813" y="2770815"/>
            <a:ext cx="50907" cy="44090"/>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Ellipse 14"/>
          <p:cNvSpPr/>
          <p:nvPr/>
        </p:nvSpPr>
        <p:spPr>
          <a:xfrm>
            <a:off x="1800669" y="2770815"/>
            <a:ext cx="50907" cy="44090"/>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6" name="Connecteur droit 15"/>
          <p:cNvCxnSpPr>
            <a:endCxn id="23" idx="6"/>
          </p:cNvCxnSpPr>
          <p:nvPr/>
        </p:nvCxnSpPr>
        <p:spPr>
          <a:xfrm>
            <a:off x="878909" y="2792859"/>
            <a:ext cx="3447580" cy="1113"/>
          </a:xfrm>
          <a:prstGeom prst="line">
            <a:avLst/>
          </a:prstGeom>
        </p:spPr>
        <p:style>
          <a:lnRef idx="1">
            <a:schemeClr val="accent1"/>
          </a:lnRef>
          <a:fillRef idx="0">
            <a:schemeClr val="accent1"/>
          </a:fillRef>
          <a:effectRef idx="0">
            <a:schemeClr val="accent1"/>
          </a:effectRef>
          <a:fontRef idx="minor">
            <a:schemeClr val="tx1"/>
          </a:fontRef>
        </p:style>
      </p:cxnSp>
      <p:sp>
        <p:nvSpPr>
          <p:cNvPr id="23" name="Ellipse 22"/>
          <p:cNvSpPr/>
          <p:nvPr/>
        </p:nvSpPr>
        <p:spPr>
          <a:xfrm>
            <a:off x="4275582" y="2770815"/>
            <a:ext cx="50907" cy="44090"/>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4" name="Connecteur droit 23"/>
          <p:cNvCxnSpPr>
            <a:stCxn id="23" idx="6"/>
            <a:endCxn id="25" idx="4"/>
          </p:cNvCxnSpPr>
          <p:nvPr/>
        </p:nvCxnSpPr>
        <p:spPr>
          <a:xfrm>
            <a:off x="4326489" y="2792860"/>
            <a:ext cx="4085310" cy="220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rot="5400000" flipH="1" flipV="1">
            <a:off x="689185" y="2720733"/>
            <a:ext cx="1001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rot="5400000" flipH="1" flipV="1">
            <a:off x="1767705" y="2712397"/>
            <a:ext cx="1168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rot="5400000" flipH="1" flipV="1">
            <a:off x="4242617" y="2722567"/>
            <a:ext cx="1168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Connecteur droit 64"/>
          <p:cNvCxnSpPr>
            <a:endCxn id="52" idx="1"/>
          </p:cNvCxnSpPr>
          <p:nvPr/>
        </p:nvCxnSpPr>
        <p:spPr>
          <a:xfrm rot="16200000" flipH="1">
            <a:off x="1745703" y="3863489"/>
            <a:ext cx="179425" cy="19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946655" y="2904688"/>
            <a:ext cx="670917" cy="302065"/>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Etat des lieux</a:t>
            </a:r>
          </a:p>
        </p:txBody>
      </p:sp>
      <p:sp>
        <p:nvSpPr>
          <p:cNvPr id="49" name="Rectangle 48"/>
          <p:cNvSpPr/>
          <p:nvPr/>
        </p:nvSpPr>
        <p:spPr>
          <a:xfrm>
            <a:off x="738039" y="3322434"/>
            <a:ext cx="1086422" cy="69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Rectangle 51"/>
          <p:cNvSpPr/>
          <p:nvPr/>
        </p:nvSpPr>
        <p:spPr>
          <a:xfrm>
            <a:off x="1835515" y="3896402"/>
            <a:ext cx="2456890" cy="1137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Rectangle 59"/>
          <p:cNvSpPr/>
          <p:nvPr/>
        </p:nvSpPr>
        <p:spPr>
          <a:xfrm>
            <a:off x="4292406" y="4559708"/>
            <a:ext cx="4126042" cy="1102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28" name="Groupe 27"/>
          <p:cNvGrpSpPr/>
          <p:nvPr/>
        </p:nvGrpSpPr>
        <p:grpSpPr>
          <a:xfrm>
            <a:off x="8101872" y="2653979"/>
            <a:ext cx="610795" cy="3491971"/>
            <a:chOff x="6669898" y="1830527"/>
            <a:chExt cx="610795" cy="3491971"/>
          </a:xfrm>
        </p:grpSpPr>
        <p:cxnSp>
          <p:nvCxnSpPr>
            <p:cNvPr id="235" name="Connecteur droit 234"/>
            <p:cNvCxnSpPr>
              <a:stCxn id="60" idx="3"/>
            </p:cNvCxnSpPr>
            <p:nvPr/>
          </p:nvCxnSpPr>
          <p:spPr>
            <a:xfrm>
              <a:off x="6986474" y="3791396"/>
              <a:ext cx="3963" cy="605611"/>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4" name="Groupe 116"/>
            <p:cNvGrpSpPr/>
            <p:nvPr/>
          </p:nvGrpSpPr>
          <p:grpSpPr>
            <a:xfrm>
              <a:off x="6669898" y="4415344"/>
              <a:ext cx="610795" cy="907154"/>
              <a:chOff x="8128000" y="5294856"/>
              <a:chExt cx="802065" cy="1294630"/>
            </a:xfrm>
          </p:grpSpPr>
          <p:cxnSp>
            <p:nvCxnSpPr>
              <p:cNvPr id="232" name="Connecteur droit 231"/>
              <p:cNvCxnSpPr>
                <a:stCxn id="233" idx="2"/>
              </p:cNvCxnSpPr>
              <p:nvPr/>
            </p:nvCxnSpPr>
            <p:spPr>
              <a:xfrm rot="16200000" flipH="1">
                <a:off x="8431244" y="6162838"/>
                <a:ext cx="240846" cy="172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33" name="Organigramme : Décision 232"/>
              <p:cNvSpPr/>
              <p:nvPr/>
            </p:nvSpPr>
            <p:spPr>
              <a:xfrm>
                <a:off x="8171541" y="5682077"/>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smtClean="0"/>
                  <a:t>GO?</a:t>
                </a:r>
                <a:endParaRPr lang="fr-FR" sz="600" dirty="0"/>
              </a:p>
            </p:txBody>
          </p:sp>
          <p:grpSp>
            <p:nvGrpSpPr>
              <p:cNvPr id="7" name="Groupe 236"/>
              <p:cNvGrpSpPr/>
              <p:nvPr/>
            </p:nvGrpSpPr>
            <p:grpSpPr>
              <a:xfrm>
                <a:off x="8434051" y="5294856"/>
                <a:ext cx="262393" cy="121219"/>
                <a:chOff x="1607417" y="2361438"/>
                <a:chExt cx="262393" cy="121219"/>
              </a:xfrm>
            </p:grpSpPr>
            <p:sp>
              <p:nvSpPr>
                <p:cNvPr id="238" name="Rectangle 237"/>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239" name="Rectangle 238"/>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cxnSp>
            <p:nvCxnSpPr>
              <p:cNvPr id="240" name="Connecteur droit 239"/>
              <p:cNvCxnSpPr>
                <a:stCxn id="239" idx="0"/>
              </p:cNvCxnSpPr>
              <p:nvPr/>
            </p:nvCxnSpPr>
            <p:spPr>
              <a:xfrm rot="16200000" flipH="1">
                <a:off x="8439539" y="5541784"/>
                <a:ext cx="251488" cy="70"/>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55" name="ZoneTexte 254"/>
              <p:cNvSpPr txBox="1"/>
              <p:nvPr/>
            </p:nvSpPr>
            <p:spPr>
              <a:xfrm>
                <a:off x="8128000" y="6293990"/>
                <a:ext cx="773752" cy="295496"/>
              </a:xfrm>
              <a:prstGeom prst="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en-US" sz="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Phase 1</a:t>
                </a:r>
              </a:p>
            </p:txBody>
          </p:sp>
        </p:grpSp>
        <p:sp>
          <p:nvSpPr>
            <p:cNvPr id="25" name="Ellipse 24"/>
            <p:cNvSpPr/>
            <p:nvPr/>
          </p:nvSpPr>
          <p:spPr>
            <a:xfrm>
              <a:off x="6954371" y="1947363"/>
              <a:ext cx="50907" cy="44090"/>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9" name="Connecteur droit 38"/>
            <p:cNvCxnSpPr/>
            <p:nvPr/>
          </p:nvCxnSpPr>
          <p:spPr>
            <a:xfrm rot="5400000" flipH="1" flipV="1">
              <a:off x="6921407" y="1888945"/>
              <a:ext cx="1168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Connecteur droit 99"/>
            <p:cNvCxnSpPr>
              <a:stCxn id="25" idx="4"/>
              <a:endCxn id="60" idx="3"/>
            </p:cNvCxnSpPr>
            <p:nvPr/>
          </p:nvCxnSpPr>
          <p:spPr>
            <a:xfrm>
              <a:off x="6979825" y="1991453"/>
              <a:ext cx="6649" cy="1799943"/>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pSp>
      <p:sp>
        <p:nvSpPr>
          <p:cNvPr id="105" name="ZoneTexte 104"/>
          <p:cNvSpPr txBox="1"/>
          <p:nvPr/>
        </p:nvSpPr>
        <p:spPr>
          <a:xfrm>
            <a:off x="2114959" y="2904688"/>
            <a:ext cx="1912175" cy="332576"/>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Analyse /  Définition de la proposition de déblocage</a:t>
            </a:r>
          </a:p>
        </p:txBody>
      </p:sp>
      <p:sp>
        <p:nvSpPr>
          <p:cNvPr id="107" name="ZoneTexte 106"/>
          <p:cNvSpPr txBox="1"/>
          <p:nvPr/>
        </p:nvSpPr>
        <p:spPr>
          <a:xfrm>
            <a:off x="4822951" y="2904688"/>
            <a:ext cx="1713220" cy="332576"/>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Contacts avec Séolis et le Syndicat</a:t>
            </a:r>
          </a:p>
        </p:txBody>
      </p:sp>
      <p:sp>
        <p:nvSpPr>
          <p:cNvPr id="91" name="ZoneTexte 90"/>
          <p:cNvSpPr txBox="1"/>
          <p:nvPr/>
        </p:nvSpPr>
        <p:spPr>
          <a:xfrm>
            <a:off x="7768516" y="2582961"/>
            <a:ext cx="643282" cy="261610"/>
          </a:xfrm>
          <a:prstGeom prst="rect">
            <a:avLst/>
          </a:prstGeom>
          <a:noFill/>
        </p:spPr>
        <p:txBody>
          <a:bodyPr wrap="square" rtlCol="0">
            <a:spAutoFit/>
          </a:bodyPr>
          <a:lstStyle/>
          <a:p>
            <a:pPr algn="r"/>
            <a:r>
              <a:rPr lang="fr-FR" sz="1100" dirty="0" smtClean="0"/>
              <a:t>01/04</a:t>
            </a:r>
            <a:endParaRPr lang="fr-FR" sz="1100" dirty="0"/>
          </a:p>
        </p:txBody>
      </p:sp>
      <p:sp>
        <p:nvSpPr>
          <p:cNvPr id="123" name="ZoneTexte 122"/>
          <p:cNvSpPr txBox="1"/>
          <p:nvPr/>
        </p:nvSpPr>
        <p:spPr>
          <a:xfrm>
            <a:off x="543453" y="3471950"/>
            <a:ext cx="1262020" cy="1323439"/>
          </a:xfrm>
          <a:prstGeom prst="rect">
            <a:avLst/>
          </a:prstGeom>
          <a:noFill/>
        </p:spPr>
        <p:txBody>
          <a:bodyPr wrap="square" rtlCol="0">
            <a:spAutoFit/>
          </a:bodyPr>
          <a:lstStyle/>
          <a:p>
            <a:pPr>
              <a:buFontTx/>
              <a:buChar char="-"/>
            </a:pPr>
            <a:r>
              <a:rPr lang="fr-FR" sz="1000" dirty="0" smtClean="0"/>
              <a:t>Obtention d’information</a:t>
            </a:r>
          </a:p>
          <a:p>
            <a:pPr>
              <a:buFontTx/>
              <a:buChar char="-"/>
            </a:pPr>
            <a:r>
              <a:rPr lang="fr-FR" sz="1000" dirty="0" smtClean="0"/>
              <a:t>Analyse de la situation</a:t>
            </a:r>
          </a:p>
          <a:p>
            <a:pPr>
              <a:buFontTx/>
              <a:buChar char="-"/>
            </a:pPr>
            <a:r>
              <a:rPr lang="fr-FR" sz="1000" dirty="0" smtClean="0"/>
              <a:t>Désignation d’un contact « projet »  chez Sorégies</a:t>
            </a:r>
          </a:p>
          <a:p>
            <a:pPr>
              <a:buFontTx/>
              <a:buChar char="-"/>
            </a:pPr>
            <a:r>
              <a:rPr lang="fr-FR" sz="1000" dirty="0" smtClean="0"/>
              <a:t>Réunion finale</a:t>
            </a:r>
            <a:endParaRPr lang="fr-FR" sz="1000" dirty="0"/>
          </a:p>
        </p:txBody>
      </p:sp>
      <p:sp>
        <p:nvSpPr>
          <p:cNvPr id="124" name="ZoneTexte 123"/>
          <p:cNvSpPr txBox="1"/>
          <p:nvPr/>
        </p:nvSpPr>
        <p:spPr>
          <a:xfrm>
            <a:off x="1943635" y="4066138"/>
            <a:ext cx="2266043" cy="1169551"/>
          </a:xfrm>
          <a:prstGeom prst="rect">
            <a:avLst/>
          </a:prstGeom>
          <a:noFill/>
        </p:spPr>
        <p:txBody>
          <a:bodyPr wrap="square" rtlCol="0">
            <a:spAutoFit/>
          </a:bodyPr>
          <a:lstStyle/>
          <a:p>
            <a:pPr>
              <a:buFontTx/>
              <a:buChar char="-"/>
            </a:pPr>
            <a:r>
              <a:rPr lang="fr-FR" sz="1000" dirty="0" smtClean="0"/>
              <a:t>Réflexion sur les alternatives de déblocage, de partage de la valeur et de la tactique d’approche.</a:t>
            </a:r>
          </a:p>
          <a:p>
            <a:pPr>
              <a:buFontTx/>
              <a:buChar char="-"/>
            </a:pPr>
            <a:r>
              <a:rPr lang="fr-FR" sz="1000" dirty="0" smtClean="0"/>
              <a:t>Discussion avec les avocats de Sorégies.</a:t>
            </a:r>
          </a:p>
          <a:p>
            <a:pPr>
              <a:buFontTx/>
              <a:buChar char="-"/>
            </a:pPr>
            <a:r>
              <a:rPr lang="fr-FR" sz="1000" dirty="0" smtClean="0"/>
              <a:t>Points de contact téléphoniques réguliers.</a:t>
            </a:r>
          </a:p>
          <a:p>
            <a:pPr>
              <a:buFontTx/>
              <a:buChar char="-"/>
            </a:pPr>
            <a:r>
              <a:rPr lang="fr-FR" sz="1000" dirty="0" smtClean="0"/>
              <a:t>Réunion finale</a:t>
            </a:r>
            <a:endParaRPr lang="fr-FR" sz="1000" dirty="0"/>
          </a:p>
        </p:txBody>
      </p:sp>
      <p:sp>
        <p:nvSpPr>
          <p:cNvPr id="125" name="ZoneTexte 124"/>
          <p:cNvSpPr txBox="1"/>
          <p:nvPr/>
        </p:nvSpPr>
        <p:spPr>
          <a:xfrm>
            <a:off x="4458201" y="4722118"/>
            <a:ext cx="2606822" cy="553998"/>
          </a:xfrm>
          <a:prstGeom prst="rect">
            <a:avLst/>
          </a:prstGeom>
          <a:noFill/>
        </p:spPr>
        <p:txBody>
          <a:bodyPr wrap="square" rtlCol="0">
            <a:spAutoFit/>
          </a:bodyPr>
          <a:lstStyle/>
          <a:p>
            <a:pPr>
              <a:buFontTx/>
              <a:buChar char="-"/>
            </a:pPr>
            <a:r>
              <a:rPr lang="fr-FR" sz="1000" dirty="0" smtClean="0"/>
              <a:t>Approche de Sorégies et gestion des contacts</a:t>
            </a:r>
          </a:p>
          <a:p>
            <a:pPr>
              <a:buFontTx/>
              <a:buChar char="-"/>
            </a:pPr>
            <a:r>
              <a:rPr lang="fr-FR" sz="1000" dirty="0" smtClean="0"/>
              <a:t>Points de contact téléphoniques réguliers.</a:t>
            </a:r>
          </a:p>
          <a:p>
            <a:pPr>
              <a:buFontTx/>
              <a:buChar char="-"/>
            </a:pPr>
            <a:r>
              <a:rPr lang="fr-FR" sz="1000" dirty="0" smtClean="0"/>
              <a:t>Signature d’un accord</a:t>
            </a:r>
            <a:endParaRPr lang="fr-FR" sz="1000" dirty="0"/>
          </a:p>
        </p:txBody>
      </p:sp>
      <p:sp>
        <p:nvSpPr>
          <p:cNvPr id="12" name="ZoneTexte 11"/>
          <p:cNvSpPr txBox="1"/>
          <p:nvPr/>
        </p:nvSpPr>
        <p:spPr>
          <a:xfrm>
            <a:off x="1110584" y="2420447"/>
            <a:ext cx="854014" cy="369089"/>
          </a:xfrm>
          <a:prstGeom prst="rect">
            <a:avLst/>
          </a:prstGeom>
          <a:noFill/>
        </p:spPr>
        <p:txBody>
          <a:bodyPr wrap="square" rtlCol="0">
            <a:spAutoFit/>
          </a:bodyPr>
          <a:lstStyle/>
          <a:p>
            <a:r>
              <a:rPr lang="fr-FR" sz="2400" b="1" dirty="0" smtClean="0">
                <a:solidFill>
                  <a:srgbClr val="00B050"/>
                </a:solidFill>
              </a:rPr>
              <a:t>√</a:t>
            </a:r>
            <a:endParaRPr lang="fr-FR" sz="2400" b="1" dirty="0">
              <a:solidFill>
                <a:srgbClr val="00B050"/>
              </a:solidFill>
            </a:endParaRPr>
          </a:p>
        </p:txBody>
      </p:sp>
      <p:cxnSp>
        <p:nvCxnSpPr>
          <p:cNvPr id="14" name="Connecteur droit avec flèche 13"/>
          <p:cNvCxnSpPr/>
          <p:nvPr/>
        </p:nvCxnSpPr>
        <p:spPr>
          <a:xfrm flipV="1">
            <a:off x="1830819" y="2604991"/>
            <a:ext cx="3275064" cy="512"/>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18" name="Connecteur droit 17"/>
          <p:cNvCxnSpPr/>
          <p:nvPr/>
        </p:nvCxnSpPr>
        <p:spPr>
          <a:xfrm>
            <a:off x="4141847" y="2420447"/>
            <a:ext cx="0" cy="369089"/>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3679927" y="2373084"/>
            <a:ext cx="527709" cy="261610"/>
          </a:xfrm>
          <a:prstGeom prst="rect">
            <a:avLst/>
          </a:prstGeom>
          <a:noFill/>
        </p:spPr>
        <p:txBody>
          <a:bodyPr wrap="none" rtlCol="0">
            <a:spAutoFit/>
          </a:bodyPr>
          <a:lstStyle/>
          <a:p>
            <a:r>
              <a:rPr lang="fr-FR" sz="1100" dirty="0" smtClean="0">
                <a:solidFill>
                  <a:srgbClr val="00B050"/>
                </a:solidFill>
              </a:rPr>
              <a:t>22/02</a:t>
            </a:r>
            <a:endParaRPr lang="fr-FR" sz="1100" dirty="0">
              <a:solidFill>
                <a:srgbClr val="00B050"/>
              </a:solidFill>
            </a:endParaRPr>
          </a:p>
        </p:txBody>
      </p:sp>
      <p:sp>
        <p:nvSpPr>
          <p:cNvPr id="50" name="ZoneTexte 49"/>
          <p:cNvSpPr txBox="1"/>
          <p:nvPr/>
        </p:nvSpPr>
        <p:spPr>
          <a:xfrm>
            <a:off x="3672260" y="1799293"/>
            <a:ext cx="898247" cy="584775"/>
          </a:xfrm>
          <a:prstGeom prst="rect">
            <a:avLst/>
          </a:prstGeom>
          <a:solidFill>
            <a:srgbClr val="00B050"/>
          </a:solidFill>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fr-FR" sz="800" dirty="0" smtClean="0"/>
              <a:t>Rapports sur </a:t>
            </a:r>
          </a:p>
          <a:p>
            <a:r>
              <a:rPr lang="fr-FR" sz="800" dirty="0" smtClean="0"/>
              <a:t>l’état des lieux et l’analyse  des options de sortie</a:t>
            </a:r>
          </a:p>
        </p:txBody>
      </p:sp>
      <p:cxnSp>
        <p:nvCxnSpPr>
          <p:cNvPr id="66" name="Connecteur droit 65"/>
          <p:cNvCxnSpPr/>
          <p:nvPr/>
        </p:nvCxnSpPr>
        <p:spPr>
          <a:xfrm>
            <a:off x="4702840" y="1489817"/>
            <a:ext cx="0" cy="1299719"/>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67" name="ZoneTexte 66"/>
          <p:cNvSpPr txBox="1"/>
          <p:nvPr/>
        </p:nvSpPr>
        <p:spPr>
          <a:xfrm>
            <a:off x="4665211" y="1489817"/>
            <a:ext cx="527709" cy="261610"/>
          </a:xfrm>
          <a:prstGeom prst="rect">
            <a:avLst/>
          </a:prstGeom>
          <a:noFill/>
        </p:spPr>
        <p:txBody>
          <a:bodyPr wrap="none" rtlCol="0">
            <a:spAutoFit/>
          </a:bodyPr>
          <a:lstStyle/>
          <a:p>
            <a:r>
              <a:rPr lang="fr-FR" sz="1100" dirty="0" smtClean="0">
                <a:solidFill>
                  <a:srgbClr val="00B050"/>
                </a:solidFill>
              </a:rPr>
              <a:t>02/03</a:t>
            </a:r>
            <a:endParaRPr lang="fr-FR" sz="1100" dirty="0">
              <a:solidFill>
                <a:srgbClr val="00B050"/>
              </a:solidFill>
            </a:endParaRPr>
          </a:p>
        </p:txBody>
      </p:sp>
      <p:sp>
        <p:nvSpPr>
          <p:cNvPr id="68" name="ZoneTexte 67"/>
          <p:cNvSpPr txBox="1"/>
          <p:nvPr/>
        </p:nvSpPr>
        <p:spPr>
          <a:xfrm>
            <a:off x="4207636" y="1274373"/>
            <a:ext cx="898247" cy="215444"/>
          </a:xfrm>
          <a:prstGeom prst="rect">
            <a:avLst/>
          </a:prstGeom>
          <a:solidFill>
            <a:srgbClr val="00B050"/>
          </a:solidFill>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fr-FR" sz="800" dirty="0" smtClean="0"/>
              <a:t>Réunion Séolis</a:t>
            </a:r>
          </a:p>
        </p:txBody>
      </p:sp>
      <p:cxnSp>
        <p:nvCxnSpPr>
          <p:cNvPr id="70" name="Connecteur droit 69"/>
          <p:cNvCxnSpPr/>
          <p:nvPr/>
        </p:nvCxnSpPr>
        <p:spPr>
          <a:xfrm>
            <a:off x="5105883" y="2020791"/>
            <a:ext cx="0" cy="773181"/>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71" name="ZoneTexte 70"/>
          <p:cNvSpPr txBox="1"/>
          <p:nvPr/>
        </p:nvSpPr>
        <p:spPr>
          <a:xfrm>
            <a:off x="5105883" y="2276576"/>
            <a:ext cx="527709" cy="261610"/>
          </a:xfrm>
          <a:prstGeom prst="rect">
            <a:avLst/>
          </a:prstGeom>
          <a:noFill/>
        </p:spPr>
        <p:txBody>
          <a:bodyPr wrap="none" rtlCol="0">
            <a:spAutoFit/>
          </a:bodyPr>
          <a:lstStyle/>
          <a:p>
            <a:r>
              <a:rPr lang="fr-FR" sz="1100" dirty="0" smtClean="0">
                <a:solidFill>
                  <a:srgbClr val="00B050"/>
                </a:solidFill>
              </a:rPr>
              <a:t>10/03</a:t>
            </a:r>
            <a:endParaRPr lang="fr-FR" sz="1100" dirty="0">
              <a:solidFill>
                <a:srgbClr val="00B050"/>
              </a:solidFill>
            </a:endParaRPr>
          </a:p>
        </p:txBody>
      </p:sp>
      <p:sp>
        <p:nvSpPr>
          <p:cNvPr id="72" name="ZoneTexte 71"/>
          <p:cNvSpPr txBox="1"/>
          <p:nvPr/>
        </p:nvSpPr>
        <p:spPr>
          <a:xfrm>
            <a:off x="4830421" y="1799293"/>
            <a:ext cx="1705750" cy="461665"/>
          </a:xfrm>
          <a:prstGeom prst="rect">
            <a:avLst/>
          </a:prstGeom>
          <a:solidFill>
            <a:srgbClr val="00B050"/>
          </a:solidFill>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fr-FR" sz="800" dirty="0"/>
              <a:t>Réflexion sur les alternatives de déblocage, de partage de la valeur et de la tactique d’approche</a:t>
            </a:r>
            <a:endParaRPr lang="fr-FR" sz="800" dirty="0" smtClean="0"/>
          </a:p>
        </p:txBody>
      </p:sp>
    </p:spTree>
    <p:extLst>
      <p:ext uri="{BB962C8B-B14F-4D97-AF65-F5344CB8AC3E}">
        <p14:creationId xmlns:p14="http://schemas.microsoft.com/office/powerpoint/2010/main" val="12266415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Autofit/>
          </a:bodyPr>
          <a:lstStyle/>
          <a:p>
            <a:pPr marL="457200" indent="-457200" algn="l">
              <a:lnSpc>
                <a:spcPct val="200000"/>
              </a:lnSpc>
            </a:pPr>
            <a:r>
              <a:rPr lang="fr-FR" sz="2800" dirty="0" smtClean="0">
                <a:solidFill>
                  <a:schemeClr val="tx2">
                    <a:lumMod val="75000"/>
                  </a:schemeClr>
                </a:solidFill>
              </a:rPr>
              <a:t>2.- Position des sociétés: </a:t>
            </a:r>
            <a:r>
              <a:rPr lang="fr-FR" sz="2800" dirty="0">
                <a:solidFill>
                  <a:schemeClr val="tx2">
                    <a:lumMod val="75000"/>
                  </a:schemeClr>
                </a:solidFill>
              </a:rPr>
              <a:t>Sorégies</a:t>
            </a:r>
          </a:p>
        </p:txBody>
      </p:sp>
      <p:sp>
        <p:nvSpPr>
          <p:cNvPr id="3" name="Sous-titre 2"/>
          <p:cNvSpPr>
            <a:spLocks noGrp="1"/>
          </p:cNvSpPr>
          <p:nvPr>
            <p:ph idx="1"/>
          </p:nvPr>
        </p:nvSpPr>
        <p:spPr>
          <a:xfrm>
            <a:off x="504967" y="1337482"/>
            <a:ext cx="8188657" cy="4844954"/>
          </a:xfrm>
          <a:noFill/>
          <a:ln>
            <a:solidFill>
              <a:schemeClr val="tx2">
                <a:lumMod val="75000"/>
              </a:schemeClr>
            </a:solidFill>
          </a:ln>
        </p:spPr>
        <p:txBody>
          <a:bodyPr lIns="144000">
            <a:normAutofit/>
          </a:bodyPr>
          <a:lstStyle/>
          <a:p>
            <a:pPr lvl="1">
              <a:spcBef>
                <a:spcPts val="0"/>
              </a:spcBef>
              <a:buFontTx/>
              <a:buChar char="-"/>
            </a:pPr>
            <a:endParaRPr lang="fr-FR" sz="1600" dirty="0" smtClean="0">
              <a:solidFill>
                <a:schemeClr val="tx2">
                  <a:lumMod val="75000"/>
                </a:schemeClr>
              </a:solidFill>
            </a:endParaRPr>
          </a:p>
          <a:p>
            <a:pPr marL="342000" indent="-342000" algn="just">
              <a:spcAft>
                <a:spcPts val="1200"/>
              </a:spcAft>
            </a:pPr>
            <a:r>
              <a:rPr lang="fr-FR" sz="1800" dirty="0">
                <a:solidFill>
                  <a:schemeClr val="tx2">
                    <a:lumMod val="75000"/>
                  </a:schemeClr>
                </a:solidFill>
              </a:rPr>
              <a:t>Lors la réunion du 22 février 2011, Sorégies a considéré que sa priorité à ce jour était la sortie du blocage actuel avec Séolis et à ce titre a privilégié, par ordre de </a:t>
            </a:r>
            <a:r>
              <a:rPr lang="fr-FR" sz="1800" dirty="0" smtClean="0">
                <a:solidFill>
                  <a:schemeClr val="tx2">
                    <a:lumMod val="75000"/>
                  </a:schemeClr>
                </a:solidFill>
              </a:rPr>
              <a:t>préférence, </a:t>
            </a:r>
            <a:r>
              <a:rPr lang="fr-FR" sz="1800" dirty="0">
                <a:solidFill>
                  <a:schemeClr val="tx2">
                    <a:lumMod val="75000"/>
                  </a:schemeClr>
                </a:solidFill>
              </a:rPr>
              <a:t>les options suivantes:</a:t>
            </a:r>
          </a:p>
          <a:p>
            <a:pPr marL="800100" lvl="1" indent="-342900">
              <a:buFont typeface="+mj-lt"/>
              <a:buAutoNum type="arabicPeriod"/>
            </a:pPr>
            <a:r>
              <a:rPr lang="fr-FR" sz="1600" dirty="0" smtClean="0">
                <a:solidFill>
                  <a:schemeClr val="tx2">
                    <a:lumMod val="75000"/>
                  </a:schemeClr>
                </a:solidFill>
              </a:rPr>
              <a:t>la </a:t>
            </a:r>
            <a:r>
              <a:rPr lang="fr-FR" sz="1600" dirty="0">
                <a:solidFill>
                  <a:schemeClr val="tx2">
                    <a:lumMod val="75000"/>
                  </a:schemeClr>
                </a:solidFill>
              </a:rPr>
              <a:t>prise de participations croisées à hauteur de 10%,</a:t>
            </a:r>
          </a:p>
          <a:p>
            <a:pPr marL="800100" lvl="1" indent="-342900">
              <a:buFont typeface="+mj-lt"/>
              <a:buAutoNum type="arabicPeriod"/>
            </a:pPr>
            <a:r>
              <a:rPr lang="fr-FR" sz="1600" dirty="0">
                <a:solidFill>
                  <a:schemeClr val="tx2">
                    <a:lumMod val="75000"/>
                  </a:schemeClr>
                </a:solidFill>
              </a:rPr>
              <a:t>la vente en concertation avec Séolis de la participation détenue par Sorégies à un partenaire industriel ou financier et</a:t>
            </a:r>
          </a:p>
          <a:p>
            <a:pPr marL="800100" lvl="1" indent="-342900">
              <a:buFont typeface="+mj-lt"/>
              <a:buAutoNum type="arabicPeriod"/>
            </a:pPr>
            <a:r>
              <a:rPr lang="fr-FR" sz="1600" dirty="0">
                <a:solidFill>
                  <a:schemeClr val="tx2">
                    <a:lumMod val="75000"/>
                  </a:schemeClr>
                </a:solidFill>
              </a:rPr>
              <a:t>la vente à un partenaire industriel de 10% de chacune des sociétés.</a:t>
            </a:r>
          </a:p>
          <a:p>
            <a:pPr marL="800100" lvl="1" indent="-342900">
              <a:spcAft>
                <a:spcPts val="1200"/>
              </a:spcAft>
              <a:buFont typeface="+mj-lt"/>
              <a:buAutoNum type="arabicPeriod"/>
            </a:pPr>
            <a:r>
              <a:rPr lang="fr-FR" sz="1600" dirty="0" smtClean="0">
                <a:solidFill>
                  <a:schemeClr val="tx2">
                    <a:lumMod val="75000"/>
                  </a:schemeClr>
                </a:solidFill>
              </a:rPr>
              <a:t>La </a:t>
            </a:r>
            <a:r>
              <a:rPr lang="fr-FR" sz="1600" dirty="0">
                <a:solidFill>
                  <a:schemeClr val="tx2">
                    <a:lumMod val="75000"/>
                  </a:schemeClr>
                </a:solidFill>
              </a:rPr>
              <a:t>vente à un fond d’investissement  spécialisé dans la gestion de crise pourra être envisagée en dernier ressort</a:t>
            </a:r>
            <a:r>
              <a:rPr lang="fr-FR" sz="1600" dirty="0" smtClean="0">
                <a:solidFill>
                  <a:schemeClr val="tx2">
                    <a:lumMod val="75000"/>
                  </a:schemeClr>
                </a:solidFill>
              </a:rPr>
              <a:t>.</a:t>
            </a:r>
          </a:p>
          <a:p>
            <a:pPr>
              <a:spcAft>
                <a:spcPts val="1200"/>
              </a:spcAft>
            </a:pPr>
            <a:r>
              <a:rPr lang="fr-FR" sz="1800" dirty="0">
                <a:solidFill>
                  <a:schemeClr val="tx2">
                    <a:lumMod val="75000"/>
                  </a:schemeClr>
                </a:solidFill>
              </a:rPr>
              <a:t>La fusion, totale ou partielle, n’est plus un sujet immédiat même si elle peut présenter un intérêt à moyen terme.</a:t>
            </a:r>
          </a:p>
          <a:p>
            <a:r>
              <a:rPr lang="fr-FR" sz="1800" dirty="0">
                <a:solidFill>
                  <a:schemeClr val="tx2">
                    <a:lumMod val="75000"/>
                  </a:schemeClr>
                </a:solidFill>
              </a:rPr>
              <a:t>Le </a:t>
            </a:r>
            <a:r>
              <a:rPr lang="fr-FR" sz="1800" dirty="0" smtClean="0">
                <a:solidFill>
                  <a:schemeClr val="tx2">
                    <a:lumMod val="75000"/>
                  </a:schemeClr>
                </a:solidFill>
              </a:rPr>
              <a:t>statu </a:t>
            </a:r>
            <a:r>
              <a:rPr lang="fr-FR" sz="1800" dirty="0">
                <a:solidFill>
                  <a:schemeClr val="tx2">
                    <a:lumMod val="75000"/>
                  </a:schemeClr>
                </a:solidFill>
              </a:rPr>
              <a:t>quo est </a:t>
            </a:r>
            <a:r>
              <a:rPr lang="fr-FR" sz="1800" dirty="0" smtClean="0">
                <a:solidFill>
                  <a:schemeClr val="tx2">
                    <a:lumMod val="75000"/>
                  </a:schemeClr>
                </a:solidFill>
              </a:rPr>
              <a:t>inacceptable</a:t>
            </a:r>
            <a:endParaRPr lang="fr-FR" sz="1800" dirty="0">
              <a:solidFill>
                <a:schemeClr val="tx2">
                  <a:lumMod val="75000"/>
                </a:schemeClr>
              </a:solidFill>
            </a:endParaRPr>
          </a:p>
          <a:p>
            <a:pPr marL="457200" lvl="1" indent="0">
              <a:spcBef>
                <a:spcPts val="0"/>
              </a:spcBef>
              <a:buNone/>
            </a:pPr>
            <a:endParaRPr lang="fr-FR" sz="1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4</a:t>
            </a:fld>
            <a:endParaRPr lang="fr-FR" dirty="0"/>
          </a:p>
        </p:txBody>
      </p:sp>
    </p:spTree>
    <p:extLst>
      <p:ext uri="{BB962C8B-B14F-4D97-AF65-F5344CB8AC3E}">
        <p14:creationId xmlns:p14="http://schemas.microsoft.com/office/powerpoint/2010/main" val="39526230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2144" y="165100"/>
            <a:ext cx="8229600" cy="723900"/>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Autofit/>
          </a:bodyPr>
          <a:lstStyle/>
          <a:p>
            <a:pPr marL="457200" indent="-457200" algn="l">
              <a:lnSpc>
                <a:spcPct val="200000"/>
              </a:lnSpc>
            </a:pPr>
            <a:r>
              <a:rPr lang="fr-FR" sz="2800" dirty="0">
                <a:solidFill>
                  <a:schemeClr val="tx2">
                    <a:lumMod val="75000"/>
                  </a:schemeClr>
                </a:solidFill>
              </a:rPr>
              <a:t>2</a:t>
            </a:r>
            <a:r>
              <a:rPr lang="fr-FR" sz="2800" dirty="0" smtClean="0">
                <a:solidFill>
                  <a:schemeClr val="tx2">
                    <a:lumMod val="75000"/>
                  </a:schemeClr>
                </a:solidFill>
              </a:rPr>
              <a:t>.- </a:t>
            </a:r>
            <a:r>
              <a:rPr lang="fr-FR" sz="2800" dirty="0">
                <a:solidFill>
                  <a:schemeClr val="tx2">
                    <a:lumMod val="75000"/>
                  </a:schemeClr>
                </a:solidFill>
              </a:rPr>
              <a:t>Positionnement </a:t>
            </a:r>
            <a:r>
              <a:rPr lang="fr-FR" sz="2800" dirty="0" smtClean="0">
                <a:solidFill>
                  <a:schemeClr val="tx2">
                    <a:lumMod val="75000"/>
                  </a:schemeClr>
                </a:solidFill>
              </a:rPr>
              <a:t>des sociétés: </a:t>
            </a:r>
            <a:r>
              <a:rPr lang="fr-FR" sz="2800" dirty="0">
                <a:solidFill>
                  <a:schemeClr val="tx2">
                    <a:lumMod val="75000"/>
                  </a:schemeClr>
                </a:solidFill>
              </a:rPr>
              <a:t>Séolis</a:t>
            </a:r>
          </a:p>
        </p:txBody>
      </p:sp>
      <p:sp>
        <p:nvSpPr>
          <p:cNvPr id="3" name="Sous-titre 2"/>
          <p:cNvSpPr>
            <a:spLocks noGrp="1"/>
          </p:cNvSpPr>
          <p:nvPr>
            <p:ph idx="1"/>
          </p:nvPr>
        </p:nvSpPr>
        <p:spPr>
          <a:xfrm>
            <a:off x="450464" y="2033526"/>
            <a:ext cx="6129748" cy="3732354"/>
          </a:xfrm>
          <a:noFill/>
          <a:ln>
            <a:solidFill>
              <a:schemeClr val="accent1"/>
            </a:solidFill>
          </a:ln>
        </p:spPr>
        <p:txBody>
          <a:bodyPr lIns="144000">
            <a:noAutofit/>
          </a:bodyPr>
          <a:lstStyle/>
          <a:p>
            <a:pPr lvl="0">
              <a:spcAft>
                <a:spcPts val="600"/>
              </a:spcAft>
            </a:pPr>
            <a:r>
              <a:rPr lang="fr-FR" sz="1500" dirty="0" smtClean="0">
                <a:solidFill>
                  <a:schemeClr val="tx2">
                    <a:lumMod val="75000"/>
                  </a:schemeClr>
                </a:solidFill>
              </a:rPr>
              <a:t>Sur la base des diverses discussion avec Séolis, il ressort que:</a:t>
            </a:r>
            <a:endParaRPr lang="fr-FR" sz="1500" dirty="0">
              <a:solidFill>
                <a:schemeClr val="tx2">
                  <a:lumMod val="75000"/>
                </a:schemeClr>
              </a:solidFill>
            </a:endParaRPr>
          </a:p>
          <a:p>
            <a:pPr marL="648000" lvl="1" indent="-342900">
              <a:spcAft>
                <a:spcPts val="600"/>
              </a:spcAft>
              <a:buFont typeface="+mj-lt"/>
              <a:buAutoNum type="arabicPeriod"/>
            </a:pPr>
            <a:r>
              <a:rPr lang="fr-FR" sz="1200" dirty="0" smtClean="0">
                <a:solidFill>
                  <a:schemeClr val="tx2">
                    <a:lumMod val="75000"/>
                  </a:schemeClr>
                </a:solidFill>
              </a:rPr>
              <a:t>la </a:t>
            </a:r>
            <a:r>
              <a:rPr lang="fr-FR" sz="1200" dirty="0">
                <a:solidFill>
                  <a:schemeClr val="tx2">
                    <a:lumMod val="75000"/>
                  </a:schemeClr>
                </a:solidFill>
              </a:rPr>
              <a:t>prise de participations croisées à hauteur de 10</a:t>
            </a:r>
            <a:r>
              <a:rPr lang="fr-FR" sz="1200" dirty="0" smtClean="0">
                <a:solidFill>
                  <a:schemeClr val="tx2">
                    <a:lumMod val="75000"/>
                  </a:schemeClr>
                </a:solidFill>
              </a:rPr>
              <a:t>% est privilégiée comme premier pas à une éventuelle fusion, envisagée uniquement à moyen terme.</a:t>
            </a:r>
          </a:p>
          <a:p>
            <a:pPr marL="648000" lvl="1" indent="-342900">
              <a:spcAft>
                <a:spcPts val="600"/>
              </a:spcAft>
              <a:buFont typeface="+mj-lt"/>
              <a:buAutoNum type="arabicPeriod"/>
            </a:pPr>
            <a:r>
              <a:rPr lang="fr-FR" sz="1200" dirty="0" smtClean="0">
                <a:solidFill>
                  <a:schemeClr val="tx2">
                    <a:lumMod val="75000"/>
                  </a:schemeClr>
                </a:solidFill>
              </a:rPr>
              <a:t>la </a:t>
            </a:r>
            <a:r>
              <a:rPr lang="fr-FR" sz="1200" dirty="0">
                <a:solidFill>
                  <a:schemeClr val="tx2">
                    <a:lumMod val="75000"/>
                  </a:schemeClr>
                </a:solidFill>
              </a:rPr>
              <a:t>vente en concertation avec Séolis de la participation détenue par Sorégies à un partenaire industriel ou financier </a:t>
            </a:r>
            <a:r>
              <a:rPr lang="fr-FR" sz="1200" dirty="0" smtClean="0">
                <a:solidFill>
                  <a:schemeClr val="tx2">
                    <a:lumMod val="75000"/>
                  </a:schemeClr>
                </a:solidFill>
              </a:rPr>
              <a:t>peut être une option. Dans ce cas, Séolis privilégie la vente à un « sleeping </a:t>
            </a:r>
            <a:r>
              <a:rPr lang="fr-FR" sz="1200" dirty="0" err="1" smtClean="0">
                <a:solidFill>
                  <a:schemeClr val="tx2">
                    <a:lumMod val="75000"/>
                  </a:schemeClr>
                </a:solidFill>
              </a:rPr>
              <a:t>partner</a:t>
            </a:r>
            <a:r>
              <a:rPr lang="fr-FR" sz="1200" dirty="0" smtClean="0">
                <a:solidFill>
                  <a:schemeClr val="tx2">
                    <a:lumMod val="75000"/>
                  </a:schemeClr>
                </a:solidFill>
              </a:rPr>
              <a:t> » financier.</a:t>
            </a:r>
          </a:p>
          <a:p>
            <a:pPr marL="648000" lvl="1" indent="-342900">
              <a:spcAft>
                <a:spcPts val="600"/>
              </a:spcAft>
              <a:buFont typeface="+mj-lt"/>
              <a:buAutoNum type="arabicPeriod"/>
            </a:pPr>
            <a:r>
              <a:rPr lang="fr-FR" sz="1200" dirty="0" smtClean="0">
                <a:solidFill>
                  <a:schemeClr val="tx2">
                    <a:lumMod val="75000"/>
                  </a:schemeClr>
                </a:solidFill>
              </a:rPr>
              <a:t>La </a:t>
            </a:r>
            <a:r>
              <a:rPr lang="fr-FR" sz="1200" dirty="0">
                <a:solidFill>
                  <a:schemeClr val="tx2">
                    <a:lumMod val="75000"/>
                  </a:schemeClr>
                </a:solidFill>
              </a:rPr>
              <a:t>vente à un partenaire industriel de 10% </a:t>
            </a:r>
            <a:r>
              <a:rPr lang="fr-FR" sz="1200" dirty="0" smtClean="0">
                <a:solidFill>
                  <a:schemeClr val="tx2">
                    <a:lumMod val="75000"/>
                  </a:schemeClr>
                </a:solidFill>
              </a:rPr>
              <a:t>Sorégies n’a pas été mentionné par Séolis comme un pré-requis à une vente de son propre capital à un tiers. Sorégies pourra l’envisager dans la suite du </a:t>
            </a:r>
            <a:r>
              <a:rPr lang="fr-FR" sz="1200" dirty="0" err="1" smtClean="0">
                <a:solidFill>
                  <a:schemeClr val="tx2">
                    <a:lumMod val="75000"/>
                  </a:schemeClr>
                </a:solidFill>
              </a:rPr>
              <a:t>process</a:t>
            </a:r>
            <a:r>
              <a:rPr lang="fr-FR" sz="1200" dirty="0" smtClean="0">
                <a:solidFill>
                  <a:schemeClr val="tx2">
                    <a:lumMod val="75000"/>
                  </a:schemeClr>
                </a:solidFill>
              </a:rPr>
              <a:t> de vente dans un but stratégique ou de levée de fonds.</a:t>
            </a:r>
            <a:endParaRPr lang="fr-FR" sz="1200" dirty="0">
              <a:solidFill>
                <a:schemeClr val="tx2">
                  <a:lumMod val="75000"/>
                </a:schemeClr>
              </a:solidFill>
            </a:endParaRPr>
          </a:p>
          <a:p>
            <a:pPr marL="648000" lvl="1" indent="-342900">
              <a:spcAft>
                <a:spcPts val="600"/>
              </a:spcAft>
              <a:buFont typeface="+mj-lt"/>
              <a:buAutoNum type="arabicPeriod"/>
            </a:pPr>
            <a:r>
              <a:rPr lang="fr-FR" sz="1200" dirty="0" smtClean="0">
                <a:solidFill>
                  <a:schemeClr val="tx2">
                    <a:lumMod val="75000"/>
                  </a:schemeClr>
                </a:solidFill>
              </a:rPr>
              <a:t>La </a:t>
            </a:r>
            <a:r>
              <a:rPr lang="fr-FR" sz="1200" dirty="0">
                <a:solidFill>
                  <a:schemeClr val="tx2">
                    <a:lumMod val="75000"/>
                  </a:schemeClr>
                </a:solidFill>
              </a:rPr>
              <a:t>vente à un fond </a:t>
            </a:r>
            <a:r>
              <a:rPr lang="fr-FR" sz="1200" dirty="0" smtClean="0">
                <a:solidFill>
                  <a:schemeClr val="tx2">
                    <a:lumMod val="75000"/>
                  </a:schemeClr>
                </a:solidFill>
              </a:rPr>
              <a:t>d’investissement  spécialisé dans la gestion de crise, qui pourra être envisagée en dernier ressort, n’a pas été mentionnée à Séolis.</a:t>
            </a:r>
          </a:p>
          <a:p>
            <a:pPr marL="342000" lvl="2" indent="-342900">
              <a:spcAft>
                <a:spcPts val="600"/>
              </a:spcAft>
            </a:pPr>
            <a:r>
              <a:rPr lang="fr-FR" sz="1500" dirty="0" smtClean="0">
                <a:solidFill>
                  <a:schemeClr val="tx2">
                    <a:lumMod val="75000"/>
                  </a:schemeClr>
                </a:solidFill>
              </a:rPr>
              <a:t>La </a:t>
            </a:r>
            <a:r>
              <a:rPr lang="fr-FR" sz="1500" dirty="0">
                <a:solidFill>
                  <a:schemeClr val="tx2">
                    <a:lumMod val="75000"/>
                  </a:schemeClr>
                </a:solidFill>
              </a:rPr>
              <a:t>fusion, totale ou partielle, n’est pas faisable dans l’immédiat mais reste un objectif à moyen terme, « une fois la confiance restaurée ».</a:t>
            </a:r>
          </a:p>
          <a:p>
            <a:pPr marL="342000" lvl="2" indent="-342900"/>
            <a:r>
              <a:rPr lang="fr-FR" sz="1500" dirty="0" smtClean="0">
                <a:solidFill>
                  <a:schemeClr val="tx2">
                    <a:lumMod val="75000"/>
                  </a:schemeClr>
                </a:solidFill>
              </a:rPr>
              <a:t>Le statu </a:t>
            </a:r>
            <a:r>
              <a:rPr lang="fr-FR" sz="1500" dirty="0">
                <a:solidFill>
                  <a:schemeClr val="tx2">
                    <a:lumMod val="75000"/>
                  </a:schemeClr>
                </a:solidFill>
              </a:rPr>
              <a:t>quo est </a:t>
            </a:r>
            <a:r>
              <a:rPr lang="fr-FR" sz="1500" dirty="0" smtClean="0">
                <a:solidFill>
                  <a:schemeClr val="tx2">
                    <a:lumMod val="75000"/>
                  </a:schemeClr>
                </a:solidFill>
              </a:rPr>
              <a:t>inacceptable.</a:t>
            </a:r>
            <a:endParaRPr lang="fr-FR" sz="1500" dirty="0">
              <a:solidFill>
                <a:schemeClr val="tx2">
                  <a:lumMod val="75000"/>
                </a:schemeClr>
              </a:solidFill>
            </a:endParaRPr>
          </a:p>
          <a:p>
            <a:pPr marL="457200" lvl="1" indent="0">
              <a:buNone/>
            </a:pPr>
            <a:endParaRPr lang="fr-FR" sz="14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5</a:t>
            </a:fld>
            <a:endParaRPr lang="fr-FR" dirty="0"/>
          </a:p>
        </p:txBody>
      </p:sp>
      <p:pic>
        <p:nvPicPr>
          <p:cNvPr id="7" name="Picture 2"/>
          <p:cNvPicPr>
            <a:picLocks noChangeAspect="1" noChangeArrowheads="1"/>
          </p:cNvPicPr>
          <p:nvPr/>
        </p:nvPicPr>
        <p:blipFill>
          <a:blip r:embed="rId2" cstate="print"/>
          <a:srcRect/>
          <a:stretch>
            <a:fillRect/>
          </a:stretch>
        </p:blipFill>
        <p:spPr bwMode="auto">
          <a:xfrm>
            <a:off x="450464" y="1511579"/>
            <a:ext cx="1673611" cy="501651"/>
          </a:xfrm>
          <a:prstGeom prst="rect">
            <a:avLst/>
          </a:prstGeom>
          <a:noFill/>
          <a:ln w="9525">
            <a:noFill/>
            <a:miter lim="800000"/>
            <a:headEnd/>
            <a:tailEnd/>
          </a:ln>
        </p:spPr>
      </p:pic>
      <p:pic>
        <p:nvPicPr>
          <p:cNvPr id="8" name="Picture 4"/>
          <p:cNvPicPr>
            <a:picLocks noChangeAspect="1" noChangeArrowheads="1"/>
          </p:cNvPicPr>
          <p:nvPr/>
        </p:nvPicPr>
        <p:blipFill>
          <a:blip r:embed="rId3" cstate="print"/>
          <a:srcRect/>
          <a:stretch>
            <a:fillRect/>
          </a:stretch>
        </p:blipFill>
        <p:spPr bwMode="auto">
          <a:xfrm>
            <a:off x="6961617" y="1408072"/>
            <a:ext cx="763158" cy="621768"/>
          </a:xfrm>
          <a:prstGeom prst="rect">
            <a:avLst/>
          </a:prstGeom>
          <a:noFill/>
        </p:spPr>
      </p:pic>
      <p:pic>
        <p:nvPicPr>
          <p:cNvPr id="1026" name="Picture 2" descr="C:\Users\AHS\AppData\Local\Microsoft\Windows\Temporary Internet Files\Content.IE5\QW369GLR\MC900423567[1].wmf"/>
          <p:cNvPicPr>
            <a:picLocks noChangeAspect="1" noChangeArrowheads="1"/>
          </p:cNvPicPr>
          <p:nvPr/>
        </p:nvPicPr>
        <p:blipFill>
          <a:blip r:embed="rId4" cstate="print"/>
          <a:srcRect/>
          <a:stretch>
            <a:fillRect/>
          </a:stretch>
        </p:blipFill>
        <p:spPr bwMode="auto">
          <a:xfrm>
            <a:off x="6703897" y="2403209"/>
            <a:ext cx="170612" cy="203085"/>
          </a:xfrm>
          <a:prstGeom prst="rect">
            <a:avLst/>
          </a:prstGeom>
          <a:noFill/>
        </p:spPr>
      </p:pic>
      <p:sp>
        <p:nvSpPr>
          <p:cNvPr id="4" name="ZoneTexte 3"/>
          <p:cNvSpPr txBox="1"/>
          <p:nvPr/>
        </p:nvSpPr>
        <p:spPr>
          <a:xfrm>
            <a:off x="6968353" y="2029840"/>
            <a:ext cx="1664086" cy="3724096"/>
          </a:xfrm>
          <a:prstGeom prst="rect">
            <a:avLst/>
          </a:prstGeom>
          <a:noFill/>
          <a:ln>
            <a:solidFill>
              <a:schemeClr val="accent1"/>
            </a:solidFill>
          </a:ln>
        </p:spPr>
        <p:txBody>
          <a:bodyPr wrap="square" rtlCol="0">
            <a:spAutoFit/>
          </a:bodyPr>
          <a:lstStyle/>
          <a:p>
            <a:pPr>
              <a:spcAft>
                <a:spcPts val="600"/>
              </a:spcAft>
            </a:pPr>
            <a:endParaRPr lang="fr-FR" sz="1500" dirty="0" smtClean="0"/>
          </a:p>
          <a:p>
            <a:pPr marL="171450" indent="-171450">
              <a:spcAft>
                <a:spcPts val="600"/>
              </a:spcAft>
              <a:buFont typeface="Arial" pitchFamily="34" charset="0"/>
              <a:buChar char="•"/>
            </a:pPr>
            <a:r>
              <a:rPr lang="fr-FR" sz="1200" dirty="0">
                <a:solidFill>
                  <a:schemeClr val="tx2">
                    <a:lumMod val="75000"/>
                  </a:schemeClr>
                </a:solidFill>
              </a:rPr>
              <a:t>Option </a:t>
            </a:r>
            <a:r>
              <a:rPr lang="fr-FR" sz="1200" dirty="0" smtClean="0">
                <a:solidFill>
                  <a:schemeClr val="tx2">
                    <a:lumMod val="75000"/>
                  </a:schemeClr>
                </a:solidFill>
              </a:rPr>
              <a:t>1</a:t>
            </a:r>
          </a:p>
          <a:p>
            <a:pPr marL="171450" indent="-171450">
              <a:spcAft>
                <a:spcPts val="600"/>
              </a:spcAft>
              <a:buFont typeface="Arial" pitchFamily="34" charset="0"/>
              <a:buChar char="•"/>
            </a:pPr>
            <a:endParaRPr lang="fr-FR" sz="1200" dirty="0">
              <a:solidFill>
                <a:schemeClr val="tx2">
                  <a:lumMod val="75000"/>
                </a:schemeClr>
              </a:solidFill>
            </a:endParaRPr>
          </a:p>
          <a:p>
            <a:pPr marL="171450" indent="-171450">
              <a:spcAft>
                <a:spcPts val="600"/>
              </a:spcAft>
              <a:buFont typeface="Arial" pitchFamily="34" charset="0"/>
              <a:buChar char="•"/>
            </a:pPr>
            <a:r>
              <a:rPr lang="fr-FR" sz="1200" dirty="0" smtClean="0">
                <a:solidFill>
                  <a:schemeClr val="tx2">
                    <a:lumMod val="75000"/>
                  </a:schemeClr>
                </a:solidFill>
              </a:rPr>
              <a:t>Option 2</a:t>
            </a:r>
          </a:p>
          <a:p>
            <a:pPr marL="171450" indent="-171450">
              <a:buFont typeface="Arial" pitchFamily="34" charset="0"/>
              <a:buChar char="•"/>
            </a:pPr>
            <a:endParaRPr lang="fr-FR" sz="1200" dirty="0">
              <a:solidFill>
                <a:schemeClr val="tx2">
                  <a:lumMod val="75000"/>
                </a:schemeClr>
              </a:solidFill>
            </a:endParaRPr>
          </a:p>
          <a:p>
            <a:pPr marL="171450" indent="-171450">
              <a:buFont typeface="Arial" pitchFamily="34" charset="0"/>
              <a:buChar char="•"/>
            </a:pPr>
            <a:endParaRPr lang="fr-FR" sz="1200" dirty="0" smtClean="0">
              <a:solidFill>
                <a:schemeClr val="tx2">
                  <a:lumMod val="75000"/>
                </a:schemeClr>
              </a:solidFill>
            </a:endParaRPr>
          </a:p>
          <a:p>
            <a:pPr marL="171450" indent="-171450">
              <a:spcAft>
                <a:spcPts val="600"/>
              </a:spcAft>
              <a:buFont typeface="Arial" pitchFamily="34" charset="0"/>
              <a:buChar char="•"/>
            </a:pPr>
            <a:r>
              <a:rPr lang="fr-FR" sz="1200" dirty="0" smtClean="0">
                <a:solidFill>
                  <a:schemeClr val="tx2">
                    <a:lumMod val="75000"/>
                  </a:schemeClr>
                </a:solidFill>
              </a:rPr>
              <a:t>Option 3</a:t>
            </a:r>
          </a:p>
          <a:p>
            <a:pPr marL="171450" indent="-171450">
              <a:spcAft>
                <a:spcPts val="600"/>
              </a:spcAft>
              <a:buFont typeface="Arial" pitchFamily="34" charset="0"/>
              <a:buChar char="•"/>
            </a:pPr>
            <a:endParaRPr lang="fr-FR" sz="1200" dirty="0">
              <a:solidFill>
                <a:schemeClr val="tx2">
                  <a:lumMod val="75000"/>
                </a:schemeClr>
              </a:solidFill>
            </a:endParaRPr>
          </a:p>
          <a:p>
            <a:pPr marL="171450" indent="-171450">
              <a:spcAft>
                <a:spcPts val="1200"/>
              </a:spcAft>
              <a:buFont typeface="Arial" pitchFamily="34" charset="0"/>
              <a:buChar char="•"/>
            </a:pPr>
            <a:endParaRPr lang="fr-FR" sz="1200" dirty="0">
              <a:solidFill>
                <a:schemeClr val="tx2">
                  <a:lumMod val="75000"/>
                </a:schemeClr>
              </a:solidFill>
            </a:endParaRPr>
          </a:p>
          <a:p>
            <a:pPr marL="171450" indent="-171450">
              <a:spcAft>
                <a:spcPts val="600"/>
              </a:spcAft>
              <a:buFont typeface="Arial" pitchFamily="34" charset="0"/>
              <a:buChar char="•"/>
            </a:pPr>
            <a:r>
              <a:rPr lang="fr-FR" sz="1200" dirty="0" smtClean="0">
                <a:solidFill>
                  <a:schemeClr val="tx2">
                    <a:lumMod val="75000"/>
                  </a:schemeClr>
                </a:solidFill>
              </a:rPr>
              <a:t>Option 4</a:t>
            </a:r>
          </a:p>
          <a:p>
            <a:pPr>
              <a:spcAft>
                <a:spcPts val="600"/>
              </a:spcAft>
            </a:pPr>
            <a:endParaRPr lang="fr-FR" sz="1200" dirty="0" smtClean="0">
              <a:solidFill>
                <a:schemeClr val="tx2">
                  <a:lumMod val="75000"/>
                </a:schemeClr>
              </a:solidFill>
            </a:endParaRPr>
          </a:p>
          <a:p>
            <a:pPr>
              <a:spcAft>
                <a:spcPts val="600"/>
              </a:spcAft>
            </a:pPr>
            <a:endParaRPr lang="fr-FR" sz="1200" dirty="0">
              <a:solidFill>
                <a:schemeClr val="tx2">
                  <a:lumMod val="75000"/>
                </a:schemeClr>
              </a:solidFill>
            </a:endParaRPr>
          </a:p>
          <a:p>
            <a:pPr>
              <a:spcAft>
                <a:spcPts val="1200"/>
              </a:spcAft>
            </a:pPr>
            <a:endParaRPr lang="fr-FR" sz="1200" dirty="0">
              <a:solidFill>
                <a:schemeClr val="tx2">
                  <a:lumMod val="75000"/>
                </a:schemeClr>
              </a:solidFill>
            </a:endParaRPr>
          </a:p>
          <a:p>
            <a:pPr>
              <a:spcAft>
                <a:spcPts val="600"/>
              </a:spcAft>
            </a:pPr>
            <a:endParaRPr lang="fr-FR" sz="1200" dirty="0">
              <a:solidFill>
                <a:schemeClr val="tx2">
                  <a:lumMod val="75000"/>
                </a:schemeClr>
              </a:solidFill>
            </a:endParaRPr>
          </a:p>
        </p:txBody>
      </p:sp>
      <p:pic>
        <p:nvPicPr>
          <p:cNvPr id="20" name="Picture 2" descr="C:\Users\AHS\AppData\Local\Microsoft\Windows\Temporary Internet Files\Content.IE5\QW369GLR\MC900423567[1].wmf"/>
          <p:cNvPicPr>
            <a:picLocks noChangeAspect="1" noChangeArrowheads="1"/>
          </p:cNvPicPr>
          <p:nvPr/>
        </p:nvPicPr>
        <p:blipFill>
          <a:blip r:embed="rId4" cstate="print"/>
          <a:srcRect/>
          <a:stretch>
            <a:fillRect/>
          </a:stretch>
        </p:blipFill>
        <p:spPr bwMode="auto">
          <a:xfrm>
            <a:off x="6699824" y="2869934"/>
            <a:ext cx="170612" cy="203085"/>
          </a:xfrm>
          <a:prstGeom prst="rect">
            <a:avLst/>
          </a:prstGeom>
          <a:noFill/>
        </p:spPr>
      </p:pic>
      <p:pic>
        <p:nvPicPr>
          <p:cNvPr id="22" name="Picture 2" descr="C:\Users\AHS\AppData\Local\Microsoft\Windows\Temporary Internet Files\Content.IE5\QW369GLR\MC900423567[1].wmf"/>
          <p:cNvPicPr>
            <a:picLocks noChangeAspect="1" noChangeArrowheads="1"/>
          </p:cNvPicPr>
          <p:nvPr/>
        </p:nvPicPr>
        <p:blipFill>
          <a:blip r:embed="rId4" cstate="print"/>
          <a:srcRect/>
          <a:stretch>
            <a:fillRect/>
          </a:stretch>
        </p:blipFill>
        <p:spPr bwMode="auto">
          <a:xfrm>
            <a:off x="6685685" y="4908284"/>
            <a:ext cx="170612" cy="203085"/>
          </a:xfrm>
          <a:prstGeom prst="rect">
            <a:avLst/>
          </a:prstGeom>
          <a:noFill/>
        </p:spPr>
      </p:pic>
      <p:pic>
        <p:nvPicPr>
          <p:cNvPr id="23" name="Picture 2" descr="C:\Users\AHS\AppData\Local\Microsoft\Windows\Temporary Internet Files\Content.IE5\QW369GLR\MC900423567[1].wmf"/>
          <p:cNvPicPr>
            <a:picLocks noChangeAspect="1" noChangeArrowheads="1"/>
          </p:cNvPicPr>
          <p:nvPr/>
        </p:nvPicPr>
        <p:blipFill>
          <a:blip r:embed="rId4" cstate="print"/>
          <a:srcRect/>
          <a:stretch>
            <a:fillRect/>
          </a:stretch>
        </p:blipFill>
        <p:spPr bwMode="auto">
          <a:xfrm>
            <a:off x="6703897" y="5479784"/>
            <a:ext cx="170612" cy="203085"/>
          </a:xfrm>
          <a:prstGeom prst="rect">
            <a:avLst/>
          </a:prstGeom>
          <a:noFill/>
        </p:spPr>
      </p:pic>
      <p:sp>
        <p:nvSpPr>
          <p:cNvPr id="13" name="ZoneTexte 12"/>
          <p:cNvSpPr txBox="1"/>
          <p:nvPr/>
        </p:nvSpPr>
        <p:spPr>
          <a:xfrm>
            <a:off x="457200" y="5765800"/>
            <a:ext cx="8175239" cy="66040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161925" indent="-342900" algn="ctr">
              <a:defRPr/>
            </a:pPr>
            <a:r>
              <a:rPr lang="fr-FR" sz="1600" dirty="0" smtClean="0">
                <a:solidFill>
                  <a:schemeClr val="tx2">
                    <a:lumMod val="75000"/>
                  </a:schemeClr>
                </a:solidFill>
              </a:rPr>
              <a:t>Les positions des deux sociétés sont très proches: L’idée de fusion reste valable à moyen terme.</a:t>
            </a:r>
          </a:p>
        </p:txBody>
      </p:sp>
    </p:spTree>
    <p:extLst>
      <p:ext uri="{BB962C8B-B14F-4D97-AF65-F5344CB8AC3E}">
        <p14:creationId xmlns:p14="http://schemas.microsoft.com/office/powerpoint/2010/main" val="32416356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9090" y="165100"/>
            <a:ext cx="8322654" cy="723900"/>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Autofit/>
          </a:bodyPr>
          <a:lstStyle/>
          <a:p>
            <a:pPr marL="457200" indent="-457200" algn="l">
              <a:lnSpc>
                <a:spcPct val="200000"/>
              </a:lnSpc>
            </a:pPr>
            <a:r>
              <a:rPr lang="fr-FR" sz="2800" dirty="0" smtClean="0">
                <a:solidFill>
                  <a:schemeClr val="tx2">
                    <a:lumMod val="75000"/>
                  </a:schemeClr>
                </a:solidFill>
              </a:rPr>
              <a:t>3.- Un consensus paradoxal</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6</a:t>
            </a:fld>
            <a:endParaRPr lang="fr-FR" dirty="0"/>
          </a:p>
        </p:txBody>
      </p:sp>
      <p:sp>
        <p:nvSpPr>
          <p:cNvPr id="18" name="ZoneTexte 17"/>
          <p:cNvSpPr txBox="1"/>
          <p:nvPr/>
        </p:nvSpPr>
        <p:spPr>
          <a:xfrm>
            <a:off x="349090" y="1978925"/>
            <a:ext cx="5853532" cy="1613052"/>
          </a:xfrm>
          <a:prstGeom prst="rect">
            <a:avLst/>
          </a:prstGeom>
          <a:noFill/>
          <a:ln>
            <a:solidFill>
              <a:schemeClr val="tx2">
                <a:lumMod val="75000"/>
              </a:schemeClr>
            </a:solidFill>
          </a:ln>
        </p:spPr>
        <p:txBody>
          <a:bodyPr vert="horz" lIns="144000" tIns="45720" rIns="91440" bIns="45720" rtlCol="0">
            <a:noAutofit/>
          </a:bodyPr>
          <a:lstStyle/>
          <a:p>
            <a:pPr>
              <a:defRPr/>
            </a:pPr>
            <a:r>
              <a:rPr lang="fr-FR" sz="1300" dirty="0" smtClean="0">
                <a:solidFill>
                  <a:schemeClr val="tx2">
                    <a:lumMod val="75000"/>
                  </a:schemeClr>
                </a:solidFill>
              </a:rPr>
              <a:t>Les deux compagnies ont un </a:t>
            </a:r>
            <a:r>
              <a:rPr lang="fr-FR" sz="1300" b="1" dirty="0" smtClean="0">
                <a:solidFill>
                  <a:schemeClr val="tx2">
                    <a:lumMod val="75000"/>
                  </a:schemeClr>
                </a:solidFill>
              </a:rPr>
              <a:t>concept radicalement différent </a:t>
            </a:r>
            <a:r>
              <a:rPr lang="fr-FR" sz="1300" dirty="0" smtClean="0">
                <a:solidFill>
                  <a:schemeClr val="tx2">
                    <a:lumMod val="75000"/>
                  </a:schemeClr>
                </a:solidFill>
              </a:rPr>
              <a:t>des implications </a:t>
            </a:r>
            <a:r>
              <a:rPr lang="fr-FR" sz="1300" b="1" dirty="0" smtClean="0">
                <a:solidFill>
                  <a:schemeClr val="tx2">
                    <a:lumMod val="75000"/>
                  </a:schemeClr>
                </a:solidFill>
              </a:rPr>
              <a:t>d’une</a:t>
            </a:r>
            <a:r>
              <a:rPr lang="fr-FR" sz="1300" dirty="0" smtClean="0">
                <a:solidFill>
                  <a:schemeClr val="tx2">
                    <a:lumMod val="75000"/>
                  </a:schemeClr>
                </a:solidFill>
              </a:rPr>
              <a:t> </a:t>
            </a:r>
            <a:r>
              <a:rPr lang="fr-FR" sz="1300" b="1" dirty="0" smtClean="0">
                <a:solidFill>
                  <a:schemeClr val="tx2">
                    <a:lumMod val="75000"/>
                  </a:schemeClr>
                </a:solidFill>
              </a:rPr>
              <a:t>fusion</a:t>
            </a:r>
            <a:r>
              <a:rPr lang="fr-FR" sz="1300" dirty="0" smtClean="0">
                <a:solidFill>
                  <a:schemeClr val="tx2">
                    <a:lumMod val="75000"/>
                  </a:schemeClr>
                </a:solidFill>
              </a:rPr>
              <a:t>. La raison principale sous-tendant le choix de croisement des participations devrait être la préservation de l’idée de fusion. Malgré les vicissitudes des 3 dernières années, l’idée de fusionner reste vivace au sein des deux sociétés et de leurs syndicats. Renoncer à cette  idée serait probablement vécu comme un échec. Malgré cela, une analyse sommaire montre que Séolis et Sorégies ne partagent pas une même vision d’entreprise. </a:t>
            </a:r>
          </a:p>
        </p:txBody>
      </p:sp>
      <p:grpSp>
        <p:nvGrpSpPr>
          <p:cNvPr id="31" name="Groupe 30"/>
          <p:cNvGrpSpPr/>
          <p:nvPr/>
        </p:nvGrpSpPr>
        <p:grpSpPr>
          <a:xfrm>
            <a:off x="6346209" y="1037231"/>
            <a:ext cx="2320120" cy="2825085"/>
            <a:chOff x="5030945" y="751291"/>
            <a:chExt cx="4140877" cy="4912909"/>
          </a:xfrm>
        </p:grpSpPr>
        <p:sp>
          <p:nvSpPr>
            <p:cNvPr id="9" name="Sous-titre 2"/>
            <p:cNvSpPr txBox="1">
              <a:spLocks/>
            </p:cNvSpPr>
            <p:nvPr/>
          </p:nvSpPr>
          <p:spPr>
            <a:xfrm>
              <a:off x="6996223" y="1137825"/>
              <a:ext cx="1850066" cy="4526375"/>
            </a:xfrm>
            <a:prstGeom prst="rect">
              <a:avLst/>
            </a:prstGeom>
            <a:noFill/>
            <a:ln>
              <a:solidFill>
                <a:schemeClr val="tx2">
                  <a:lumMod val="75000"/>
                </a:schemeClr>
              </a:solidFill>
            </a:ln>
          </p:spPr>
          <p:txBody>
            <a:bodyPr vert="horz" lIns="144000" tIns="45720" rIns="91440" bIns="45720" rtlCol="0">
              <a:noAutofit/>
            </a:bodyPr>
            <a:lstStyle/>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kumimoji="0" lang="fr-FR" sz="11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lang="fr-FR" sz="1100" dirty="0" smtClean="0">
                <a:solidFill>
                  <a:schemeClr val="tx2">
                    <a:lumMod val="75000"/>
                  </a:schemeClr>
                </a:solidFill>
              </a:endParaRPr>
            </a:p>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kumimoji="0" lang="fr-FR" sz="11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0" name="ZoneTexte 9"/>
            <p:cNvSpPr txBox="1"/>
            <p:nvPr/>
          </p:nvSpPr>
          <p:spPr>
            <a:xfrm>
              <a:off x="7251404" y="1743444"/>
              <a:ext cx="1382234" cy="481710"/>
            </a:xfrm>
            <a:prstGeom prst="rect">
              <a:avLst/>
            </a:prstGeom>
            <a:noFill/>
          </p:spPr>
          <p:txBody>
            <a:bodyPr wrap="square" rtlCol="0">
              <a:spAutoFit/>
            </a:bodyPr>
            <a:lstStyle/>
            <a:p>
              <a:pPr algn="ctr"/>
              <a:r>
                <a:rPr lang="fr-FR" sz="1200" dirty="0" smtClean="0"/>
                <a:t>Option 1</a:t>
              </a:r>
              <a:endParaRPr lang="fr-FR" sz="1200" dirty="0"/>
            </a:p>
          </p:txBody>
        </p:sp>
        <p:sp>
          <p:nvSpPr>
            <p:cNvPr id="11" name="ZoneTexte 10"/>
            <p:cNvSpPr txBox="1"/>
            <p:nvPr/>
          </p:nvSpPr>
          <p:spPr>
            <a:xfrm>
              <a:off x="7219507" y="2544430"/>
              <a:ext cx="1382234" cy="481710"/>
            </a:xfrm>
            <a:prstGeom prst="rect">
              <a:avLst/>
            </a:prstGeom>
            <a:noFill/>
          </p:spPr>
          <p:txBody>
            <a:bodyPr wrap="square" rtlCol="0">
              <a:spAutoFit/>
            </a:bodyPr>
            <a:lstStyle/>
            <a:p>
              <a:pPr algn="ctr"/>
              <a:r>
                <a:rPr lang="fr-FR" sz="1200" dirty="0" smtClean="0"/>
                <a:t>Option 2</a:t>
              </a:r>
              <a:endParaRPr lang="fr-FR" sz="1200" dirty="0"/>
            </a:p>
          </p:txBody>
        </p:sp>
        <p:sp>
          <p:nvSpPr>
            <p:cNvPr id="12" name="ZoneTexte 11"/>
            <p:cNvSpPr txBox="1"/>
            <p:nvPr/>
          </p:nvSpPr>
          <p:spPr>
            <a:xfrm>
              <a:off x="7181405" y="3242930"/>
              <a:ext cx="1382234" cy="481710"/>
            </a:xfrm>
            <a:prstGeom prst="rect">
              <a:avLst/>
            </a:prstGeom>
            <a:noFill/>
          </p:spPr>
          <p:txBody>
            <a:bodyPr wrap="square" rtlCol="0">
              <a:spAutoFit/>
            </a:bodyPr>
            <a:lstStyle/>
            <a:p>
              <a:pPr algn="ctr"/>
              <a:r>
                <a:rPr lang="fr-FR" sz="1200" dirty="0" smtClean="0"/>
                <a:t>Option 3</a:t>
              </a:r>
              <a:endParaRPr lang="fr-FR" sz="1200" dirty="0"/>
            </a:p>
          </p:txBody>
        </p:sp>
        <p:sp>
          <p:nvSpPr>
            <p:cNvPr id="13" name="ZoneTexte 12"/>
            <p:cNvSpPr txBox="1"/>
            <p:nvPr/>
          </p:nvSpPr>
          <p:spPr>
            <a:xfrm>
              <a:off x="7206806" y="4017630"/>
              <a:ext cx="1382234" cy="481710"/>
            </a:xfrm>
            <a:prstGeom prst="rect">
              <a:avLst/>
            </a:prstGeom>
            <a:noFill/>
          </p:spPr>
          <p:txBody>
            <a:bodyPr wrap="square" rtlCol="0">
              <a:spAutoFit/>
            </a:bodyPr>
            <a:lstStyle/>
            <a:p>
              <a:pPr algn="ctr"/>
              <a:r>
                <a:rPr lang="fr-FR" sz="1200" dirty="0" smtClean="0"/>
                <a:t>Option 4</a:t>
              </a:r>
              <a:endParaRPr lang="fr-FR" sz="1200" dirty="0"/>
            </a:p>
          </p:txBody>
        </p:sp>
        <p:pic>
          <p:nvPicPr>
            <p:cNvPr id="1026" name="Picture 2" descr="C:\Users\AHS\AppData\Local\Microsoft\Windows\Temporary Internet Files\Content.IE5\QW369GLR\MC900423567[1].wmf"/>
            <p:cNvPicPr>
              <a:picLocks noChangeAspect="1" noChangeArrowheads="1"/>
            </p:cNvPicPr>
            <p:nvPr/>
          </p:nvPicPr>
          <p:blipFill>
            <a:blip r:embed="rId3" cstate="print"/>
            <a:srcRect/>
            <a:stretch>
              <a:fillRect/>
            </a:stretch>
          </p:blipFill>
          <p:spPr bwMode="auto">
            <a:xfrm>
              <a:off x="7648753" y="1231900"/>
              <a:ext cx="682447" cy="812342"/>
            </a:xfrm>
            <a:prstGeom prst="rect">
              <a:avLst/>
            </a:prstGeom>
            <a:noFill/>
          </p:spPr>
        </p:pic>
        <p:pic>
          <p:nvPicPr>
            <p:cNvPr id="15" name="Picture 2" descr="C:\Users\AHS\AppData\Local\Microsoft\Windows\Temporary Internet Files\Content.IE5\QW369GLR\MC900423567[1].wmf"/>
            <p:cNvPicPr>
              <a:picLocks noChangeAspect="1" noChangeArrowheads="1"/>
            </p:cNvPicPr>
            <p:nvPr/>
          </p:nvPicPr>
          <p:blipFill>
            <a:blip r:embed="rId3" cstate="print"/>
            <a:srcRect/>
            <a:stretch>
              <a:fillRect/>
            </a:stretch>
          </p:blipFill>
          <p:spPr bwMode="auto">
            <a:xfrm>
              <a:off x="7648753" y="2044700"/>
              <a:ext cx="682447" cy="812342"/>
            </a:xfrm>
            <a:prstGeom prst="rect">
              <a:avLst/>
            </a:prstGeom>
            <a:noFill/>
          </p:spPr>
        </p:pic>
        <p:pic>
          <p:nvPicPr>
            <p:cNvPr id="16" name="Picture 2" descr="C:\Users\AHS\AppData\Local\Microsoft\Windows\Temporary Internet Files\Content.IE5\QW369GLR\MC900423567[1].wmf"/>
            <p:cNvPicPr>
              <a:picLocks noChangeAspect="1" noChangeArrowheads="1"/>
            </p:cNvPicPr>
            <p:nvPr/>
          </p:nvPicPr>
          <p:blipFill>
            <a:blip r:embed="rId3" cstate="print"/>
            <a:srcRect/>
            <a:stretch>
              <a:fillRect/>
            </a:stretch>
          </p:blipFill>
          <p:spPr bwMode="auto">
            <a:xfrm>
              <a:off x="7674153" y="4203700"/>
              <a:ext cx="682447" cy="812342"/>
            </a:xfrm>
            <a:prstGeom prst="rect">
              <a:avLst/>
            </a:prstGeom>
            <a:noFill/>
          </p:spPr>
        </p:pic>
        <p:pic>
          <p:nvPicPr>
            <p:cNvPr id="17" name="Picture 2" descr="C:\Users\AHS\AppData\Local\Microsoft\Windows\Temporary Internet Files\Content.IE5\QW369GLR\MC900423567[1].wmf"/>
            <p:cNvPicPr>
              <a:picLocks noChangeAspect="1" noChangeArrowheads="1"/>
            </p:cNvPicPr>
            <p:nvPr/>
          </p:nvPicPr>
          <p:blipFill>
            <a:blip r:embed="rId3" cstate="print"/>
            <a:srcRect/>
            <a:stretch>
              <a:fillRect/>
            </a:stretch>
          </p:blipFill>
          <p:spPr bwMode="auto">
            <a:xfrm>
              <a:off x="7686853" y="4787900"/>
              <a:ext cx="682447" cy="812342"/>
            </a:xfrm>
            <a:prstGeom prst="rect">
              <a:avLst/>
            </a:prstGeom>
            <a:noFill/>
          </p:spPr>
        </p:pic>
        <p:sp>
          <p:nvSpPr>
            <p:cNvPr id="21" name="Sous-titre 2"/>
            <p:cNvSpPr txBox="1">
              <a:spLocks/>
            </p:cNvSpPr>
            <p:nvPr/>
          </p:nvSpPr>
          <p:spPr>
            <a:xfrm>
              <a:off x="5030945" y="1137825"/>
              <a:ext cx="1850066" cy="4526375"/>
            </a:xfrm>
            <a:prstGeom prst="rect">
              <a:avLst/>
            </a:prstGeom>
            <a:noFill/>
            <a:ln>
              <a:solidFill>
                <a:schemeClr val="tx2">
                  <a:lumMod val="75000"/>
                </a:schemeClr>
              </a:solidFill>
            </a:ln>
          </p:spPr>
          <p:txBody>
            <a:bodyPr vert="horz" lIns="144000" tIns="45720" rIns="91440" bIns="45720" rtlCol="0">
              <a:noAutofit/>
            </a:bodyPr>
            <a:lstStyle/>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kumimoji="0" lang="fr-FR" sz="11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lang="fr-FR" sz="1100" dirty="0" smtClean="0">
                <a:solidFill>
                  <a:schemeClr val="tx2">
                    <a:lumMod val="75000"/>
                  </a:schemeClr>
                </a:solidFill>
              </a:endParaRPr>
            </a:p>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kumimoji="0" lang="fr-FR" sz="11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22" name="ZoneTexte 21"/>
            <p:cNvSpPr txBox="1"/>
            <p:nvPr/>
          </p:nvSpPr>
          <p:spPr>
            <a:xfrm>
              <a:off x="5245183" y="1743444"/>
              <a:ext cx="1382234" cy="481710"/>
            </a:xfrm>
            <a:prstGeom prst="rect">
              <a:avLst/>
            </a:prstGeom>
            <a:noFill/>
          </p:spPr>
          <p:txBody>
            <a:bodyPr wrap="square" rtlCol="0">
              <a:spAutoFit/>
            </a:bodyPr>
            <a:lstStyle/>
            <a:p>
              <a:pPr algn="ctr"/>
              <a:r>
                <a:rPr lang="fr-FR" sz="1200" dirty="0" smtClean="0"/>
                <a:t>Option 1</a:t>
              </a:r>
              <a:endParaRPr lang="fr-FR" sz="1200" dirty="0"/>
            </a:p>
          </p:txBody>
        </p:sp>
        <p:sp>
          <p:nvSpPr>
            <p:cNvPr id="23" name="ZoneTexte 22"/>
            <p:cNvSpPr txBox="1"/>
            <p:nvPr/>
          </p:nvSpPr>
          <p:spPr>
            <a:xfrm>
              <a:off x="5213286" y="2544430"/>
              <a:ext cx="1382234" cy="481710"/>
            </a:xfrm>
            <a:prstGeom prst="rect">
              <a:avLst/>
            </a:prstGeom>
            <a:noFill/>
          </p:spPr>
          <p:txBody>
            <a:bodyPr wrap="square" rtlCol="0">
              <a:spAutoFit/>
            </a:bodyPr>
            <a:lstStyle/>
            <a:p>
              <a:pPr algn="ctr"/>
              <a:r>
                <a:rPr lang="fr-FR" sz="1200" dirty="0" smtClean="0"/>
                <a:t>Option 2</a:t>
              </a:r>
              <a:endParaRPr lang="fr-FR" sz="1200" dirty="0"/>
            </a:p>
          </p:txBody>
        </p:sp>
        <p:sp>
          <p:nvSpPr>
            <p:cNvPr id="24" name="ZoneTexte 23"/>
            <p:cNvSpPr txBox="1"/>
            <p:nvPr/>
          </p:nvSpPr>
          <p:spPr>
            <a:xfrm>
              <a:off x="5175186" y="3242930"/>
              <a:ext cx="1382234" cy="481710"/>
            </a:xfrm>
            <a:prstGeom prst="rect">
              <a:avLst/>
            </a:prstGeom>
            <a:noFill/>
          </p:spPr>
          <p:txBody>
            <a:bodyPr wrap="square" rtlCol="0">
              <a:spAutoFit/>
            </a:bodyPr>
            <a:lstStyle/>
            <a:p>
              <a:pPr algn="ctr"/>
              <a:r>
                <a:rPr lang="fr-FR" sz="1200" dirty="0" smtClean="0"/>
                <a:t>Option 3</a:t>
              </a:r>
              <a:endParaRPr lang="fr-FR" sz="1200" dirty="0"/>
            </a:p>
          </p:txBody>
        </p:sp>
        <p:sp>
          <p:nvSpPr>
            <p:cNvPr id="25" name="ZoneTexte 24"/>
            <p:cNvSpPr txBox="1"/>
            <p:nvPr/>
          </p:nvSpPr>
          <p:spPr>
            <a:xfrm>
              <a:off x="5200585" y="4017630"/>
              <a:ext cx="1382234" cy="481710"/>
            </a:xfrm>
            <a:prstGeom prst="rect">
              <a:avLst/>
            </a:prstGeom>
            <a:noFill/>
          </p:spPr>
          <p:txBody>
            <a:bodyPr wrap="square" rtlCol="0">
              <a:spAutoFit/>
            </a:bodyPr>
            <a:lstStyle/>
            <a:p>
              <a:pPr algn="ctr"/>
              <a:r>
                <a:rPr lang="fr-FR" sz="1200" dirty="0" smtClean="0"/>
                <a:t>Option 4</a:t>
              </a:r>
              <a:endParaRPr lang="fr-FR" sz="1200" dirty="0"/>
            </a:p>
          </p:txBody>
        </p:sp>
        <p:pic>
          <p:nvPicPr>
            <p:cNvPr id="26" name="Picture 2" descr="C:\Users\AHS\AppData\Local\Microsoft\Windows\Temporary Internet Files\Content.IE5\QW369GLR\MC900423567[1].wmf"/>
            <p:cNvPicPr>
              <a:picLocks noChangeAspect="1" noChangeArrowheads="1"/>
            </p:cNvPicPr>
            <p:nvPr/>
          </p:nvPicPr>
          <p:blipFill>
            <a:blip r:embed="rId3" cstate="print"/>
            <a:srcRect/>
            <a:stretch>
              <a:fillRect/>
            </a:stretch>
          </p:blipFill>
          <p:spPr bwMode="auto">
            <a:xfrm>
              <a:off x="5642533" y="1231900"/>
              <a:ext cx="682447" cy="812342"/>
            </a:xfrm>
            <a:prstGeom prst="rect">
              <a:avLst/>
            </a:prstGeom>
            <a:noFill/>
          </p:spPr>
        </p:pic>
        <p:pic>
          <p:nvPicPr>
            <p:cNvPr id="27" name="Picture 2" descr="C:\Users\AHS\AppData\Local\Microsoft\Windows\Temporary Internet Files\Content.IE5\QW369GLR\MC900423567[1].wmf"/>
            <p:cNvPicPr>
              <a:picLocks noChangeAspect="1" noChangeArrowheads="1"/>
            </p:cNvPicPr>
            <p:nvPr/>
          </p:nvPicPr>
          <p:blipFill>
            <a:blip r:embed="rId3" cstate="print"/>
            <a:srcRect/>
            <a:stretch>
              <a:fillRect/>
            </a:stretch>
          </p:blipFill>
          <p:spPr bwMode="auto">
            <a:xfrm>
              <a:off x="5642533" y="2044700"/>
              <a:ext cx="682447" cy="812342"/>
            </a:xfrm>
            <a:prstGeom prst="rect">
              <a:avLst/>
            </a:prstGeom>
            <a:noFill/>
          </p:spPr>
        </p:pic>
        <p:pic>
          <p:nvPicPr>
            <p:cNvPr id="28" name="Picture 2" descr="C:\Users\AHS\AppData\Local\Microsoft\Windows\Temporary Internet Files\Content.IE5\QW369GLR\MC900423567[1].wmf"/>
            <p:cNvPicPr>
              <a:picLocks noChangeAspect="1" noChangeArrowheads="1"/>
            </p:cNvPicPr>
            <p:nvPr/>
          </p:nvPicPr>
          <p:blipFill>
            <a:blip r:embed="rId3" cstate="print"/>
            <a:srcRect/>
            <a:stretch>
              <a:fillRect/>
            </a:stretch>
          </p:blipFill>
          <p:spPr bwMode="auto">
            <a:xfrm>
              <a:off x="5667933" y="4203700"/>
              <a:ext cx="682447" cy="812342"/>
            </a:xfrm>
            <a:prstGeom prst="rect">
              <a:avLst/>
            </a:prstGeom>
            <a:noFill/>
          </p:spPr>
        </p:pic>
        <p:pic>
          <p:nvPicPr>
            <p:cNvPr id="29" name="Picture 2" descr="C:\Users\AHS\AppData\Local\Microsoft\Windows\Temporary Internet Files\Content.IE5\QW369GLR\MC900423567[1].wmf"/>
            <p:cNvPicPr>
              <a:picLocks noChangeAspect="1" noChangeArrowheads="1"/>
            </p:cNvPicPr>
            <p:nvPr/>
          </p:nvPicPr>
          <p:blipFill>
            <a:blip r:embed="rId3" cstate="print"/>
            <a:srcRect/>
            <a:stretch>
              <a:fillRect/>
            </a:stretch>
          </p:blipFill>
          <p:spPr bwMode="auto">
            <a:xfrm>
              <a:off x="5680633" y="4787900"/>
              <a:ext cx="682447" cy="812342"/>
            </a:xfrm>
            <a:prstGeom prst="rect">
              <a:avLst/>
            </a:prstGeom>
            <a:noFill/>
          </p:spPr>
        </p:pic>
        <p:pic>
          <p:nvPicPr>
            <p:cNvPr id="7" name="Picture 2"/>
            <p:cNvPicPr>
              <a:picLocks noChangeAspect="1" noChangeArrowheads="1"/>
            </p:cNvPicPr>
            <p:nvPr/>
          </p:nvPicPr>
          <p:blipFill>
            <a:blip r:embed="rId4" cstate="print"/>
            <a:srcRect/>
            <a:stretch>
              <a:fillRect/>
            </a:stretch>
          </p:blipFill>
          <p:spPr bwMode="auto">
            <a:xfrm>
              <a:off x="5101820" y="867094"/>
              <a:ext cx="1656184" cy="496427"/>
            </a:xfrm>
            <a:prstGeom prst="rect">
              <a:avLst/>
            </a:prstGeom>
            <a:noFill/>
            <a:ln w="9525">
              <a:noFill/>
              <a:miter lim="800000"/>
              <a:headEnd/>
              <a:tailEnd/>
            </a:ln>
          </p:spPr>
        </p:pic>
        <p:pic>
          <p:nvPicPr>
            <p:cNvPr id="8" name="Picture 4"/>
            <p:cNvPicPr>
              <a:picLocks noChangeAspect="1" noChangeArrowheads="1"/>
            </p:cNvPicPr>
            <p:nvPr/>
          </p:nvPicPr>
          <p:blipFill>
            <a:blip r:embed="rId5" cstate="print"/>
            <a:srcRect/>
            <a:stretch>
              <a:fillRect/>
            </a:stretch>
          </p:blipFill>
          <p:spPr bwMode="auto">
            <a:xfrm>
              <a:off x="8030543" y="751291"/>
              <a:ext cx="1141279" cy="929834"/>
            </a:xfrm>
            <a:prstGeom prst="rect">
              <a:avLst/>
            </a:prstGeom>
            <a:noFill/>
          </p:spPr>
        </p:pic>
      </p:grpSp>
      <p:sp>
        <p:nvSpPr>
          <p:cNvPr id="30" name="ZoneTexte 29"/>
          <p:cNvSpPr txBox="1"/>
          <p:nvPr/>
        </p:nvSpPr>
        <p:spPr>
          <a:xfrm>
            <a:off x="349090" y="1201004"/>
            <a:ext cx="5853532" cy="346154"/>
          </a:xfrm>
          <a:prstGeom prst="rect">
            <a:avLst/>
          </a:prstGeom>
          <a:solidFill>
            <a:schemeClr val="accent1">
              <a:lumMod val="20000"/>
              <a:lumOff val="80000"/>
            </a:schemeClr>
          </a:solidFill>
          <a:ln>
            <a:solidFill>
              <a:schemeClr val="accent1"/>
            </a:solidFill>
          </a:ln>
        </p:spPr>
        <p:txBody>
          <a:bodyPr vert="horz" lIns="144000" tIns="45720" rIns="91440" bIns="45720" rtlCol="0">
            <a:noAutofit/>
          </a:bodyPr>
          <a:lstStyle/>
          <a:p>
            <a:pPr marL="161925" indent="-342900">
              <a:defRPr/>
            </a:pPr>
            <a:r>
              <a:rPr lang="fr-FR" sz="1400" b="1" dirty="0" smtClean="0">
                <a:solidFill>
                  <a:schemeClr val="tx2">
                    <a:lumMod val="75000"/>
                  </a:schemeClr>
                </a:solidFill>
              </a:rPr>
              <a:t>Paradoxalement, le consensus des parties cache de profondes divergences.</a:t>
            </a:r>
          </a:p>
        </p:txBody>
      </p:sp>
      <p:sp>
        <p:nvSpPr>
          <p:cNvPr id="32" name="ZoneTexte 31"/>
          <p:cNvSpPr txBox="1"/>
          <p:nvPr/>
        </p:nvSpPr>
        <p:spPr>
          <a:xfrm>
            <a:off x="349089" y="3979427"/>
            <a:ext cx="8134845" cy="2503260"/>
          </a:xfrm>
          <a:prstGeom prst="rect">
            <a:avLst/>
          </a:prstGeom>
          <a:noFill/>
          <a:ln>
            <a:solidFill>
              <a:schemeClr val="tx2">
                <a:lumMod val="75000"/>
              </a:schemeClr>
            </a:solidFill>
          </a:ln>
        </p:spPr>
        <p:txBody>
          <a:bodyPr vert="horz" lIns="144000" tIns="45720" rIns="91440" bIns="45720" rtlCol="0">
            <a:noAutofit/>
          </a:bodyPr>
          <a:lstStyle/>
          <a:p>
            <a:pPr marL="285750" indent="-285750">
              <a:buFont typeface="Arial" pitchFamily="34" charset="0"/>
              <a:buChar char="•"/>
              <a:defRPr/>
            </a:pPr>
            <a:r>
              <a:rPr lang="fr-FR" sz="1300" b="1" dirty="0" smtClean="0">
                <a:solidFill>
                  <a:schemeClr val="tx2">
                    <a:lumMod val="75000"/>
                  </a:schemeClr>
                </a:solidFill>
              </a:rPr>
              <a:t>La vision de la valorisation de la participation de 15% dans Séolis </a:t>
            </a:r>
            <a:r>
              <a:rPr lang="fr-FR" sz="1300" dirty="0" smtClean="0">
                <a:solidFill>
                  <a:schemeClr val="tx2">
                    <a:lumMod val="75000"/>
                  </a:schemeClr>
                </a:solidFill>
              </a:rPr>
              <a:t>dans le cadre de la transaction </a:t>
            </a:r>
            <a:r>
              <a:rPr lang="fr-FR" sz="1300" b="1" dirty="0" smtClean="0">
                <a:solidFill>
                  <a:schemeClr val="tx2">
                    <a:lumMod val="75000"/>
                  </a:schemeClr>
                </a:solidFill>
              </a:rPr>
              <a:t>est radicalement différente</a:t>
            </a:r>
            <a:r>
              <a:rPr lang="fr-FR" sz="1300" dirty="0" smtClean="0">
                <a:solidFill>
                  <a:schemeClr val="tx2">
                    <a:lumMod val="75000"/>
                  </a:schemeClr>
                </a:solidFill>
              </a:rPr>
              <a:t>:</a:t>
            </a:r>
          </a:p>
          <a:p>
            <a:pPr marL="540000" lvl="1" indent="-285750">
              <a:buFont typeface="Courier New" pitchFamily="49" charset="0"/>
              <a:buChar char="o"/>
              <a:defRPr/>
            </a:pPr>
            <a:r>
              <a:rPr lang="fr-FR" sz="1300" dirty="0" smtClean="0">
                <a:solidFill>
                  <a:schemeClr val="tx2">
                    <a:lumMod val="75000"/>
                  </a:schemeClr>
                </a:solidFill>
              </a:rPr>
              <a:t>Séolis considère que Sorégies ne peut prétendre qu’à la valeur d’achat des titres, plus une rémunération du coût des fonds.</a:t>
            </a:r>
          </a:p>
          <a:p>
            <a:pPr marL="540000" lvl="1" indent="-285750">
              <a:spcAft>
                <a:spcPts val="300"/>
              </a:spcAft>
              <a:buFont typeface="Courier New" pitchFamily="49" charset="0"/>
              <a:buChar char="o"/>
              <a:defRPr/>
            </a:pPr>
            <a:r>
              <a:rPr lang="fr-FR" sz="1300" dirty="0" smtClean="0">
                <a:solidFill>
                  <a:schemeClr val="tx2">
                    <a:lumMod val="75000"/>
                  </a:schemeClr>
                </a:solidFill>
              </a:rPr>
              <a:t>Sorégies réclame la valeur vénale, avec une répartition limitée de la plus-value.</a:t>
            </a:r>
          </a:p>
          <a:p>
            <a:pPr marL="252000" indent="-252000">
              <a:spcAft>
                <a:spcPts val="300"/>
              </a:spcAft>
              <a:buFont typeface="Arial" pitchFamily="34" charset="0"/>
              <a:buChar char="•"/>
              <a:defRPr/>
            </a:pPr>
            <a:r>
              <a:rPr lang="fr-FR" sz="1300" dirty="0" smtClean="0">
                <a:solidFill>
                  <a:schemeClr val="tx2">
                    <a:lumMod val="75000"/>
                  </a:schemeClr>
                </a:solidFill>
              </a:rPr>
              <a:t>Séolis propose un croisement des participations paritaire. Toutefois, les sociétés ont connu des évolutions récentes divergentes. Sorégies s’est adaptée au marché libéralisé, compte avec un véhicule de commercialisation et une unité de « </a:t>
            </a:r>
            <a:r>
              <a:rPr lang="fr-FR" sz="1300" dirty="0" err="1" smtClean="0">
                <a:solidFill>
                  <a:schemeClr val="tx2">
                    <a:lumMod val="75000"/>
                  </a:schemeClr>
                </a:solidFill>
              </a:rPr>
              <a:t>energy</a:t>
            </a:r>
            <a:r>
              <a:rPr lang="fr-FR" sz="1300" dirty="0" smtClean="0">
                <a:solidFill>
                  <a:schemeClr val="tx2">
                    <a:lumMod val="75000"/>
                  </a:schemeClr>
                </a:solidFill>
              </a:rPr>
              <a:t> management », en sus de l’acquisition de 200 MW de CCGT. De son côté</a:t>
            </a:r>
            <a:r>
              <a:rPr lang="fr-FR" sz="1300" dirty="0">
                <a:solidFill>
                  <a:schemeClr val="tx2">
                    <a:lumMod val="75000"/>
                  </a:schemeClr>
                </a:solidFill>
              </a:rPr>
              <a:t>,</a:t>
            </a:r>
            <a:r>
              <a:rPr lang="fr-FR" sz="1300" dirty="0" smtClean="0">
                <a:solidFill>
                  <a:schemeClr val="tx2">
                    <a:lumMod val="75000"/>
                  </a:schemeClr>
                </a:solidFill>
              </a:rPr>
              <a:t> Séolis a différé son adaptation au marché libéralisé, même si on peut noter que le </a:t>
            </a:r>
            <a:r>
              <a:rPr lang="fr-FR" sz="1300" dirty="0" err="1" smtClean="0">
                <a:solidFill>
                  <a:schemeClr val="tx2">
                    <a:lumMod val="75000"/>
                  </a:schemeClr>
                </a:solidFill>
              </a:rPr>
              <a:t>Sieds</a:t>
            </a:r>
            <a:r>
              <a:rPr lang="fr-FR" sz="1300" dirty="0" smtClean="0">
                <a:solidFill>
                  <a:schemeClr val="tx2">
                    <a:lumMod val="75000"/>
                  </a:schemeClr>
                </a:solidFill>
              </a:rPr>
              <a:t>, a travers 3D Energie, a réalisé des investissements importants dans les énergies renouvelables. </a:t>
            </a:r>
            <a:r>
              <a:rPr lang="fr-FR" sz="1300" b="1" dirty="0" smtClean="0">
                <a:solidFill>
                  <a:schemeClr val="tx2">
                    <a:lumMod val="75000"/>
                  </a:schemeClr>
                </a:solidFill>
              </a:rPr>
              <a:t>Dans ces conditions, le principe de parité d’échange des participations doit être réexaminé</a:t>
            </a:r>
            <a:r>
              <a:rPr lang="fr-FR" sz="1300" dirty="0" smtClean="0">
                <a:solidFill>
                  <a:schemeClr val="tx2">
                    <a:lumMod val="75000"/>
                  </a:schemeClr>
                </a:solidFill>
              </a:rPr>
              <a:t>.</a:t>
            </a:r>
          </a:p>
          <a:p>
            <a:pPr marL="252000" indent="-252000">
              <a:buFont typeface="Arial" pitchFamily="34" charset="0"/>
              <a:buChar char="•"/>
              <a:defRPr/>
            </a:pPr>
            <a:r>
              <a:rPr lang="fr-FR" sz="1300" dirty="0" smtClean="0">
                <a:solidFill>
                  <a:schemeClr val="tx2">
                    <a:lumMod val="75000"/>
                  </a:schemeClr>
                </a:solidFill>
              </a:rPr>
              <a:t>Sorégies a accepté à l’origine l’idée d’une fusion sur une base paritaire.</a:t>
            </a:r>
          </a:p>
        </p:txBody>
      </p:sp>
      <p:sp>
        <p:nvSpPr>
          <p:cNvPr id="3" name="ZoneTexte 2"/>
          <p:cNvSpPr txBox="1"/>
          <p:nvPr/>
        </p:nvSpPr>
        <p:spPr>
          <a:xfrm>
            <a:off x="266132" y="1711403"/>
            <a:ext cx="1967846" cy="307777"/>
          </a:xfrm>
          <a:prstGeom prst="rect">
            <a:avLst/>
          </a:prstGeom>
          <a:noFill/>
        </p:spPr>
        <p:txBody>
          <a:bodyPr wrap="none" rtlCol="0">
            <a:spAutoFit/>
          </a:bodyPr>
          <a:lstStyle/>
          <a:p>
            <a:r>
              <a:rPr lang="fr-FR" sz="1400" dirty="0" smtClean="0">
                <a:solidFill>
                  <a:schemeClr val="tx2">
                    <a:lumMod val="75000"/>
                  </a:schemeClr>
                </a:solidFill>
              </a:rPr>
              <a:t>1. Au niveau Stratégique</a:t>
            </a:r>
            <a:endParaRPr lang="fr-FR" sz="1400" dirty="0">
              <a:solidFill>
                <a:schemeClr val="tx2">
                  <a:lumMod val="75000"/>
                </a:schemeClr>
              </a:solidFill>
            </a:endParaRPr>
          </a:p>
        </p:txBody>
      </p:sp>
      <p:sp>
        <p:nvSpPr>
          <p:cNvPr id="33" name="ZoneTexte 32"/>
          <p:cNvSpPr txBox="1"/>
          <p:nvPr/>
        </p:nvSpPr>
        <p:spPr>
          <a:xfrm>
            <a:off x="266132" y="3708426"/>
            <a:ext cx="1795556" cy="307777"/>
          </a:xfrm>
          <a:prstGeom prst="rect">
            <a:avLst/>
          </a:prstGeom>
          <a:noFill/>
        </p:spPr>
        <p:txBody>
          <a:bodyPr wrap="none" rtlCol="0">
            <a:spAutoFit/>
          </a:bodyPr>
          <a:lstStyle/>
          <a:p>
            <a:r>
              <a:rPr lang="fr-FR" sz="1400" dirty="0">
                <a:solidFill>
                  <a:schemeClr val="tx2">
                    <a:lumMod val="75000"/>
                  </a:schemeClr>
                </a:solidFill>
              </a:rPr>
              <a:t>2</a:t>
            </a:r>
            <a:r>
              <a:rPr lang="fr-FR" sz="1400" dirty="0" smtClean="0">
                <a:solidFill>
                  <a:schemeClr val="tx2">
                    <a:lumMod val="75000"/>
                  </a:schemeClr>
                </a:solidFill>
              </a:rPr>
              <a:t>. Au niveau Financier</a:t>
            </a:r>
            <a:endParaRPr lang="fr-FR" sz="1400" dirty="0">
              <a:solidFill>
                <a:schemeClr val="tx2">
                  <a:lumMod val="75000"/>
                </a:schemeClr>
              </a:solidFill>
            </a:endParaRPr>
          </a:p>
        </p:txBody>
      </p:sp>
    </p:spTree>
    <p:extLst>
      <p:ext uri="{BB962C8B-B14F-4D97-AF65-F5344CB8AC3E}">
        <p14:creationId xmlns:p14="http://schemas.microsoft.com/office/powerpoint/2010/main" val="4382246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Autofit/>
          </a:bodyPr>
          <a:lstStyle/>
          <a:p>
            <a:pPr marL="457200" indent="-457200" algn="l">
              <a:lnSpc>
                <a:spcPct val="200000"/>
              </a:lnSpc>
            </a:pPr>
            <a:r>
              <a:rPr lang="fr-FR" sz="2500" dirty="0">
                <a:solidFill>
                  <a:schemeClr val="tx2">
                    <a:lumMod val="75000"/>
                  </a:schemeClr>
                </a:solidFill>
              </a:rPr>
              <a:t>3.1.- Analyse de </a:t>
            </a:r>
            <a:r>
              <a:rPr lang="fr-FR" sz="2500" dirty="0" smtClean="0">
                <a:solidFill>
                  <a:schemeClr val="tx2">
                    <a:lumMod val="75000"/>
                  </a:schemeClr>
                </a:solidFill>
              </a:rPr>
              <a:t>l’Objectif </a:t>
            </a:r>
            <a:r>
              <a:rPr lang="fr-FR" sz="2500" dirty="0">
                <a:solidFill>
                  <a:schemeClr val="tx2">
                    <a:lumMod val="75000"/>
                  </a:schemeClr>
                </a:solidFill>
              </a:rPr>
              <a:t>de Fusion : Vision</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7</a:t>
            </a:fld>
            <a:endParaRPr lang="fr-FR" dirty="0"/>
          </a:p>
        </p:txBody>
      </p:sp>
      <p:graphicFrame>
        <p:nvGraphicFramePr>
          <p:cNvPr id="8" name="Tableau 7"/>
          <p:cNvGraphicFramePr>
            <a:graphicFrameLocks noGrp="1"/>
          </p:cNvGraphicFramePr>
          <p:nvPr>
            <p:extLst>
              <p:ext uri="{D42A27DB-BD31-4B8C-83A1-F6EECF244321}">
                <p14:modId xmlns:p14="http://schemas.microsoft.com/office/powerpoint/2010/main" val="1173001199"/>
              </p:ext>
            </p:extLst>
          </p:nvPr>
        </p:nvGraphicFramePr>
        <p:xfrm>
          <a:off x="480823" y="1616608"/>
          <a:ext cx="8181975" cy="3228534"/>
        </p:xfrm>
        <a:graphic>
          <a:graphicData uri="http://schemas.openxmlformats.org/drawingml/2006/table">
            <a:tbl>
              <a:tblPr firstRow="1" bandRow="1">
                <a:tableStyleId>{5C22544A-7EE6-4342-B048-85BDC9FD1C3A}</a:tableStyleId>
              </a:tblPr>
              <a:tblGrid>
                <a:gridCol w="2857500"/>
                <a:gridCol w="2495550"/>
                <a:gridCol w="2828925"/>
              </a:tblGrid>
              <a:tr h="608463">
                <a:tc>
                  <a:txBody>
                    <a:bodyPr/>
                    <a:lstStyle/>
                    <a:p>
                      <a:pPr marL="285750" indent="-285750">
                        <a:buFont typeface="Arial" pitchFamily="34" charset="0"/>
                        <a:buChar char="•"/>
                      </a:pPr>
                      <a:r>
                        <a:rPr lang="fr-FR" sz="1200" b="1" dirty="0" smtClean="0">
                          <a:solidFill>
                            <a:schemeClr val="tx2">
                              <a:lumMod val="75000"/>
                            </a:schemeClr>
                          </a:solidFill>
                        </a:rPr>
                        <a:t>Politique d’expansion</a:t>
                      </a:r>
                      <a:r>
                        <a:rPr lang="fr-FR" sz="1200" b="0" dirty="0" smtClean="0">
                          <a:solidFill>
                            <a:schemeClr val="tx2">
                              <a:lumMod val="75000"/>
                            </a:schemeClr>
                          </a:solidFill>
                        </a:rPr>
                        <a:t>: Sorégies souhaite devenir</a:t>
                      </a:r>
                      <a:r>
                        <a:rPr lang="fr-FR" sz="1200" b="0" baseline="0" dirty="0" smtClean="0">
                          <a:solidFill>
                            <a:schemeClr val="tx2">
                              <a:lumMod val="75000"/>
                            </a:schemeClr>
                          </a:solidFill>
                        </a:rPr>
                        <a:t> le troisième operateur intégral au niveau national</a:t>
                      </a:r>
                      <a:endParaRPr lang="fr-FR" sz="1200" b="0" dirty="0">
                        <a:solidFill>
                          <a:schemeClr val="tx2">
                            <a:lumMod val="75000"/>
                          </a:schemeClr>
                        </a:solidFill>
                      </a:endParaRPr>
                    </a:p>
                  </a:txBody>
                  <a:tcPr>
                    <a:noFill/>
                  </a:tcPr>
                </a:tc>
                <a:tc>
                  <a:txBody>
                    <a:bodyPr/>
                    <a:lstStyle/>
                    <a:p>
                      <a:pPr algn="ctr"/>
                      <a:r>
                        <a:rPr lang="fr-FR" sz="1400" b="0" dirty="0" smtClean="0">
                          <a:solidFill>
                            <a:schemeClr val="tx2">
                              <a:lumMod val="75000"/>
                            </a:schemeClr>
                          </a:solidFill>
                        </a:rPr>
                        <a:t>Développement</a:t>
                      </a:r>
                      <a:endParaRPr lang="fr-FR" sz="1400" b="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Politique défensive</a:t>
                      </a:r>
                      <a:r>
                        <a:rPr lang="fr-FR" sz="1200" b="0" dirty="0" smtClean="0">
                          <a:solidFill>
                            <a:schemeClr val="tx2">
                              <a:lumMod val="75000"/>
                            </a:schemeClr>
                          </a:solidFill>
                        </a:rPr>
                        <a:t>: Séolis cherche à protéger sa</a:t>
                      </a:r>
                      <a:r>
                        <a:rPr lang="fr-FR" sz="1200" b="0" baseline="0" dirty="0" smtClean="0">
                          <a:solidFill>
                            <a:schemeClr val="tx2">
                              <a:lumMod val="75000"/>
                            </a:schemeClr>
                          </a:solidFill>
                        </a:rPr>
                        <a:t> position actuelle des attaques des concurrents</a:t>
                      </a:r>
                      <a:endParaRPr lang="fr-FR" sz="1200" b="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Accès à la production comme moyen d’</a:t>
                      </a:r>
                      <a:r>
                        <a:rPr lang="fr-FR" sz="1200" b="1" dirty="0" smtClean="0">
                          <a:solidFill>
                            <a:schemeClr val="tx2">
                              <a:lumMod val="75000"/>
                            </a:schemeClr>
                          </a:solidFill>
                        </a:rPr>
                        <a:t>indépendance</a:t>
                      </a:r>
                      <a:r>
                        <a:rPr lang="fr-FR" sz="1200" dirty="0" smtClean="0">
                          <a:solidFill>
                            <a:schemeClr val="tx2">
                              <a:lumMod val="75000"/>
                            </a:schemeClr>
                          </a:solidFill>
                        </a:rPr>
                        <a:t> et  positionnement dans le marché libéralisé</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Production / Approvisionnement</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Accès a la Production</a:t>
                      </a:r>
                      <a:r>
                        <a:rPr lang="fr-FR" sz="1200" baseline="0" dirty="0" smtClean="0">
                          <a:solidFill>
                            <a:schemeClr val="tx2">
                              <a:lumMod val="75000"/>
                            </a:schemeClr>
                          </a:solidFill>
                        </a:rPr>
                        <a:t> considéré comme une </a:t>
                      </a:r>
                      <a:r>
                        <a:rPr lang="fr-FR" sz="1200" b="1" baseline="0" dirty="0" smtClean="0">
                          <a:solidFill>
                            <a:schemeClr val="tx2">
                              <a:lumMod val="75000"/>
                            </a:schemeClr>
                          </a:solidFill>
                        </a:rPr>
                        <a:t>couverture</a:t>
                      </a:r>
                      <a:r>
                        <a:rPr lang="fr-FR" sz="1200" baseline="0" dirty="0" smtClean="0">
                          <a:solidFill>
                            <a:schemeClr val="tx2">
                              <a:lumMod val="75000"/>
                            </a:schemeClr>
                          </a:solidFill>
                        </a:rPr>
                        <a:t> dans la fourniture</a:t>
                      </a:r>
                      <a:r>
                        <a:rPr lang="fr-FR" sz="1200" dirty="0" smtClean="0">
                          <a:solidFill>
                            <a:schemeClr val="tx2">
                              <a:lumMod val="75000"/>
                            </a:schemeClr>
                          </a:solidFill>
                        </a:rPr>
                        <a:t> de ses propres clients</a:t>
                      </a:r>
                      <a:endParaRPr lang="fr-FR" sz="1200" dirty="0">
                        <a:solidFill>
                          <a:schemeClr val="tx2">
                            <a:lumMod val="75000"/>
                          </a:schemeClr>
                        </a:solidFill>
                      </a:endParaRPr>
                    </a:p>
                  </a:txBody>
                  <a:tcPr>
                    <a:noFill/>
                  </a:tcPr>
                </a:tc>
              </a:tr>
              <a:tr h="668214">
                <a:tc>
                  <a:txBody>
                    <a:bodyPr/>
                    <a:lstStyle/>
                    <a:p>
                      <a:pPr marL="285750" indent="-285750">
                        <a:buFont typeface="Arial" pitchFamily="34" charset="0"/>
                        <a:buChar char="•"/>
                      </a:pPr>
                      <a:r>
                        <a:rPr lang="fr-FR" sz="1200" b="1" dirty="0" smtClean="0">
                          <a:solidFill>
                            <a:schemeClr val="tx2">
                              <a:lumMod val="75000"/>
                            </a:schemeClr>
                          </a:solidFill>
                        </a:rPr>
                        <a:t>Opportuniste</a:t>
                      </a:r>
                      <a:r>
                        <a:rPr lang="fr-FR" sz="1200" dirty="0" smtClean="0">
                          <a:solidFill>
                            <a:schemeClr val="tx2">
                              <a:lumMod val="75000"/>
                            </a:schemeClr>
                          </a:solidFill>
                        </a:rPr>
                        <a:t>:</a:t>
                      </a:r>
                      <a:r>
                        <a:rPr lang="fr-FR" sz="1200" baseline="0" dirty="0" smtClean="0">
                          <a:solidFill>
                            <a:schemeClr val="tx2">
                              <a:lumMod val="75000"/>
                            </a:schemeClr>
                          </a:solidFill>
                        </a:rPr>
                        <a:t> comme chemin pour accéder aux moyens nécessaires à sa politique d’expansion</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Partenaire Industriel</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baseline="0" dirty="0" smtClean="0">
                          <a:solidFill>
                            <a:schemeClr val="tx2">
                              <a:lumMod val="75000"/>
                            </a:schemeClr>
                          </a:solidFill>
                        </a:rPr>
                        <a:t>Protection</a:t>
                      </a:r>
                      <a:r>
                        <a:rPr lang="fr-FR" sz="1200" dirty="0" smtClean="0">
                          <a:solidFill>
                            <a:schemeClr val="tx2">
                              <a:lumMod val="75000"/>
                            </a:schemeClr>
                          </a:solidFill>
                        </a:rPr>
                        <a:t>. L’approche</a:t>
                      </a:r>
                      <a:r>
                        <a:rPr lang="fr-FR" sz="1200" baseline="0" dirty="0" smtClean="0">
                          <a:solidFill>
                            <a:schemeClr val="tx2">
                              <a:lumMod val="75000"/>
                            </a:schemeClr>
                          </a:solidFill>
                        </a:rPr>
                        <a:t> de Gdf Suez ou de Sorégies est un pas dans la nécessité de protéger le status quo</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baseline="0" dirty="0" smtClean="0">
                          <a:solidFill>
                            <a:schemeClr val="tx2">
                              <a:lumMod val="75000"/>
                            </a:schemeClr>
                          </a:solidFill>
                        </a:rPr>
                        <a:t>Alterna, </a:t>
                      </a:r>
                      <a:r>
                        <a:rPr lang="fr-FR" sz="1200" b="1" baseline="0" dirty="0" smtClean="0">
                          <a:solidFill>
                            <a:schemeClr val="tx2">
                              <a:lumMod val="75000"/>
                            </a:schemeClr>
                          </a:solidFill>
                        </a:rPr>
                        <a:t>première</a:t>
                      </a:r>
                      <a:r>
                        <a:rPr lang="fr-FR" sz="1200" baseline="0" dirty="0" smtClean="0">
                          <a:solidFill>
                            <a:schemeClr val="tx2">
                              <a:lumMod val="75000"/>
                            </a:schemeClr>
                          </a:solidFill>
                        </a:rPr>
                        <a:t> plateforme ELD pour la vente libre </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Fourniture</a:t>
                      </a:r>
                      <a:r>
                        <a:rPr lang="fr-FR" sz="1400" baseline="0" dirty="0" smtClean="0">
                          <a:solidFill>
                            <a:schemeClr val="tx2">
                              <a:lumMod val="75000"/>
                            </a:schemeClr>
                          </a:solidFill>
                        </a:rPr>
                        <a:t> a clients libéralisés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Hésitation</a:t>
                      </a:r>
                      <a:r>
                        <a:rPr lang="fr-FR" sz="1200" dirty="0" smtClean="0">
                          <a:solidFill>
                            <a:schemeClr val="tx2">
                              <a:lumMod val="75000"/>
                            </a:schemeClr>
                          </a:solidFill>
                        </a:rPr>
                        <a:t> dans la création</a:t>
                      </a:r>
                      <a:r>
                        <a:rPr lang="fr-FR" sz="1200" baseline="0" dirty="0" smtClean="0">
                          <a:solidFill>
                            <a:schemeClr val="tx2">
                              <a:lumMod val="75000"/>
                            </a:schemeClr>
                          </a:solidFill>
                        </a:rPr>
                        <a:t> d’un véhicule de commercialisation: avec ou sans GDF Suez, voire Sorégies. </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Développement</a:t>
                      </a:r>
                      <a:r>
                        <a:rPr lang="fr-FR" sz="1200" baseline="0" dirty="0" smtClean="0">
                          <a:solidFill>
                            <a:schemeClr val="tx2">
                              <a:lumMod val="75000"/>
                            </a:schemeClr>
                          </a:solidFill>
                        </a:rPr>
                        <a:t> interne a fin de garantir l’</a:t>
                      </a:r>
                      <a:r>
                        <a:rPr lang="fr-FR" sz="1200" b="1" baseline="0" dirty="0" smtClean="0">
                          <a:solidFill>
                            <a:schemeClr val="tx2">
                              <a:lumMod val="75000"/>
                            </a:schemeClr>
                          </a:solidFill>
                        </a:rPr>
                        <a:t>indépendance</a:t>
                      </a:r>
                      <a:endParaRPr lang="fr-FR" sz="1200" b="1"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Gestion des systèmes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Recherche de </a:t>
                      </a:r>
                      <a:r>
                        <a:rPr lang="fr-FR" sz="1200" b="1" dirty="0" smtClean="0">
                          <a:solidFill>
                            <a:schemeClr val="tx2">
                              <a:lumMod val="75000"/>
                            </a:schemeClr>
                          </a:solidFill>
                        </a:rPr>
                        <a:t>sécurité</a:t>
                      </a:r>
                      <a:r>
                        <a:rPr lang="fr-FR" sz="1200" b="0" dirty="0" smtClean="0">
                          <a:solidFill>
                            <a:schemeClr val="tx2">
                              <a:lumMod val="75000"/>
                            </a:schemeClr>
                          </a:solidFill>
                        </a:rPr>
                        <a:t> dans l’adaptation </a:t>
                      </a:r>
                      <a:r>
                        <a:rPr lang="fr-FR" sz="1200" dirty="0" smtClean="0">
                          <a:solidFill>
                            <a:schemeClr val="tx2">
                              <a:lumMod val="75000"/>
                            </a:schemeClr>
                          </a:solidFill>
                        </a:rPr>
                        <a:t>d’un système déjà éprouvé.</a:t>
                      </a:r>
                      <a:endParaRPr lang="fr-FR" sz="1200" dirty="0">
                        <a:solidFill>
                          <a:schemeClr val="tx2">
                            <a:lumMod val="75000"/>
                          </a:schemeClr>
                        </a:solidFill>
                      </a:endParaRPr>
                    </a:p>
                  </a:txBody>
                  <a:tcPr>
                    <a:noFill/>
                  </a:tcPr>
                </a:tc>
              </a:tr>
            </a:tbl>
          </a:graphicData>
        </a:graphic>
      </p:graphicFrame>
      <p:sp>
        <p:nvSpPr>
          <p:cNvPr id="17" name="Flèche vers le bas 16"/>
          <p:cNvSpPr/>
          <p:nvPr/>
        </p:nvSpPr>
        <p:spPr>
          <a:xfrm>
            <a:off x="948171"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vers le bas 24"/>
          <p:cNvSpPr/>
          <p:nvPr/>
        </p:nvSpPr>
        <p:spPr>
          <a:xfrm>
            <a:off x="6277979"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368111" y="5210175"/>
            <a:ext cx="8407400" cy="123062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ctr"/>
            <a:r>
              <a:rPr lang="fr-FR" sz="1400" dirty="0" smtClean="0">
                <a:solidFill>
                  <a:schemeClr val="tx2">
                    <a:lumMod val="75000"/>
                  </a:schemeClr>
                </a:solidFill>
              </a:rPr>
              <a:t>Les deux sociétés présentent des stratégies et des cultures très éloignées, Sorégies ayant dû adopter très tôt une stratégie plus offensive que Séolis du fait d’une situation plus défavorable sur son métier d’origine. Dans une fusion paritaire, il est n</a:t>
            </a:r>
            <a:r>
              <a:rPr lang="fr-FR" sz="1400" dirty="0">
                <a:solidFill>
                  <a:schemeClr val="tx2">
                    <a:lumMod val="75000"/>
                  </a:schemeClr>
                </a:solidFill>
              </a:rPr>
              <a:t>é</a:t>
            </a:r>
            <a:r>
              <a:rPr lang="fr-FR" sz="1400" dirty="0" smtClean="0">
                <a:solidFill>
                  <a:schemeClr val="tx2">
                    <a:lumMod val="75000"/>
                  </a:schemeClr>
                </a:solidFill>
              </a:rPr>
              <a:t>cessaire que les deux parties partagent une vision commune, ce qui n’est pas le cas de Séolis y Sorégies. La première cherche à conforter sa position défensive, alors que Sorégies mène une politique de développement. En cas de fusion, l’une des deux sociétés devra imposer sa vision.</a:t>
            </a:r>
            <a:endParaRPr lang="fr-FR" sz="1400" dirty="0">
              <a:solidFill>
                <a:schemeClr val="tx2">
                  <a:lumMod val="75000"/>
                </a:schemeClr>
              </a:solidFill>
            </a:endParaRPr>
          </a:p>
        </p:txBody>
      </p:sp>
      <p:pic>
        <p:nvPicPr>
          <p:cNvPr id="14" name="Picture 2"/>
          <p:cNvPicPr>
            <a:picLocks noChangeAspect="1" noChangeArrowheads="1"/>
          </p:cNvPicPr>
          <p:nvPr/>
        </p:nvPicPr>
        <p:blipFill>
          <a:blip r:embed="rId2" cstate="print"/>
          <a:srcRect/>
          <a:stretch>
            <a:fillRect/>
          </a:stretch>
        </p:blipFill>
        <p:spPr bwMode="auto">
          <a:xfrm>
            <a:off x="6425653" y="1129675"/>
            <a:ext cx="1508672" cy="452212"/>
          </a:xfrm>
          <a:prstGeom prst="rect">
            <a:avLst/>
          </a:prstGeom>
          <a:noFill/>
          <a:ln w="9525">
            <a:noFill/>
            <a:miter lim="800000"/>
            <a:headEnd/>
            <a:tailEnd/>
          </a:ln>
        </p:spPr>
      </p:pic>
      <p:pic>
        <p:nvPicPr>
          <p:cNvPr id="15" name="Picture 4"/>
          <p:cNvPicPr>
            <a:picLocks noChangeAspect="1" noChangeArrowheads="1"/>
          </p:cNvPicPr>
          <p:nvPr/>
        </p:nvPicPr>
        <p:blipFill>
          <a:blip r:embed="rId3" cstate="print"/>
          <a:srcRect/>
          <a:stretch>
            <a:fillRect/>
          </a:stretch>
        </p:blipFill>
        <p:spPr bwMode="auto">
          <a:xfrm>
            <a:off x="1488199" y="1056143"/>
            <a:ext cx="681281" cy="555060"/>
          </a:xfrm>
          <a:prstGeom prst="rect">
            <a:avLst/>
          </a:prstGeom>
          <a:noFill/>
        </p:spPr>
      </p:pic>
      <p:cxnSp>
        <p:nvCxnSpPr>
          <p:cNvPr id="4" name="Connecteur droit 3"/>
          <p:cNvCxnSpPr/>
          <p:nvPr/>
        </p:nvCxnSpPr>
        <p:spPr>
          <a:xfrm>
            <a:off x="581025" y="2247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581025" y="1611203"/>
            <a:ext cx="7969597"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559144" y="47720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581025" y="28575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581025" y="34766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559145" y="4152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78449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3.2. - Parité</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8</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1432497854"/>
              </p:ext>
            </p:extLst>
          </p:nvPr>
        </p:nvGraphicFramePr>
        <p:xfrm>
          <a:off x="213756" y="1120660"/>
          <a:ext cx="8704612" cy="4519412"/>
        </p:xfrm>
        <a:graphic>
          <a:graphicData uri="http://schemas.openxmlformats.org/drawingml/2006/table">
            <a:tbl>
              <a:tblPr firstRow="1" bandRow="1">
                <a:tableStyleId>{5C22544A-7EE6-4342-B048-85BDC9FD1C3A}</a:tableStyleId>
              </a:tblPr>
              <a:tblGrid>
                <a:gridCol w="2042556"/>
                <a:gridCol w="778341"/>
                <a:gridCol w="2401870"/>
                <a:gridCol w="2447123"/>
                <a:gridCol w="1034722"/>
              </a:tblGrid>
              <a:tr h="229292">
                <a:tc>
                  <a:txBody>
                    <a:bodyPr/>
                    <a:lstStyle/>
                    <a:p>
                      <a:endParaRPr lang="fr-FR" sz="1600" dirty="0"/>
                    </a:p>
                  </a:txBody>
                  <a:tcPr/>
                </a:tc>
                <a:tc>
                  <a:txBody>
                    <a:bodyPr/>
                    <a:lstStyle/>
                    <a:p>
                      <a:pPr algn="ctr"/>
                      <a:r>
                        <a:rPr lang="fr-FR" sz="1600" dirty="0" smtClean="0"/>
                        <a:t>Poids</a:t>
                      </a:r>
                      <a:endParaRPr lang="fr-FR" sz="1600" dirty="0"/>
                    </a:p>
                  </a:txBody>
                  <a:tcPr/>
                </a:tc>
                <a:tc>
                  <a:txBody>
                    <a:bodyPr/>
                    <a:lstStyle/>
                    <a:p>
                      <a:pPr algn="ctr"/>
                      <a:r>
                        <a:rPr lang="fr-FR" sz="1600" dirty="0" smtClean="0"/>
                        <a:t>Sorégies</a:t>
                      </a:r>
                      <a:endParaRPr lang="fr-FR" sz="1600" dirty="0"/>
                    </a:p>
                  </a:txBody>
                  <a:tcPr/>
                </a:tc>
                <a:tc>
                  <a:txBody>
                    <a:bodyPr/>
                    <a:lstStyle/>
                    <a:p>
                      <a:pPr algn="ctr"/>
                      <a:r>
                        <a:rPr lang="fr-FR" sz="1600" dirty="0" smtClean="0"/>
                        <a:t>Séolis</a:t>
                      </a:r>
                      <a:endParaRPr lang="fr-FR" sz="1600" dirty="0"/>
                    </a:p>
                  </a:txBody>
                  <a:tcPr/>
                </a:tc>
                <a:tc>
                  <a:txBody>
                    <a:bodyPr/>
                    <a:lstStyle/>
                    <a:p>
                      <a:pPr algn="ctr"/>
                      <a:r>
                        <a:rPr lang="fr-FR" sz="1600" dirty="0" smtClean="0"/>
                        <a:t>Equilibre</a:t>
                      </a:r>
                      <a:endParaRPr lang="fr-FR" sz="1600" dirty="0"/>
                    </a:p>
                  </a:txBody>
                  <a:tcPr/>
                </a:tc>
              </a:tr>
              <a:tr h="1180382">
                <a:tc>
                  <a:txBody>
                    <a:bodyPr/>
                    <a:lstStyle/>
                    <a:p>
                      <a:r>
                        <a:rPr lang="fr-FR" sz="1100" dirty="0" smtClean="0">
                          <a:solidFill>
                            <a:schemeClr val="tx2">
                              <a:lumMod val="75000"/>
                            </a:schemeClr>
                          </a:solidFill>
                        </a:rPr>
                        <a:t>Activité Réseau</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SRD</a:t>
                      </a:r>
                      <a:endParaRPr lang="fr-FR" sz="900" b="0" i="0" kern="1200" dirty="0" smtClean="0">
                        <a:solidFill>
                          <a:schemeClr val="tx2">
                            <a:lumMod val="75000"/>
                          </a:schemeClr>
                        </a:solidFill>
                        <a:effectLst/>
                        <a:latin typeface="+mn-lt"/>
                        <a:ea typeface="+mn-ea"/>
                        <a:cs typeface="+mn-cs"/>
                      </a:endParaRPr>
                    </a:p>
                    <a:p>
                      <a:pPr algn="ct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131 000 clients</a:t>
                      </a:r>
                    </a:p>
                    <a:p>
                      <a:pPr algn="ctr"/>
                      <a:r>
                        <a:rPr lang="fr-FR" sz="900" b="1" i="0" kern="1200" dirty="0" smtClean="0">
                          <a:solidFill>
                            <a:schemeClr val="tx2">
                              <a:lumMod val="75000"/>
                            </a:schemeClr>
                          </a:solidFill>
                          <a:effectLst/>
                          <a:latin typeface="+mn-lt"/>
                          <a:ea typeface="+mn-ea"/>
                          <a:cs typeface="+mn-cs"/>
                        </a:rPr>
                        <a:t>Investissements réseaux HT</a:t>
                      </a:r>
                      <a:r>
                        <a:rPr lang="fr-FR" sz="900" b="0" i="0" kern="1200" dirty="0" smtClean="0">
                          <a:solidFill>
                            <a:schemeClr val="tx2">
                              <a:lumMod val="75000"/>
                            </a:schemeClr>
                          </a:solidFill>
                          <a:effectLst/>
                          <a:latin typeface="+mn-lt"/>
                          <a:ea typeface="+mn-ea"/>
                          <a:cs typeface="+mn-cs"/>
                        </a:rPr>
                        <a:t> : €22m</a:t>
                      </a:r>
                    </a:p>
                    <a:p>
                      <a:pPr algn="ctr"/>
                      <a:r>
                        <a:rPr lang="fr-FR" sz="900" b="1" i="0" kern="1200" dirty="0" smtClean="0">
                          <a:solidFill>
                            <a:schemeClr val="tx2">
                              <a:lumMod val="75000"/>
                            </a:schemeClr>
                          </a:solidFill>
                          <a:effectLst/>
                          <a:latin typeface="+mn-lt"/>
                          <a:ea typeface="+mn-ea"/>
                          <a:cs typeface="+mn-cs"/>
                        </a:rPr>
                        <a:t>Longueur de réseaux</a:t>
                      </a:r>
                      <a:r>
                        <a:rPr lang="fr-FR" sz="900" b="0" i="0" kern="1200" dirty="0" smtClean="0">
                          <a:solidFill>
                            <a:schemeClr val="tx2">
                              <a:lumMod val="75000"/>
                            </a:schemeClr>
                          </a:solidFill>
                          <a:effectLst/>
                          <a:latin typeface="+mn-lt"/>
                          <a:ea typeface="+mn-ea"/>
                          <a:cs typeface="+mn-cs"/>
                        </a:rPr>
                        <a:t> : 12 000 km</a:t>
                      </a:r>
                    </a:p>
                    <a:p>
                      <a:pPr algn="ctr"/>
                      <a:r>
                        <a:rPr lang="fr-FR" sz="900" b="1" i="0" kern="1200" dirty="0" smtClean="0">
                          <a:solidFill>
                            <a:schemeClr val="tx2">
                              <a:lumMod val="75000"/>
                            </a:schemeClr>
                          </a:solidFill>
                          <a:effectLst/>
                          <a:latin typeface="+mn-lt"/>
                          <a:ea typeface="+mn-ea"/>
                          <a:cs typeface="+mn-cs"/>
                        </a:rPr>
                        <a:t>Energie acheminée</a:t>
                      </a:r>
                      <a:r>
                        <a:rPr lang="fr-FR" sz="900" b="0" i="0" kern="1200" dirty="0" smtClean="0">
                          <a:solidFill>
                            <a:schemeClr val="tx2">
                              <a:lumMod val="75000"/>
                            </a:schemeClr>
                          </a:solidFill>
                          <a:effectLst/>
                          <a:latin typeface="+mn-lt"/>
                          <a:ea typeface="+mn-ea"/>
                          <a:cs typeface="+mn-cs"/>
                        </a:rPr>
                        <a:t> : 1 196 GWh</a:t>
                      </a:r>
                    </a:p>
                    <a:p>
                      <a:pPr algn="ctr"/>
                      <a:r>
                        <a:rPr lang="fr-FR" sz="900" b="0" i="0" kern="1200" dirty="0" smtClean="0">
                          <a:solidFill>
                            <a:schemeClr val="tx2">
                              <a:lumMod val="75000"/>
                            </a:schemeClr>
                          </a:solidFill>
                          <a:effectLst/>
                          <a:latin typeface="+mn-lt"/>
                          <a:ea typeface="+mn-ea"/>
                          <a:cs typeface="+mn-cs"/>
                        </a:rPr>
                        <a:t>Coût</a:t>
                      </a:r>
                      <a:r>
                        <a:rPr lang="fr-FR" sz="900" b="0" i="0" kern="1200" baseline="0" dirty="0" smtClean="0">
                          <a:solidFill>
                            <a:schemeClr val="tx2">
                              <a:lumMod val="75000"/>
                            </a:schemeClr>
                          </a:solidFill>
                          <a:effectLst/>
                          <a:latin typeface="+mn-lt"/>
                          <a:ea typeface="+mn-ea"/>
                          <a:cs typeface="+mn-cs"/>
                        </a:rPr>
                        <a:t> de maintenance : €14m: (source Sorégies)</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100" b="1" dirty="0" smtClean="0">
                          <a:solidFill>
                            <a:schemeClr val="tx2">
                              <a:lumMod val="75000"/>
                            </a:schemeClr>
                          </a:solidFill>
                        </a:rPr>
                        <a:t>Gérédis</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141 000 clients</a:t>
                      </a:r>
                    </a:p>
                    <a:p>
                      <a:pPr algn="ctr"/>
                      <a:r>
                        <a:rPr lang="fr-FR" sz="900" b="0" i="0" kern="1200" dirty="0" smtClean="0">
                          <a:solidFill>
                            <a:schemeClr val="tx2">
                              <a:lumMod val="75000"/>
                            </a:schemeClr>
                          </a:solidFill>
                          <a:effectLst/>
                          <a:latin typeface="+mn-lt"/>
                          <a:ea typeface="+mn-ea"/>
                          <a:cs typeface="+mn-cs"/>
                        </a:rPr>
                        <a:t>7 530 km de réseau HTA</a:t>
                      </a:r>
                    </a:p>
                    <a:p>
                      <a:pPr algn="ctr"/>
                      <a:r>
                        <a:rPr lang="fr-FR" sz="900" b="0" i="0" kern="1200" dirty="0" smtClean="0">
                          <a:solidFill>
                            <a:schemeClr val="tx2">
                              <a:lumMod val="75000"/>
                            </a:schemeClr>
                          </a:solidFill>
                          <a:effectLst/>
                          <a:latin typeface="+mn-lt"/>
                          <a:ea typeface="+mn-ea"/>
                          <a:cs typeface="+mn-cs"/>
                        </a:rPr>
                        <a:t>5 254 km de réseau BTA</a:t>
                      </a:r>
                    </a:p>
                    <a:p>
                      <a:pPr algn="ctr"/>
                      <a:r>
                        <a:rPr lang="fr-FR" sz="900" b="0" i="0" kern="1200" dirty="0" smtClean="0">
                          <a:solidFill>
                            <a:schemeClr val="tx2">
                              <a:lumMod val="75000"/>
                            </a:schemeClr>
                          </a:solidFill>
                          <a:effectLst/>
                          <a:latin typeface="+mn-lt"/>
                          <a:ea typeface="+mn-ea"/>
                          <a:cs typeface="+mn-cs"/>
                        </a:rPr>
                        <a:t>8 444 postes de distribution</a:t>
                      </a:r>
                    </a:p>
                    <a:p>
                      <a:pPr algn="ctr"/>
                      <a:r>
                        <a:rPr lang="fr-FR" sz="900" b="1" i="0" kern="1200" dirty="0" smtClean="0">
                          <a:solidFill>
                            <a:schemeClr val="tx2">
                              <a:lumMod val="75000"/>
                            </a:schemeClr>
                          </a:solidFill>
                          <a:effectLst/>
                          <a:latin typeface="+mn-lt"/>
                          <a:ea typeface="+mn-ea"/>
                          <a:cs typeface="+mn-cs"/>
                        </a:rPr>
                        <a:t>Distribution d ‘énergie: </a:t>
                      </a:r>
                      <a:r>
                        <a:rPr lang="fr-FR" sz="900" b="0" i="0" kern="1200" dirty="0" smtClean="0">
                          <a:solidFill>
                            <a:schemeClr val="tx2">
                              <a:lumMod val="75000"/>
                            </a:schemeClr>
                          </a:solidFill>
                          <a:effectLst/>
                          <a:latin typeface="+mn-lt"/>
                          <a:ea typeface="+mn-ea"/>
                          <a:cs typeface="+mn-cs"/>
                        </a:rPr>
                        <a:t>1 660 GWh</a:t>
                      </a:r>
                    </a:p>
                    <a:p>
                      <a:pPr algn="ctr"/>
                      <a:r>
                        <a:rPr lang="fr-FR" sz="900" b="0" i="0" kern="1200" dirty="0" smtClean="0">
                          <a:solidFill>
                            <a:schemeClr val="tx2">
                              <a:lumMod val="75000"/>
                            </a:schemeClr>
                          </a:solidFill>
                          <a:effectLst/>
                          <a:latin typeface="+mn-lt"/>
                          <a:ea typeface="+mn-ea"/>
                          <a:cs typeface="+mn-cs"/>
                        </a:rPr>
                        <a:t>Coût de maintenance: €18m (source Sorégies)</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200" b="0" baseline="0" dirty="0" smtClean="0">
                          <a:solidFill>
                            <a:schemeClr val="tx2">
                              <a:lumMod val="75000"/>
                            </a:schemeClr>
                          </a:solidFill>
                        </a:rPr>
                        <a:t>+ Sorégies</a:t>
                      </a:r>
                      <a:endParaRPr lang="fr-FR" sz="1200" b="0" baseline="0" dirty="0">
                        <a:solidFill>
                          <a:schemeClr val="tx2">
                            <a:lumMod val="75000"/>
                          </a:schemeClr>
                        </a:solidFill>
                      </a:endParaRPr>
                    </a:p>
                  </a:txBody>
                  <a:tcPr anchor="ctr"/>
                </a:tc>
              </a:tr>
              <a:tr h="267392">
                <a:tc>
                  <a:txBody>
                    <a:bodyPr/>
                    <a:lstStyle/>
                    <a:p>
                      <a:r>
                        <a:rPr lang="fr-FR" sz="1100" dirty="0" smtClean="0">
                          <a:solidFill>
                            <a:schemeClr val="tx2">
                              <a:lumMod val="75000"/>
                            </a:schemeClr>
                          </a:solidFill>
                        </a:rPr>
                        <a:t>Fourniture</a:t>
                      </a:r>
                      <a:r>
                        <a:rPr lang="fr-FR" sz="1100" baseline="0" dirty="0" smtClean="0">
                          <a:solidFill>
                            <a:schemeClr val="tx2">
                              <a:lumMod val="75000"/>
                            </a:schemeClr>
                          </a:solidFill>
                        </a:rPr>
                        <a:t> au Tarif  Règlementé</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Sorégies</a:t>
                      </a:r>
                    </a:p>
                  </a:txBody>
                  <a:tcPr anchor="ctr"/>
                </a:tc>
                <a:tc>
                  <a:txBody>
                    <a:bodyPr/>
                    <a:lstStyle/>
                    <a:p>
                      <a:pPr algn="ctr"/>
                      <a:r>
                        <a:rPr lang="fr-FR" sz="1100" b="1" dirty="0" smtClean="0">
                          <a:solidFill>
                            <a:schemeClr val="tx2">
                              <a:lumMod val="75000"/>
                            </a:schemeClr>
                          </a:solidFill>
                        </a:rPr>
                        <a:t>Séolis</a:t>
                      </a:r>
                    </a:p>
                  </a:txBody>
                  <a:tcPr anchor="ctr"/>
                </a:tc>
                <a:tc>
                  <a:txBody>
                    <a:bodyPr/>
                    <a:lstStyle/>
                    <a:p>
                      <a:pPr algn="ctr"/>
                      <a:r>
                        <a:rPr lang="fr-FR" sz="1200" b="0" baseline="0" dirty="0" smtClean="0">
                          <a:solidFill>
                            <a:schemeClr val="tx2">
                              <a:lumMod val="75000"/>
                            </a:schemeClr>
                          </a:solidFill>
                        </a:rPr>
                        <a:t>+ Séolis [?]</a:t>
                      </a:r>
                      <a:endParaRPr lang="fr-FR" sz="1200" b="0" baseline="0" dirty="0">
                        <a:solidFill>
                          <a:schemeClr val="tx2">
                            <a:lumMod val="75000"/>
                          </a:schemeClr>
                        </a:solidFill>
                      </a:endParaRPr>
                    </a:p>
                  </a:txBody>
                  <a:tcPr anchor="ctr"/>
                </a:tc>
              </a:tr>
              <a:tr h="323850">
                <a:tc>
                  <a:txBody>
                    <a:bodyPr/>
                    <a:lstStyle/>
                    <a:p>
                      <a:r>
                        <a:rPr lang="fr-FR" sz="1100" dirty="0" smtClean="0">
                          <a:solidFill>
                            <a:schemeClr val="tx2">
                              <a:lumMod val="75000"/>
                            </a:schemeClr>
                          </a:solidFill>
                        </a:rPr>
                        <a:t>Fourniture</a:t>
                      </a:r>
                      <a:r>
                        <a:rPr lang="fr-FR" sz="1100" baseline="0" dirty="0" smtClean="0">
                          <a:solidFill>
                            <a:schemeClr val="tx2">
                              <a:lumMod val="75000"/>
                            </a:schemeClr>
                          </a:solidFill>
                        </a:rPr>
                        <a:t> marché libre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Alterna</a:t>
                      </a:r>
                    </a:p>
                  </a:txBody>
                  <a:tcPr anchor="ctr"/>
                </a:tc>
                <a:tc>
                  <a:txBody>
                    <a:bodyPr/>
                    <a:lstStyle/>
                    <a:p>
                      <a:pPr algn="ctr"/>
                      <a:r>
                        <a:rPr lang="fr-FR" sz="1100" b="1" dirty="0" smtClean="0">
                          <a:solidFill>
                            <a:schemeClr val="tx2">
                              <a:lumMod val="75000"/>
                            </a:schemeClr>
                          </a:solidFill>
                        </a:rPr>
                        <a:t>En</a:t>
                      </a:r>
                      <a:r>
                        <a:rPr lang="fr-FR" sz="1100" b="1" baseline="0" dirty="0" smtClean="0">
                          <a:solidFill>
                            <a:schemeClr val="tx2">
                              <a:lumMod val="75000"/>
                            </a:schemeClr>
                          </a:solidFill>
                        </a:rPr>
                        <a:t> cours</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541526">
                <a:tc>
                  <a:txBody>
                    <a:bodyPr/>
                    <a:lstStyle/>
                    <a:p>
                      <a:r>
                        <a:rPr lang="fr-FR" sz="1100" dirty="0" smtClean="0">
                          <a:solidFill>
                            <a:schemeClr val="tx2">
                              <a:lumMod val="75000"/>
                            </a:schemeClr>
                          </a:solidFill>
                        </a:rPr>
                        <a:t>Réseau Gaz </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6</a:t>
                      </a:r>
                      <a:r>
                        <a:rPr lang="fr-FR" sz="900" b="0" i="0" kern="1200" baseline="0" dirty="0" smtClean="0">
                          <a:solidFill>
                            <a:schemeClr val="tx2">
                              <a:lumMod val="75000"/>
                            </a:schemeClr>
                          </a:solidFill>
                          <a:effectLst/>
                          <a:latin typeface="+mn-lt"/>
                          <a:ea typeface="+mn-ea"/>
                          <a:cs typeface="+mn-cs"/>
                        </a:rPr>
                        <a:t> </a:t>
                      </a:r>
                      <a:r>
                        <a:rPr lang="fr-FR" sz="900" b="0" i="0" kern="1200" dirty="0" smtClean="0">
                          <a:solidFill>
                            <a:schemeClr val="tx2">
                              <a:lumMod val="75000"/>
                            </a:schemeClr>
                          </a:solidFill>
                          <a:effectLst/>
                          <a:latin typeface="+mn-lt"/>
                          <a:ea typeface="+mn-ea"/>
                          <a:cs typeface="+mn-cs"/>
                        </a:rPr>
                        <a:t>627 clients</a:t>
                      </a:r>
                    </a:p>
                    <a:p>
                      <a:pPr algn="ctr"/>
                      <a:r>
                        <a:rPr lang="fr-FR" sz="900" b="1" i="0" kern="1200" dirty="0" smtClean="0">
                          <a:solidFill>
                            <a:schemeClr val="tx2">
                              <a:lumMod val="75000"/>
                            </a:schemeClr>
                          </a:solidFill>
                          <a:effectLst/>
                          <a:latin typeface="+mn-lt"/>
                          <a:ea typeface="+mn-ea"/>
                          <a:cs typeface="+mn-cs"/>
                        </a:rPr>
                        <a:t>Longueur de réseaux</a:t>
                      </a:r>
                      <a:r>
                        <a:rPr lang="fr-FR" sz="900" b="0" i="0" kern="1200" dirty="0" smtClean="0">
                          <a:solidFill>
                            <a:schemeClr val="tx2">
                              <a:lumMod val="75000"/>
                            </a:schemeClr>
                          </a:solidFill>
                          <a:effectLst/>
                          <a:latin typeface="+mn-lt"/>
                          <a:ea typeface="+mn-ea"/>
                          <a:cs typeface="+mn-cs"/>
                        </a:rPr>
                        <a:t>: 435 km</a:t>
                      </a:r>
                    </a:p>
                    <a:p>
                      <a:pPr algn="ctr"/>
                      <a:r>
                        <a:rPr lang="fr-FR" sz="900" b="1" i="0" kern="1200" dirty="0" smtClean="0">
                          <a:solidFill>
                            <a:schemeClr val="tx2">
                              <a:lumMod val="75000"/>
                            </a:schemeClr>
                          </a:solidFill>
                          <a:effectLst/>
                          <a:latin typeface="+mn-lt"/>
                          <a:ea typeface="+mn-ea"/>
                          <a:cs typeface="+mn-cs"/>
                        </a:rPr>
                        <a:t>Vente d'énergie</a:t>
                      </a:r>
                      <a:r>
                        <a:rPr lang="fr-FR" sz="900" b="0" i="0" kern="1200" dirty="0" smtClean="0">
                          <a:solidFill>
                            <a:schemeClr val="tx2">
                              <a:lumMod val="75000"/>
                            </a:schemeClr>
                          </a:solidFill>
                          <a:effectLst/>
                          <a:latin typeface="+mn-lt"/>
                          <a:ea typeface="+mn-ea"/>
                          <a:cs typeface="+mn-cs"/>
                        </a:rPr>
                        <a:t>: 156</a:t>
                      </a:r>
                      <a:r>
                        <a:rPr lang="fr-FR" sz="900" b="0" i="0" kern="1200" baseline="0" dirty="0" smtClean="0">
                          <a:solidFill>
                            <a:schemeClr val="tx2">
                              <a:lumMod val="75000"/>
                            </a:schemeClr>
                          </a:solidFill>
                          <a:effectLst/>
                          <a:latin typeface="+mn-lt"/>
                          <a:ea typeface="+mn-ea"/>
                          <a:cs typeface="+mn-cs"/>
                        </a:rPr>
                        <a:t> </a:t>
                      </a:r>
                      <a:r>
                        <a:rPr lang="fr-FR" sz="900" b="0" i="0" kern="1200" dirty="0" smtClean="0">
                          <a:solidFill>
                            <a:schemeClr val="tx2">
                              <a:lumMod val="75000"/>
                            </a:schemeClr>
                          </a:solidFill>
                          <a:effectLst/>
                          <a:latin typeface="+mn-lt"/>
                          <a:ea typeface="+mn-ea"/>
                          <a:cs typeface="+mn-cs"/>
                        </a:rPr>
                        <a:t>GWh/an</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100" b="1" dirty="0" smtClean="0">
                          <a:solidFill>
                            <a:schemeClr val="tx2">
                              <a:lumMod val="75000"/>
                            </a:schemeClr>
                          </a:solidFill>
                        </a:rPr>
                        <a:t>Non</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835082">
                <a:tc>
                  <a:txBody>
                    <a:bodyPr/>
                    <a:lstStyle/>
                    <a:p>
                      <a:r>
                        <a:rPr lang="fr-FR" sz="1100" dirty="0" smtClean="0">
                          <a:solidFill>
                            <a:schemeClr val="tx2">
                              <a:lumMod val="75000"/>
                            </a:schemeClr>
                          </a:solidFill>
                        </a:rPr>
                        <a:t>Energies renouvelables</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Sergies</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Eolien</a:t>
                      </a:r>
                      <a:r>
                        <a:rPr lang="fr-FR" sz="900" dirty="0" smtClean="0">
                          <a:solidFill>
                            <a:schemeClr val="tx2">
                              <a:lumMod val="75000"/>
                            </a:schemeClr>
                          </a:solidFill>
                        </a:rPr>
                        <a:t>: 6,7MW</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Photovoltaïque</a:t>
                      </a:r>
                      <a:r>
                        <a:rPr lang="fr-FR" sz="900" dirty="0" smtClean="0">
                          <a:solidFill>
                            <a:schemeClr val="tx2">
                              <a:lumMod val="75000"/>
                            </a:schemeClr>
                          </a:solidFill>
                        </a:rPr>
                        <a:t>: 1 ,4 </a:t>
                      </a:r>
                      <a:r>
                        <a:rPr lang="fr-FR" sz="900" dirty="0" err="1" smtClean="0">
                          <a:solidFill>
                            <a:schemeClr val="tx2">
                              <a:lumMod val="75000"/>
                            </a:schemeClr>
                          </a:solidFill>
                        </a:rPr>
                        <a:t>MWc</a:t>
                      </a:r>
                      <a:endParaRPr lang="fr-FR" sz="900" dirty="0" smtClean="0">
                        <a:solidFill>
                          <a:schemeClr val="tx2">
                            <a:lumMod val="7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Méthanisation</a:t>
                      </a:r>
                      <a:r>
                        <a:rPr lang="fr-FR" sz="900" dirty="0" smtClean="0">
                          <a:solidFill>
                            <a:schemeClr val="tx2">
                              <a:lumMod val="75000"/>
                            </a:schemeClr>
                          </a:solidFill>
                        </a:rPr>
                        <a:t>: 0,58 MW</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Biogaz</a:t>
                      </a:r>
                      <a:r>
                        <a:rPr lang="fr-FR" sz="900" dirty="0" smtClean="0">
                          <a:solidFill>
                            <a:schemeClr val="tx2">
                              <a:lumMod val="75000"/>
                            </a:schemeClr>
                          </a:solidFill>
                        </a:rPr>
                        <a:t>: 2 installations: 20</a:t>
                      </a:r>
                      <a:r>
                        <a:rPr lang="fr-FR" sz="900" baseline="0" dirty="0" smtClean="0">
                          <a:solidFill>
                            <a:schemeClr val="tx2">
                              <a:lumMod val="75000"/>
                            </a:schemeClr>
                          </a:solidFill>
                        </a:rPr>
                        <a:t> </a:t>
                      </a:r>
                      <a:r>
                        <a:rPr lang="fr-FR" sz="900" dirty="0" smtClean="0">
                          <a:solidFill>
                            <a:schemeClr val="tx2">
                              <a:lumMod val="75000"/>
                            </a:schemeClr>
                          </a:solidFill>
                        </a:rPr>
                        <a:t>GWh</a:t>
                      </a:r>
                      <a:endParaRPr lang="fr-FR" sz="9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3D Energie</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dirty="0" smtClean="0">
                          <a:solidFill>
                            <a:schemeClr val="tx2">
                              <a:lumMod val="75000"/>
                            </a:schemeClr>
                          </a:solidFill>
                        </a:rPr>
                        <a:t>Eolien : 2x12MW installés</a:t>
                      </a:r>
                      <a:endParaRPr lang="fr-FR" sz="9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r>
              <a:tr h="370262">
                <a:tc>
                  <a:txBody>
                    <a:bodyPr/>
                    <a:lstStyle/>
                    <a:p>
                      <a:r>
                        <a:rPr lang="fr-FR" sz="1100" dirty="0" smtClean="0">
                          <a:solidFill>
                            <a:schemeClr val="tx2">
                              <a:lumMod val="75000"/>
                            </a:schemeClr>
                          </a:solidFill>
                        </a:rPr>
                        <a:t>Développement</a:t>
                      </a:r>
                      <a:r>
                        <a:rPr lang="fr-FR" sz="1100" baseline="0" dirty="0" smtClean="0">
                          <a:solidFill>
                            <a:schemeClr val="tx2">
                              <a:lumMod val="75000"/>
                            </a:schemeClr>
                          </a:solidFill>
                        </a:rPr>
                        <a:t> </a:t>
                      </a:r>
                      <a:r>
                        <a:rPr lang="fr-FR" sz="1100" dirty="0" smtClean="0">
                          <a:solidFill>
                            <a:schemeClr val="tx2">
                              <a:lumMod val="75000"/>
                            </a:schemeClr>
                          </a:solidFill>
                        </a:rPr>
                        <a:t> </a:t>
                      </a:r>
                      <a:r>
                        <a:rPr lang="fr-FR" sz="1100" dirty="0" smtClean="0">
                          <a:solidFill>
                            <a:schemeClr val="tx2">
                              <a:lumMod val="75000"/>
                            </a:schemeClr>
                          </a:solidFill>
                        </a:rPr>
                        <a:t>Hydraulique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050" b="1" baseline="0" dirty="0" err="1" smtClean="0">
                          <a:solidFill>
                            <a:schemeClr val="tx2">
                              <a:lumMod val="75000"/>
                            </a:schemeClr>
                          </a:solidFill>
                        </a:rPr>
                        <a:t>Hydrocoop</a:t>
                      </a:r>
                      <a:r>
                        <a:rPr lang="fr-FR" sz="1050" b="1" baseline="0" dirty="0" smtClean="0">
                          <a:solidFill>
                            <a:schemeClr val="tx2">
                              <a:lumMod val="75000"/>
                            </a:schemeClr>
                          </a:solidFill>
                        </a:rPr>
                        <a:t> / </a:t>
                      </a:r>
                      <a:r>
                        <a:rPr lang="fr-FR" sz="1050" b="1" baseline="0" dirty="0" err="1" smtClean="0">
                          <a:solidFill>
                            <a:schemeClr val="tx2">
                              <a:lumMod val="75000"/>
                            </a:schemeClr>
                          </a:solidFill>
                        </a:rPr>
                        <a:t>Hydrocoop</a:t>
                      </a:r>
                      <a:r>
                        <a:rPr lang="fr-FR" sz="1050" b="1" baseline="0" dirty="0" smtClean="0">
                          <a:solidFill>
                            <a:schemeClr val="tx2">
                              <a:lumMod val="75000"/>
                            </a:schemeClr>
                          </a:solidFill>
                        </a:rPr>
                        <a:t> concessions</a:t>
                      </a:r>
                    </a:p>
                  </a:txBody>
                  <a:tcPr anchor="ctr"/>
                </a:tc>
                <a:tc>
                  <a:txBody>
                    <a:bodyPr/>
                    <a:lstStyle/>
                    <a:p>
                      <a:pPr algn="ctr"/>
                      <a:r>
                        <a:rPr lang="fr-FR" sz="1050" b="1" dirty="0" smtClean="0">
                          <a:solidFill>
                            <a:schemeClr val="tx2">
                              <a:lumMod val="75000"/>
                            </a:schemeClr>
                          </a:solidFill>
                        </a:rPr>
                        <a:t>Non</a:t>
                      </a:r>
                      <a:endParaRPr lang="fr-FR" sz="105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260293">
                <a:tc>
                  <a:txBody>
                    <a:bodyPr/>
                    <a:lstStyle/>
                    <a:p>
                      <a:r>
                        <a:rPr lang="fr-FR" sz="1100" dirty="0" smtClean="0">
                          <a:solidFill>
                            <a:schemeClr val="tx2">
                              <a:lumMod val="75000"/>
                            </a:schemeClr>
                          </a:solidFill>
                        </a:rPr>
                        <a:t>Production Thermique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200 MW</a:t>
                      </a:r>
                      <a:r>
                        <a:rPr lang="fr-FR" sz="1100" b="1" baseline="0" dirty="0" smtClean="0">
                          <a:solidFill>
                            <a:schemeClr val="tx2">
                              <a:lumMod val="75000"/>
                            </a:schemeClr>
                          </a:solidFill>
                        </a:rPr>
                        <a:t> CCGT</a:t>
                      </a:r>
                    </a:p>
                  </a:txBody>
                  <a:tcPr anchor="ctr"/>
                </a:tc>
                <a:tc>
                  <a:txBody>
                    <a:bodyPr/>
                    <a:lstStyle/>
                    <a:p>
                      <a:pPr algn="ctr"/>
                      <a:r>
                        <a:rPr lang="fr-FR" sz="1100" b="1" dirty="0" smtClean="0">
                          <a:solidFill>
                            <a:schemeClr val="tx2">
                              <a:lumMod val="75000"/>
                            </a:schemeClr>
                          </a:solidFill>
                        </a:rPr>
                        <a:t>Non</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384390">
                <a:tc>
                  <a:txBody>
                    <a:bodyPr/>
                    <a:lstStyle/>
                    <a:p>
                      <a:r>
                        <a:rPr lang="fr-FR" sz="1100" dirty="0" err="1" smtClean="0">
                          <a:solidFill>
                            <a:schemeClr val="tx2">
                              <a:lumMod val="75000"/>
                            </a:schemeClr>
                          </a:solidFill>
                        </a:rPr>
                        <a:t>Energy</a:t>
                      </a:r>
                      <a:r>
                        <a:rPr lang="fr-FR" sz="1100" dirty="0" smtClean="0">
                          <a:solidFill>
                            <a:schemeClr val="tx2">
                              <a:lumMod val="75000"/>
                            </a:schemeClr>
                          </a:solidFill>
                        </a:rPr>
                        <a:t> Management</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Expérimenté</a:t>
                      </a:r>
                      <a:endParaRPr lang="fr-FR" sz="1100" b="1"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bl>
          </a:graphicData>
        </a:graphic>
      </p:graphicFrame>
      <p:sp>
        <p:nvSpPr>
          <p:cNvPr id="7" name="ZoneTexte 6"/>
          <p:cNvSpPr txBox="1"/>
          <p:nvPr/>
        </p:nvSpPr>
        <p:spPr>
          <a:xfrm>
            <a:off x="462316" y="5847975"/>
            <a:ext cx="8214957" cy="790575"/>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just"/>
            <a:r>
              <a:rPr lang="fr-FR" sz="1350" dirty="0" smtClean="0">
                <a:solidFill>
                  <a:schemeClr val="tx2">
                    <a:lumMod val="75000"/>
                  </a:schemeClr>
                </a:solidFill>
              </a:rPr>
              <a:t>L’évolution divergente des deux entreprises durant les 5 dernières années doit conduire à une réflexion sur le caractère paritaire de la fusion. Même si les deux sociétés arrivaient à un accord sur une vision commune, un accord de fusion strictement paritaire semble difficile compte tenu de l’avance de Sorégies</a:t>
            </a:r>
            <a:endParaRPr lang="fr-FR" sz="1350" dirty="0">
              <a:solidFill>
                <a:schemeClr val="tx2">
                  <a:lumMod val="75000"/>
                </a:schemeClr>
              </a:solidFill>
            </a:endParaRPr>
          </a:p>
        </p:txBody>
      </p:sp>
    </p:spTree>
    <p:extLst>
      <p:ext uri="{BB962C8B-B14F-4D97-AF65-F5344CB8AC3E}">
        <p14:creationId xmlns:p14="http://schemas.microsoft.com/office/powerpoint/2010/main" val="39270687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2144" y="165100"/>
            <a:ext cx="8229600" cy="723900"/>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Autofit/>
          </a:bodyPr>
          <a:lstStyle/>
          <a:p>
            <a:pPr marL="457200" indent="-457200" algn="l">
              <a:lnSpc>
                <a:spcPct val="200000"/>
              </a:lnSpc>
            </a:pPr>
            <a:r>
              <a:rPr lang="fr-FR" sz="2500" dirty="0" smtClean="0">
                <a:solidFill>
                  <a:schemeClr val="tx2">
                    <a:lumMod val="75000"/>
                  </a:schemeClr>
                </a:solidFill>
              </a:rPr>
              <a:t>3.3 - Valorisation de la participation de 15% de Séolis</a:t>
            </a:r>
            <a:endParaRPr lang="fr-FR" sz="2500" dirty="0">
              <a:solidFill>
                <a:schemeClr val="tx2">
                  <a:lumMod val="75000"/>
                </a:schemeClr>
              </a:solidFill>
            </a:endParaRPr>
          </a:p>
        </p:txBody>
      </p:sp>
      <p:sp>
        <p:nvSpPr>
          <p:cNvPr id="22" name="ZoneTexte 21"/>
          <p:cNvSpPr txBox="1"/>
          <p:nvPr/>
        </p:nvSpPr>
        <p:spPr>
          <a:xfrm>
            <a:off x="3275856" y="6230005"/>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23"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9</a:t>
            </a:fld>
            <a:endParaRPr lang="fr-FR" dirty="0"/>
          </a:p>
        </p:txBody>
      </p:sp>
      <p:sp>
        <p:nvSpPr>
          <p:cNvPr id="24" name="ZoneTexte 23"/>
          <p:cNvSpPr txBox="1"/>
          <p:nvPr/>
        </p:nvSpPr>
        <p:spPr>
          <a:xfrm>
            <a:off x="6291619" y="1187355"/>
            <a:ext cx="2579426" cy="474847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t" anchorCtr="1">
            <a:noAutofit/>
          </a:bodyPr>
          <a:lstStyle/>
          <a:p>
            <a:pPr algn="just">
              <a:spcAft>
                <a:spcPts val="600"/>
              </a:spcAft>
            </a:pPr>
            <a:r>
              <a:rPr lang="fr-FR" sz="1200" dirty="0" smtClean="0">
                <a:solidFill>
                  <a:schemeClr val="tx2">
                    <a:lumMod val="75000"/>
                  </a:schemeClr>
                </a:solidFill>
              </a:rPr>
              <a:t>Les perceptions de Sorégies et Séolis quant à la valorisation à retenir pour une transaction sont très éloignées:</a:t>
            </a:r>
          </a:p>
          <a:p>
            <a:pPr marL="180000" indent="-180000" algn="just">
              <a:spcAft>
                <a:spcPts val="600"/>
              </a:spcAft>
              <a:buFont typeface="Arial" pitchFamily="34" charset="0"/>
              <a:buChar char="•"/>
            </a:pPr>
            <a:r>
              <a:rPr lang="fr-FR" sz="1200" dirty="0" smtClean="0">
                <a:solidFill>
                  <a:schemeClr val="tx2">
                    <a:lumMod val="75000"/>
                  </a:schemeClr>
                </a:solidFill>
              </a:rPr>
              <a:t>Séolis considère que la participation a été souscrite avec une forte décote sur la valeur vénale,  en prélude à une fusion paritaire. Elle souhaite donc la racheter à la valeur de souscription, tout en indemnisant Sorégies des coûts de portage. </a:t>
            </a:r>
          </a:p>
          <a:p>
            <a:pPr marL="180000" indent="-180000" algn="just">
              <a:spcAft>
                <a:spcPts val="600"/>
              </a:spcAft>
              <a:buFont typeface="Arial" pitchFamily="34" charset="0"/>
              <a:buChar char="•"/>
            </a:pPr>
            <a:r>
              <a:rPr lang="fr-FR" sz="1200" dirty="0" smtClean="0">
                <a:solidFill>
                  <a:schemeClr val="tx2">
                    <a:lumMod val="75000"/>
                  </a:schemeClr>
                </a:solidFill>
              </a:rPr>
              <a:t>Sorégies estime que la participation lui appartient de plein droit, et réclame donc la valeur de marché, tout en acceptant le partage  d’une partie de la plus-value avec le SIEDS.</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5856" y="1351792"/>
            <a:ext cx="5359999"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p:cNvSpPr txBox="1"/>
          <p:nvPr/>
        </p:nvSpPr>
        <p:spPr>
          <a:xfrm>
            <a:off x="595856" y="5323222"/>
            <a:ext cx="5530282" cy="1015663"/>
          </a:xfrm>
          <a:prstGeom prst="rect">
            <a:avLst/>
          </a:prstGeom>
          <a:noFill/>
          <a:ln>
            <a:solidFill>
              <a:schemeClr val="tx2">
                <a:lumMod val="75000"/>
              </a:schemeClr>
            </a:solidFill>
          </a:ln>
        </p:spPr>
        <p:txBody>
          <a:bodyPr wrap="square" rtlCol="0">
            <a:spAutoFit/>
          </a:bodyPr>
          <a:lstStyle/>
          <a:p>
            <a:r>
              <a:rPr lang="fr-FR" sz="1000" dirty="0" smtClean="0">
                <a:solidFill>
                  <a:schemeClr val="tx2">
                    <a:lumMod val="75000"/>
                  </a:schemeClr>
                </a:solidFill>
              </a:rPr>
              <a:t>Les principales hypothèses sont:</a:t>
            </a:r>
          </a:p>
          <a:p>
            <a:pPr marL="171450" indent="-171450">
              <a:buFontTx/>
              <a:buChar char="-"/>
            </a:pPr>
            <a:r>
              <a:rPr lang="fr-FR" sz="1000" dirty="0" err="1" smtClean="0">
                <a:solidFill>
                  <a:schemeClr val="tx2">
                    <a:lumMod val="75000"/>
                  </a:schemeClr>
                </a:solidFill>
              </a:rPr>
              <a:t>Inv</a:t>
            </a:r>
            <a:r>
              <a:rPr lang="fr-FR" sz="1000" dirty="0" smtClean="0">
                <a:solidFill>
                  <a:schemeClr val="tx2">
                    <a:lumMod val="75000"/>
                  </a:schemeClr>
                </a:solidFill>
              </a:rPr>
              <a:t> .Initial + €3m:  rachat  des 15% à €10.8m +  €3.0m</a:t>
            </a:r>
          </a:p>
          <a:p>
            <a:pPr marL="171450" indent="-171450">
              <a:buFontTx/>
              <a:buChar char="-"/>
            </a:pPr>
            <a:r>
              <a:rPr lang="fr-FR" sz="1000" dirty="0" smtClean="0">
                <a:solidFill>
                  <a:schemeClr val="tx2">
                    <a:lumMod val="75000"/>
                  </a:schemeClr>
                </a:solidFill>
              </a:rPr>
              <a:t>Inv. initial + 10%: actualisation de €10,8m à 10% entre le 21/12/2007 et le 30/06/2011</a:t>
            </a:r>
          </a:p>
          <a:p>
            <a:pPr marL="171450" indent="-171450">
              <a:buFontTx/>
              <a:buChar char="-"/>
            </a:pPr>
            <a:r>
              <a:rPr lang="fr-FR" sz="1000" dirty="0" err="1" smtClean="0">
                <a:solidFill>
                  <a:schemeClr val="tx2">
                    <a:lumMod val="75000"/>
                  </a:schemeClr>
                </a:solidFill>
              </a:rPr>
              <a:t>Prop</a:t>
            </a:r>
            <a:r>
              <a:rPr lang="fr-FR" sz="1000" dirty="0" smtClean="0">
                <a:solidFill>
                  <a:schemeClr val="tx2">
                    <a:lumMod val="75000"/>
                  </a:schemeClr>
                </a:solidFill>
              </a:rPr>
              <a:t> Sorégies: Rachat de 5% par le SIEDS pour €3.6m. Valeurs des titres de Séolis et Sorégies égales. Rétrocession de 1/3 de la plus –value à SIEDS.</a:t>
            </a:r>
          </a:p>
          <a:p>
            <a:pPr marL="171450" indent="-171450">
              <a:buFontTx/>
              <a:buChar char="-"/>
            </a:pPr>
            <a:r>
              <a:rPr lang="fr-FR" sz="1000" dirty="0" smtClean="0">
                <a:solidFill>
                  <a:schemeClr val="tx2">
                    <a:lumMod val="75000"/>
                  </a:schemeClr>
                </a:solidFill>
              </a:rPr>
              <a:t>50% Plus Value: Idem avec rétrocession de 50% de la plus-value.</a:t>
            </a:r>
          </a:p>
        </p:txBody>
      </p:sp>
    </p:spTree>
    <p:extLst>
      <p:ext uri="{BB962C8B-B14F-4D97-AF65-F5344CB8AC3E}">
        <p14:creationId xmlns:p14="http://schemas.microsoft.com/office/powerpoint/2010/main" val="229489795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1265</TotalTime>
  <Words>2746</Words>
  <Application>Microsoft Office PowerPoint</Application>
  <PresentationFormat>Affichage à l'écran (4:3)</PresentationFormat>
  <Paragraphs>445</Paragraphs>
  <Slides>23</Slides>
  <Notes>2</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Thème Office</vt:lpstr>
      <vt:lpstr>Projet Alice   Réflexion sur les alternatives de déblocage, de partage de la valeur et de la tactique d’approche </vt:lpstr>
      <vt:lpstr>Index</vt:lpstr>
      <vt:lpstr>1.- Progression de la mission</vt:lpstr>
      <vt:lpstr>2.- Position des sociétés: Sorégies</vt:lpstr>
      <vt:lpstr>2.- Positionnement des sociétés: Séolis</vt:lpstr>
      <vt:lpstr>3.- Un consensus paradoxal</vt:lpstr>
      <vt:lpstr>3.1.- Analyse de l’Objectif de Fusion : Vision</vt:lpstr>
      <vt:lpstr>3.2. - Parité</vt:lpstr>
      <vt:lpstr>3.3 - Valorisation de la participation de 15% de Séolis</vt:lpstr>
      <vt:lpstr>4. – Analyse des Options</vt:lpstr>
      <vt:lpstr>4.0. – Fusion Immédiate </vt:lpstr>
      <vt:lpstr>4.1. – Croisement des participations (1/2) </vt:lpstr>
      <vt:lpstr>4.1. – Croisement des participations (2/2) </vt:lpstr>
      <vt:lpstr>4.2. – Entrée d’un tiers dans le capital des deux sociétés (1/2)</vt:lpstr>
      <vt:lpstr>4.2. – Entrée d’un tiers dans le capital des deux sociétés (2/2)</vt:lpstr>
      <vt:lpstr>4.3. – Vente de 15% de Séolis au SIEDS</vt:lpstr>
      <vt:lpstr>4.4. – Vente consensuelle de 15% de Séolis à un tiers (1/2)</vt:lpstr>
      <vt:lpstr>4.4. – Vente consensuelle de 15% de Séolis à un tiers (2/2)</vt:lpstr>
      <vt:lpstr>4.5. – Statu quo</vt:lpstr>
      <vt:lpstr>4.6. – Vente à un fonds de gestion de crise</vt:lpstr>
      <vt:lpstr>4.7. - Tableau récapitulatif des différentes options</vt:lpstr>
      <vt:lpstr>5. - Conclusion</vt:lpstr>
      <vt:lpstr>6. – Prochaines étapes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Frederic Vigier</cp:lastModifiedBy>
  <cp:revision>175</cp:revision>
  <dcterms:created xsi:type="dcterms:W3CDTF">2010-11-12T08:24:40Z</dcterms:created>
  <dcterms:modified xsi:type="dcterms:W3CDTF">2011-03-16T08:30:06Z</dcterms:modified>
</cp:coreProperties>
</file>