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4" r:id="rId6"/>
    <p:sldId id="261" r:id="rId7"/>
    <p:sldId id="262" r:id="rId8"/>
    <p:sldId id="263" r:id="rId9"/>
  </p:sldIdLst>
  <p:sldSz cx="9144000" cy="6858000" type="screen4x3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29" autoAdjust="0"/>
  </p:normalViewPr>
  <p:slideViewPr>
    <p:cSldViewPr snapToGrid="0">
      <p:cViewPr>
        <p:scale>
          <a:sx n="90" d="100"/>
          <a:sy n="90" d="100"/>
        </p:scale>
        <p:origin x="-978" y="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AACD9-D682-4D95-9FE3-9025595BEEC5}" type="datetimeFigureOut">
              <a:rPr lang="fr-FR" smtClean="0"/>
              <a:pPr/>
              <a:t>15/03/2011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2DF95-EDFB-4CD9-9D98-D5522BCAF1E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818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C2304-81B0-4FD6-BEFE-BCFEBB827951}" type="datetimeFigureOut">
              <a:rPr lang="fr-FR" smtClean="0"/>
              <a:pPr/>
              <a:t>15/03/2011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2EACD-D22B-4E17-AD82-E06961B369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864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2EACD-D22B-4E17-AD82-E06961B369E8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15/03/2011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15/03/2011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15/03/2011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15/03/2011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15/03/2011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15/03/2011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15/03/2011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15/03/2011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15/03/2011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6A684-93C5-4BC1-89FD-EA10D594AEEA}" type="datetimeFigureOut">
              <a:rPr lang="fr-FR" smtClean="0"/>
              <a:pPr/>
              <a:t>15/03/2011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14901" y="2324323"/>
            <a:ext cx="6223379" cy="1847206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indent="-180975">
              <a:defRPr/>
            </a:pP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Projet Alice</a:t>
            </a:r>
            <a:b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22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fr-FR" sz="2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Analyse </a:t>
            </a:r>
            <a:r>
              <a:rPr lang="fr-FR" sz="2200" dirty="0">
                <a:solidFill>
                  <a:schemeClr val="tx2">
                    <a:lumMod val="75000"/>
                  </a:schemeClr>
                </a:solidFill>
              </a:rPr>
              <a:t>/  Définition de la proposition de déblocage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268688"/>
            <a:ext cx="6400800" cy="1752600"/>
          </a:xfrm>
        </p:spPr>
        <p:txBody>
          <a:bodyPr>
            <a:normAutofit/>
          </a:bodyPr>
          <a:lstStyle/>
          <a:p>
            <a:r>
              <a:rPr lang="fr-FR" sz="2400" dirty="0" smtClean="0"/>
              <a:t>Point d’étape, 22 février 2011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72007" y="-27384"/>
            <a:ext cx="31646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/>
          </a:bodyPr>
          <a:lstStyle/>
          <a:p>
            <a:pPr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Index</a:t>
            </a:r>
            <a:endParaRPr lang="fr-FR" sz="28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Avancement de la mission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Analyse de la situation actuelle</a:t>
            </a:r>
            <a:endParaRPr lang="fr-FR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Discussion sur les différentes options de Sorégies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Prochaines étapes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1. - Avancement de la mission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8093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683829" y="6298293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4" name="ZoneTexte 43"/>
          <p:cNvSpPr txBox="1"/>
          <p:nvPr/>
        </p:nvSpPr>
        <p:spPr>
          <a:xfrm>
            <a:off x="749045" y="1863546"/>
            <a:ext cx="1093941" cy="247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07/02</a:t>
            </a:r>
            <a:endParaRPr lang="fr-FR" sz="1100" dirty="0"/>
          </a:p>
        </p:txBody>
      </p:sp>
      <p:sp>
        <p:nvSpPr>
          <p:cNvPr id="277" name="ZoneTexte 276"/>
          <p:cNvSpPr txBox="1"/>
          <p:nvPr/>
        </p:nvSpPr>
        <p:spPr>
          <a:xfrm>
            <a:off x="2008064" y="1890433"/>
            <a:ext cx="1093941" cy="247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14/02</a:t>
            </a:r>
            <a:endParaRPr lang="fr-FR" sz="1100" dirty="0"/>
          </a:p>
        </p:txBody>
      </p:sp>
      <p:sp>
        <p:nvSpPr>
          <p:cNvPr id="280" name="ZoneTexte 279"/>
          <p:cNvSpPr txBox="1"/>
          <p:nvPr/>
        </p:nvSpPr>
        <p:spPr>
          <a:xfrm>
            <a:off x="5057784" y="1889829"/>
            <a:ext cx="1607394" cy="247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24/02</a:t>
            </a:r>
            <a:endParaRPr lang="fr-FR" sz="1100" dirty="0"/>
          </a:p>
        </p:txBody>
      </p:sp>
      <p:grpSp>
        <p:nvGrpSpPr>
          <p:cNvPr id="7" name="Groupe 6"/>
          <p:cNvGrpSpPr/>
          <p:nvPr/>
        </p:nvGrpSpPr>
        <p:grpSpPr>
          <a:xfrm>
            <a:off x="590731" y="1907723"/>
            <a:ext cx="8092972" cy="4166398"/>
            <a:chOff x="174171" y="1078703"/>
            <a:chExt cx="8784922" cy="5031812"/>
          </a:xfrm>
        </p:grpSpPr>
        <p:cxnSp>
          <p:nvCxnSpPr>
            <p:cNvPr id="235" name="Connecteur droit 234"/>
            <p:cNvCxnSpPr>
              <a:stCxn id="60" idx="3"/>
            </p:cNvCxnSpPr>
            <p:nvPr/>
          </p:nvCxnSpPr>
          <p:spPr>
            <a:xfrm>
              <a:off x="8572739" y="3926338"/>
              <a:ext cx="5204" cy="863376"/>
            </a:xfrm>
            <a:prstGeom prst="line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7" name="Groupe 116"/>
            <p:cNvGrpSpPr/>
            <p:nvPr/>
          </p:nvGrpSpPr>
          <p:grpSpPr>
            <a:xfrm>
              <a:off x="8157028" y="4815885"/>
              <a:ext cx="802065" cy="1294630"/>
              <a:chOff x="8128000" y="5294856"/>
              <a:chExt cx="802065" cy="1294630"/>
            </a:xfrm>
          </p:grpSpPr>
          <p:cxnSp>
            <p:nvCxnSpPr>
              <p:cNvPr id="232" name="Connecteur droit 231"/>
              <p:cNvCxnSpPr>
                <a:stCxn id="233" idx="2"/>
              </p:cNvCxnSpPr>
              <p:nvPr/>
            </p:nvCxnSpPr>
            <p:spPr>
              <a:xfrm rot="16200000" flipH="1">
                <a:off x="8431244" y="6162838"/>
                <a:ext cx="240846" cy="1728"/>
              </a:xfrm>
              <a:prstGeom prst="line">
                <a:avLst/>
              </a:prstGeom>
              <a:ln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3" name="Organigramme : Décision 232"/>
              <p:cNvSpPr/>
              <p:nvPr/>
            </p:nvSpPr>
            <p:spPr>
              <a:xfrm>
                <a:off x="8171541" y="5682077"/>
                <a:ext cx="758524" cy="361202"/>
              </a:xfrm>
              <a:prstGeom prst="flowChartDecis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800" dirty="0" smtClean="0"/>
                  <a:t>GO?</a:t>
                </a:r>
                <a:endParaRPr lang="fr-FR" sz="800" dirty="0"/>
              </a:p>
            </p:txBody>
          </p:sp>
          <p:grpSp>
            <p:nvGrpSpPr>
              <p:cNvPr id="11" name="Groupe 236"/>
              <p:cNvGrpSpPr/>
              <p:nvPr/>
            </p:nvGrpSpPr>
            <p:grpSpPr>
              <a:xfrm>
                <a:off x="8434051" y="5294856"/>
                <a:ext cx="262393" cy="121219"/>
                <a:chOff x="1607417" y="2361438"/>
                <a:chExt cx="262393" cy="121219"/>
              </a:xfrm>
            </p:grpSpPr>
            <p:sp>
              <p:nvSpPr>
                <p:cNvPr id="238" name="Rectangle 237"/>
                <p:cNvSpPr/>
                <p:nvPr/>
              </p:nvSpPr>
              <p:spPr>
                <a:xfrm flipV="1">
                  <a:off x="1607417" y="2361438"/>
                  <a:ext cx="262393" cy="4572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txBody>
                <a:bodyPr vert="horz" lIns="144000" tIns="45720" rIns="91440" bIns="45720" rtlCol="0">
                  <a:noAutofit/>
                </a:bodyPr>
                <a:lstStyle/>
                <a:p>
                  <a:pPr algn="ctr">
                    <a:defRPr/>
                  </a:pPr>
                  <a:endParaRPr lang="fr-FR" sz="1000" dirty="0" smtClean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239" name="Rectangle 238"/>
                <p:cNvSpPr/>
                <p:nvPr/>
              </p:nvSpPr>
              <p:spPr>
                <a:xfrm flipV="1">
                  <a:off x="1607417" y="2405062"/>
                  <a:ext cx="262393" cy="77595"/>
                </a:xfrm>
                <a:prstGeom prst="rect">
                  <a:avLst/>
                </a:prstGeom>
                <a:noFill/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txBody>
                <a:bodyPr vert="horz" lIns="144000" tIns="45720" rIns="91440" bIns="45720" rtlCol="0">
                  <a:noAutofit/>
                </a:bodyPr>
                <a:lstStyle/>
                <a:p>
                  <a:pPr algn="ctr">
                    <a:spcBef>
                      <a:spcPct val="20000"/>
                    </a:spcBef>
                    <a:defRPr/>
                  </a:pPr>
                  <a:endParaRPr lang="fr-FR" sz="900" dirty="0" smtClean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</p:grpSp>
          <p:cxnSp>
            <p:nvCxnSpPr>
              <p:cNvPr id="240" name="Connecteur droit 239"/>
              <p:cNvCxnSpPr>
                <a:stCxn id="239" idx="0"/>
              </p:cNvCxnSpPr>
              <p:nvPr/>
            </p:nvCxnSpPr>
            <p:spPr>
              <a:xfrm rot="16200000" flipH="1">
                <a:off x="8439539" y="5541784"/>
                <a:ext cx="251488" cy="70"/>
              </a:xfrm>
              <a:prstGeom prst="line">
                <a:avLst/>
              </a:prstGeom>
              <a:ln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5" name="ZoneTexte 254"/>
              <p:cNvSpPr txBox="1"/>
              <p:nvPr/>
            </p:nvSpPr>
            <p:spPr>
              <a:xfrm>
                <a:off x="8128000" y="6293990"/>
                <a:ext cx="773752" cy="295496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144000" tIns="45720" rIns="9144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en-US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Phase 1</a:t>
                </a:r>
              </a:p>
            </p:txBody>
          </p:sp>
        </p:grpSp>
        <p:grpSp>
          <p:nvGrpSpPr>
            <p:cNvPr id="126" name="Groupe 125"/>
            <p:cNvGrpSpPr/>
            <p:nvPr/>
          </p:nvGrpSpPr>
          <p:grpSpPr>
            <a:xfrm>
              <a:off x="174171" y="1078703"/>
              <a:ext cx="8423261" cy="2927238"/>
              <a:chOff x="174171" y="1078703"/>
              <a:chExt cx="8423261" cy="2927238"/>
            </a:xfrm>
          </p:grpSpPr>
          <p:cxnSp>
            <p:nvCxnSpPr>
              <p:cNvPr id="51" name="Connecteur droit 50"/>
              <p:cNvCxnSpPr>
                <a:stCxn id="15" idx="4"/>
                <a:endCxn id="52" idx="1"/>
              </p:cNvCxnSpPr>
              <p:nvPr/>
            </p:nvCxnSpPr>
            <p:spPr>
              <a:xfrm rot="16200000" flipH="1">
                <a:off x="933646" y="2162821"/>
                <a:ext cx="1624646" cy="12334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56"/>
              <p:cNvCxnSpPr>
                <a:endCxn id="60" idx="1"/>
              </p:cNvCxnSpPr>
              <p:nvPr/>
            </p:nvCxnSpPr>
            <p:spPr>
              <a:xfrm rot="5400000">
                <a:off x="3691978" y="2628579"/>
                <a:ext cx="2584183" cy="11335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Connecteur droit 87"/>
              <p:cNvCxnSpPr>
                <a:stCxn id="10" idx="4"/>
                <a:endCxn id="49" idx="1"/>
              </p:cNvCxnSpPr>
              <p:nvPr/>
            </p:nvCxnSpPr>
            <p:spPr>
              <a:xfrm rot="5400000">
                <a:off x="-75031" y="1742683"/>
                <a:ext cx="773646" cy="1611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necteur droit 7"/>
              <p:cNvCxnSpPr/>
              <p:nvPr/>
            </p:nvCxnSpPr>
            <p:spPr>
              <a:xfrm>
                <a:off x="281011" y="1325204"/>
                <a:ext cx="149221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Ellipse 9"/>
              <p:cNvSpPr/>
              <p:nvPr/>
            </p:nvSpPr>
            <p:spPr>
              <a:xfrm>
                <a:off x="279173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5" name="Ellipse 14"/>
              <p:cNvSpPr/>
              <p:nvPr/>
            </p:nvSpPr>
            <p:spPr>
              <a:xfrm>
                <a:off x="1706378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16" name="Connecteur droit 15"/>
              <p:cNvCxnSpPr>
                <a:endCxn id="23" idx="6"/>
              </p:cNvCxnSpPr>
              <p:nvPr/>
            </p:nvCxnSpPr>
            <p:spPr>
              <a:xfrm>
                <a:off x="495969" y="1325204"/>
                <a:ext cx="4527188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Ellipse 22"/>
              <p:cNvSpPr/>
              <p:nvPr/>
            </p:nvSpPr>
            <p:spPr>
              <a:xfrm>
                <a:off x="4956309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24" name="Connecteur droit 23"/>
              <p:cNvCxnSpPr>
                <a:stCxn id="23" idx="6"/>
              </p:cNvCxnSpPr>
              <p:nvPr/>
            </p:nvCxnSpPr>
            <p:spPr>
              <a:xfrm>
                <a:off x="5023157" y="1325204"/>
                <a:ext cx="3540272" cy="1011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Ellipse 24"/>
              <p:cNvSpPr/>
              <p:nvPr/>
            </p:nvSpPr>
            <p:spPr>
              <a:xfrm>
                <a:off x="8530584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34" name="Connecteur droit 33"/>
              <p:cNvCxnSpPr/>
              <p:nvPr/>
            </p:nvCxnSpPr>
            <p:spPr>
              <a:xfrm rot="5400000" flipH="1" flipV="1">
                <a:off x="241124" y="1222270"/>
                <a:ext cx="14294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/>
              <p:cNvCxnSpPr/>
              <p:nvPr/>
            </p:nvCxnSpPr>
            <p:spPr>
              <a:xfrm rot="5400000" flipH="1" flipV="1">
                <a:off x="1656432" y="1210373"/>
                <a:ext cx="16674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/>
              <p:cNvCxnSpPr/>
              <p:nvPr/>
            </p:nvCxnSpPr>
            <p:spPr>
              <a:xfrm rot="5400000" flipH="1" flipV="1">
                <a:off x="4906362" y="1224887"/>
                <a:ext cx="16674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/>
              <p:cNvCxnSpPr/>
              <p:nvPr/>
            </p:nvCxnSpPr>
            <p:spPr>
              <a:xfrm rot="5400000" flipH="1" flipV="1">
                <a:off x="8480638" y="1210373"/>
                <a:ext cx="16674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64"/>
              <p:cNvCxnSpPr>
                <a:endCxn id="52" idx="1"/>
              </p:cNvCxnSpPr>
              <p:nvPr/>
            </p:nvCxnSpPr>
            <p:spPr>
              <a:xfrm rot="16200000" flipH="1">
                <a:off x="1623973" y="2853148"/>
                <a:ext cx="256064" cy="261"/>
              </a:xfrm>
              <a:prstGeom prst="line">
                <a:avLst/>
              </a:prstGeom>
              <a:ln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ZoneTexte 76"/>
              <p:cNvSpPr txBox="1"/>
              <p:nvPr/>
            </p:nvSpPr>
            <p:spPr>
              <a:xfrm>
                <a:off x="584929" y="1484799"/>
                <a:ext cx="881014" cy="431087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36000" tIns="45720" rIns="3600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fr-FR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Etat des lieux</a:t>
                </a: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310986" y="2080978"/>
                <a:ext cx="1426635" cy="9866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1752136" y="2900108"/>
                <a:ext cx="3226264" cy="1624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4978401" y="3846734"/>
                <a:ext cx="3594338" cy="15920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100" name="Connecteur droit 99"/>
              <p:cNvCxnSpPr>
                <a:stCxn id="25" idx="4"/>
                <a:endCxn id="60" idx="3"/>
              </p:cNvCxnSpPr>
              <p:nvPr/>
            </p:nvCxnSpPr>
            <p:spPr>
              <a:xfrm rot="16200000" flipH="1">
                <a:off x="7283537" y="2637135"/>
                <a:ext cx="2569673" cy="8731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ZoneTexte 104"/>
              <p:cNvSpPr txBox="1"/>
              <p:nvPr/>
            </p:nvSpPr>
            <p:spPr>
              <a:xfrm>
                <a:off x="2119087" y="1484799"/>
                <a:ext cx="2510972" cy="474630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36000" tIns="45720" rIns="3600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fr-FR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Analyse /  Définition de la proposition de déblocage</a:t>
                </a:r>
              </a:p>
            </p:txBody>
          </p:sp>
          <p:sp>
            <p:nvSpPr>
              <p:cNvPr id="107" name="ZoneTexte 106"/>
              <p:cNvSpPr txBox="1"/>
              <p:nvPr/>
            </p:nvSpPr>
            <p:spPr>
              <a:xfrm>
                <a:off x="5675086" y="1484799"/>
                <a:ext cx="2249714" cy="474630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36000" tIns="45720" rIns="3600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fr-FR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Contacts avec Séolis et le Syndicat</a:t>
                </a:r>
              </a:p>
            </p:txBody>
          </p:sp>
          <p:sp>
            <p:nvSpPr>
              <p:cNvPr id="91" name="ZoneTexte 90"/>
              <p:cNvSpPr txBox="1"/>
              <p:nvPr/>
            </p:nvSpPr>
            <p:spPr>
              <a:xfrm>
                <a:off x="7689675" y="1078703"/>
                <a:ext cx="84472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fr-FR" sz="1100" dirty="0" smtClean="0"/>
                  <a:t>05/03</a:t>
                </a:r>
                <a:endParaRPr lang="fr-FR" sz="1100" dirty="0"/>
              </a:p>
            </p:txBody>
          </p:sp>
          <p:sp>
            <p:nvSpPr>
              <p:cNvPr id="123" name="ZoneTexte 122"/>
              <p:cNvSpPr txBox="1"/>
              <p:nvPr/>
            </p:nvSpPr>
            <p:spPr>
              <a:xfrm>
                <a:off x="174171" y="2481943"/>
                <a:ext cx="1538515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Tx/>
                  <a:buChar char="-"/>
                </a:pPr>
                <a:r>
                  <a:rPr lang="fr-FR" sz="1000" dirty="0" smtClean="0"/>
                  <a:t>Obtention d’information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Analyse de la situation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Désignation d’un contact « projet »  chez Sorégies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Réunion finale</a:t>
                </a:r>
                <a:endParaRPr lang="fr-FR" sz="1000" dirty="0"/>
              </a:p>
            </p:txBody>
          </p:sp>
          <p:sp>
            <p:nvSpPr>
              <p:cNvPr id="124" name="ZoneTexte 123"/>
              <p:cNvSpPr txBox="1"/>
              <p:nvPr/>
            </p:nvSpPr>
            <p:spPr>
              <a:xfrm>
                <a:off x="1894114" y="3142343"/>
                <a:ext cx="2794000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Tx/>
                  <a:buChar char="-"/>
                </a:pPr>
                <a:r>
                  <a:rPr lang="fr-FR" sz="1000" dirty="0" smtClean="0"/>
                  <a:t>Réflexion sur les alternatives de déblocage, de partage de la valeur et de la tactique d’approche.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Discussion avec les avocats de Sorégies.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Points de contact téléphoniques réguliers.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Réunion finale</a:t>
                </a:r>
                <a:endParaRPr lang="fr-FR" sz="1000" dirty="0"/>
              </a:p>
            </p:txBody>
          </p:sp>
        </p:grpSp>
        <p:sp>
          <p:nvSpPr>
            <p:cNvPr id="125" name="ZoneTexte 124"/>
            <p:cNvSpPr txBox="1"/>
            <p:nvPr/>
          </p:nvSpPr>
          <p:spPr>
            <a:xfrm>
              <a:off x="5196114" y="4078515"/>
              <a:ext cx="260531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Tx/>
                <a:buChar char="-"/>
              </a:pPr>
              <a:r>
                <a:rPr lang="fr-FR" sz="1000" dirty="0" smtClean="0"/>
                <a:t>Approche de Sorégies et gestion des contacts</a:t>
              </a:r>
            </a:p>
            <a:p>
              <a:pPr>
                <a:buFontTx/>
                <a:buChar char="-"/>
              </a:pPr>
              <a:r>
                <a:rPr lang="fr-FR" sz="1000" dirty="0" smtClean="0"/>
                <a:t>Points de contact téléphoniques réguliers.</a:t>
              </a:r>
            </a:p>
            <a:p>
              <a:pPr>
                <a:buFontTx/>
                <a:buChar char="-"/>
              </a:pPr>
              <a:r>
                <a:rPr lang="fr-FR" sz="1000" dirty="0" smtClean="0"/>
                <a:t>Signature d’un accord</a:t>
              </a:r>
              <a:endParaRPr lang="fr-FR" sz="1000" dirty="0"/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1167444" y="1671755"/>
            <a:ext cx="1033117" cy="436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</a:rPr>
              <a:t>√</a:t>
            </a:r>
            <a:endParaRPr lang="fr-FR" sz="2400" b="1" dirty="0">
              <a:solidFill>
                <a:srgbClr val="00B050"/>
              </a:solidFill>
            </a:endParaRPr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2038725" y="1890433"/>
            <a:ext cx="2795694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4834419" y="1671755"/>
            <a:ext cx="0" cy="43614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4834419" y="1616397"/>
            <a:ext cx="518560" cy="2471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>
                <a:solidFill>
                  <a:srgbClr val="00B050"/>
                </a:solidFill>
              </a:rPr>
              <a:t>22/02</a:t>
            </a:r>
            <a:endParaRPr lang="fr-FR" sz="1100" dirty="0">
              <a:solidFill>
                <a:srgbClr val="00B050"/>
              </a:solidFill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4266352" y="1185510"/>
            <a:ext cx="1136133" cy="430887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100" dirty="0" smtClean="0"/>
              <a:t>Rapport sur </a:t>
            </a:r>
          </a:p>
          <a:p>
            <a:r>
              <a:rPr lang="fr-FR" sz="1100" dirty="0" smtClean="0"/>
              <a:t>l’état des lieux</a:t>
            </a:r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val="122664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2. - Analyse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de la situation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actuelle (1/3)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relation entre Sorégies / SIEEDV et Séolis SIEDS peut se résumer à 3 ans de divergences et de conflits qui ont abouti à un blocage du dialogue entre les parties, trouvant son aboutissement dans: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deux procédures contentieuses;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Pour Séolis, une complexité de gestion et de définition de sa stratégie;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Pour Sorégies, une immobilisation financière et en ressources internes importante.</a:t>
            </a:r>
          </a:p>
          <a:p>
            <a:pPr>
              <a:spcBef>
                <a:spcPts val="0"/>
              </a:spcBef>
              <a:buFontTx/>
              <a:buChar char="-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Au cours du processus, deux divergences de fonds semblent s’être fait jour: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Au niveau financier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lvl="1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Séolis ayant permis à Sorégies de participer à son capital sur la base de la Valeur Nette Comptable des actifs apportés, veut faire valoir une certaine réciprocité.</a:t>
            </a:r>
          </a:p>
          <a:p>
            <a:pPr lvl="1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Sorégies souhaite valoriser sa participation dans Séolis et toute participation croisée sur son propre capital à une « valeur vénale », basée sur l’évaluation de l’option d’achat octroyée à Endesa en 2007 (in fine non exercée) et confirmée par la valeur d’entrée du Syndicat du Maine et Loire dans le capital de Sorégies.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</a:rPr>
              <a:t>Au niveau stratégique et humain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lvl="1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Séolis s’estime trahie par ce qu’elle considère comme une « politique du fait accompli » menée par sa contrepartie, d’où le sentiment d’avoir « perdu la face ».</a:t>
            </a:r>
          </a:p>
          <a:p>
            <a:pPr lvl="1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Sorégies, de son côté, a dû poursuivre ses buts stratégiques  selon son propre calendrier, incompatible avec les atermoiements de Séolis.</a:t>
            </a:r>
          </a:p>
          <a:p>
            <a:pPr lvl="1">
              <a:spcBef>
                <a:spcPts val="0"/>
              </a:spcBef>
              <a:buFontTx/>
              <a:buChar char="-"/>
            </a:pP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5262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2. - Analyse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de la situation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actuelle (2/3)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050874"/>
            <a:ext cx="8188657" cy="5041582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57150" indent="0">
              <a:spcBef>
                <a:spcPts val="0"/>
              </a:spcBef>
              <a:buNone/>
            </a:pPr>
            <a:endParaRPr lang="fr-FR" sz="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En </a:t>
            </a:r>
            <a:r>
              <a:rPr lang="fr-FR" sz="1600" b="1" dirty="0">
                <a:solidFill>
                  <a:schemeClr val="tx2">
                    <a:lumMod val="75000"/>
                  </a:schemeClr>
                </a:solidFill>
              </a:rPr>
              <a:t>outre, depuis la création de Sorégies Deux-Sèvres, les deux entreprises ont connu des évolutions  divergentes notables, même si 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récemment celles-ci </a:t>
            </a:r>
            <a:r>
              <a:rPr lang="fr-FR" sz="1600" b="1" dirty="0">
                <a:solidFill>
                  <a:schemeClr val="tx2">
                    <a:lumMod val="75000"/>
                  </a:schemeClr>
                </a:solidFill>
              </a:rPr>
              <a:t>tendent à s‘atténuer: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5</a:t>
            </a:fld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786040"/>
              </p:ext>
            </p:extLst>
          </p:nvPr>
        </p:nvGraphicFramePr>
        <p:xfrm>
          <a:off x="565588" y="1717007"/>
          <a:ext cx="8076543" cy="4363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7629"/>
                <a:gridCol w="1366056"/>
                <a:gridCol w="1790046"/>
                <a:gridCol w="1547503"/>
                <a:gridCol w="1615309"/>
              </a:tblGrid>
              <a:tr h="374147">
                <a:tc>
                  <a:txBody>
                    <a:bodyPr/>
                    <a:lstStyle/>
                    <a:p>
                      <a:endParaRPr lang="fr-FR" sz="9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/>
                        <a:t>Historique</a:t>
                      </a:r>
                      <a:r>
                        <a:rPr lang="fr-FR" sz="900" baseline="30000" dirty="0" smtClean="0"/>
                        <a:t>(1)</a:t>
                      </a:r>
                      <a:endParaRPr lang="fr-FR" sz="900" baseline="30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/>
                        <a:t>Aujourd'hui</a:t>
                      </a:r>
                      <a:endParaRPr lang="fr-FR" sz="9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222875">
                <a:tc>
                  <a:txBody>
                    <a:bodyPr/>
                    <a:lstStyle/>
                    <a:p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/>
                        <a:t>Séolis</a:t>
                      </a:r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/>
                        <a:t>Sorégies</a:t>
                      </a:r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/>
                        <a:t>Séolis</a:t>
                      </a:r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/>
                        <a:t>Sorégies</a:t>
                      </a:r>
                      <a:endParaRPr lang="fr-FR" sz="900" dirty="0"/>
                    </a:p>
                  </a:txBody>
                  <a:tcPr/>
                </a:tc>
              </a:tr>
              <a:tr h="624050">
                <a:tc>
                  <a:txBody>
                    <a:bodyPr/>
                    <a:lstStyle/>
                    <a:p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Modèle d’entreprise gestionnaire du Réseau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Régie du </a:t>
                      </a: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Sieds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Sorégies gestionnaire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du réseau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Geredis (</a:t>
                      </a: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filiale à </a:t>
                      </a: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100% Séolis) gestionnaire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« léger ». Au moins 51% sera cédé au Sieds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SRD (</a:t>
                      </a: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filiale à </a:t>
                      </a: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100% Sorégies)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gestionnaire « léger »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99572">
                <a:tc>
                  <a:txBody>
                    <a:bodyPr/>
                    <a:lstStyle/>
                    <a:p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Modèle  de Commercialisation à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Tarife Régulé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Régie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du 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Sieds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Sorégies fournisseur à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tarife régulé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Séolis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Sorégies</a:t>
                      </a:r>
                    </a:p>
                    <a:p>
                      <a:pPr algn="ctr"/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24050">
                <a:tc>
                  <a:txBody>
                    <a:bodyPr/>
                    <a:lstStyle/>
                    <a:p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Modèle de Commercialisation libre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Alterna (société de commercialisation </a:t>
                      </a: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commune à  </a:t>
                      </a: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différents ElDs)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Création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de véhicule de commercialisation a partir du 11/03/2011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Alterna (société de commercialisation </a:t>
                      </a: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commune </a:t>
                      </a: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  différents </a:t>
                      </a:r>
                      <a:r>
                        <a:rPr lang="fr-FR" sz="9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ElDs</a:t>
                      </a: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)</a:t>
                      </a:r>
                    </a:p>
                    <a:p>
                      <a:pPr algn="ctr"/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24050">
                <a:tc>
                  <a:txBody>
                    <a:bodyPr/>
                    <a:lstStyle/>
                    <a:p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Modèle de développent Renouvelable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Sergies SEML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(85% </a:t>
                      </a:r>
                      <a:r>
                        <a:rPr lang="fr-FR" sz="9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Sieedv</a:t>
                      </a: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)</a:t>
                      </a:r>
                    </a:p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Comme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véhicule de 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développement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3D Energie (100% Sieds), centrée sur </a:t>
                      </a: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développement éolien </a:t>
                      </a: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+ </a:t>
                      </a: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photovoltaïque </a:t>
                      </a: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+ gasification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Sergies </a:t>
                      </a:r>
                      <a:endParaRPr lang="fr-FR" sz="90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Centrée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sur 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développement photovoltaïque 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+ 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éolien 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+ gasification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276533">
                <a:tc>
                  <a:txBody>
                    <a:bodyPr/>
                    <a:lstStyle/>
                    <a:p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Accords d’accès à la production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Pourparlers - GDF Suez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Eon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(Endesa)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- 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Eon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56600">
                <a:tc>
                  <a:txBody>
                    <a:bodyPr/>
                    <a:lstStyle/>
                    <a:p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Partenariat industriel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Pourparlers - GDF Suez</a:t>
                      </a:r>
                    </a:p>
                    <a:p>
                      <a:pPr algn="ctr"/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Option Eon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(Endesa)</a:t>
                      </a:r>
                      <a:endParaRPr lang="fr-FR" sz="90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99572">
                <a:tc>
                  <a:txBody>
                    <a:bodyPr/>
                    <a:lstStyle/>
                    <a:p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Implication du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Syndicat dans la gestion opérationnelle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Très impliqué (35 personnes)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Moyennement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Impliqué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Très impliqué (35 personnes)</a:t>
                      </a:r>
                    </a:p>
                    <a:p>
                      <a:pPr algn="ctr"/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Impliqué</a:t>
                      </a:r>
                    </a:p>
                    <a:p>
                      <a:pPr algn="ctr"/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99572">
                <a:tc>
                  <a:txBody>
                    <a:bodyPr/>
                    <a:lstStyle/>
                    <a:p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Vision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de la valorisation financière si opération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VNC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Valeur Vénale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VNC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Valeur Vénale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565588" y="6168471"/>
            <a:ext cx="41762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smtClean="0"/>
              <a:t>(1) </a:t>
            </a:r>
            <a:r>
              <a:rPr lang="fr-FR" sz="900" dirty="0" smtClean="0"/>
              <a:t>Au moment </a:t>
            </a:r>
            <a:r>
              <a:rPr lang="fr-FR" sz="900" dirty="0" smtClean="0"/>
              <a:t>de la signature du protocole d’accord de fusion (</a:t>
            </a:r>
            <a:r>
              <a:rPr lang="fr-FR" sz="900" dirty="0" smtClean="0"/>
              <a:t>22/05/2006)</a:t>
            </a:r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400889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2. - Analyse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de la situation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actuelle (3/3)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57150" indent="0">
              <a:spcBef>
                <a:spcPts val="0"/>
              </a:spcBef>
              <a:buNone/>
            </a:pPr>
            <a:endParaRPr lang="fr-FR" sz="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1. – En conséquence, toute solution de sortie devra comporter:</a:t>
            </a:r>
          </a:p>
          <a:p>
            <a:pPr indent="-285750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un bénéfice pour les deux parties</a:t>
            </a:r>
          </a:p>
          <a:p>
            <a:pPr indent="-285750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une gestion fine de la « psychologie » de Séolis / SIEDS, avec une communication leur permettant une sortie « par le haut ».</a:t>
            </a:r>
          </a:p>
          <a:p>
            <a:pPr indent="-285750">
              <a:spcBef>
                <a:spcPts val="0"/>
              </a:spcBef>
              <a:buFontTx/>
              <a:buChar char="-"/>
            </a:pP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ne reconnaissance de la part des deux parties que l’éventuelle plus-value dégagée par une cession de la participation de Sorégies dans Séolis devra être partagée.</a:t>
            </a:r>
          </a:p>
          <a:p>
            <a:pPr indent="-285750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Une documentation juridique extrêmement claire et détaillée de tout accord, encadrant de manière stricte le comportement des différentes parties pendant l’exécution de la solution de sortie ou de rapprochement.</a:t>
            </a:r>
            <a:endParaRPr lang="fr-FR" sz="1600" dirty="0" smtClean="0">
              <a:solidFill>
                <a:srgbClr val="FF0000"/>
              </a:solidFill>
            </a:endParaRPr>
          </a:p>
          <a:p>
            <a:pPr indent="-285750">
              <a:spcBef>
                <a:spcPts val="0"/>
              </a:spcBef>
              <a:buFontTx/>
              <a:buChar char="-"/>
            </a:pPr>
            <a:endParaRPr lang="fr-FR" sz="1600" b="1" dirty="0">
              <a:solidFill>
                <a:srgbClr val="FF0000"/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2. - Sorégies devra, lors de la prise de décision quant à la gestion de sa participation, évaluer la pertinence d’un rapprochement avec Séolis dans sa stratégie globale, au vu de l’évolution des deux sociétés.</a:t>
            </a:r>
          </a:p>
          <a:p>
            <a:pPr marL="57150" indent="0">
              <a:spcBef>
                <a:spcPts val="0"/>
              </a:spcBef>
              <a:buNone/>
            </a:pPr>
            <a:endParaRPr lang="fr-FR" sz="1600" b="1" dirty="0">
              <a:solidFill>
                <a:schemeClr val="tx2">
                  <a:lumMod val="75000"/>
                </a:schemeClr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3. – Le projet de cession partielle de </a:t>
            </a:r>
            <a:r>
              <a:rPr lang="fr-FR" sz="1600" b="1" dirty="0" err="1" smtClean="0">
                <a:solidFill>
                  <a:schemeClr val="tx2">
                    <a:lumMod val="75000"/>
                  </a:schemeClr>
                </a:solidFill>
              </a:rPr>
              <a:t>Gérédis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 au SIEDS, a priori soumis au vote seul de Sorégies, en tant que porteur unique d’actions de classe B de Séolis, pourra présenter un angle d’attaque intéressant pour les négociations futures. L’impact de cette transaction sur la valorisation de Séolis devra être examiné très attentivement.</a:t>
            </a:r>
          </a:p>
          <a:p>
            <a:pPr marL="57150" indent="0">
              <a:spcBef>
                <a:spcPts val="0"/>
              </a:spcBef>
              <a:buNone/>
            </a:pPr>
            <a:endParaRPr lang="fr-FR" sz="1600" b="1" dirty="0">
              <a:solidFill>
                <a:schemeClr val="tx2">
                  <a:lumMod val="75000"/>
                </a:schemeClr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endParaRPr lang="fr-FR" sz="1600" b="1" dirty="0">
              <a:solidFill>
                <a:schemeClr val="tx2">
                  <a:lumMod val="75000"/>
                </a:schemeClr>
              </a:solidFill>
            </a:endParaRPr>
          </a:p>
          <a:p>
            <a:pPr indent="-285750">
              <a:spcBef>
                <a:spcPts val="0"/>
              </a:spcBef>
              <a:buFontTx/>
              <a:buChar char="-"/>
            </a:pPr>
            <a:endParaRPr lang="fr-FR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392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 -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Discussion sur les différentes options de Sorégies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57150" indent="0">
              <a:spcBef>
                <a:spcPts val="0"/>
              </a:spcBef>
              <a:buNone/>
            </a:pPr>
            <a:endParaRPr lang="fr-FR" sz="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Les différentes options de Sorégies sont résumées ci-après:</a:t>
            </a:r>
          </a:p>
          <a:p>
            <a:pPr marL="400050">
              <a:spcBef>
                <a:spcPts val="0"/>
              </a:spcBef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Fusion totale avec Séolis, tel qu’envisagé en 2006;</a:t>
            </a:r>
          </a:p>
          <a:p>
            <a:pPr marL="400050">
              <a:spcBef>
                <a:spcPts val="0"/>
              </a:spcBef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Fusion partielle de certaines activités pouvant présenter des synergies (réseau);</a:t>
            </a:r>
          </a:p>
          <a:p>
            <a:pPr marL="400050">
              <a:spcBef>
                <a:spcPts val="0"/>
              </a:spcBef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Participation croisée égalitaire (10%);</a:t>
            </a:r>
          </a:p>
          <a:p>
            <a:pPr marL="400050">
              <a:spcBef>
                <a:spcPts val="0"/>
              </a:spcBef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Vente simultanée de 10% du capital de chaque société à un partenaire industriel commun;</a:t>
            </a:r>
          </a:p>
          <a:p>
            <a:pPr marL="400050">
              <a:spcBef>
                <a:spcPts val="0"/>
              </a:spcBef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Sortie: Vente de 10-15% de la participation de Séolis détenue par Sorégies à un partenaire industriel </a:t>
            </a: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ou financier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, avec l’accord de Séolis, ou vente hostile à un fonds spécialisé dans la résolution de situation de crise;</a:t>
            </a:r>
          </a:p>
          <a:p>
            <a:pPr marL="400050">
              <a:spcBef>
                <a:spcPts val="0"/>
              </a:spcBef>
              <a:buFont typeface="+mj-lt"/>
              <a:buAutoNum type="arabicPeriod"/>
            </a:pP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Status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quo.</a:t>
            </a:r>
          </a:p>
          <a:p>
            <a:pPr marL="400050">
              <a:spcBef>
                <a:spcPts val="0"/>
              </a:spcBef>
              <a:buFont typeface="+mj-lt"/>
              <a:buAutoNum type="arabicPeriod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indent="-285750">
              <a:spcBef>
                <a:spcPts val="0"/>
              </a:spcBef>
              <a:buFontTx/>
              <a:buChar char="-"/>
            </a:pPr>
            <a:endParaRPr lang="fr-FR" sz="1600" b="1" dirty="0">
              <a:solidFill>
                <a:schemeClr val="tx2">
                  <a:lumMod val="75000"/>
                </a:schemeClr>
              </a:solidFill>
            </a:endParaRPr>
          </a:p>
          <a:p>
            <a:pPr indent="-285750">
              <a:spcBef>
                <a:spcPts val="0"/>
              </a:spcBef>
              <a:buFontTx/>
              <a:buChar char="-"/>
            </a:pPr>
            <a:endParaRPr lang="fr-FR" sz="1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La tactique d’approche pourra s’effectuer de deux manières:</a:t>
            </a:r>
          </a:p>
          <a:p>
            <a:pPr indent="-285750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Approche immédiate et spontanée auprès de Séolis afin de comprendre leurs attentes / vision stratégique (pas de discussion financière à ce stade</a:t>
            </a: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) pour pouvoir 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proposer ultérieurement un schéma allant, autant que faire se peut, dans ce sens;</a:t>
            </a:r>
          </a:p>
          <a:p>
            <a:pPr indent="-285750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Approche ultérieure de Séolis avec une offre de Sorégies déjà « packagée ».</a:t>
            </a:r>
          </a:p>
          <a:p>
            <a:pPr marL="57150" indent="0">
              <a:spcBef>
                <a:spcPts val="0"/>
              </a:spcBef>
              <a:buNone/>
            </a:pP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endParaRPr lang="fr-FR" sz="1600" b="1" dirty="0">
              <a:solidFill>
                <a:schemeClr val="tx2">
                  <a:lumMod val="75000"/>
                </a:schemeClr>
              </a:solidFill>
            </a:endParaRPr>
          </a:p>
          <a:p>
            <a:pPr indent="-285750">
              <a:spcBef>
                <a:spcPts val="0"/>
              </a:spcBef>
              <a:buFontTx/>
              <a:buChar char="-"/>
            </a:pPr>
            <a:endParaRPr lang="fr-FR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6876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4. – Prochaines étapes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57150" indent="0">
              <a:spcBef>
                <a:spcPts val="0"/>
              </a:spcBef>
              <a:buNone/>
            </a:pPr>
            <a:endParaRPr lang="fr-FR" sz="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A définir en réunion, selon la tactique d’approche retenue.</a:t>
            </a: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endParaRPr lang="fr-FR" sz="1600" b="1" dirty="0">
              <a:solidFill>
                <a:schemeClr val="tx2">
                  <a:lumMod val="75000"/>
                </a:schemeClr>
              </a:solidFill>
            </a:endParaRPr>
          </a:p>
          <a:p>
            <a:pPr indent="-285750">
              <a:spcBef>
                <a:spcPts val="0"/>
              </a:spcBef>
              <a:buFontTx/>
              <a:buChar char="-"/>
            </a:pPr>
            <a:endParaRPr lang="fr-FR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531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776</Words>
  <Application>Microsoft Office PowerPoint</Application>
  <PresentationFormat>Affichage à l'écran (4:3)</PresentationFormat>
  <Paragraphs>145</Paragraphs>
  <Slides>8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Projet Alice  Analyse /  Définition de la proposition de déblocage</vt:lpstr>
      <vt:lpstr>Index</vt:lpstr>
      <vt:lpstr>1. - Avancement de la mission</vt:lpstr>
      <vt:lpstr>2. - Analyse de la situation actuelle (1/3)</vt:lpstr>
      <vt:lpstr>2. - Analyse de la situation actuelle (2/3)</vt:lpstr>
      <vt:lpstr>2. - Analyse de la situation actuelle (3/3)</vt:lpstr>
      <vt:lpstr>3. - Discussion sur les différentes options de Sorégies</vt:lpstr>
      <vt:lpstr>4. – Prochaines étapes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Valeur de la Participation de Soregies en Seolis</dc:title>
  <dc:creator>AHS</dc:creator>
  <cp:lastModifiedBy>Frederic Vigier</cp:lastModifiedBy>
  <cp:revision>77</cp:revision>
  <dcterms:created xsi:type="dcterms:W3CDTF">2010-11-12T08:24:40Z</dcterms:created>
  <dcterms:modified xsi:type="dcterms:W3CDTF">2011-03-15T20:29:42Z</dcterms:modified>
</cp:coreProperties>
</file>