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106" d="100"/>
          <a:sy n="106" d="100"/>
        </p:scale>
        <p:origin x="-4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Etat des lieux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22 février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Annexe: Documentation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8727684"/>
              </p:ext>
            </p:extLst>
          </p:nvPr>
        </p:nvGraphicFramePr>
        <p:xfrm>
          <a:off x="1281954" y="1945343"/>
          <a:ext cx="6712230" cy="3532607"/>
        </p:xfrm>
        <a:graphic>
          <a:graphicData uri="http://schemas.openxmlformats.org/drawingml/2006/table">
            <a:tbl>
              <a:tblPr/>
              <a:tblGrid>
                <a:gridCol w="422903"/>
                <a:gridCol w="6289327"/>
              </a:tblGrid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Protocole d'accord daté du 09/03/2006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Pacte d'actionnaires daté du 11/09/2006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Avenant au protocole d'accord daté du 20/10/2006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Lettre au Président </a:t>
                      </a:r>
                      <a:r>
                        <a:rPr lang="fr-FR" sz="11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Brosssard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08/11/2010</a:t>
                      </a:r>
                      <a:endParaRPr lang="fr-FR" sz="11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Lettre J Brossard - A </a:t>
                      </a:r>
                      <a:r>
                        <a:rPr lang="fr-FR" sz="11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Lepercq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03/02/2010</a:t>
                      </a:r>
                      <a:endParaRPr lang="fr-FR" sz="11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Lettre au Président Brossard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14/04/2010</a:t>
                      </a:r>
                      <a:endParaRPr lang="fr-FR" sz="11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Lettre au Président Brossard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10/12/2010</a:t>
                      </a:r>
                      <a:endParaRPr lang="fr-FR" sz="11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Lettre </a:t>
                      </a:r>
                      <a:r>
                        <a:rPr lang="fr-FR" sz="11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Pdts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1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Lepercq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100" b="0" i="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Cratier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à J Brossard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Janvier </a:t>
                      </a:r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Chronologie des relations avec les Deux Sèvres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Note d'Appui du 07 mai 2010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Conclusions pour le SIEDS devant le TC de Niort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Conclusions pour le Séolis devant le TC de Niort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Sorégies Assignation Séolis devant </a:t>
                      </a:r>
                      <a:r>
                        <a:rPr lang="fr-FR" sz="11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le TC  de Niort</a:t>
                      </a:r>
                      <a:endParaRPr lang="fr-FR" sz="11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57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Chronologie des relations Séolis / Sorégies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Détail de la chronologie par année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Documentation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Chronologie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des relations Séolis /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Sorégies (1/2)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427884" y="19662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2006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7" name="Flèche droite 46"/>
          <p:cNvSpPr/>
          <p:nvPr/>
        </p:nvSpPr>
        <p:spPr>
          <a:xfrm>
            <a:off x="1241502" y="2027271"/>
            <a:ext cx="7412125" cy="247331"/>
          </a:xfrm>
          <a:prstGeom prst="rightArrow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2" name="Connecteur droit 61"/>
          <p:cNvCxnSpPr/>
          <p:nvPr/>
        </p:nvCxnSpPr>
        <p:spPr>
          <a:xfrm flipV="1">
            <a:off x="2968702" y="1755987"/>
            <a:ext cx="0" cy="27128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>
            <a:off x="2968702" y="1755987"/>
            <a:ext cx="148899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2875734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22/05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2876273" y="1545194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Protocole d’accord de fusion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60" name="Connecteur droit 59"/>
          <p:cNvCxnSpPr/>
          <p:nvPr/>
        </p:nvCxnSpPr>
        <p:spPr>
          <a:xfrm flipV="1">
            <a:off x="5503738" y="1755987"/>
            <a:ext cx="0" cy="27128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>
            <a:off x="5503738" y="1755987"/>
            <a:ext cx="157016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5410771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11/09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410771" y="1530380"/>
            <a:ext cx="1967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Création Sorégies Deux Sèvres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5" name="Groupe 54"/>
          <p:cNvGrpSpPr/>
          <p:nvPr/>
        </p:nvGrpSpPr>
        <p:grpSpPr>
          <a:xfrm>
            <a:off x="7489034" y="1755987"/>
            <a:ext cx="1488998" cy="271283"/>
            <a:chOff x="573206" y="2047164"/>
            <a:chExt cx="1105469" cy="271283"/>
          </a:xfrm>
        </p:grpSpPr>
        <p:cxnSp>
          <p:nvCxnSpPr>
            <p:cNvPr id="58" name="Connecteur droit 57"/>
            <p:cNvCxnSpPr/>
            <p:nvPr/>
          </p:nvCxnSpPr>
          <p:spPr>
            <a:xfrm flipV="1">
              <a:off x="573206" y="2047164"/>
              <a:ext cx="0" cy="271283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573206" y="2047164"/>
              <a:ext cx="1105469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ZoneTexte 55"/>
          <p:cNvSpPr txBox="1"/>
          <p:nvPr/>
        </p:nvSpPr>
        <p:spPr>
          <a:xfrm>
            <a:off x="7396066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04/12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7396066" y="1530380"/>
            <a:ext cx="18181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Avenant au protocole de fusion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290753" y="3555982"/>
            <a:ext cx="7412125" cy="247331"/>
          </a:xfrm>
          <a:prstGeom prst="rightArrow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/>
          <p:cNvGrpSpPr/>
          <p:nvPr/>
        </p:nvGrpSpPr>
        <p:grpSpPr>
          <a:xfrm>
            <a:off x="1290753" y="3407808"/>
            <a:ext cx="1376469" cy="148173"/>
            <a:chOff x="573206" y="2047164"/>
            <a:chExt cx="1105469" cy="271283"/>
          </a:xfrm>
        </p:grpSpPr>
        <p:cxnSp>
          <p:nvCxnSpPr>
            <p:cNvPr id="23" name="Connecteur droit 22"/>
            <p:cNvCxnSpPr/>
            <p:nvPr/>
          </p:nvCxnSpPr>
          <p:spPr>
            <a:xfrm flipV="1">
              <a:off x="573206" y="2047164"/>
              <a:ext cx="0" cy="271283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573206" y="2047164"/>
              <a:ext cx="1105469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ZoneTexte 27"/>
          <p:cNvSpPr txBox="1"/>
          <p:nvPr/>
        </p:nvSpPr>
        <p:spPr>
          <a:xfrm>
            <a:off x="1197785" y="3812918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01/03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198324" y="3197015"/>
            <a:ext cx="15456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Appel d’offres infructueux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7" name="Groupe 86"/>
          <p:cNvGrpSpPr/>
          <p:nvPr/>
        </p:nvGrpSpPr>
        <p:grpSpPr>
          <a:xfrm>
            <a:off x="6058669" y="3182201"/>
            <a:ext cx="1967929" cy="827190"/>
            <a:chOff x="3792925" y="3278881"/>
            <a:chExt cx="1967929" cy="827190"/>
          </a:xfrm>
        </p:grpSpPr>
        <p:grpSp>
          <p:nvGrpSpPr>
            <p:cNvPr id="34" name="Groupe 33"/>
            <p:cNvGrpSpPr/>
            <p:nvPr/>
          </p:nvGrpSpPr>
          <p:grpSpPr>
            <a:xfrm>
              <a:off x="3885892" y="3504488"/>
              <a:ext cx="996915" cy="162988"/>
              <a:chOff x="573206" y="2047164"/>
              <a:chExt cx="701876" cy="162988"/>
            </a:xfrm>
          </p:grpSpPr>
          <p:cxnSp>
            <p:nvCxnSpPr>
              <p:cNvPr id="37" name="Connecteur droit 36"/>
              <p:cNvCxnSpPr/>
              <p:nvPr/>
            </p:nvCxnSpPr>
            <p:spPr>
              <a:xfrm flipV="1">
                <a:off x="573206" y="2047165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573206" y="2047164"/>
                <a:ext cx="701876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ZoneTexte 34"/>
            <p:cNvSpPr txBox="1"/>
            <p:nvPr/>
          </p:nvSpPr>
          <p:spPr>
            <a:xfrm>
              <a:off x="3792925" y="3859850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12/12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3792925" y="3278881"/>
              <a:ext cx="19679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Transaction Endesa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7686617" y="3028561"/>
            <a:ext cx="1479892" cy="1030578"/>
            <a:chOff x="1161234" y="1791026"/>
            <a:chExt cx="1479892" cy="1030578"/>
          </a:xfrm>
        </p:grpSpPr>
        <p:grpSp>
          <p:nvGrpSpPr>
            <p:cNvPr id="40" name="Groupe 39"/>
            <p:cNvGrpSpPr/>
            <p:nvPr/>
          </p:nvGrpSpPr>
          <p:grpSpPr>
            <a:xfrm>
              <a:off x="1254202" y="2170273"/>
              <a:ext cx="1313837" cy="148174"/>
              <a:chOff x="573206" y="2170274"/>
              <a:chExt cx="975425" cy="148174"/>
            </a:xfrm>
          </p:grpSpPr>
          <p:cxnSp>
            <p:nvCxnSpPr>
              <p:cNvPr id="43" name="Connecteur droit 42"/>
              <p:cNvCxnSpPr/>
              <p:nvPr/>
            </p:nvCxnSpPr>
            <p:spPr>
              <a:xfrm flipV="1">
                <a:off x="573206" y="2182805"/>
                <a:ext cx="0" cy="13564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>
              <a:xfrm>
                <a:off x="573206" y="2170274"/>
                <a:ext cx="975425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1161234" y="257538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21/12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1161234" y="1791026"/>
              <a:ext cx="14798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chemeClr val="tx2"/>
                  </a:solidFill>
                </a:rPr>
                <a:t>AG Sorégies D-S </a:t>
              </a:r>
              <a:endParaRPr lang="fr-FR" sz="1000" dirty="0" smtClean="0">
                <a:solidFill>
                  <a:schemeClr val="tx2"/>
                </a:solidFill>
              </a:endParaRPr>
            </a:p>
            <a:p>
              <a:r>
                <a:rPr lang="fr-FR" sz="1000" dirty="0" smtClean="0">
                  <a:solidFill>
                    <a:schemeClr val="tx2"/>
                  </a:solidFill>
                </a:rPr>
                <a:t>Augmentation </a:t>
              </a:r>
              <a:r>
                <a:rPr lang="fr-FR" sz="1000" dirty="0">
                  <a:solidFill>
                    <a:schemeClr val="tx2"/>
                  </a:solidFill>
                </a:rPr>
                <a:t>de Capital</a:t>
              </a: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440584" y="349498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2007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9" name="Groupe 88"/>
          <p:cNvGrpSpPr/>
          <p:nvPr/>
        </p:nvGrpSpPr>
        <p:grpSpPr>
          <a:xfrm>
            <a:off x="4155418" y="3014088"/>
            <a:ext cx="2009168" cy="556709"/>
            <a:chOff x="573206" y="1761740"/>
            <a:chExt cx="1414551" cy="556709"/>
          </a:xfrm>
        </p:grpSpPr>
        <p:cxnSp>
          <p:nvCxnSpPr>
            <p:cNvPr id="92" name="Connecteur droit 91"/>
            <p:cNvCxnSpPr/>
            <p:nvPr/>
          </p:nvCxnSpPr>
          <p:spPr>
            <a:xfrm flipV="1">
              <a:off x="573206" y="1761740"/>
              <a:ext cx="0" cy="556709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eur droit 92"/>
            <p:cNvCxnSpPr/>
            <p:nvPr/>
          </p:nvCxnSpPr>
          <p:spPr>
            <a:xfrm>
              <a:off x="573206" y="1761740"/>
              <a:ext cx="1414551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ZoneTexte 89"/>
          <p:cNvSpPr txBox="1"/>
          <p:nvPr/>
        </p:nvSpPr>
        <p:spPr>
          <a:xfrm>
            <a:off x="4090231" y="3803313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16/10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4090231" y="2782340"/>
            <a:ext cx="2217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Réunion pour recherche de production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71" name="Groupe 70"/>
          <p:cNvGrpSpPr/>
          <p:nvPr/>
        </p:nvGrpSpPr>
        <p:grpSpPr>
          <a:xfrm>
            <a:off x="440584" y="4520084"/>
            <a:ext cx="8779534" cy="1269788"/>
            <a:chOff x="198745" y="1179129"/>
            <a:chExt cx="8779534" cy="1269788"/>
          </a:xfrm>
        </p:grpSpPr>
        <p:sp>
          <p:nvSpPr>
            <p:cNvPr id="72" name="ZoneTexte 71"/>
            <p:cNvSpPr txBox="1"/>
            <p:nvPr/>
          </p:nvSpPr>
          <p:spPr>
            <a:xfrm>
              <a:off x="198745" y="189436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2008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3" name="Flèche droite 72"/>
            <p:cNvSpPr/>
            <p:nvPr/>
          </p:nvSpPr>
          <p:spPr>
            <a:xfrm>
              <a:off x="1037424" y="195536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4" name="Groupe 73"/>
            <p:cNvGrpSpPr/>
            <p:nvPr/>
          </p:nvGrpSpPr>
          <p:grpSpPr>
            <a:xfrm>
              <a:off x="1037422" y="1550802"/>
              <a:ext cx="2026059" cy="404564"/>
              <a:chOff x="573204" y="1577752"/>
              <a:chExt cx="1627167" cy="740697"/>
            </a:xfrm>
          </p:grpSpPr>
          <p:cxnSp>
            <p:nvCxnSpPr>
              <p:cNvPr id="108" name="Connecteur droit 107"/>
              <p:cNvCxnSpPr/>
              <p:nvPr/>
            </p:nvCxnSpPr>
            <p:spPr>
              <a:xfrm flipV="1">
                <a:off x="838836" y="1577752"/>
                <a:ext cx="0" cy="74069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necteur droit 108"/>
              <p:cNvCxnSpPr/>
              <p:nvPr/>
            </p:nvCxnSpPr>
            <p:spPr>
              <a:xfrm>
                <a:off x="573204" y="1577752"/>
                <a:ext cx="1627167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ZoneTexte 74"/>
            <p:cNvSpPr txBox="1"/>
            <p:nvPr/>
          </p:nvSpPr>
          <p:spPr>
            <a:xfrm>
              <a:off x="1113061" y="2202696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31/01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950632" y="1304580"/>
              <a:ext cx="21996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Assemblée SIEEDV pour accord Endesa</a:t>
              </a:r>
            </a:p>
          </p:txBody>
        </p:sp>
        <p:grpSp>
          <p:nvGrpSpPr>
            <p:cNvPr id="77" name="Groupe 120"/>
            <p:cNvGrpSpPr/>
            <p:nvPr/>
          </p:nvGrpSpPr>
          <p:grpSpPr>
            <a:xfrm>
              <a:off x="3438886" y="1801692"/>
              <a:ext cx="1787538" cy="174165"/>
              <a:chOff x="132737" y="2041665"/>
              <a:chExt cx="1787538" cy="174165"/>
            </a:xfrm>
          </p:grpSpPr>
          <p:cxnSp>
            <p:nvCxnSpPr>
              <p:cNvPr id="106" name="Connecteur droit 105"/>
              <p:cNvCxnSpPr/>
              <p:nvPr/>
            </p:nvCxnSpPr>
            <p:spPr>
              <a:xfrm flipV="1">
                <a:off x="1598999" y="2052843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ZoneTexte 77"/>
            <p:cNvSpPr txBox="1"/>
            <p:nvPr/>
          </p:nvSpPr>
          <p:spPr>
            <a:xfrm>
              <a:off x="4656522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23/06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3370705" y="1581584"/>
              <a:ext cx="19679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Motion d'Interruption de la Fusion</a:t>
              </a:r>
            </a:p>
          </p:txBody>
        </p:sp>
        <p:cxnSp>
          <p:nvCxnSpPr>
            <p:cNvPr id="80" name="Connecteur droit 79"/>
            <p:cNvCxnSpPr/>
            <p:nvPr/>
          </p:nvCxnSpPr>
          <p:spPr>
            <a:xfrm>
              <a:off x="1676400" y="1871057"/>
              <a:ext cx="1441065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/>
            <p:cNvSpPr txBox="1"/>
            <p:nvPr/>
          </p:nvSpPr>
          <p:spPr>
            <a:xfrm>
              <a:off x="2868839" y="2140585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04/02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1576632" y="1635056"/>
              <a:ext cx="17558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Motion de mécontentement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85" name="Connecteur droit 84"/>
            <p:cNvCxnSpPr/>
            <p:nvPr/>
          </p:nvCxnSpPr>
          <p:spPr>
            <a:xfrm flipV="1">
              <a:off x="5557316" y="1436312"/>
              <a:ext cx="0" cy="580609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/>
            <p:cNvCxnSpPr/>
            <p:nvPr/>
          </p:nvCxnSpPr>
          <p:spPr>
            <a:xfrm>
              <a:off x="4785791" y="1427691"/>
              <a:ext cx="1754038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ZoneTexte 87"/>
            <p:cNvSpPr txBox="1"/>
            <p:nvPr/>
          </p:nvSpPr>
          <p:spPr>
            <a:xfrm>
              <a:off x="5338634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03/07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4" name="ZoneTexte 93"/>
            <p:cNvSpPr txBox="1"/>
            <p:nvPr/>
          </p:nvSpPr>
          <p:spPr>
            <a:xfrm>
              <a:off x="4672493" y="1193136"/>
              <a:ext cx="19896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Résiliation de l’usage de la marque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95" name="Groupe 152"/>
            <p:cNvGrpSpPr/>
            <p:nvPr/>
          </p:nvGrpSpPr>
          <p:grpSpPr>
            <a:xfrm>
              <a:off x="7264372" y="1581584"/>
              <a:ext cx="1459884" cy="435337"/>
              <a:chOff x="387080" y="2041665"/>
              <a:chExt cx="1459884" cy="435337"/>
            </a:xfrm>
          </p:grpSpPr>
          <p:cxnSp>
            <p:nvCxnSpPr>
              <p:cNvPr id="104" name="Connecteur droit 103"/>
              <p:cNvCxnSpPr/>
              <p:nvPr/>
            </p:nvCxnSpPr>
            <p:spPr>
              <a:xfrm flipV="1">
                <a:off x="1081369" y="2041666"/>
                <a:ext cx="0" cy="435336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necteur droit 104"/>
              <p:cNvCxnSpPr/>
              <p:nvPr/>
            </p:nvCxnSpPr>
            <p:spPr>
              <a:xfrm>
                <a:off x="387080" y="2041665"/>
                <a:ext cx="1459884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ZoneTexte 95"/>
            <p:cNvSpPr txBox="1"/>
            <p:nvPr/>
          </p:nvSpPr>
          <p:spPr>
            <a:xfrm>
              <a:off x="7710035" y="215981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7010350" y="1179129"/>
              <a:ext cx="19679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Délibération du SIEDS </a:t>
              </a:r>
            </a:p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sur la caducité du protocole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cxnSp>
          <p:nvCxnSpPr>
            <p:cNvPr id="98" name="Connecteur droit 97"/>
            <p:cNvCxnSpPr/>
            <p:nvPr/>
          </p:nvCxnSpPr>
          <p:spPr>
            <a:xfrm>
              <a:off x="3117468" y="1871057"/>
              <a:ext cx="0" cy="834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ZoneTexte 98"/>
            <p:cNvSpPr txBox="1"/>
            <p:nvPr/>
          </p:nvSpPr>
          <p:spPr>
            <a:xfrm>
              <a:off x="6666721" y="2166050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00" name="Groupe 120"/>
            <p:cNvGrpSpPr/>
            <p:nvPr/>
          </p:nvGrpSpPr>
          <p:grpSpPr>
            <a:xfrm>
              <a:off x="5835886" y="1845597"/>
              <a:ext cx="1787538" cy="168782"/>
              <a:chOff x="132737" y="2041665"/>
              <a:chExt cx="1787538" cy="168782"/>
            </a:xfrm>
          </p:grpSpPr>
          <p:cxnSp>
            <p:nvCxnSpPr>
              <p:cNvPr id="102" name="Connecteur droit 101"/>
              <p:cNvCxnSpPr/>
              <p:nvPr/>
            </p:nvCxnSpPr>
            <p:spPr>
              <a:xfrm flipV="1">
                <a:off x="1199108" y="2047460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102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ZoneTexte 100"/>
            <p:cNvSpPr txBox="1"/>
            <p:nvPr/>
          </p:nvSpPr>
          <p:spPr>
            <a:xfrm>
              <a:off x="5742106" y="1624836"/>
              <a:ext cx="19679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 smtClean="0">
                  <a:solidFill>
                    <a:schemeClr val="tx2"/>
                  </a:solidFill>
                </a:rPr>
                <a:t>Appel capital Sorégies D-S non libéré</a:t>
              </a:r>
              <a:endParaRPr lang="fr-FR" sz="9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251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Chronologie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des relations Séolis /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Sorégies (2/2)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566613" y="2077103"/>
            <a:ext cx="8262294" cy="1291364"/>
            <a:chOff x="566613" y="2077103"/>
            <a:chExt cx="8262294" cy="1291364"/>
          </a:xfrm>
        </p:grpSpPr>
        <p:sp>
          <p:nvSpPr>
            <p:cNvPr id="4" name="Flèche droite 3"/>
            <p:cNvSpPr/>
            <p:nvPr/>
          </p:nvSpPr>
          <p:spPr>
            <a:xfrm>
              <a:off x="1416782" y="285074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9" name="Groupe 28"/>
            <p:cNvGrpSpPr/>
            <p:nvPr/>
          </p:nvGrpSpPr>
          <p:grpSpPr>
            <a:xfrm>
              <a:off x="1416782" y="2702571"/>
              <a:ext cx="1126394" cy="148173"/>
              <a:chOff x="573206" y="2047164"/>
              <a:chExt cx="904628" cy="271283"/>
            </a:xfrm>
          </p:grpSpPr>
          <p:cxnSp>
            <p:nvCxnSpPr>
              <p:cNvPr id="23" name="Connecteur droit 22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>
                <a:off x="573206" y="2047164"/>
                <a:ext cx="90462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ZoneTexte 27"/>
            <p:cNvSpPr txBox="1"/>
            <p:nvPr/>
          </p:nvSpPr>
          <p:spPr>
            <a:xfrm>
              <a:off x="1323814" y="3107681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23/03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1324353" y="2491778"/>
              <a:ext cx="14013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Saisie du Tribunal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Adm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87" name="Groupe 86"/>
            <p:cNvGrpSpPr/>
            <p:nvPr/>
          </p:nvGrpSpPr>
          <p:grpSpPr>
            <a:xfrm>
              <a:off x="5120443" y="2349475"/>
              <a:ext cx="1627948" cy="966265"/>
              <a:chOff x="3790532" y="3139806"/>
              <a:chExt cx="1627948" cy="966265"/>
            </a:xfrm>
          </p:grpSpPr>
          <p:grpSp>
            <p:nvGrpSpPr>
              <p:cNvPr id="34" name="Groupe 33"/>
              <p:cNvGrpSpPr/>
              <p:nvPr/>
            </p:nvGrpSpPr>
            <p:grpSpPr>
              <a:xfrm>
                <a:off x="3885892" y="3504488"/>
                <a:ext cx="1377260" cy="162988"/>
                <a:chOff x="573206" y="2047164"/>
                <a:chExt cx="969657" cy="162988"/>
              </a:xfrm>
            </p:grpSpPr>
            <p:cxnSp>
              <p:nvCxnSpPr>
                <p:cNvPr id="37" name="Connecteur droit 36"/>
                <p:cNvCxnSpPr/>
                <p:nvPr/>
              </p:nvCxnSpPr>
              <p:spPr>
                <a:xfrm flipV="1">
                  <a:off x="57320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37"/>
                <p:cNvCxnSpPr/>
                <p:nvPr/>
              </p:nvCxnSpPr>
              <p:spPr>
                <a:xfrm>
                  <a:off x="573206" y="2047164"/>
                  <a:ext cx="969657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ZoneTexte 34"/>
              <p:cNvSpPr txBox="1"/>
              <p:nvPr/>
            </p:nvSpPr>
            <p:spPr>
              <a:xfrm>
                <a:off x="3792925" y="3859850"/>
                <a:ext cx="47801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x/04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6" name="ZoneTexte 35"/>
              <p:cNvSpPr txBox="1"/>
              <p:nvPr/>
            </p:nvSpPr>
            <p:spPr>
              <a:xfrm>
                <a:off x="3790532" y="3139806"/>
                <a:ext cx="16279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Prise de participation du Syndicat du Maine et Loire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9" name="Groupe 38"/>
            <p:cNvGrpSpPr/>
            <p:nvPr/>
          </p:nvGrpSpPr>
          <p:grpSpPr>
            <a:xfrm>
              <a:off x="6920070" y="2337889"/>
              <a:ext cx="1447832" cy="1030578"/>
              <a:chOff x="1161234" y="1791026"/>
              <a:chExt cx="1447832" cy="1030578"/>
            </a:xfrm>
          </p:grpSpPr>
          <p:grpSp>
            <p:nvGrpSpPr>
              <p:cNvPr id="40" name="Groupe 39"/>
              <p:cNvGrpSpPr/>
              <p:nvPr/>
            </p:nvGrpSpPr>
            <p:grpSpPr>
              <a:xfrm>
                <a:off x="1254202" y="2170273"/>
                <a:ext cx="1313837" cy="148174"/>
                <a:chOff x="573206" y="2170274"/>
                <a:chExt cx="975425" cy="148174"/>
              </a:xfrm>
            </p:grpSpPr>
            <p:cxnSp>
              <p:nvCxnSpPr>
                <p:cNvPr id="43" name="Connecteur droit 42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43"/>
                <p:cNvCxnSpPr/>
                <p:nvPr/>
              </p:nvCxnSpPr>
              <p:spPr>
                <a:xfrm>
                  <a:off x="573206" y="2170274"/>
                  <a:ext cx="975425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ZoneTexte 40"/>
              <p:cNvSpPr txBox="1"/>
              <p:nvPr/>
            </p:nvSpPr>
            <p:spPr>
              <a:xfrm>
                <a:off x="1161234" y="2575383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26/06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1161234" y="1791026"/>
                <a:ext cx="14478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2"/>
                    </a:solidFill>
                  </a:rPr>
                  <a:t>AG Sorégies D-S </a:t>
                </a:r>
                <a:endParaRPr lang="fr-FR" sz="1000" dirty="0" smtClean="0">
                  <a:solidFill>
                    <a:schemeClr val="tx2"/>
                  </a:solidFill>
                </a:endParaRP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Changement des statuts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82" name="ZoneTexte 81"/>
            <p:cNvSpPr txBox="1"/>
            <p:nvPr/>
          </p:nvSpPr>
          <p:spPr>
            <a:xfrm>
              <a:off x="566613" y="278974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2009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88" name="Groupe 87"/>
            <p:cNvGrpSpPr/>
            <p:nvPr/>
          </p:nvGrpSpPr>
          <p:grpSpPr>
            <a:xfrm>
              <a:off x="2933560" y="2077103"/>
              <a:ext cx="2217064" cy="1267194"/>
              <a:chOff x="3820705" y="2987316"/>
              <a:chExt cx="2217064" cy="1267194"/>
            </a:xfrm>
          </p:grpSpPr>
          <p:grpSp>
            <p:nvGrpSpPr>
              <p:cNvPr id="89" name="Groupe 88"/>
              <p:cNvGrpSpPr/>
              <p:nvPr/>
            </p:nvGrpSpPr>
            <p:grpSpPr>
              <a:xfrm>
                <a:off x="3885354" y="3219064"/>
                <a:ext cx="2009706" cy="556708"/>
                <a:chOff x="572827" y="1761740"/>
                <a:chExt cx="1414930" cy="556708"/>
              </a:xfrm>
            </p:grpSpPr>
            <p:cxnSp>
              <p:nvCxnSpPr>
                <p:cNvPr id="92" name="Connecteur droit 91"/>
                <p:cNvCxnSpPr/>
                <p:nvPr/>
              </p:nvCxnSpPr>
              <p:spPr>
                <a:xfrm flipH="1" flipV="1">
                  <a:off x="572827" y="1776213"/>
                  <a:ext cx="379" cy="542235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necteur droit 92"/>
                <p:cNvCxnSpPr/>
                <p:nvPr/>
              </p:nvCxnSpPr>
              <p:spPr>
                <a:xfrm>
                  <a:off x="573206" y="1761740"/>
                  <a:ext cx="1414551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ZoneTexte 89"/>
              <p:cNvSpPr txBox="1"/>
              <p:nvPr/>
            </p:nvSpPr>
            <p:spPr>
              <a:xfrm>
                <a:off x="3820705" y="4008289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17/04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3820705" y="2987316"/>
                <a:ext cx="221706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Révocations de MM. Blanes et Chartier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45" name="Groupe 44"/>
          <p:cNvGrpSpPr/>
          <p:nvPr/>
        </p:nvGrpSpPr>
        <p:grpSpPr>
          <a:xfrm>
            <a:off x="616756" y="3891580"/>
            <a:ext cx="8262294" cy="1599968"/>
            <a:chOff x="616756" y="3742927"/>
            <a:chExt cx="8262294" cy="1599968"/>
          </a:xfrm>
        </p:grpSpPr>
        <p:sp>
          <p:nvSpPr>
            <p:cNvPr id="74" name="ZoneTexte 73"/>
            <p:cNvSpPr txBox="1"/>
            <p:nvPr/>
          </p:nvSpPr>
          <p:spPr>
            <a:xfrm>
              <a:off x="616756" y="4778737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2010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79" name="Connecteur droit 78"/>
            <p:cNvCxnSpPr/>
            <p:nvPr/>
          </p:nvCxnSpPr>
          <p:spPr>
            <a:xfrm flipV="1">
              <a:off x="3693445" y="4143037"/>
              <a:ext cx="0" cy="69670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/>
            <p:cNvCxnSpPr/>
            <p:nvPr/>
          </p:nvCxnSpPr>
          <p:spPr>
            <a:xfrm>
              <a:off x="3692907" y="4139816"/>
              <a:ext cx="2426757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/>
          </p:nvSpPr>
          <p:spPr>
            <a:xfrm>
              <a:off x="3666221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14/04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3627459" y="3742927"/>
              <a:ext cx="27447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Lettre du SIEEDV au SIEDS constatant le désaccord. Confirmation de la procédure au TA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1" name="Flèche droite 80"/>
            <p:cNvSpPr/>
            <p:nvPr/>
          </p:nvSpPr>
          <p:spPr>
            <a:xfrm>
              <a:off x="1466925" y="4839738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4" name="Groupe 83"/>
            <p:cNvGrpSpPr/>
            <p:nvPr/>
          </p:nvGrpSpPr>
          <p:grpSpPr>
            <a:xfrm>
              <a:off x="1466925" y="4691564"/>
              <a:ext cx="1715260" cy="148173"/>
              <a:chOff x="573206" y="2047164"/>
              <a:chExt cx="1377559" cy="271283"/>
            </a:xfrm>
          </p:grpSpPr>
          <p:cxnSp>
            <p:nvCxnSpPr>
              <p:cNvPr id="106" name="Connecteur droit 105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573206" y="2047164"/>
                <a:ext cx="1377559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ZoneTexte 84"/>
            <p:cNvSpPr txBox="1"/>
            <p:nvPr/>
          </p:nvSpPr>
          <p:spPr>
            <a:xfrm>
              <a:off x="1373957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26/01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1373957" y="4321922"/>
              <a:ext cx="19319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Réunion des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Pdts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 des syndicats</a:t>
              </a:r>
            </a:p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Accord sur participations croisées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94" name="Groupe 93"/>
            <p:cNvGrpSpPr/>
            <p:nvPr/>
          </p:nvGrpSpPr>
          <p:grpSpPr>
            <a:xfrm>
              <a:off x="4303322" y="4465957"/>
              <a:ext cx="1967929" cy="827190"/>
              <a:chOff x="3144106" y="3278881"/>
              <a:chExt cx="1967929" cy="827190"/>
            </a:xfrm>
          </p:grpSpPr>
          <p:grpSp>
            <p:nvGrpSpPr>
              <p:cNvPr id="101" name="Groupe 100"/>
              <p:cNvGrpSpPr/>
              <p:nvPr/>
            </p:nvGrpSpPr>
            <p:grpSpPr>
              <a:xfrm>
                <a:off x="3250860" y="3504488"/>
                <a:ext cx="1409698" cy="162988"/>
                <a:chOff x="126113" y="2047164"/>
                <a:chExt cx="992496" cy="162988"/>
              </a:xfrm>
            </p:grpSpPr>
            <p:cxnSp>
              <p:nvCxnSpPr>
                <p:cNvPr id="104" name="Connecteur droit 103"/>
                <p:cNvCxnSpPr/>
                <p:nvPr/>
              </p:nvCxnSpPr>
              <p:spPr>
                <a:xfrm flipV="1">
                  <a:off x="57320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Connecteur droit 104"/>
                <p:cNvCxnSpPr/>
                <p:nvPr/>
              </p:nvCxnSpPr>
              <p:spPr>
                <a:xfrm>
                  <a:off x="126113" y="2047164"/>
                  <a:ext cx="992496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" name="ZoneTexte 101"/>
              <p:cNvSpPr txBox="1"/>
              <p:nvPr/>
            </p:nvSpPr>
            <p:spPr>
              <a:xfrm>
                <a:off x="3668187" y="3859850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02/07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3" name="ZoneTexte 102"/>
              <p:cNvSpPr txBox="1"/>
              <p:nvPr/>
            </p:nvSpPr>
            <p:spPr>
              <a:xfrm>
                <a:off x="3144106" y="3278881"/>
                <a:ext cx="196792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Lancement procédure au TC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5" name="Groupe 24"/>
            <p:cNvGrpSpPr/>
            <p:nvPr/>
          </p:nvGrpSpPr>
          <p:grpSpPr>
            <a:xfrm>
              <a:off x="6053663" y="4312317"/>
              <a:ext cx="2047355" cy="980829"/>
              <a:chOff x="6053663" y="4312317"/>
              <a:chExt cx="2047355" cy="980829"/>
            </a:xfrm>
          </p:grpSpPr>
          <p:grpSp>
            <p:nvGrpSpPr>
              <p:cNvPr id="96" name="Groupe 95"/>
              <p:cNvGrpSpPr/>
              <p:nvPr/>
            </p:nvGrpSpPr>
            <p:grpSpPr>
              <a:xfrm>
                <a:off x="6119663" y="4691564"/>
                <a:ext cx="1900387" cy="148174"/>
                <a:chOff x="162353" y="2170274"/>
                <a:chExt cx="1410894" cy="148174"/>
              </a:xfrm>
            </p:grpSpPr>
            <p:cxnSp>
              <p:nvCxnSpPr>
                <p:cNvPr id="99" name="Connecteur droit 98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eur droit 99"/>
                <p:cNvCxnSpPr/>
                <p:nvPr/>
              </p:nvCxnSpPr>
              <p:spPr>
                <a:xfrm>
                  <a:off x="162353" y="2170274"/>
                  <a:ext cx="1410894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7" name="ZoneTexte 96"/>
              <p:cNvSpPr txBox="1"/>
              <p:nvPr/>
            </p:nvSpPr>
            <p:spPr>
              <a:xfrm>
                <a:off x="6499765" y="5046925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10/07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8" name="ZoneTexte 97"/>
              <p:cNvSpPr txBox="1"/>
              <p:nvPr/>
            </p:nvSpPr>
            <p:spPr>
              <a:xfrm>
                <a:off x="6053663" y="4312317"/>
                <a:ext cx="20473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Rejet de la demande Sorégies au TA</a:t>
                </a: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Sorégies fait appel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133" name="Connecteur droit 132"/>
            <p:cNvCxnSpPr/>
            <p:nvPr/>
          </p:nvCxnSpPr>
          <p:spPr>
            <a:xfrm flipV="1">
              <a:off x="8236305" y="4146677"/>
              <a:ext cx="0" cy="707875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cteur droit 133"/>
            <p:cNvCxnSpPr/>
            <p:nvPr/>
          </p:nvCxnSpPr>
          <p:spPr>
            <a:xfrm>
              <a:off x="6781476" y="4154743"/>
              <a:ext cx="1900387" cy="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ZoneTexte 130"/>
            <p:cNvSpPr txBox="1"/>
            <p:nvPr/>
          </p:nvSpPr>
          <p:spPr>
            <a:xfrm>
              <a:off x="7987679" y="5036077"/>
              <a:ext cx="6286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Nov-Dec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2" name="ZoneTexte 131"/>
            <p:cNvSpPr txBox="1"/>
            <p:nvPr/>
          </p:nvSpPr>
          <p:spPr>
            <a:xfrm>
              <a:off x="6726733" y="3787433"/>
              <a:ext cx="20040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Divers courriers SIEDS-SIEEDV dans</a:t>
              </a:r>
            </a:p>
            <a:p>
              <a:r>
                <a:rPr lang="fr-FR" sz="1000" dirty="0" smtClean="0">
                  <a:solidFill>
                    <a:schemeClr val="tx2"/>
                  </a:solidFill>
                </a:rPr>
                <a:t>Le but d’organiser une réunion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5814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Détail de la chronologie par année – 2006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427884" y="1512969"/>
            <a:ext cx="8267881" cy="3767244"/>
            <a:chOff x="427884" y="1512968"/>
            <a:chExt cx="8786308" cy="3904298"/>
          </a:xfrm>
        </p:grpSpPr>
        <p:grpSp>
          <p:nvGrpSpPr>
            <p:cNvPr id="29" name="Groupe 28"/>
            <p:cNvGrpSpPr/>
            <p:nvPr/>
          </p:nvGrpSpPr>
          <p:grpSpPr>
            <a:xfrm>
              <a:off x="427884" y="1513593"/>
              <a:ext cx="8786308" cy="1000048"/>
              <a:chOff x="427884" y="1136680"/>
              <a:chExt cx="8786308" cy="1000048"/>
            </a:xfrm>
          </p:grpSpPr>
          <p:sp>
            <p:nvSpPr>
              <p:cNvPr id="33" name="ZoneTexte 32"/>
              <p:cNvSpPr txBox="1"/>
              <p:nvPr/>
            </p:nvSpPr>
            <p:spPr>
              <a:xfrm>
                <a:off x="427884" y="1572570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2006</a:t>
                </a:r>
                <a:endParaRPr lang="fr-FR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4" name="Flèche droite 33"/>
              <p:cNvSpPr/>
              <p:nvPr/>
            </p:nvSpPr>
            <p:spPr>
              <a:xfrm>
                <a:off x="1241502" y="1633571"/>
                <a:ext cx="7412125" cy="247331"/>
              </a:xfrm>
              <a:prstGeom prst="rightArrow">
                <a:avLst/>
              </a:prstGeom>
              <a:solidFill>
                <a:schemeClr val="accent1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5" name="Connecteur droit 34"/>
              <p:cNvCxnSpPr/>
              <p:nvPr/>
            </p:nvCxnSpPr>
            <p:spPr>
              <a:xfrm flipV="1">
                <a:off x="2968702" y="1362287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>
                <a:off x="2968702" y="1362287"/>
                <a:ext cx="148899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ZoneTexte 36"/>
              <p:cNvSpPr txBox="1"/>
              <p:nvPr/>
            </p:nvSpPr>
            <p:spPr>
              <a:xfrm>
                <a:off x="2720076" y="1880902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22/05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8" name="ZoneTexte 37"/>
              <p:cNvSpPr txBox="1"/>
              <p:nvPr/>
            </p:nvSpPr>
            <p:spPr>
              <a:xfrm>
                <a:off x="2876273" y="1151494"/>
                <a:ext cx="167385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Protocole d’accord de fusion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39" name="Connecteur droit 38"/>
              <p:cNvCxnSpPr/>
              <p:nvPr/>
            </p:nvCxnSpPr>
            <p:spPr>
              <a:xfrm flipV="1">
                <a:off x="5503738" y="1362287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/>
              <p:nvPr/>
            </p:nvCxnSpPr>
            <p:spPr>
              <a:xfrm>
                <a:off x="5503738" y="1362287"/>
                <a:ext cx="1570161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ZoneTexte 40"/>
              <p:cNvSpPr txBox="1"/>
              <p:nvPr/>
            </p:nvSpPr>
            <p:spPr>
              <a:xfrm>
                <a:off x="5255112" y="1890507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11/09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5410771" y="1136680"/>
                <a:ext cx="196792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Création Sorégies Deux Sèvres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43" name="Groupe 42"/>
              <p:cNvGrpSpPr/>
              <p:nvPr/>
            </p:nvGrpSpPr>
            <p:grpSpPr>
              <a:xfrm>
                <a:off x="7489034" y="1362287"/>
                <a:ext cx="1725158" cy="271283"/>
                <a:chOff x="573206" y="2047164"/>
                <a:chExt cx="1280800" cy="271283"/>
              </a:xfrm>
            </p:grpSpPr>
            <p:cxnSp>
              <p:nvCxnSpPr>
                <p:cNvPr id="44" name="Connecteur droit 43"/>
                <p:cNvCxnSpPr/>
                <p:nvPr/>
              </p:nvCxnSpPr>
              <p:spPr>
                <a:xfrm flipV="1">
                  <a:off x="573206" y="2047164"/>
                  <a:ext cx="0" cy="27128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cteur droit 44"/>
                <p:cNvCxnSpPr/>
                <p:nvPr/>
              </p:nvCxnSpPr>
              <p:spPr>
                <a:xfrm>
                  <a:off x="573206" y="2047164"/>
                  <a:ext cx="1280800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6" name="ZoneTexte 45"/>
              <p:cNvSpPr txBox="1"/>
              <p:nvPr/>
            </p:nvSpPr>
            <p:spPr>
              <a:xfrm>
                <a:off x="7240408" y="1890507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04/12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91" name="Connecteur en angle 90"/>
            <p:cNvCxnSpPr>
              <a:stCxn id="37" idx="2"/>
            </p:cNvCxnSpPr>
            <p:nvPr/>
          </p:nvCxnSpPr>
          <p:spPr>
            <a:xfrm rot="5400000">
              <a:off x="2057586" y="2795206"/>
              <a:ext cx="1202286" cy="619947"/>
            </a:xfrm>
            <a:prstGeom prst="bentConnector3">
              <a:avLst>
                <a:gd name="adj1" fmla="val 8244"/>
              </a:avLst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cteur en angle 113"/>
            <p:cNvCxnSpPr>
              <a:stCxn id="41" idx="2"/>
            </p:cNvCxnSpPr>
            <p:nvPr/>
          </p:nvCxnSpPr>
          <p:spPr>
            <a:xfrm rot="5400000">
              <a:off x="4629309" y="2831896"/>
              <a:ext cx="1192684" cy="556174"/>
            </a:xfrm>
            <a:prstGeom prst="bentConnector3">
              <a:avLst>
                <a:gd name="adj1" fmla="val 8660"/>
              </a:avLst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24"/>
            <p:cNvSpPr txBox="1"/>
            <p:nvPr/>
          </p:nvSpPr>
          <p:spPr>
            <a:xfrm>
              <a:off x="7396066" y="1512968"/>
              <a:ext cx="18181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Avenant au protocole de fusion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>
              <a:off x="7489033" y="2513641"/>
              <a:ext cx="0" cy="1192684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584" y="3603812"/>
              <a:ext cx="2085072" cy="1813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018" y="3596139"/>
              <a:ext cx="2099232" cy="16649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4112" y="3603813"/>
              <a:ext cx="1949843" cy="1674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92853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Détail de la chronologie par année – 2007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grpSp>
        <p:nvGrpSpPr>
          <p:cNvPr id="30" name="Groupe 29"/>
          <p:cNvGrpSpPr/>
          <p:nvPr/>
        </p:nvGrpSpPr>
        <p:grpSpPr>
          <a:xfrm>
            <a:off x="433674" y="1497088"/>
            <a:ext cx="8629754" cy="1154452"/>
            <a:chOff x="440584" y="1139387"/>
            <a:chExt cx="8629754" cy="1154452"/>
          </a:xfrm>
        </p:grpSpPr>
        <p:sp>
          <p:nvSpPr>
            <p:cNvPr id="51" name="Flèche droite 50"/>
            <p:cNvSpPr/>
            <p:nvPr/>
          </p:nvSpPr>
          <p:spPr>
            <a:xfrm>
              <a:off x="1290753" y="1790682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2" name="Groupe 51"/>
            <p:cNvGrpSpPr/>
            <p:nvPr/>
          </p:nvGrpSpPr>
          <p:grpSpPr>
            <a:xfrm>
              <a:off x="2524125" y="1644476"/>
              <a:ext cx="1376469" cy="148173"/>
              <a:chOff x="573206" y="2047164"/>
              <a:chExt cx="1105469" cy="271283"/>
            </a:xfrm>
          </p:grpSpPr>
          <p:cxnSp>
            <p:nvCxnSpPr>
              <p:cNvPr id="53" name="Connecteur droit 52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>
                <a:off x="573206" y="2047164"/>
                <a:ext cx="1105469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ZoneTexte 54"/>
            <p:cNvSpPr txBox="1"/>
            <p:nvPr/>
          </p:nvSpPr>
          <p:spPr>
            <a:xfrm>
              <a:off x="2275499" y="204761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01/03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2431696" y="1433683"/>
              <a:ext cx="154561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Appel d’offres infructueux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57" name="Groupe 56"/>
            <p:cNvGrpSpPr/>
            <p:nvPr/>
          </p:nvGrpSpPr>
          <p:grpSpPr>
            <a:xfrm>
              <a:off x="6185311" y="1408818"/>
              <a:ext cx="1405135" cy="813305"/>
              <a:chOff x="3371755" y="3270798"/>
              <a:chExt cx="1405135" cy="813305"/>
            </a:xfrm>
          </p:grpSpPr>
          <p:grpSp>
            <p:nvGrpSpPr>
              <p:cNvPr id="58" name="Groupe 33"/>
              <p:cNvGrpSpPr/>
              <p:nvPr/>
            </p:nvGrpSpPr>
            <p:grpSpPr>
              <a:xfrm>
                <a:off x="3644940" y="3504488"/>
                <a:ext cx="985037" cy="162988"/>
                <a:chOff x="573206" y="2047164"/>
                <a:chExt cx="985037" cy="162988"/>
              </a:xfrm>
            </p:grpSpPr>
            <p:cxnSp>
              <p:nvCxnSpPr>
                <p:cNvPr id="61" name="Connecteur droit 60"/>
                <p:cNvCxnSpPr/>
                <p:nvPr/>
              </p:nvCxnSpPr>
              <p:spPr>
                <a:xfrm flipV="1">
                  <a:off x="57320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cteur droit 61"/>
                <p:cNvCxnSpPr/>
                <p:nvPr/>
              </p:nvCxnSpPr>
              <p:spPr>
                <a:xfrm>
                  <a:off x="573206" y="2047164"/>
                  <a:ext cx="985037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" name="ZoneTexte 58"/>
              <p:cNvSpPr txBox="1"/>
              <p:nvPr/>
            </p:nvSpPr>
            <p:spPr>
              <a:xfrm>
                <a:off x="3371755" y="3837882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12/12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0" name="ZoneTexte 59"/>
              <p:cNvSpPr txBox="1"/>
              <p:nvPr/>
            </p:nvSpPr>
            <p:spPr>
              <a:xfrm>
                <a:off x="3548907" y="3270798"/>
                <a:ext cx="122798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Transaction Endesa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3" name="Groupe 62"/>
            <p:cNvGrpSpPr/>
            <p:nvPr/>
          </p:nvGrpSpPr>
          <p:grpSpPr>
            <a:xfrm>
              <a:off x="7443533" y="1277826"/>
              <a:ext cx="1626805" cy="1006408"/>
              <a:chOff x="912608" y="1805591"/>
              <a:chExt cx="1626805" cy="1006408"/>
            </a:xfrm>
          </p:grpSpPr>
          <p:grpSp>
            <p:nvGrpSpPr>
              <p:cNvPr id="64" name="Groupe 39"/>
              <p:cNvGrpSpPr/>
              <p:nvPr/>
            </p:nvGrpSpPr>
            <p:grpSpPr>
              <a:xfrm>
                <a:off x="1155692" y="2175806"/>
                <a:ext cx="1251195" cy="142641"/>
                <a:chOff x="673563" y="2175807"/>
                <a:chExt cx="1251195" cy="142641"/>
              </a:xfrm>
            </p:grpSpPr>
            <p:cxnSp>
              <p:nvCxnSpPr>
                <p:cNvPr id="67" name="Connecteur droit 66"/>
                <p:cNvCxnSpPr/>
                <p:nvPr/>
              </p:nvCxnSpPr>
              <p:spPr>
                <a:xfrm flipV="1">
                  <a:off x="673563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67"/>
                <p:cNvCxnSpPr/>
                <p:nvPr/>
              </p:nvCxnSpPr>
              <p:spPr>
                <a:xfrm>
                  <a:off x="673563" y="2175807"/>
                  <a:ext cx="1251195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5" name="ZoneTexte 64"/>
              <p:cNvSpPr txBox="1"/>
              <p:nvPr/>
            </p:nvSpPr>
            <p:spPr>
              <a:xfrm>
                <a:off x="912608" y="25657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21/12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6" name="ZoneTexte 65"/>
              <p:cNvSpPr txBox="1"/>
              <p:nvPr/>
            </p:nvSpPr>
            <p:spPr>
              <a:xfrm>
                <a:off x="1059521" y="1805591"/>
                <a:ext cx="14798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2"/>
                    </a:solidFill>
                  </a:rPr>
                  <a:t>AG Sorégies D-S </a:t>
                </a:r>
                <a:endParaRPr lang="fr-FR" sz="1000" dirty="0" smtClean="0">
                  <a:solidFill>
                    <a:schemeClr val="tx2"/>
                  </a:solidFill>
                </a:endParaRP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Augmentation </a:t>
                </a:r>
                <a:r>
                  <a:rPr lang="fr-FR" sz="1000" dirty="0">
                    <a:solidFill>
                      <a:schemeClr val="tx2"/>
                    </a:solidFill>
                  </a:rPr>
                  <a:t>de Capital</a:t>
                </a:r>
              </a:p>
            </p:txBody>
          </p:sp>
        </p:grpSp>
        <p:sp>
          <p:nvSpPr>
            <p:cNvPr id="69" name="ZoneTexte 68"/>
            <p:cNvSpPr txBox="1"/>
            <p:nvPr/>
          </p:nvSpPr>
          <p:spPr>
            <a:xfrm>
              <a:off x="440584" y="172968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2007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70" name="Groupe 69"/>
            <p:cNvGrpSpPr/>
            <p:nvPr/>
          </p:nvGrpSpPr>
          <p:grpSpPr>
            <a:xfrm>
              <a:off x="4338857" y="1344706"/>
              <a:ext cx="2009168" cy="460791"/>
              <a:chOff x="573206" y="1761740"/>
              <a:chExt cx="1414551" cy="556709"/>
            </a:xfrm>
          </p:grpSpPr>
          <p:cxnSp>
            <p:nvCxnSpPr>
              <p:cNvPr id="71" name="Connecteur droit 70"/>
              <p:cNvCxnSpPr/>
              <p:nvPr/>
            </p:nvCxnSpPr>
            <p:spPr>
              <a:xfrm flipV="1">
                <a:off x="573206" y="1761740"/>
                <a:ext cx="0" cy="556709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/>
              <p:cNvCxnSpPr/>
              <p:nvPr/>
            </p:nvCxnSpPr>
            <p:spPr>
              <a:xfrm>
                <a:off x="573206" y="1761740"/>
                <a:ext cx="1414551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ZoneTexte 72"/>
            <p:cNvSpPr txBox="1"/>
            <p:nvPr/>
          </p:nvSpPr>
          <p:spPr>
            <a:xfrm>
              <a:off x="4090231" y="203801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16/10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4273670" y="1139387"/>
              <a:ext cx="22170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Réunion pour recherche de production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cxnSp>
        <p:nvCxnSpPr>
          <p:cNvPr id="75" name="Connecteur en angle 74"/>
          <p:cNvCxnSpPr>
            <a:stCxn id="55" idx="2"/>
            <a:endCxn id="2051" idx="0"/>
          </p:cNvCxnSpPr>
          <p:nvPr/>
        </p:nvCxnSpPr>
        <p:spPr>
          <a:xfrm rot="5400000">
            <a:off x="1262886" y="2804675"/>
            <a:ext cx="1407465" cy="1101195"/>
          </a:xfrm>
          <a:prstGeom prst="bentConnector3">
            <a:avLst>
              <a:gd name="adj1" fmla="val 4777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en angle 78"/>
          <p:cNvCxnSpPr>
            <a:stCxn id="73" idx="2"/>
            <a:endCxn id="7" idx="0"/>
          </p:cNvCxnSpPr>
          <p:nvPr/>
        </p:nvCxnSpPr>
        <p:spPr>
          <a:xfrm rot="5400000">
            <a:off x="3265322" y="2992380"/>
            <a:ext cx="1417070" cy="716180"/>
          </a:xfrm>
          <a:prstGeom prst="bentConnector3">
            <a:avLst>
              <a:gd name="adj1" fmla="val 7614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en angle 81"/>
          <p:cNvCxnSpPr>
            <a:stCxn id="59" idx="2"/>
            <a:endCxn id="10" idx="0"/>
          </p:cNvCxnSpPr>
          <p:nvPr/>
        </p:nvCxnSpPr>
        <p:spPr>
          <a:xfrm rot="5400000">
            <a:off x="5322253" y="2954230"/>
            <a:ext cx="1479181" cy="730368"/>
          </a:xfrm>
          <a:prstGeom prst="bentConnector3">
            <a:avLst>
              <a:gd name="adj1" fmla="val 13636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503" y="4059005"/>
            <a:ext cx="2057033" cy="151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6894" y="4059005"/>
            <a:ext cx="1877746" cy="163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907" y="4032386"/>
            <a:ext cx="1849890" cy="175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0754" y="4059005"/>
            <a:ext cx="1971809" cy="166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Connecteur droit avec flèche 15"/>
          <p:cNvCxnSpPr>
            <a:stCxn id="65" idx="2"/>
          </p:cNvCxnSpPr>
          <p:nvPr/>
        </p:nvCxnSpPr>
        <p:spPr>
          <a:xfrm>
            <a:off x="7685249" y="2641935"/>
            <a:ext cx="1368" cy="1490371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525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Détail de la chronologie par année – 2008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10518" cy="52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08624" cy="36615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cxnSp>
        <p:nvCxnSpPr>
          <p:cNvPr id="126" name="Connecteur en angle 125"/>
          <p:cNvCxnSpPr/>
          <p:nvPr/>
        </p:nvCxnSpPr>
        <p:spPr>
          <a:xfrm rot="16200000" flipH="1">
            <a:off x="142689" y="3667914"/>
            <a:ext cx="2437997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en angle 128"/>
          <p:cNvCxnSpPr>
            <a:stCxn id="156" idx="2"/>
          </p:cNvCxnSpPr>
          <p:nvPr/>
        </p:nvCxnSpPr>
        <p:spPr>
          <a:xfrm rot="16200000" flipH="1">
            <a:off x="2815205" y="2689065"/>
            <a:ext cx="604522" cy="3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en angle 134"/>
          <p:cNvCxnSpPr>
            <a:stCxn id="160" idx="2"/>
            <a:endCxn id="3077" idx="0"/>
          </p:cNvCxnSpPr>
          <p:nvPr/>
        </p:nvCxnSpPr>
        <p:spPr>
          <a:xfrm rot="16200000" flipH="1">
            <a:off x="4588473" y="3407561"/>
            <a:ext cx="2438331" cy="440756"/>
          </a:xfrm>
          <a:prstGeom prst="bentConnector3">
            <a:avLst>
              <a:gd name="adj1" fmla="val 7352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Connecteur en angle 347"/>
          <p:cNvCxnSpPr>
            <a:stCxn id="164" idx="2"/>
            <a:endCxn id="3078" idx="0"/>
          </p:cNvCxnSpPr>
          <p:nvPr/>
        </p:nvCxnSpPr>
        <p:spPr>
          <a:xfrm rot="16200000" flipH="1">
            <a:off x="6740917" y="3623782"/>
            <a:ext cx="2435489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Connecteur en angle 365"/>
          <p:cNvCxnSpPr>
            <a:stCxn id="151" idx="2"/>
          </p:cNvCxnSpPr>
          <p:nvPr/>
        </p:nvCxnSpPr>
        <p:spPr>
          <a:xfrm rot="16200000" flipH="1">
            <a:off x="4617046" y="2696875"/>
            <a:ext cx="576204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111" y="4857470"/>
            <a:ext cx="1841193" cy="155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1601" y="2972276"/>
            <a:ext cx="3391477" cy="2037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3774" y="4847105"/>
            <a:ext cx="1748483" cy="134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7179" y="4841528"/>
            <a:ext cx="1762965" cy="135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0041" y="3063134"/>
            <a:ext cx="1509994" cy="120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Connecteur droit avec flèche 17"/>
          <p:cNvCxnSpPr>
            <a:stCxn id="49" idx="2"/>
          </p:cNvCxnSpPr>
          <p:nvPr/>
        </p:nvCxnSpPr>
        <p:spPr>
          <a:xfrm>
            <a:off x="6915347" y="2412271"/>
            <a:ext cx="0" cy="572707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198745" y="1179129"/>
            <a:ext cx="8779534" cy="1269788"/>
            <a:chOff x="198745" y="1179129"/>
            <a:chExt cx="8779534" cy="1269788"/>
          </a:xfrm>
        </p:grpSpPr>
        <p:sp>
          <p:nvSpPr>
            <p:cNvPr id="142" name="ZoneTexte 141"/>
            <p:cNvSpPr txBox="1"/>
            <p:nvPr/>
          </p:nvSpPr>
          <p:spPr>
            <a:xfrm>
              <a:off x="198745" y="189436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2008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3" name="Flèche droite 142"/>
            <p:cNvSpPr/>
            <p:nvPr/>
          </p:nvSpPr>
          <p:spPr>
            <a:xfrm>
              <a:off x="1037424" y="195536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4" name="Groupe 143"/>
            <p:cNvGrpSpPr/>
            <p:nvPr/>
          </p:nvGrpSpPr>
          <p:grpSpPr>
            <a:xfrm>
              <a:off x="1037422" y="1550802"/>
              <a:ext cx="2026059" cy="404564"/>
              <a:chOff x="573204" y="1577752"/>
              <a:chExt cx="1627167" cy="740697"/>
            </a:xfrm>
          </p:grpSpPr>
          <p:cxnSp>
            <p:nvCxnSpPr>
              <p:cNvPr id="145" name="Connecteur droit 144"/>
              <p:cNvCxnSpPr/>
              <p:nvPr/>
            </p:nvCxnSpPr>
            <p:spPr>
              <a:xfrm flipV="1">
                <a:off x="838836" y="1577752"/>
                <a:ext cx="0" cy="74069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/>
              <p:cNvCxnSpPr/>
              <p:nvPr/>
            </p:nvCxnSpPr>
            <p:spPr>
              <a:xfrm>
                <a:off x="573204" y="1577752"/>
                <a:ext cx="1627167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7" name="ZoneTexte 146"/>
            <p:cNvSpPr txBox="1"/>
            <p:nvPr/>
          </p:nvSpPr>
          <p:spPr>
            <a:xfrm>
              <a:off x="1113061" y="2202696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31/01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8" name="ZoneTexte 147"/>
            <p:cNvSpPr txBox="1"/>
            <p:nvPr/>
          </p:nvSpPr>
          <p:spPr>
            <a:xfrm>
              <a:off x="950632" y="1304580"/>
              <a:ext cx="21996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Assemblée SIEEDV pour accord Endesa</a:t>
              </a:r>
            </a:p>
          </p:txBody>
        </p:sp>
        <p:grpSp>
          <p:nvGrpSpPr>
            <p:cNvPr id="150" name="Groupe 120"/>
            <p:cNvGrpSpPr/>
            <p:nvPr/>
          </p:nvGrpSpPr>
          <p:grpSpPr>
            <a:xfrm>
              <a:off x="3438886" y="1801692"/>
              <a:ext cx="1787538" cy="174165"/>
              <a:chOff x="132737" y="2041665"/>
              <a:chExt cx="1787538" cy="174165"/>
            </a:xfrm>
          </p:grpSpPr>
          <p:cxnSp>
            <p:nvCxnSpPr>
              <p:cNvPr id="152" name="Connecteur droit 151"/>
              <p:cNvCxnSpPr/>
              <p:nvPr/>
            </p:nvCxnSpPr>
            <p:spPr>
              <a:xfrm flipV="1">
                <a:off x="1598999" y="2052843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eur droit 152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1" name="ZoneTexte 150"/>
            <p:cNvSpPr txBox="1"/>
            <p:nvPr/>
          </p:nvSpPr>
          <p:spPr>
            <a:xfrm>
              <a:off x="4656522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23/06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4" name="ZoneTexte 153"/>
            <p:cNvSpPr txBox="1"/>
            <p:nvPr/>
          </p:nvSpPr>
          <p:spPr>
            <a:xfrm>
              <a:off x="3370705" y="1581584"/>
              <a:ext cx="19679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Motion d'Interruption de la Fusion</a:t>
              </a:r>
            </a:p>
          </p:txBody>
        </p:sp>
        <p:cxnSp>
          <p:nvCxnSpPr>
            <p:cNvPr id="155" name="Connecteur droit 154"/>
            <p:cNvCxnSpPr/>
            <p:nvPr/>
          </p:nvCxnSpPr>
          <p:spPr>
            <a:xfrm>
              <a:off x="1676400" y="1871057"/>
              <a:ext cx="1441065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>
              <a:off x="2868839" y="2140585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04/02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7" name="ZoneTexte 156"/>
            <p:cNvSpPr txBox="1"/>
            <p:nvPr/>
          </p:nvSpPr>
          <p:spPr>
            <a:xfrm>
              <a:off x="1576632" y="1635056"/>
              <a:ext cx="17558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Motion de mécontentement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58" name="Connecteur droit 157"/>
            <p:cNvCxnSpPr/>
            <p:nvPr/>
          </p:nvCxnSpPr>
          <p:spPr>
            <a:xfrm flipV="1">
              <a:off x="5557316" y="1436312"/>
              <a:ext cx="0" cy="580609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cteur droit 158"/>
            <p:cNvCxnSpPr/>
            <p:nvPr/>
          </p:nvCxnSpPr>
          <p:spPr>
            <a:xfrm>
              <a:off x="4785791" y="1427691"/>
              <a:ext cx="1754038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>
              <a:off x="5338634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03/07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1" name="ZoneTexte 160"/>
            <p:cNvSpPr txBox="1"/>
            <p:nvPr/>
          </p:nvSpPr>
          <p:spPr>
            <a:xfrm>
              <a:off x="4672493" y="1193136"/>
              <a:ext cx="19896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Résiliation de l’usage de la marque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163" name="Groupe 152"/>
            <p:cNvGrpSpPr/>
            <p:nvPr/>
          </p:nvGrpSpPr>
          <p:grpSpPr>
            <a:xfrm>
              <a:off x="7264372" y="1581584"/>
              <a:ext cx="1459884" cy="435337"/>
              <a:chOff x="387080" y="2041665"/>
              <a:chExt cx="1459884" cy="435337"/>
            </a:xfrm>
          </p:grpSpPr>
          <p:cxnSp>
            <p:nvCxnSpPr>
              <p:cNvPr id="165" name="Connecteur droit 164"/>
              <p:cNvCxnSpPr/>
              <p:nvPr/>
            </p:nvCxnSpPr>
            <p:spPr>
              <a:xfrm flipV="1">
                <a:off x="1081369" y="2041666"/>
                <a:ext cx="0" cy="435336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necteur droit 165"/>
              <p:cNvCxnSpPr/>
              <p:nvPr/>
            </p:nvCxnSpPr>
            <p:spPr>
              <a:xfrm>
                <a:off x="387080" y="2041665"/>
                <a:ext cx="1459884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4" name="ZoneTexte 163"/>
            <p:cNvSpPr txBox="1"/>
            <p:nvPr/>
          </p:nvSpPr>
          <p:spPr>
            <a:xfrm>
              <a:off x="7710035" y="215981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7" name="ZoneTexte 166"/>
            <p:cNvSpPr txBox="1"/>
            <p:nvPr/>
          </p:nvSpPr>
          <p:spPr>
            <a:xfrm>
              <a:off x="7010350" y="1179129"/>
              <a:ext cx="19679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Délibération du SIEDS </a:t>
              </a:r>
            </a:p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sur la caducité du protocole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cxnSp>
          <p:nvCxnSpPr>
            <p:cNvPr id="17" name="Connecteur droit 16"/>
            <p:cNvCxnSpPr/>
            <p:nvPr/>
          </p:nvCxnSpPr>
          <p:spPr>
            <a:xfrm>
              <a:off x="3117468" y="1871057"/>
              <a:ext cx="0" cy="834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ZoneTexte 48"/>
            <p:cNvSpPr txBox="1"/>
            <p:nvPr/>
          </p:nvSpPr>
          <p:spPr>
            <a:xfrm>
              <a:off x="6666721" y="2166050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56" name="Groupe 120"/>
            <p:cNvGrpSpPr/>
            <p:nvPr/>
          </p:nvGrpSpPr>
          <p:grpSpPr>
            <a:xfrm>
              <a:off x="5835886" y="1845597"/>
              <a:ext cx="1787538" cy="168782"/>
              <a:chOff x="132737" y="2041665"/>
              <a:chExt cx="1787538" cy="168782"/>
            </a:xfrm>
          </p:grpSpPr>
          <p:cxnSp>
            <p:nvCxnSpPr>
              <p:cNvPr id="57" name="Connecteur droit 56"/>
              <p:cNvCxnSpPr/>
              <p:nvPr/>
            </p:nvCxnSpPr>
            <p:spPr>
              <a:xfrm flipV="1">
                <a:off x="1199108" y="2047460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ZoneTexte 58"/>
            <p:cNvSpPr txBox="1"/>
            <p:nvPr/>
          </p:nvSpPr>
          <p:spPr>
            <a:xfrm>
              <a:off x="5742106" y="1624836"/>
              <a:ext cx="19679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tx2"/>
                  </a:solidFill>
                </a:rPr>
                <a:t>Appel capital Sorégies D-S non libéré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3594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Détail de la chronologie par année – 2009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518434" y="1692207"/>
            <a:ext cx="8262294" cy="1280975"/>
            <a:chOff x="566613" y="2077103"/>
            <a:chExt cx="8262294" cy="1280975"/>
          </a:xfrm>
        </p:grpSpPr>
        <p:sp>
          <p:nvSpPr>
            <p:cNvPr id="11" name="Flèche droite 10"/>
            <p:cNvSpPr/>
            <p:nvPr/>
          </p:nvSpPr>
          <p:spPr>
            <a:xfrm>
              <a:off x="1416782" y="285074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1416782" y="2702571"/>
              <a:ext cx="1126394" cy="148173"/>
              <a:chOff x="573206" y="2047164"/>
              <a:chExt cx="904628" cy="271283"/>
            </a:xfrm>
          </p:grpSpPr>
          <p:cxnSp>
            <p:nvCxnSpPr>
              <p:cNvPr id="34" name="Connecteur droit 33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>
                <a:off x="573206" y="2047164"/>
                <a:ext cx="90462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ZoneTexte 12"/>
            <p:cNvSpPr txBox="1"/>
            <p:nvPr/>
          </p:nvSpPr>
          <p:spPr>
            <a:xfrm>
              <a:off x="1323814" y="3107681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23/03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324353" y="2491778"/>
              <a:ext cx="14013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Saisie du Tribunal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Adm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5120443" y="2349475"/>
              <a:ext cx="1627948" cy="973805"/>
              <a:chOff x="3790532" y="3139806"/>
              <a:chExt cx="1627948" cy="973805"/>
            </a:xfrm>
          </p:grpSpPr>
          <p:grpSp>
            <p:nvGrpSpPr>
              <p:cNvPr id="29" name="Groupe 28"/>
              <p:cNvGrpSpPr/>
              <p:nvPr/>
            </p:nvGrpSpPr>
            <p:grpSpPr>
              <a:xfrm>
                <a:off x="3885892" y="3504488"/>
                <a:ext cx="1377260" cy="178497"/>
                <a:chOff x="573206" y="2047164"/>
                <a:chExt cx="969657" cy="178497"/>
              </a:xfrm>
            </p:grpSpPr>
            <p:cxnSp>
              <p:nvCxnSpPr>
                <p:cNvPr id="32" name="Connecteur droit 31"/>
                <p:cNvCxnSpPr/>
                <p:nvPr/>
              </p:nvCxnSpPr>
              <p:spPr>
                <a:xfrm flipV="1">
                  <a:off x="857763" y="2062674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eur droit 32"/>
                <p:cNvCxnSpPr/>
                <p:nvPr/>
              </p:nvCxnSpPr>
              <p:spPr>
                <a:xfrm>
                  <a:off x="573206" y="2047164"/>
                  <a:ext cx="969657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" name="ZoneTexte 29"/>
              <p:cNvSpPr txBox="1"/>
              <p:nvPr/>
            </p:nvSpPr>
            <p:spPr>
              <a:xfrm>
                <a:off x="4051057" y="3867390"/>
                <a:ext cx="47801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x/04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1" name="ZoneTexte 30"/>
              <p:cNvSpPr txBox="1"/>
              <p:nvPr/>
            </p:nvSpPr>
            <p:spPr>
              <a:xfrm>
                <a:off x="3790532" y="3139806"/>
                <a:ext cx="16279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Prise de participation du Syndicat du Maine et Loire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6" name="Groupe 15"/>
            <p:cNvGrpSpPr/>
            <p:nvPr/>
          </p:nvGrpSpPr>
          <p:grpSpPr>
            <a:xfrm>
              <a:off x="6764412" y="2337889"/>
              <a:ext cx="1603490" cy="1006408"/>
              <a:chOff x="1005576" y="1791026"/>
              <a:chExt cx="1603490" cy="1006408"/>
            </a:xfrm>
          </p:grpSpPr>
          <p:grpSp>
            <p:nvGrpSpPr>
              <p:cNvPr id="24" name="Groupe 23"/>
              <p:cNvGrpSpPr/>
              <p:nvPr/>
            </p:nvGrpSpPr>
            <p:grpSpPr>
              <a:xfrm>
                <a:off x="1254202" y="2170273"/>
                <a:ext cx="1313837" cy="148174"/>
                <a:chOff x="573206" y="2170274"/>
                <a:chExt cx="975425" cy="148174"/>
              </a:xfrm>
            </p:grpSpPr>
            <p:cxnSp>
              <p:nvCxnSpPr>
                <p:cNvPr id="27" name="Connecteur droit 26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eur droit 27"/>
                <p:cNvCxnSpPr/>
                <p:nvPr/>
              </p:nvCxnSpPr>
              <p:spPr>
                <a:xfrm>
                  <a:off x="573206" y="2170274"/>
                  <a:ext cx="975425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ZoneTexte 24"/>
              <p:cNvSpPr txBox="1"/>
              <p:nvPr/>
            </p:nvSpPr>
            <p:spPr>
              <a:xfrm>
                <a:off x="1005576" y="2551213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26/06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ZoneTexte 25"/>
              <p:cNvSpPr txBox="1"/>
              <p:nvPr/>
            </p:nvSpPr>
            <p:spPr>
              <a:xfrm>
                <a:off x="1161234" y="1791026"/>
                <a:ext cx="14478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2"/>
                    </a:solidFill>
                  </a:rPr>
                  <a:t>AG Sorégies D-S </a:t>
                </a:r>
                <a:endParaRPr lang="fr-FR" sz="1000" dirty="0" smtClean="0">
                  <a:solidFill>
                    <a:schemeClr val="tx2"/>
                  </a:solidFill>
                </a:endParaRP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Changement des statuts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7" name="ZoneTexte 16"/>
            <p:cNvSpPr txBox="1"/>
            <p:nvPr/>
          </p:nvSpPr>
          <p:spPr>
            <a:xfrm>
              <a:off x="566613" y="278974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2009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2933560" y="2077103"/>
              <a:ext cx="2217064" cy="1280975"/>
              <a:chOff x="3820705" y="2987316"/>
              <a:chExt cx="2217064" cy="1280975"/>
            </a:xfrm>
          </p:grpSpPr>
          <p:grpSp>
            <p:nvGrpSpPr>
              <p:cNvPr id="19" name="Groupe 18"/>
              <p:cNvGrpSpPr/>
              <p:nvPr/>
            </p:nvGrpSpPr>
            <p:grpSpPr>
              <a:xfrm>
                <a:off x="3885892" y="3219064"/>
                <a:ext cx="2009168" cy="556708"/>
                <a:chOff x="573206" y="1761740"/>
                <a:chExt cx="1414551" cy="556708"/>
              </a:xfrm>
            </p:grpSpPr>
            <p:cxnSp>
              <p:nvCxnSpPr>
                <p:cNvPr id="22" name="Connecteur droit 21"/>
                <p:cNvCxnSpPr/>
                <p:nvPr/>
              </p:nvCxnSpPr>
              <p:spPr>
                <a:xfrm flipH="1" flipV="1">
                  <a:off x="992976" y="1776213"/>
                  <a:ext cx="379" cy="542235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necteur droit 22"/>
                <p:cNvCxnSpPr/>
                <p:nvPr/>
              </p:nvCxnSpPr>
              <p:spPr>
                <a:xfrm>
                  <a:off x="573206" y="1761740"/>
                  <a:ext cx="1414551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ZoneTexte 19"/>
              <p:cNvSpPr txBox="1"/>
              <p:nvPr/>
            </p:nvSpPr>
            <p:spPr>
              <a:xfrm>
                <a:off x="4232848" y="4022070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17/04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3820705" y="2987316"/>
                <a:ext cx="221706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Révocations de MM. Blanes et Chartier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2057" name="Groupe 2056"/>
          <p:cNvGrpSpPr/>
          <p:nvPr/>
        </p:nvGrpSpPr>
        <p:grpSpPr>
          <a:xfrm>
            <a:off x="635980" y="2924802"/>
            <a:ext cx="7931952" cy="2147356"/>
            <a:chOff x="635980" y="2599822"/>
            <a:chExt cx="7931952" cy="214735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980" y="3099268"/>
              <a:ext cx="1776562" cy="14816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7071" y="3099267"/>
              <a:ext cx="2095308" cy="16479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8710" y="3099268"/>
              <a:ext cx="1946174" cy="1647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936" y="3099268"/>
              <a:ext cx="1923996" cy="148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" name="Connecteur droit avec flèche 3"/>
            <p:cNvCxnSpPr>
              <a:stCxn id="13" idx="2"/>
              <a:endCxn id="1027" idx="0"/>
            </p:cNvCxnSpPr>
            <p:nvPr/>
          </p:nvCxnSpPr>
          <p:spPr>
            <a:xfrm>
              <a:off x="1524261" y="2630444"/>
              <a:ext cx="0" cy="468824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 flipH="1">
              <a:off x="3546150" y="2666616"/>
              <a:ext cx="1179" cy="432652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8" name="Connecteur droit avec flèche 2047"/>
            <p:cNvCxnSpPr>
              <a:stCxn id="30" idx="2"/>
              <a:endCxn id="1029" idx="0"/>
            </p:cNvCxnSpPr>
            <p:nvPr/>
          </p:nvCxnSpPr>
          <p:spPr>
            <a:xfrm>
              <a:off x="5571797" y="2599822"/>
              <a:ext cx="0" cy="499446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5" name="Connecteur en angle 2054"/>
            <p:cNvCxnSpPr>
              <a:stCxn id="25" idx="2"/>
              <a:endCxn id="1030" idx="0"/>
            </p:cNvCxnSpPr>
            <p:nvPr/>
          </p:nvCxnSpPr>
          <p:spPr>
            <a:xfrm rot="16200000" flipH="1">
              <a:off x="7046182" y="2539515"/>
              <a:ext cx="478429" cy="641075"/>
            </a:xfrm>
            <a:prstGeom prst="bentConnector3">
              <a:avLst>
                <a:gd name="adj1" fmla="val 10651"/>
              </a:avLst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23137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 – Détail de la chronologie par année – 2010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419569" y="1327674"/>
            <a:ext cx="8262294" cy="1599968"/>
            <a:chOff x="616756" y="3742927"/>
            <a:chExt cx="8262294" cy="1599968"/>
          </a:xfrm>
        </p:grpSpPr>
        <p:sp>
          <p:nvSpPr>
            <p:cNvPr id="12" name="ZoneTexte 11"/>
            <p:cNvSpPr txBox="1"/>
            <p:nvPr/>
          </p:nvSpPr>
          <p:spPr>
            <a:xfrm>
              <a:off x="616756" y="4778737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2010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3" name="Connecteur droit 12"/>
            <p:cNvCxnSpPr/>
            <p:nvPr/>
          </p:nvCxnSpPr>
          <p:spPr>
            <a:xfrm flipV="1">
              <a:off x="3693445" y="4143037"/>
              <a:ext cx="0" cy="69670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3692907" y="4139816"/>
              <a:ext cx="2426757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4"/>
            <p:cNvSpPr txBox="1"/>
            <p:nvPr/>
          </p:nvSpPr>
          <p:spPr>
            <a:xfrm>
              <a:off x="3444281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14/04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627459" y="3742927"/>
              <a:ext cx="27447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Lettre du SIEEDV au SIEDS constatant le désaccord. Confirmation de la procédure au TA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7" name="Flèche droite 16"/>
            <p:cNvSpPr/>
            <p:nvPr/>
          </p:nvSpPr>
          <p:spPr>
            <a:xfrm>
              <a:off x="1466925" y="4839738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1466925" y="4691564"/>
              <a:ext cx="1715260" cy="148173"/>
              <a:chOff x="573206" y="2047164"/>
              <a:chExt cx="1377559" cy="271283"/>
            </a:xfrm>
          </p:grpSpPr>
          <p:cxnSp>
            <p:nvCxnSpPr>
              <p:cNvPr id="37" name="Connecteur droit 36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573206" y="2047164"/>
                <a:ext cx="1377559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ZoneTexte 18"/>
            <p:cNvSpPr txBox="1"/>
            <p:nvPr/>
          </p:nvSpPr>
          <p:spPr>
            <a:xfrm>
              <a:off x="1373957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26/01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373957" y="4321922"/>
              <a:ext cx="19319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Réunion des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Pdts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 des syndicats</a:t>
              </a:r>
            </a:p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Accord sur participations croisées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21" name="Groupe 20"/>
            <p:cNvGrpSpPr/>
            <p:nvPr/>
          </p:nvGrpSpPr>
          <p:grpSpPr>
            <a:xfrm>
              <a:off x="4303322" y="4465957"/>
              <a:ext cx="1967929" cy="827190"/>
              <a:chOff x="3144106" y="3278881"/>
              <a:chExt cx="1967929" cy="827190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3250860" y="3504488"/>
                <a:ext cx="1409698" cy="162988"/>
                <a:chOff x="126113" y="2047164"/>
                <a:chExt cx="992496" cy="162988"/>
              </a:xfrm>
            </p:grpSpPr>
            <p:cxnSp>
              <p:nvCxnSpPr>
                <p:cNvPr id="35" name="Connecteur droit 34"/>
                <p:cNvCxnSpPr/>
                <p:nvPr/>
              </p:nvCxnSpPr>
              <p:spPr>
                <a:xfrm flipV="1">
                  <a:off x="45977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necteur droit 35"/>
                <p:cNvCxnSpPr/>
                <p:nvPr/>
              </p:nvCxnSpPr>
              <p:spPr>
                <a:xfrm>
                  <a:off x="126113" y="2047164"/>
                  <a:ext cx="992496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ZoneTexte 32"/>
              <p:cNvSpPr txBox="1"/>
              <p:nvPr/>
            </p:nvSpPr>
            <p:spPr>
              <a:xfrm>
                <a:off x="3487105" y="3859850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02/07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4" name="ZoneTexte 33"/>
              <p:cNvSpPr txBox="1"/>
              <p:nvPr/>
            </p:nvSpPr>
            <p:spPr>
              <a:xfrm>
                <a:off x="3144106" y="3278881"/>
                <a:ext cx="196792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Lancement procédure au TC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2" name="Groupe 21"/>
            <p:cNvGrpSpPr/>
            <p:nvPr/>
          </p:nvGrpSpPr>
          <p:grpSpPr>
            <a:xfrm>
              <a:off x="6053663" y="4312317"/>
              <a:ext cx="2047355" cy="980830"/>
              <a:chOff x="6053663" y="4312317"/>
              <a:chExt cx="2047355" cy="980830"/>
            </a:xfrm>
          </p:grpSpPr>
          <p:grpSp>
            <p:nvGrpSpPr>
              <p:cNvPr id="27" name="Groupe 26"/>
              <p:cNvGrpSpPr/>
              <p:nvPr/>
            </p:nvGrpSpPr>
            <p:grpSpPr>
              <a:xfrm>
                <a:off x="6119663" y="4691564"/>
                <a:ext cx="1900387" cy="148174"/>
                <a:chOff x="162353" y="2170274"/>
                <a:chExt cx="1410894" cy="148174"/>
              </a:xfrm>
            </p:grpSpPr>
            <p:cxnSp>
              <p:nvCxnSpPr>
                <p:cNvPr id="30" name="Connecteur droit 29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/>
                <p:cNvCxnSpPr/>
                <p:nvPr/>
              </p:nvCxnSpPr>
              <p:spPr>
                <a:xfrm>
                  <a:off x="162353" y="2170274"/>
                  <a:ext cx="1410894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ZoneTexte 27"/>
              <p:cNvSpPr txBox="1"/>
              <p:nvPr/>
            </p:nvSpPr>
            <p:spPr>
              <a:xfrm>
                <a:off x="6338075" y="5046926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10/07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>
                <a:off x="6053663" y="4312317"/>
                <a:ext cx="20473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Rejet de la demande Sorégies au TA</a:t>
                </a: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Sorégies fait appel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23" name="Connecteur droit 22"/>
            <p:cNvCxnSpPr/>
            <p:nvPr/>
          </p:nvCxnSpPr>
          <p:spPr>
            <a:xfrm flipV="1">
              <a:off x="8236305" y="4146677"/>
              <a:ext cx="0" cy="707875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6781476" y="4154743"/>
              <a:ext cx="1900387" cy="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oneTexte 24"/>
            <p:cNvSpPr txBox="1"/>
            <p:nvPr/>
          </p:nvSpPr>
          <p:spPr>
            <a:xfrm>
              <a:off x="7921955" y="5046926"/>
              <a:ext cx="6286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Nov-Dec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6726733" y="3787433"/>
              <a:ext cx="20040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Divers courriers SIEDS-SIEEDV dans</a:t>
              </a:r>
            </a:p>
            <a:p>
              <a:r>
                <a:rPr lang="fr-FR" sz="1000" dirty="0" smtClean="0">
                  <a:solidFill>
                    <a:schemeClr val="tx2"/>
                  </a:solidFill>
                </a:rPr>
                <a:t>Le but d’organiser une réunion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297" y="2927642"/>
            <a:ext cx="1846197" cy="184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8494" y="4554444"/>
            <a:ext cx="1721244" cy="172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203" y="4573594"/>
            <a:ext cx="1878824" cy="165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3432" y="3067893"/>
            <a:ext cx="1871371" cy="150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necteur droit avec flèche 7"/>
          <p:cNvCxnSpPr>
            <a:stCxn id="19" idx="2"/>
          </p:cNvCxnSpPr>
          <p:nvPr/>
        </p:nvCxnSpPr>
        <p:spPr>
          <a:xfrm>
            <a:off x="1425396" y="2927642"/>
            <a:ext cx="0" cy="140251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ngle 9"/>
          <p:cNvCxnSpPr>
            <a:stCxn id="15" idx="2"/>
          </p:cNvCxnSpPr>
          <p:nvPr/>
        </p:nvCxnSpPr>
        <p:spPr>
          <a:xfrm rot="5400000">
            <a:off x="2412801" y="3623551"/>
            <a:ext cx="1778829" cy="387011"/>
          </a:xfrm>
          <a:prstGeom prst="bentConnector3">
            <a:avLst>
              <a:gd name="adj1" fmla="val 4643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7" name="Connecteur droit avec flèche 2056"/>
          <p:cNvCxnSpPr/>
          <p:nvPr/>
        </p:nvCxnSpPr>
        <p:spPr>
          <a:xfrm>
            <a:off x="4697760" y="2867045"/>
            <a:ext cx="0" cy="270602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Connecteur droit avec flèche 2058"/>
          <p:cNvCxnSpPr>
            <a:stCxn id="28" idx="2"/>
          </p:cNvCxnSpPr>
          <p:nvPr/>
        </p:nvCxnSpPr>
        <p:spPr>
          <a:xfrm>
            <a:off x="6389514" y="2877894"/>
            <a:ext cx="0" cy="1828577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Connecteur droit avec flèche 2062"/>
          <p:cNvCxnSpPr>
            <a:stCxn id="25" idx="2"/>
            <a:endCxn id="2056" idx="0"/>
          </p:cNvCxnSpPr>
          <p:nvPr/>
        </p:nvCxnSpPr>
        <p:spPr>
          <a:xfrm>
            <a:off x="8039117" y="2877894"/>
            <a:ext cx="1" cy="189999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4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4478" y="2997767"/>
            <a:ext cx="2166520" cy="15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2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577</Words>
  <Application>Microsoft Office PowerPoint</Application>
  <PresentationFormat>Affichage à l'écran (4:3)</PresentationFormat>
  <Paragraphs>171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Projet Alice  Etat des lieux</vt:lpstr>
      <vt:lpstr>Index</vt:lpstr>
      <vt:lpstr>1. - Chronologie des relations Séolis / Sorégies (1/2)</vt:lpstr>
      <vt:lpstr>1. - Chronologie des relations Séolis / Sorégies (2/2)</vt:lpstr>
      <vt:lpstr>2. – Détail de la chronologie par année – 2006</vt:lpstr>
      <vt:lpstr>2. – Détail de la chronologie par année – 2007</vt:lpstr>
      <vt:lpstr>2. – Détail de la chronologie par année – 2008</vt:lpstr>
      <vt:lpstr>2. – Détail de la chronologie par année – 2009</vt:lpstr>
      <vt:lpstr>2. – Détail de la chronologie par année – 2010</vt:lpstr>
      <vt:lpstr>Annexe: Documentation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98</cp:revision>
  <dcterms:created xsi:type="dcterms:W3CDTF">2010-11-12T08:24:40Z</dcterms:created>
  <dcterms:modified xsi:type="dcterms:W3CDTF">2011-02-22T11:43:10Z</dcterms:modified>
</cp:coreProperties>
</file>