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96" r:id="rId4"/>
    <p:sldId id="289" r:id="rId5"/>
    <p:sldId id="301" r:id="rId6"/>
    <p:sldId id="318" r:id="rId7"/>
    <p:sldId id="307" r:id="rId8"/>
    <p:sldId id="310" r:id="rId9"/>
    <p:sldId id="311" r:id="rId10"/>
    <p:sldId id="317" r:id="rId11"/>
    <p:sldId id="298" r:id="rId12"/>
    <p:sldId id="299" r:id="rId13"/>
    <p:sldId id="300" r:id="rId14"/>
    <p:sldId id="305" r:id="rId15"/>
    <p:sldId id="302" r:id="rId16"/>
    <p:sldId id="303" r:id="rId17"/>
    <p:sldId id="313" r:id="rId18"/>
    <p:sldId id="319" r:id="rId19"/>
    <p:sldId id="291" r:id="rId20"/>
    <p:sldId id="320" r:id="rId21"/>
    <p:sldId id="306" r:id="rId22"/>
    <p:sldId id="312" r:id="rId23"/>
    <p:sldId id="314" r:id="rId24"/>
    <p:sldId id="315" r:id="rId25"/>
    <p:sldId id="316" r:id="rId26"/>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100" d="100"/>
          <a:sy n="100" d="100"/>
        </p:scale>
        <p:origin x="-582" y="246"/>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22/03/2011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xmlns=""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22/03/2011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xmlns=""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7</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Directoire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
        <p:nvSpPr>
          <p:cNvPr id="5" name="ZoneTexte 4"/>
          <p:cNvSpPr txBox="1"/>
          <p:nvPr/>
        </p:nvSpPr>
        <p:spPr>
          <a:xfrm>
            <a:off x="5462650" y="629393"/>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Document pour discussion</a:t>
            </a:r>
            <a:endParaRPr lang="fr-F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Conclusion</a:t>
            </a: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1:</a:t>
            </a:r>
          </a:p>
          <a:p>
            <a:pPr marL="457200" marR="0" lvl="0" indent="-457200" fontAlgn="auto">
              <a:spcBef>
                <a:spcPct val="0"/>
              </a:spcBef>
              <a:spcAft>
                <a:spcPts val="0"/>
              </a:spcAft>
              <a:buClrTx/>
              <a:buSzTx/>
              <a:tabLst/>
              <a:defRPr/>
            </a:pPr>
            <a:r>
              <a:rPr lang="fr-FR" sz="2800" dirty="0" smtClean="0">
                <a:solidFill>
                  <a:schemeClr val="tx2">
                    <a:lumMod val="75000"/>
                  </a:schemeClr>
                </a:solidFill>
              </a:rPr>
              <a:t> 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Backup 1. - Chronologie </a:t>
            </a:r>
            <a:r>
              <a:rPr lang="fr-FR" sz="2400" dirty="0">
                <a:solidFill>
                  <a:schemeClr val="tx2">
                    <a:lumMod val="75000"/>
                  </a:schemeClr>
                </a:solidFill>
              </a:rPr>
              <a:t>des relations Séolis / </a:t>
            </a:r>
            <a:r>
              <a:rPr lang="fr-FR" sz="2400" dirty="0" smtClean="0">
                <a:solidFill>
                  <a:schemeClr val="tx2">
                    <a:lumMod val="75000"/>
                  </a:schemeClr>
                </a:solidFill>
              </a:rPr>
              <a:t>Sorégies (1/2)</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3"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 name="Groupe 86"/>
          <p:cNvGrpSpPr/>
          <p:nvPr/>
        </p:nvGrpSpPr>
        <p:grpSpPr>
          <a:xfrm>
            <a:off x="6058669" y="3182201"/>
            <a:ext cx="1967929" cy="827190"/>
            <a:chOff x="3792925" y="3278881"/>
            <a:chExt cx="1967929" cy="827190"/>
          </a:xfrm>
        </p:grpSpPr>
        <p:grpSp>
          <p:nvGrpSpPr>
            <p:cNvPr id="9"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10" name="Groupe 38"/>
          <p:cNvGrpSpPr/>
          <p:nvPr/>
        </p:nvGrpSpPr>
        <p:grpSpPr>
          <a:xfrm>
            <a:off x="7686617" y="3028561"/>
            <a:ext cx="1479892" cy="1030578"/>
            <a:chOff x="1161234" y="1791026"/>
            <a:chExt cx="147989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12"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13"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7"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p14="http://schemas.microsoft.com/office/powerpoint/2010/main" xmlns="" val="352514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grpSp>
        <p:nvGrpSpPr>
          <p:cNvPr id="3"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 name="Groupe 86"/>
            <p:cNvGrpSpPr/>
            <p:nvPr/>
          </p:nvGrpSpPr>
          <p:grpSpPr>
            <a:xfrm>
              <a:off x="5120443" y="2349475"/>
              <a:ext cx="1627948" cy="966265"/>
              <a:chOff x="3790532" y="3139806"/>
              <a:chExt cx="1627948" cy="966265"/>
            </a:xfrm>
          </p:grpSpPr>
          <p:grpSp>
            <p:nvGrpSpPr>
              <p:cNvPr id="9"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0" name="Groupe 38"/>
            <p:cNvGrpSpPr/>
            <p:nvPr/>
          </p:nvGrpSpPr>
          <p:grpSpPr>
            <a:xfrm>
              <a:off x="6920070" y="2337889"/>
              <a:ext cx="1447832" cy="1030578"/>
              <a:chOff x="1161234" y="1791026"/>
              <a:chExt cx="144783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2" name="Groupe 87"/>
            <p:cNvGrpSpPr/>
            <p:nvPr/>
          </p:nvGrpSpPr>
          <p:grpSpPr>
            <a:xfrm>
              <a:off x="2933560" y="2077103"/>
              <a:ext cx="2217064" cy="1267194"/>
              <a:chOff x="3820705" y="2987316"/>
              <a:chExt cx="2217064" cy="1267194"/>
            </a:xfrm>
          </p:grpSpPr>
          <p:grpSp>
            <p:nvGrpSpPr>
              <p:cNvPr id="13"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14"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16" name="Groupe 93"/>
            <p:cNvGrpSpPr/>
            <p:nvPr/>
          </p:nvGrpSpPr>
          <p:grpSpPr>
            <a:xfrm>
              <a:off x="4303322" y="4465957"/>
              <a:ext cx="1967929" cy="827190"/>
              <a:chOff x="3144106" y="3278881"/>
              <a:chExt cx="1967929" cy="827190"/>
            </a:xfrm>
          </p:grpSpPr>
          <p:grpSp>
            <p:nvGrpSpPr>
              <p:cNvPr id="17"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18" name="Groupe 24"/>
            <p:cNvGrpSpPr/>
            <p:nvPr/>
          </p:nvGrpSpPr>
          <p:grpSpPr>
            <a:xfrm>
              <a:off x="6053663" y="4312317"/>
              <a:ext cx="2047355" cy="980829"/>
              <a:chOff x="6053663" y="4312317"/>
              <a:chExt cx="2047355" cy="980829"/>
            </a:xfrm>
          </p:grpSpPr>
          <p:grpSp>
            <p:nvGrpSpPr>
              <p:cNvPr id="19"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
        <p:nvSpPr>
          <p:cNvPr id="60"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smtClean="0">
                <a:ln>
                  <a:noFill/>
                </a:ln>
                <a:solidFill>
                  <a:schemeClr val="tx2">
                    <a:lumMod val="75000"/>
                  </a:schemeClr>
                </a:solidFill>
                <a:effectLst/>
                <a:uLnTx/>
                <a:uFillTx/>
                <a:latin typeface="+mn-lt"/>
                <a:ea typeface="+mn-ea"/>
                <a:cs typeface="+mn-cs"/>
              </a:rPr>
              <a:t>Backup 1. - Chronologie des relations Séolis / Sorégies (1/2)</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59" name="Bouton d'action : Retour 58">
            <a:hlinkClick r:id="rId2" action="ppaction://hlinksldjump" highlightClick="1"/>
          </p:cNvPr>
          <p:cNvSpPr/>
          <p:nvPr/>
        </p:nvSpPr>
        <p:spPr>
          <a:xfrm>
            <a:off x="8716488" y="5830784"/>
            <a:ext cx="285008" cy="237507"/>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4058146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2:</a:t>
            </a:r>
          </a:p>
          <a:p>
            <a:pPr marL="457200" marR="0" lvl="0" indent="-457200" fontAlgn="auto">
              <a:spcBef>
                <a:spcPct val="0"/>
              </a:spcBef>
              <a:spcAft>
                <a:spcPts val="0"/>
              </a:spcAft>
              <a:buClrTx/>
              <a:buSzTx/>
              <a:tabLst/>
              <a:defRPr/>
            </a:pPr>
            <a:r>
              <a:rPr lang="fr-FR" sz="2800" dirty="0" smtClean="0">
                <a:solidFill>
                  <a:schemeClr val="tx2">
                    <a:lumMod val="75000"/>
                  </a:schemeClr>
                </a:solidFill>
              </a:rPr>
              <a:t> Stratégie de Fusion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Analyse </a:t>
            </a:r>
            <a:r>
              <a:rPr lang="fr-FR" sz="2400" dirty="0">
                <a:solidFill>
                  <a:schemeClr val="tx2">
                    <a:lumMod val="75000"/>
                  </a:schemeClr>
                </a:solidFill>
              </a:rPr>
              <a:t>de </a:t>
            </a:r>
            <a:r>
              <a:rPr lang="fr-FR" sz="2400" dirty="0" smtClean="0">
                <a:solidFill>
                  <a:schemeClr val="tx2">
                    <a:lumMod val="75000"/>
                  </a:schemeClr>
                </a:solidFill>
              </a:rPr>
              <a:t>l’Objectif </a:t>
            </a:r>
            <a:r>
              <a:rPr lang="fr-FR" sz="24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xmlns=""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697844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xmlns="" val="870322145"/>
              </p:ext>
            </p:extLst>
          </p:nvPr>
        </p:nvGraphicFramePr>
        <p:xfrm>
          <a:off x="467545" y="1121520"/>
          <a:ext cx="8229600" cy="4613802"/>
        </p:xfrm>
        <a:graphic>
          <a:graphicData uri="http://schemas.openxmlformats.org/drawingml/2006/table">
            <a:tbl>
              <a:tblPr firstRow="1" bandRow="1">
                <a:tableStyleId>{5C22544A-7EE6-4342-B048-85BDC9FD1C3A}</a:tableStyleId>
              </a:tblPr>
              <a:tblGrid>
                <a:gridCol w="1931093"/>
                <a:gridCol w="735867"/>
                <a:gridCol w="2270800"/>
                <a:gridCol w="2313583"/>
                <a:gridCol w="978257"/>
              </a:tblGrid>
              <a:tr h="320903">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29768">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09963">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1830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799274">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54385">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2557">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67908">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 l’Objectif de Fusion : Parité</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3:</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err="1" smtClean="0">
                <a:solidFill>
                  <a:schemeClr val="tx2">
                    <a:lumMod val="75000"/>
                  </a:schemeClr>
                </a:solidFill>
              </a:rPr>
              <a:t>Detail</a:t>
            </a:r>
            <a:r>
              <a:rPr lang="fr-FR" sz="2800" dirty="0" smtClean="0">
                <a:solidFill>
                  <a:schemeClr val="tx2">
                    <a:lumMod val="75000"/>
                  </a:schemeClr>
                </a:solidFill>
              </a:rPr>
              <a:t>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pic>
        <p:nvPicPr>
          <p:cNvPr id="9" name="Picture 4"/>
          <p:cNvPicPr>
            <a:picLocks noChangeAspect="1" noChangeArrowheads="1"/>
          </p:cNvPicPr>
          <p:nvPr/>
        </p:nvPicPr>
        <p:blipFill>
          <a:blip r:embed="rId2" cstate="print"/>
          <a:srcRect/>
          <a:stretch>
            <a:fillRect/>
          </a:stretch>
        </p:blipFill>
        <p:spPr bwMode="auto">
          <a:xfrm>
            <a:off x="462950" y="1147810"/>
            <a:ext cx="664771" cy="541609"/>
          </a:xfrm>
          <a:prstGeom prst="rect">
            <a:avLst/>
          </a:prstGeom>
          <a:noFill/>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9664" y="1689420"/>
            <a:ext cx="2576661" cy="27115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2950" y="1689419"/>
            <a:ext cx="5317809" cy="31969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1008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7" name="ZoneTexte 6"/>
          <p:cNvSpPr txBox="1"/>
          <p:nvPr/>
        </p:nvSpPr>
        <p:spPr>
          <a:xfrm>
            <a:off x="457201" y="4963884"/>
            <a:ext cx="8160582"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ressort à c€112m (business traditionnel, réseau et gaz), soit une valeur des titres de €146,6m.</a:t>
            </a:r>
          </a:p>
        </p:txBody>
      </p:sp>
      <p:pic>
        <p:nvPicPr>
          <p:cNvPr id="9" name="Picture 4"/>
          <p:cNvPicPr>
            <a:picLocks noChangeAspect="1" noChangeArrowheads="1"/>
          </p:cNvPicPr>
          <p:nvPr/>
        </p:nvPicPr>
        <p:blipFill>
          <a:blip r:embed="rId2" cstate="print"/>
          <a:srcRect/>
          <a:stretch>
            <a:fillRect/>
          </a:stretch>
        </p:blipFill>
        <p:spPr bwMode="auto">
          <a:xfrm>
            <a:off x="7469579" y="1269898"/>
            <a:ext cx="1148203" cy="935475"/>
          </a:xfrm>
          <a:prstGeom prst="rect">
            <a:avLst/>
          </a:prstGeom>
          <a:noFill/>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1" y="1406104"/>
            <a:ext cx="4543425" cy="19688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1" y="3718176"/>
            <a:ext cx="5286375" cy="1162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Sorégies est en mesure de décider son avenir: la Fusion avec Séolis ou une Nouvelle Stratégie</a:t>
            </a:r>
          </a:p>
          <a:p>
            <a:pPr marL="457200" indent="-457200">
              <a:lnSpc>
                <a:spcPct val="200000"/>
              </a:lnSpc>
              <a:buFont typeface="+mj-lt"/>
              <a:buAutoNum type="arabicPeriod"/>
            </a:pPr>
            <a:r>
              <a:rPr lang="fr-FR" sz="2200" dirty="0" smtClean="0">
                <a:solidFill>
                  <a:schemeClr val="tx2">
                    <a:lumMod val="75000"/>
                  </a:schemeClr>
                </a:solidFill>
              </a:rPr>
              <a:t>Fusion Sorégies-Séolis</a:t>
            </a:r>
          </a:p>
          <a:p>
            <a:pPr marL="457200" indent="-457200">
              <a:lnSpc>
                <a:spcPct val="150000"/>
              </a:lnSpc>
              <a:buFont typeface="+mj-lt"/>
              <a:buAutoNum type="arabicPeriod"/>
            </a:pPr>
            <a:r>
              <a:rPr lang="fr-FR" sz="2200" dirty="0" smtClean="0">
                <a:solidFill>
                  <a:schemeClr val="tx2">
                    <a:lumMod val="75000"/>
                  </a:schemeClr>
                </a:solidFill>
              </a:rPr>
              <a:t>Vente de la Participation dans Séolis</a:t>
            </a:r>
          </a:p>
          <a:p>
            <a:pPr marL="457200" indent="-457200">
              <a:lnSpc>
                <a:spcPct val="200000"/>
              </a:lnSpc>
              <a:buFont typeface="+mj-lt"/>
              <a:buAutoNum type="arabicPeriod"/>
            </a:pPr>
            <a:r>
              <a:rPr lang="fr-FR" sz="2200" dirty="0" smtClean="0">
                <a:solidFill>
                  <a:schemeClr val="tx2">
                    <a:lumMod val="75000"/>
                  </a:schemeClr>
                </a:solidFill>
              </a:rPr>
              <a:t>Conclusions</a:t>
            </a:r>
          </a:p>
          <a:p>
            <a:pPr marL="857250" lvl="1" indent="-457200">
              <a:lnSpc>
                <a:spcPct val="200000"/>
              </a:lnSpc>
              <a:buNone/>
            </a:pPr>
            <a:r>
              <a:rPr lang="fr-FR" sz="2200" dirty="0" err="1" smtClean="0">
                <a:solidFill>
                  <a:schemeClr val="tx2">
                    <a:lumMod val="75000"/>
                  </a:schemeClr>
                </a:solidFill>
              </a:rPr>
              <a:t>Back-Up</a:t>
            </a:r>
            <a:endParaRPr lang="fr-FR" sz="2200" dirty="0" smtClean="0">
              <a:solidFill>
                <a:schemeClr val="tx2">
                  <a:lumMod val="75000"/>
                </a:schemeClr>
              </a:solidFill>
            </a:endParaRP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(1/2)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1306832"/>
            <a:ext cx="1858963" cy="554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 y="5944255"/>
            <a:ext cx="8229600" cy="390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200" y="1891386"/>
            <a:ext cx="5137750" cy="23783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754088" y="1860869"/>
            <a:ext cx="2932712" cy="17991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61740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€90m.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9135" y="1467362"/>
            <a:ext cx="3731865" cy="15849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9135" y="3368450"/>
            <a:ext cx="5579714" cy="1227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4:</a:t>
            </a:r>
          </a:p>
          <a:p>
            <a:pPr marL="457200" marR="0" lvl="0" indent="-457200" fontAlgn="auto">
              <a:spcBef>
                <a:spcPct val="0"/>
              </a:spcBef>
              <a:spcAft>
                <a:spcPts val="0"/>
              </a:spcAft>
              <a:buClrTx/>
              <a:buSzTx/>
              <a:tabLst/>
              <a:defRPr/>
            </a:pPr>
            <a:r>
              <a:rPr lang="fr-FR" sz="2800" dirty="0" smtClean="0">
                <a:solidFill>
                  <a:schemeClr val="tx2">
                    <a:lumMod val="75000"/>
                  </a:schemeClr>
                </a:solidFill>
              </a:rPr>
              <a:t> 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des 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Sieds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xmlns="" val="4251530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24</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xmlns=""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24538166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25</a:t>
            </a:fld>
            <a:endParaRPr lang="fr-FR" dirty="0"/>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12162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59965"/>
            <a:ext cx="8229600" cy="84943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la Fusion avec Séolis ou une  Nouvelle Stratégie (1/2)</a:t>
            </a:r>
            <a:endParaRPr lang="fr-FR" sz="2400" dirty="0">
              <a:solidFill>
                <a:schemeClr val="tx2">
                  <a:lumMod val="75000"/>
                </a:schemeClr>
              </a:solidFill>
            </a:endParaRPr>
          </a:p>
        </p:txBody>
      </p:sp>
      <p:sp>
        <p:nvSpPr>
          <p:cNvPr id="3" name="Sous-titre 2"/>
          <p:cNvSpPr>
            <a:spLocks noGrp="1"/>
          </p:cNvSpPr>
          <p:nvPr>
            <p:ph idx="1"/>
          </p:nvPr>
        </p:nvSpPr>
        <p:spPr>
          <a:xfrm>
            <a:off x="504967" y="1218732"/>
            <a:ext cx="8188657" cy="1595721"/>
          </a:xfrm>
          <a:noFill/>
          <a:ln>
            <a:solidFill>
              <a:schemeClr val="tx2">
                <a:lumMod val="75000"/>
              </a:schemeClr>
            </a:solidFill>
          </a:ln>
        </p:spPr>
        <p:txBody>
          <a:bodyPr lIns="144000">
            <a:noAutofit/>
          </a:bodyPr>
          <a:lstStyle/>
          <a:p>
            <a:pPr marL="0" indent="0">
              <a:spcBef>
                <a:spcPts val="0"/>
              </a:spcBef>
              <a:buNone/>
            </a:pPr>
            <a:r>
              <a:rPr lang="fr-FR" sz="1600" dirty="0" smtClean="0">
                <a:solidFill>
                  <a:schemeClr val="tx2">
                    <a:lumMod val="75000"/>
                  </a:schemeClr>
                </a:solidFill>
              </a:rPr>
              <a:t>La relation entre Sorégies / SIEEDV et Séolis SIEDS peut se résumer à 3 ans de divergences et de conflits qui ont abouti à un blocage du dialogue entre les parties, trouvant son aboutissement dans:</a:t>
            </a:r>
          </a:p>
          <a:p>
            <a:pPr>
              <a:spcBef>
                <a:spcPts val="0"/>
              </a:spcBef>
              <a:buFontTx/>
              <a:buChar char="-"/>
            </a:pPr>
            <a:r>
              <a:rPr lang="fr-FR" sz="1600" dirty="0" smtClean="0">
                <a:solidFill>
                  <a:schemeClr val="tx2">
                    <a:lumMod val="75000"/>
                  </a:schemeClr>
                </a:solidFill>
              </a:rPr>
              <a:t>deux procédures contentieuses;</a:t>
            </a:r>
          </a:p>
          <a:p>
            <a:pPr>
              <a:spcBef>
                <a:spcPts val="0"/>
              </a:spcBef>
              <a:buFontTx/>
              <a:buChar char="-"/>
            </a:pPr>
            <a:r>
              <a:rPr lang="fr-FR" sz="1600" dirty="0" smtClean="0">
                <a:solidFill>
                  <a:schemeClr val="tx2">
                    <a:lumMod val="75000"/>
                  </a:schemeClr>
                </a:solidFill>
              </a:rPr>
              <a:t>Pour Séolis, une complexité de gestion et de définition de sa stratégie;</a:t>
            </a:r>
          </a:p>
          <a:p>
            <a:pPr>
              <a:spcBef>
                <a:spcPts val="0"/>
              </a:spcBef>
              <a:buFontTx/>
              <a:buChar char="-"/>
            </a:pPr>
            <a:r>
              <a:rPr lang="fr-FR" sz="1600" dirty="0" smtClean="0">
                <a:solidFill>
                  <a:schemeClr val="tx2">
                    <a:lumMod val="75000"/>
                  </a:schemeClr>
                </a:solidFill>
              </a:rPr>
              <a:t>Pour Sorégies, une immobilisation financière et en ressources internes importante.</a:t>
            </a:r>
            <a:endParaRPr lang="fr-FR" sz="16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7" name="Sous-titre 2"/>
          <p:cNvSpPr txBox="1">
            <a:spLocks/>
          </p:cNvSpPr>
          <p:nvPr/>
        </p:nvSpPr>
        <p:spPr>
          <a:xfrm>
            <a:off x="504967" y="2893151"/>
            <a:ext cx="8188657" cy="3329519"/>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Au cours du processus, deux divergences de fonds semblent s’être fait jour: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financier</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ayant permis à Sorégies de participer à son capital sur la base de la Valeur Nette Comptable des actifs apportés, veut faire valoir une certaine réciprocité.</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souhaite valoriser sa participation dans Séolis et toute participation croisée sur son propre capital </a:t>
            </a:r>
            <a:r>
              <a:rPr lang="fr-FR" sz="1600" dirty="0" smtClean="0">
                <a:solidFill>
                  <a:schemeClr val="tx2">
                    <a:lumMod val="75000"/>
                  </a:schemeClr>
                </a:solidFill>
              </a:rPr>
              <a:t>à sa « </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valeur vénale </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stratégique et humain:</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s’estime trahie par ce qu’elle considère comme une « politique du fait accompli » menée par sa contrepartie, d’où le sentiment d’avoir « perdu la face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de son côté, a dû poursuivre ses buts stratégiques  selon son propre calendrier, incompatible avec les atermoiements de Séolis.</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6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8" name="Bouton d'action : Suivant 7">
            <a:hlinkClick r:id="rId2" action="ppaction://hlinksldjump" highlightClick="1"/>
          </p:cNvPr>
          <p:cNvSpPr/>
          <p:nvPr/>
        </p:nvSpPr>
        <p:spPr>
          <a:xfrm>
            <a:off x="8383979" y="2529445"/>
            <a:ext cx="296883" cy="28500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95262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la Fusion avec Séolis ou une Nouvelle Stratégie (2/2)</a:t>
            </a:r>
            <a:endParaRPr lang="fr-FR" sz="2400" dirty="0">
              <a:solidFill>
                <a:schemeClr val="tx2">
                  <a:lumMod val="75000"/>
                </a:schemeClr>
              </a:solidFill>
            </a:endParaRPr>
          </a:p>
        </p:txBody>
      </p:sp>
      <p:sp>
        <p:nvSpPr>
          <p:cNvPr id="3" name="Sous-titre 2"/>
          <p:cNvSpPr>
            <a:spLocks noGrp="1"/>
          </p:cNvSpPr>
          <p:nvPr>
            <p:ph idx="1"/>
          </p:nvPr>
        </p:nvSpPr>
        <p:spPr>
          <a:xfrm>
            <a:off x="636530" y="2494089"/>
            <a:ext cx="3878319" cy="1656266"/>
          </a:xfrm>
          <a:noFill/>
          <a:ln>
            <a:solidFill>
              <a:schemeClr val="tx2">
                <a:lumMod val="75000"/>
              </a:schemeClr>
            </a:solidFill>
          </a:ln>
        </p:spPr>
        <p:txBody>
          <a:bodyPr lIns="144000">
            <a:noAutofit/>
          </a:bodyPr>
          <a:lstStyle/>
          <a:p>
            <a:pPr marL="0" lvl="1" indent="0">
              <a:spcBef>
                <a:spcPts val="0"/>
              </a:spcBef>
              <a:buNone/>
            </a:pPr>
            <a:r>
              <a:rPr lang="fr-FR" sz="1400" dirty="0" smtClean="0">
                <a:solidFill>
                  <a:schemeClr val="tx2">
                    <a:lumMod val="75000"/>
                  </a:schemeClr>
                </a:solidFill>
              </a:rPr>
              <a:t>Objectifs: </a:t>
            </a:r>
          </a:p>
          <a:p>
            <a:pPr marL="285750" lvl="1">
              <a:spcBef>
                <a:spcPts val="0"/>
              </a:spcBef>
              <a:buFont typeface="Arial" pitchFamily="34" charset="0"/>
              <a:buChar char="•"/>
            </a:pPr>
            <a:r>
              <a:rPr lang="fr-FR" sz="1400" dirty="0" smtClean="0">
                <a:solidFill>
                  <a:schemeClr val="tx2">
                    <a:lumMod val="75000"/>
                  </a:schemeClr>
                </a:solidFill>
              </a:rPr>
              <a:t>créer la première ELD française;</a:t>
            </a:r>
          </a:p>
          <a:p>
            <a:pPr marL="285750" lvl="1">
              <a:spcBef>
                <a:spcPts val="0"/>
              </a:spcBef>
              <a:buFont typeface="Arial" pitchFamily="34" charset="0"/>
              <a:buChar char="•"/>
            </a:pPr>
            <a:r>
              <a:rPr lang="fr-FR" sz="1400" dirty="0" smtClean="0">
                <a:solidFill>
                  <a:schemeClr val="tx2">
                    <a:lumMod val="75000"/>
                  </a:schemeClr>
                </a:solidFill>
              </a:rPr>
              <a:t>bénéficier de synergies dans la  gestion du réseau et la commercialisation sur le territoire existant; </a:t>
            </a:r>
          </a:p>
          <a:p>
            <a:pPr marL="285750" lvl="1">
              <a:spcBef>
                <a:spcPts val="0"/>
              </a:spcBef>
              <a:buFont typeface="Arial" pitchFamily="34" charset="0"/>
              <a:buChar char="•"/>
            </a:pPr>
            <a:r>
              <a:rPr lang="fr-FR" sz="1400" dirty="0" smtClean="0">
                <a:solidFill>
                  <a:schemeClr val="tx2">
                    <a:lumMod val="75000"/>
                  </a:schemeClr>
                </a:solidFill>
              </a:rPr>
              <a:t>préparer le développement futur.</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8" name="ZoneTexte 7"/>
          <p:cNvSpPr txBox="1"/>
          <p:nvPr/>
        </p:nvSpPr>
        <p:spPr>
          <a:xfrm>
            <a:off x="600908" y="2134645"/>
            <a:ext cx="3913942"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1</a:t>
            </a:r>
            <a:r>
              <a:rPr lang="fr-FR" sz="1600" b="1" dirty="0" smtClean="0">
                <a:solidFill>
                  <a:schemeClr val="tx2">
                    <a:lumMod val="75000"/>
                  </a:schemeClr>
                </a:solidFill>
              </a:rPr>
              <a:t>: Fusion</a:t>
            </a:r>
          </a:p>
        </p:txBody>
      </p:sp>
      <p:sp>
        <p:nvSpPr>
          <p:cNvPr id="11" name="ZoneTexte 10"/>
          <p:cNvSpPr txBox="1"/>
          <p:nvPr/>
        </p:nvSpPr>
        <p:spPr>
          <a:xfrm>
            <a:off x="504966" y="1111459"/>
            <a:ext cx="8188657" cy="776720"/>
          </a:xfrm>
          <a:prstGeom prst="rect">
            <a:avLst/>
          </a:prstGeom>
          <a:noFill/>
          <a:ln>
            <a:solidFill>
              <a:schemeClr val="tx2">
                <a:lumMod val="75000"/>
              </a:schemeClr>
            </a:solidFill>
          </a:ln>
        </p:spPr>
        <p:txBody>
          <a:bodyPr vert="horz" lIns="144000" tIns="45720" rIns="91440" bIns="45720" rtlCol="0">
            <a:noAutofit/>
          </a:bodyPr>
          <a:lstStyle/>
          <a:p>
            <a:pPr marL="180000" lvl="1"/>
            <a:r>
              <a:rPr lang="fr-FR" sz="1600" dirty="0" smtClean="0">
                <a:solidFill>
                  <a:schemeClr val="tx2">
                    <a:lumMod val="75000"/>
                  </a:schemeClr>
                </a:solidFill>
              </a:rPr>
              <a:t>Considérant l’expérience passée, Sorégies peut et doit prendre une décision sur une question de fond</a:t>
            </a:r>
            <a:r>
              <a:rPr lang="fr-FR" sz="1600" baseline="30000" dirty="0" smtClean="0">
                <a:solidFill>
                  <a:schemeClr val="tx2">
                    <a:lumMod val="75000"/>
                  </a:schemeClr>
                </a:solidFill>
              </a:rPr>
              <a:t>1</a:t>
            </a:r>
            <a:r>
              <a:rPr lang="fr-FR" sz="1600" b="1" dirty="0" smtClean="0">
                <a:solidFill>
                  <a:schemeClr val="tx2">
                    <a:lumMod val="75000"/>
                  </a:schemeClr>
                </a:solidFill>
              </a:rPr>
              <a:t>: La fusion avec Séolis est-elle encore un objectif réaliste ou est-ce le moment de changement de cap vers une autre </a:t>
            </a:r>
            <a:r>
              <a:rPr lang="fr-FR" sz="1600" b="1" dirty="0" smtClean="0">
                <a:solidFill>
                  <a:schemeClr val="tx2">
                    <a:lumMod val="75000"/>
                  </a:schemeClr>
                </a:solidFill>
              </a:rPr>
              <a:t>stratégie?</a:t>
            </a:r>
            <a:endParaRPr lang="fr-FR" sz="1600" b="1" dirty="0" smtClean="0">
              <a:solidFill>
                <a:schemeClr val="tx2">
                  <a:lumMod val="75000"/>
                </a:schemeClr>
              </a:solidFill>
            </a:endParaRPr>
          </a:p>
        </p:txBody>
      </p:sp>
      <p:sp>
        <p:nvSpPr>
          <p:cNvPr id="16" name="Sous-titre 2"/>
          <p:cNvSpPr txBox="1">
            <a:spLocks/>
          </p:cNvSpPr>
          <p:nvPr/>
        </p:nvSpPr>
        <p:spPr>
          <a:xfrm>
            <a:off x="4886325" y="2479423"/>
            <a:ext cx="3877664"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400" dirty="0" smtClean="0">
                <a:solidFill>
                  <a:schemeClr val="tx2">
                    <a:lumMod val="75000"/>
                  </a:schemeClr>
                </a:solidFill>
              </a:rPr>
              <a:t>Défis à surmonter:</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Effacer les affronts du passé;</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Régler le différend liés à la valorisation de la participation de 15% et à la parité de fusion;</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Adopter une vision stratégique commune ;</a:t>
            </a:r>
          </a:p>
          <a:p>
            <a:pPr marL="285750" marR="0" lvl="1" indent="-21600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Négocier un nouveau protocole de fusion crédible.</a:t>
            </a:r>
          </a:p>
          <a:p>
            <a:pPr marL="177800" marR="0" lvl="1" indent="-177800" algn="l" defTabSz="914400" rtl="0" eaLnBrk="1" fontAlgn="auto" latinLnBrk="0" hangingPunct="1">
              <a:lnSpc>
                <a:spcPct val="100000"/>
              </a:lnSpc>
              <a:spcBef>
                <a:spcPts val="0"/>
              </a:spcBef>
              <a:spcAft>
                <a:spcPts val="0"/>
              </a:spcAft>
              <a:buClrTx/>
              <a:buSzTx/>
              <a:tabLst/>
              <a:defRPr/>
            </a:pP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19" name="Connecteur en angle 18"/>
          <p:cNvCxnSpPr>
            <a:stCxn id="11" idx="1"/>
            <a:endCxn id="8" idx="1"/>
          </p:cNvCxnSpPr>
          <p:nvPr/>
        </p:nvCxnSpPr>
        <p:spPr>
          <a:xfrm rot="10800000" flipH="1" flipV="1">
            <a:off x="504966" y="1499818"/>
            <a:ext cx="95942" cy="804103"/>
          </a:xfrm>
          <a:prstGeom prst="bentConnector3">
            <a:avLst>
              <a:gd name="adj1" fmla="val -238269"/>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Sous-titre 2"/>
          <p:cNvSpPr txBox="1">
            <a:spLocks/>
          </p:cNvSpPr>
          <p:nvPr/>
        </p:nvSpPr>
        <p:spPr>
          <a:xfrm>
            <a:off x="705805" y="4807799"/>
            <a:ext cx="3791535" cy="1487360"/>
          </a:xfrm>
          <a:prstGeom prst="rect">
            <a:avLst/>
          </a:prstGeom>
          <a:noFill/>
          <a:ln>
            <a:solidFill>
              <a:schemeClr val="tx2">
                <a:lumMod val="75000"/>
              </a:schemeClr>
            </a:solidFill>
          </a:ln>
        </p:spPr>
        <p:txBody>
          <a:bodyPr vert="horz" lIns="144000" tIns="45720" rIns="91440" bIns="45720" rtlCol="0">
            <a:noAutofit/>
          </a:bodyPr>
          <a:lstStyle/>
          <a:p>
            <a:pPr marL="0" marR="0" lvl="1" indent="0"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350" b="0" i="0" u="none" strike="noStrike" kern="1200" cap="none" spc="0" normalizeH="0" baseline="0" noProof="0" dirty="0" smtClean="0">
                <a:ln>
                  <a:noFill/>
                </a:ln>
                <a:solidFill>
                  <a:schemeClr val="tx2">
                    <a:lumMod val="75000"/>
                  </a:schemeClr>
                </a:solidFill>
                <a:effectLst/>
                <a:uLnTx/>
                <a:uFillTx/>
              </a:rPr>
              <a:t>Objectif: </a:t>
            </a:r>
          </a:p>
          <a:p>
            <a:pPr marL="285750" lvl="1" indent="-285750">
              <a:buFont typeface="Arial" pitchFamily="34" charset="0"/>
              <a:buChar char="•"/>
              <a:defRPr/>
            </a:pPr>
            <a:r>
              <a:rPr lang="fr-FR" sz="1350" dirty="0" smtClean="0">
                <a:solidFill>
                  <a:schemeClr val="tx2">
                    <a:lumMod val="75000"/>
                  </a:schemeClr>
                </a:solidFill>
              </a:rPr>
              <a:t>À court terme, optimiser </a:t>
            </a:r>
            <a:r>
              <a:rPr lang="fr-FR" sz="1350" dirty="0">
                <a:solidFill>
                  <a:schemeClr val="tx2">
                    <a:lumMod val="75000"/>
                  </a:schemeClr>
                </a:solidFill>
              </a:rPr>
              <a:t>la sortie de Séolis du point de vu politique, économique et </a:t>
            </a:r>
            <a:r>
              <a:rPr lang="fr-FR" sz="1350" dirty="0" smtClean="0">
                <a:solidFill>
                  <a:schemeClr val="tx2">
                    <a:lumMod val="75000"/>
                  </a:schemeClr>
                </a:solidFill>
              </a:rPr>
              <a:t>social</a:t>
            </a:r>
            <a:endParaRPr lang="fr-FR" sz="1350" dirty="0">
              <a:solidFill>
                <a:schemeClr val="tx2">
                  <a:lumMod val="75000"/>
                </a:schemeClr>
              </a:solidFill>
            </a:endParaRPr>
          </a:p>
          <a:p>
            <a:pPr marL="285750" marR="0" lvl="1" indent="-285750" defTabSz="914400" rtl="0" eaLnBrk="1" fontAlgn="auto" latinLnBrk="0" hangingPunct="1">
              <a:lnSpc>
                <a:spcPct val="100000"/>
              </a:lnSpc>
              <a:spcBef>
                <a:spcPts val="0"/>
              </a:spcBef>
              <a:spcAft>
                <a:spcPts val="0"/>
              </a:spcAft>
              <a:buClrTx/>
              <a:buSzTx/>
              <a:buFont typeface="Arial" pitchFamily="34" charset="0"/>
              <a:buChar char="•"/>
              <a:tabLst/>
              <a:defRPr/>
            </a:pPr>
            <a:r>
              <a:rPr kumimoji="0" lang="fr-FR" sz="1350" b="0" i="0" u="none" strike="noStrike" kern="1200" cap="none" spc="0" normalizeH="0" baseline="0" noProof="0" dirty="0" smtClean="0">
                <a:ln>
                  <a:noFill/>
                </a:ln>
                <a:solidFill>
                  <a:schemeClr val="tx2">
                    <a:lumMod val="75000"/>
                  </a:schemeClr>
                </a:solidFill>
                <a:effectLst/>
                <a:uLnTx/>
                <a:uFillTx/>
              </a:rPr>
              <a:t>une fois constaté que la fusion</a:t>
            </a:r>
            <a:r>
              <a:rPr kumimoji="0" lang="fr-FR" sz="1350" b="0" i="0" u="none" strike="noStrike" kern="1200" cap="none" spc="0" normalizeH="0" noProof="0" dirty="0" smtClean="0">
                <a:ln>
                  <a:noFill/>
                </a:ln>
                <a:solidFill>
                  <a:schemeClr val="tx2">
                    <a:lumMod val="75000"/>
                  </a:schemeClr>
                </a:solidFill>
                <a:effectLst/>
                <a:uLnTx/>
                <a:uFillTx/>
              </a:rPr>
              <a:t> avec Séolis n’est pas viable, Sorégies doit mettre en place une nouvelle stratégie de développement. </a:t>
            </a:r>
            <a:endParaRPr kumimoji="0" lang="fr-FR" sz="1350" b="0" i="0" u="none" strike="noStrike" kern="1200" cap="none" spc="0" normalizeH="0" baseline="0" noProof="0" dirty="0" smtClean="0">
              <a:ln>
                <a:noFill/>
              </a:ln>
              <a:solidFill>
                <a:schemeClr val="tx2">
                  <a:lumMod val="75000"/>
                </a:schemeClr>
              </a:solidFill>
              <a:effectLst/>
              <a:uLnTx/>
              <a:uFillTx/>
            </a:endParaRPr>
          </a:p>
        </p:txBody>
      </p:sp>
      <p:sp>
        <p:nvSpPr>
          <p:cNvPr id="28" name="ZoneTexte 27"/>
          <p:cNvSpPr txBox="1"/>
          <p:nvPr/>
        </p:nvSpPr>
        <p:spPr>
          <a:xfrm>
            <a:off x="670182" y="4448354"/>
            <a:ext cx="384466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2</a:t>
            </a:r>
            <a:r>
              <a:rPr lang="fr-FR" sz="1600" b="1" dirty="0" smtClean="0">
                <a:solidFill>
                  <a:schemeClr val="tx2">
                    <a:lumMod val="75000"/>
                  </a:schemeClr>
                </a:solidFill>
              </a:rPr>
              <a:t>: Nouvelle Stratégie</a:t>
            </a:r>
          </a:p>
        </p:txBody>
      </p:sp>
      <p:sp>
        <p:nvSpPr>
          <p:cNvPr id="29" name="Sous-titre 2"/>
          <p:cNvSpPr txBox="1">
            <a:spLocks/>
          </p:cNvSpPr>
          <p:nvPr/>
        </p:nvSpPr>
        <p:spPr>
          <a:xfrm>
            <a:off x="4886325" y="4807799"/>
            <a:ext cx="3877664" cy="1487360"/>
          </a:xfrm>
          <a:prstGeom prst="rect">
            <a:avLst/>
          </a:prstGeom>
          <a:noFill/>
          <a:ln>
            <a:solidFill>
              <a:schemeClr val="tx2">
                <a:lumMod val="75000"/>
              </a:schemeClr>
            </a:solidFill>
          </a:ln>
        </p:spPr>
        <p:txBody>
          <a:bodyPr vert="horz" lIns="144000" tIns="45720" rIns="91440" bIns="45720" rtlCol="0">
            <a:noAutofit/>
          </a:bodyPr>
          <a:lstStyle/>
          <a:p>
            <a:pPr marL="285750" lvl="1" indent="-285750">
              <a:buFont typeface="Arial" pitchFamily="34" charset="0"/>
              <a:buChar char="•"/>
            </a:pPr>
            <a:r>
              <a:rPr lang="fr-FR" sz="1400" dirty="0" smtClean="0">
                <a:solidFill>
                  <a:schemeClr val="tx2">
                    <a:lumMod val="75000"/>
                  </a:schemeClr>
                </a:solidFill>
              </a:rPr>
              <a:t>Défis à surmonter:</a:t>
            </a:r>
          </a:p>
          <a:p>
            <a:pPr marL="2857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400" dirty="0" smtClean="0">
                <a:solidFill>
                  <a:schemeClr val="tx2">
                    <a:lumMod val="75000"/>
                  </a:schemeClr>
                </a:solidFill>
              </a:rPr>
              <a:t>Définition d’une nouvelle stratégie (seul ou adossé à un nouveau partenaire stratégique);</a:t>
            </a:r>
          </a:p>
        </p:txBody>
      </p:sp>
      <p:cxnSp>
        <p:nvCxnSpPr>
          <p:cNvPr id="38" name="Connecteur en angle 37"/>
          <p:cNvCxnSpPr>
            <a:stCxn id="11" idx="1"/>
            <a:endCxn id="28" idx="1"/>
          </p:cNvCxnSpPr>
          <p:nvPr/>
        </p:nvCxnSpPr>
        <p:spPr>
          <a:xfrm rot="10800000" flipH="1" flipV="1">
            <a:off x="504966" y="1499819"/>
            <a:ext cx="165216" cy="3117812"/>
          </a:xfrm>
          <a:prstGeom prst="bentConnector3">
            <a:avLst>
              <a:gd name="adj1" fmla="val -138364"/>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228599" y="6469432"/>
            <a:ext cx="3108367" cy="253916"/>
          </a:xfrm>
          <a:prstGeom prst="rect">
            <a:avLst/>
          </a:prstGeom>
          <a:noFill/>
        </p:spPr>
        <p:txBody>
          <a:bodyPr wrap="square" rtlCol="0">
            <a:spAutoFit/>
          </a:bodyPr>
          <a:lstStyle/>
          <a:p>
            <a:r>
              <a:rPr lang="fr-FR" sz="1050" baseline="30000" dirty="0" smtClean="0"/>
              <a:t>1</a:t>
            </a:r>
            <a:r>
              <a:rPr lang="fr-FR" sz="1050" dirty="0" smtClean="0"/>
              <a:t> Diverses alternatives ont été analysées (cf. backup).</a:t>
            </a:r>
            <a:endParaRPr lang="fr-FR" sz="1050" dirty="0"/>
          </a:p>
        </p:txBody>
      </p:sp>
      <p:cxnSp>
        <p:nvCxnSpPr>
          <p:cNvPr id="35" name="Connecteur droit avec flèche 34"/>
          <p:cNvCxnSpPr/>
          <p:nvPr/>
        </p:nvCxnSpPr>
        <p:spPr>
          <a:xfrm>
            <a:off x="4514850" y="3209925"/>
            <a:ext cx="40083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a:off x="4497340" y="5457825"/>
            <a:ext cx="40083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 (1/2)</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457200"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Avantages</a:t>
            </a:r>
          </a:p>
        </p:txBody>
      </p:sp>
      <p:sp>
        <p:nvSpPr>
          <p:cNvPr id="11" name="ZoneTexte 10"/>
          <p:cNvSpPr txBox="1"/>
          <p:nvPr/>
        </p:nvSpPr>
        <p:spPr>
          <a:xfrm>
            <a:off x="457200" y="1135209"/>
            <a:ext cx="8271164"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b="1" dirty="0" smtClean="0">
                <a:solidFill>
                  <a:schemeClr val="tx2">
                    <a:lumMod val="75000"/>
                  </a:schemeClr>
                </a:solidFill>
              </a:rPr>
              <a:t>Une fusion Sorégies/Séolis a du sens du point de vue industriel</a:t>
            </a:r>
            <a:r>
              <a:rPr lang="fr-FR" sz="1400" dirty="0" smtClean="0">
                <a:solidFill>
                  <a:schemeClr val="tx2">
                    <a:lumMod val="75000"/>
                  </a:schemeClr>
                </a:solidFill>
              </a:rPr>
              <a:t>: les deux réseaux de distribution sont connexes</a:t>
            </a:r>
            <a:r>
              <a:rPr lang="fr-FR" sz="1400" dirty="0">
                <a:solidFill>
                  <a:schemeClr val="tx2">
                    <a:lumMod val="75000"/>
                  </a:schemeClr>
                </a:solidFill>
              </a:rPr>
              <a:t> </a:t>
            </a:r>
            <a:r>
              <a:rPr lang="fr-FR" sz="1400" dirty="0" smtClean="0">
                <a:solidFill>
                  <a:schemeClr val="tx2">
                    <a:lumMod val="75000"/>
                  </a:schemeClr>
                </a:solidFill>
              </a:rPr>
              <a:t>et les deux sociétés sont complémentaires au niveau financier ainsi que dans l’adaptation aux défis des nouveaux marchés. Elles sont toutefois très éloignées en terme de stratégie, vision et management.</a:t>
            </a:r>
            <a:endParaRPr lang="fr-FR" sz="1400" b="1" dirty="0" smtClean="0">
              <a:solidFill>
                <a:schemeClr val="tx2">
                  <a:lumMod val="75000"/>
                </a:schemeClr>
              </a:solidFill>
            </a:endParaRPr>
          </a:p>
        </p:txBody>
      </p:sp>
      <p:sp>
        <p:nvSpPr>
          <p:cNvPr id="16" name="Sous-titre 2"/>
          <p:cNvSpPr txBox="1">
            <a:spLocks/>
          </p:cNvSpPr>
          <p:nvPr/>
        </p:nvSpPr>
        <p:spPr>
          <a:xfrm>
            <a:off x="457200" y="2509179"/>
            <a:ext cx="4019227" cy="2729571"/>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200" dirty="0" smtClean="0">
                <a:solidFill>
                  <a:schemeClr val="tx2">
                    <a:lumMod val="75000"/>
                  </a:schemeClr>
                </a:solidFill>
              </a:rPr>
              <a:t>Création du </a:t>
            </a:r>
            <a:r>
              <a:rPr lang="fr-FR" sz="1200" b="1" dirty="0" smtClean="0">
                <a:solidFill>
                  <a:schemeClr val="tx2">
                    <a:lumMod val="75000"/>
                  </a:schemeClr>
                </a:solidFill>
              </a:rPr>
              <a:t>premier ELD indépendant </a:t>
            </a:r>
            <a:r>
              <a:rPr lang="fr-FR" sz="1200" dirty="0" smtClean="0">
                <a:solidFill>
                  <a:schemeClr val="tx2">
                    <a:lumMod val="75000"/>
                  </a:schemeClr>
                </a:solidFill>
              </a:rPr>
              <a:t>de France. Pouvoir de lobbying renforcé.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a:t>
            </a: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 pour le</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futur </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renouvellement des concessions de distribution.</a:t>
            </a:r>
          </a:p>
          <a:p>
            <a:pPr marL="177800" lvl="1" indent="-177800">
              <a:spcAft>
                <a:spcPts val="600"/>
              </a:spcAft>
              <a:buClr>
                <a:srgbClr val="00B050"/>
              </a:buClr>
              <a:buSzPct val="120000"/>
              <a:buFont typeface="Calibri" pitchFamily="34" charset="0"/>
              <a:buChar char="+"/>
            </a:pPr>
            <a:r>
              <a:rPr lang="fr-FR" sz="1200" b="1" baseline="0" dirty="0" smtClean="0">
                <a:solidFill>
                  <a:schemeClr val="tx2">
                    <a:lumMod val="75000"/>
                  </a:schemeClr>
                </a:solidFill>
              </a:rPr>
              <a:t>Dilutio</a:t>
            </a:r>
            <a:r>
              <a:rPr lang="fr-FR" sz="1200" b="1" dirty="0" smtClean="0">
                <a:solidFill>
                  <a:schemeClr val="tx2">
                    <a:lumMod val="75000"/>
                  </a:schemeClr>
                </a:solidFill>
              </a:rPr>
              <a:t>n de la dette </a:t>
            </a:r>
            <a:r>
              <a:rPr lang="fr-FR" sz="1200" dirty="0" smtClean="0">
                <a:solidFill>
                  <a:schemeClr val="tx2">
                    <a:lumMod val="75000"/>
                  </a:schemeClr>
                </a:solidFill>
              </a:rPr>
              <a:t>de Sorégies.</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 du risque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de l’activité en marché </a:t>
            </a:r>
            <a:r>
              <a:rPr lang="fr-FR" sz="1200" dirty="0">
                <a:solidFill>
                  <a:schemeClr val="tx2">
                    <a:lumMod val="75000"/>
                  </a:schemeClr>
                </a:solidFill>
              </a:rPr>
              <a:t>libre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production et commercialisation).</a:t>
            </a:r>
          </a:p>
          <a:p>
            <a:pPr marL="177800" lvl="1" indent="-177800">
              <a:spcAft>
                <a:spcPts val="600"/>
              </a:spcAft>
              <a:buClr>
                <a:srgbClr val="00B050"/>
              </a:buClr>
              <a:buSzPct val="120000"/>
              <a:buFont typeface="Calibri" pitchFamily="34" charset="0"/>
              <a:buChar char="+"/>
            </a:pPr>
            <a:r>
              <a:rPr lang="fr-FR" sz="1200" b="1" noProof="0" dirty="0" smtClean="0">
                <a:solidFill>
                  <a:schemeClr val="tx2">
                    <a:lumMod val="75000"/>
                  </a:schemeClr>
                </a:solidFill>
              </a:rPr>
              <a:t>Meilleur portefeuille de clients a tarif réglementé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dirty="0" smtClean="0">
                <a:ln>
                  <a:noFill/>
                </a:ln>
                <a:solidFill>
                  <a:schemeClr val="tx2">
                    <a:lumMod val="75000"/>
                  </a:schemeClr>
                </a:solidFill>
                <a:effectLst/>
                <a:uLnTx/>
                <a:uFillTx/>
                <a:latin typeface="+mn-lt"/>
                <a:ea typeface="+mn-ea"/>
                <a:cs typeface="+mn-cs"/>
              </a:rPr>
              <a:t>Economies d’échelle </a:t>
            </a:r>
            <a:r>
              <a:rPr kumimoji="0" lang="fr-FR" sz="1200" b="0" i="0" u="none" strike="noStrike" kern="1200" cap="none" spc="0" normalizeH="0" dirty="0" smtClean="0">
                <a:ln>
                  <a:noFill/>
                </a:ln>
                <a:solidFill>
                  <a:schemeClr val="tx2">
                    <a:lumMod val="75000"/>
                  </a:schemeClr>
                </a:solidFill>
                <a:effectLst/>
                <a:uLnTx/>
                <a:uFillTx/>
                <a:latin typeface="+mn-lt"/>
                <a:ea typeface="+mn-ea"/>
                <a:cs typeface="+mn-cs"/>
              </a:rPr>
              <a:t>dans la gestion du réseau et l’activité commerciale.</a:t>
            </a:r>
          </a:p>
          <a:p>
            <a:pPr marL="177800" lvl="1" indent="-177800">
              <a:spcAft>
                <a:spcPts val="600"/>
              </a:spcAft>
              <a:buClr>
                <a:srgbClr val="00B050"/>
              </a:buClr>
              <a:buSzPct val="120000"/>
              <a:buFont typeface="Calibri" pitchFamily="34" charset="0"/>
              <a:buChar char="+"/>
            </a:pPr>
            <a:r>
              <a:rPr lang="fr-FR" sz="1200" noProof="0" dirty="0" smtClean="0">
                <a:solidFill>
                  <a:schemeClr val="tx2">
                    <a:lumMod val="75000"/>
                  </a:schemeClr>
                </a:solidFill>
              </a:rPr>
              <a:t>Fusion politiquement et socialement très bien perçue.</a:t>
            </a:r>
            <a:endPar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25" name="ZoneTexte 24"/>
          <p:cNvSpPr txBox="1"/>
          <p:nvPr/>
        </p:nvSpPr>
        <p:spPr>
          <a:xfrm>
            <a:off x="4543534"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Inconvénients</a:t>
            </a:r>
          </a:p>
        </p:txBody>
      </p:sp>
      <p:sp>
        <p:nvSpPr>
          <p:cNvPr id="26" name="Sous-titre 2"/>
          <p:cNvSpPr txBox="1">
            <a:spLocks/>
          </p:cNvSpPr>
          <p:nvPr/>
        </p:nvSpPr>
        <p:spPr>
          <a:xfrm>
            <a:off x="4567306" y="2493813"/>
            <a:ext cx="4161058" cy="2744937"/>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La </a:t>
            </a:r>
            <a:r>
              <a:rPr lang="fr-FR" sz="1200" b="1" dirty="0" smtClean="0">
                <a:solidFill>
                  <a:schemeClr val="tx2">
                    <a:lumMod val="75000"/>
                  </a:schemeClr>
                </a:solidFill>
              </a:rPr>
              <a:t>vision stratégique  </a:t>
            </a:r>
            <a:r>
              <a:rPr lang="fr-FR" sz="1200" dirty="0" smtClean="0">
                <a:solidFill>
                  <a:schemeClr val="tx2">
                    <a:lumMod val="75000"/>
                  </a:schemeClr>
                </a:solidFill>
              </a:rPr>
              <a:t>des sociétés est très </a:t>
            </a:r>
            <a:r>
              <a:rPr lang="fr-FR" sz="1200" b="1" dirty="0" smtClean="0">
                <a:solidFill>
                  <a:schemeClr val="tx2">
                    <a:lumMod val="75000"/>
                  </a:schemeClr>
                </a:solidFill>
              </a:rPr>
              <a:t>divergente</a:t>
            </a:r>
            <a:r>
              <a:rPr lang="fr-FR" sz="1200" dirty="0" smtClean="0">
                <a:solidFill>
                  <a:schemeClr val="tx2">
                    <a:lumMod val="75000"/>
                  </a:schemeClr>
                </a:solidFill>
              </a:rPr>
              <a:t>: Sorégies cherche </a:t>
            </a:r>
            <a:r>
              <a:rPr lang="fr-FR" sz="1200" dirty="0" smtClean="0">
                <a:solidFill>
                  <a:schemeClr val="tx2">
                    <a:lumMod val="75000"/>
                  </a:schemeClr>
                </a:solidFill>
              </a:rPr>
              <a:t>une consolidation de l’expansion, </a:t>
            </a:r>
            <a:r>
              <a:rPr lang="fr-FR" sz="1200" dirty="0" smtClean="0">
                <a:solidFill>
                  <a:schemeClr val="tx2">
                    <a:lumMod val="75000"/>
                  </a:schemeClr>
                </a:solidFill>
              </a:rPr>
              <a:t>Séolis veut défendre </a:t>
            </a:r>
            <a:r>
              <a:rPr lang="fr-FR" sz="1200" dirty="0">
                <a:solidFill>
                  <a:schemeClr val="tx2">
                    <a:lumMod val="75000"/>
                  </a:schemeClr>
                </a:solidFill>
              </a:rPr>
              <a:t>s</a:t>
            </a:r>
            <a:r>
              <a:rPr lang="fr-FR" sz="1200" dirty="0" smtClean="0">
                <a:solidFill>
                  <a:schemeClr val="tx2">
                    <a:lumMod val="75000"/>
                  </a:schemeClr>
                </a:solidFill>
              </a:rPr>
              <a:t>a position actuelle.</a:t>
            </a:r>
          </a:p>
          <a:p>
            <a:pPr marL="177800" lvl="1" indent="-177800">
              <a:spcAft>
                <a:spcPts val="600"/>
              </a:spcAft>
              <a:buClr>
                <a:srgbClr val="FF0000"/>
              </a:buClr>
              <a:buSzPct val="200000"/>
              <a:buFont typeface="Calibri" pitchFamily="34" charset="0"/>
              <a:buChar char="-"/>
            </a:pPr>
            <a:r>
              <a:rPr lang="fr-FR" sz="1200" b="1" dirty="0" smtClean="0">
                <a:solidFill>
                  <a:schemeClr val="tx2">
                    <a:lumMod val="75000"/>
                  </a:schemeClr>
                </a:solidFill>
              </a:rPr>
              <a:t>La parité est un dogme pour Séolis, </a:t>
            </a:r>
            <a:r>
              <a:rPr lang="fr-FR" sz="1200" dirty="0" smtClean="0">
                <a:solidFill>
                  <a:schemeClr val="tx2">
                    <a:lumMod val="75000"/>
                  </a:schemeClr>
                </a:solidFill>
              </a:rPr>
              <a:t>remis en question par Sorégies. Sorégies a évolué dans le marché libre et s’est éloigné de Séolis en termes de valorisation.</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management</a:t>
            </a:r>
            <a:r>
              <a:rPr lang="fr-FR" sz="1200" dirty="0" smtClean="0">
                <a:solidFill>
                  <a:schemeClr val="tx2">
                    <a:lumMod val="75000"/>
                  </a:schemeClr>
                </a:solidFill>
              </a:rPr>
              <a:t> des deux sociétés est </a:t>
            </a:r>
            <a:r>
              <a:rPr lang="fr-FR" sz="1200" b="1" dirty="0" smtClean="0">
                <a:solidFill>
                  <a:schemeClr val="tx2">
                    <a:lumMod val="75000"/>
                  </a:schemeClr>
                </a:solidFill>
              </a:rPr>
              <a:t>très différent</a:t>
            </a:r>
            <a:r>
              <a:rPr lang="fr-FR" sz="1200" dirty="0" smtClean="0">
                <a:solidFill>
                  <a:schemeClr val="tx2">
                    <a:lumMod val="75000"/>
                  </a:schemeClr>
                </a:solidFill>
              </a:rPr>
              <a:t>. Le positionnement des Syndicats actionnaires aussi.</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err="1" smtClean="0">
                <a:solidFill>
                  <a:schemeClr val="tx2">
                    <a:lumMod val="75000"/>
                  </a:schemeClr>
                </a:solidFill>
              </a:rPr>
              <a:t>process</a:t>
            </a:r>
            <a:r>
              <a:rPr lang="fr-FR" sz="1200" b="1" dirty="0" smtClean="0">
                <a:solidFill>
                  <a:schemeClr val="tx2">
                    <a:lumMod val="75000"/>
                  </a:schemeClr>
                </a:solidFill>
              </a:rPr>
              <a:t> de fusion est très incertain et impossible à court terme</a:t>
            </a:r>
            <a:r>
              <a:rPr lang="fr-FR" sz="1200" dirty="0" smtClean="0">
                <a:solidFill>
                  <a:schemeClr val="tx2">
                    <a:lumMod val="75000"/>
                  </a:schemeClr>
                </a:solidFill>
              </a:rPr>
              <a:t>. S’ensuivra une période transitoire qui sera  longue et complexe à gérer.</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synergies </a:t>
            </a:r>
            <a:r>
              <a:rPr lang="fr-FR" sz="1200" dirty="0" smtClean="0">
                <a:solidFill>
                  <a:schemeClr val="tx2">
                    <a:lumMod val="75000"/>
                  </a:schemeClr>
                </a:solidFill>
              </a:rPr>
              <a:t>de coût seront réalisables </a:t>
            </a:r>
            <a:r>
              <a:rPr lang="fr-FR" sz="1200" b="1" dirty="0" smtClean="0">
                <a:solidFill>
                  <a:schemeClr val="tx2">
                    <a:lumMod val="75000"/>
                  </a:schemeClr>
                </a:solidFill>
              </a:rPr>
              <a:t>moyennant des sacrifices sociaux</a:t>
            </a:r>
          </a:p>
          <a:p>
            <a:pPr marL="177800" lvl="1" indent="-177800">
              <a:spcAft>
                <a:spcPts val="600"/>
              </a:spcAft>
              <a:buClr>
                <a:srgbClr val="FF0000"/>
              </a:buClr>
              <a:buSzPct val="200000"/>
              <a:buFont typeface="Calibri" pitchFamily="34" charset="0"/>
              <a:buChar char="-"/>
            </a:pPr>
            <a:endParaRPr lang="fr-FR" sz="12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200" dirty="0" smtClean="0">
              <a:solidFill>
                <a:schemeClr val="tx2">
                  <a:lumMod val="75000"/>
                </a:schemeClr>
              </a:solidFill>
            </a:endParaRPr>
          </a:p>
        </p:txBody>
      </p:sp>
      <p:sp>
        <p:nvSpPr>
          <p:cNvPr id="33" name="Bouton d'action : Suivant 32">
            <a:hlinkClick r:id="rId3" action="ppaction://hlinksldjump" highlightClick="1"/>
          </p:cNvPr>
          <p:cNvSpPr/>
          <p:nvPr/>
        </p:nvSpPr>
        <p:spPr>
          <a:xfrm>
            <a:off x="7147112" y="2909455"/>
            <a:ext cx="187333" cy="171214"/>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9" name="ZoneTexte 38"/>
          <p:cNvSpPr txBox="1"/>
          <p:nvPr/>
        </p:nvSpPr>
        <p:spPr>
          <a:xfrm>
            <a:off x="1674443" y="5353573"/>
            <a:ext cx="575951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Reprendre le chemin de la fusion est envisageable seulement s’il y a de vrais possibilités de réussite. </a:t>
            </a:r>
            <a:r>
              <a:rPr lang="fr-FR" sz="1600" dirty="0" smtClean="0">
                <a:solidFill>
                  <a:schemeClr val="tx2">
                    <a:lumMod val="75000"/>
                  </a:schemeClr>
                </a:solidFill>
              </a:rPr>
              <a:t>Dans le cas contraire, ce choix devient une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55042" y="5477155"/>
            <a:ext cx="798527" cy="6954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0" name="Bouton d'action : Suivant 39">
            <a:hlinkClick r:id="rId5" action="ppaction://hlinksldjump" highlightClick="1"/>
          </p:cNvPr>
          <p:cNvSpPr/>
          <p:nvPr/>
        </p:nvSpPr>
        <p:spPr>
          <a:xfrm>
            <a:off x="7619780" y="3532879"/>
            <a:ext cx="175712" cy="151074"/>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 (2/2): Le croisement de participations en pratique</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1" name="ZoneTexte 10"/>
          <p:cNvSpPr txBox="1"/>
          <p:nvPr/>
        </p:nvSpPr>
        <p:spPr>
          <a:xfrm>
            <a:off x="5237019" y="1184726"/>
            <a:ext cx="3316431" cy="198598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dirty="0" smtClean="0">
                <a:solidFill>
                  <a:schemeClr val="tx2">
                    <a:lumMod val="75000"/>
                  </a:schemeClr>
                </a:solidFill>
              </a:rPr>
              <a:t>Si Sorégies souhaite reprendre le processus de fusion, l’historique des relations ne permettent pas de fusionner à court terme. Pour cette raison, un premier pas consisterait en un croisement de participations entre Séolis et Sorégies, qui permettrait de jeter les bases d’un rapprochement futur, mais sans engagement ferme de fusionner.</a:t>
            </a:r>
            <a:endParaRPr lang="fr-FR" sz="1400" b="1" dirty="0" smtClean="0">
              <a:solidFill>
                <a:schemeClr val="tx2">
                  <a:lumMod val="75000"/>
                </a:schemeClr>
              </a:solidFill>
            </a:endParaRPr>
          </a:p>
        </p:txBody>
      </p:sp>
      <p:grpSp>
        <p:nvGrpSpPr>
          <p:cNvPr id="15" name="Groupe 14"/>
          <p:cNvGrpSpPr/>
          <p:nvPr/>
        </p:nvGrpSpPr>
        <p:grpSpPr>
          <a:xfrm>
            <a:off x="339112" y="1184726"/>
            <a:ext cx="4509113" cy="1967679"/>
            <a:chOff x="1342170" y="1201927"/>
            <a:chExt cx="7480056" cy="3332626"/>
          </a:xfrm>
        </p:grpSpPr>
        <p:sp>
          <p:nvSpPr>
            <p:cNvPr id="18" name="Rectangle 17"/>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sp>
          <p:nvSpPr>
            <p:cNvPr id="19" name="ZoneTexte 18"/>
            <p:cNvSpPr txBox="1"/>
            <p:nvPr/>
          </p:nvSpPr>
          <p:spPr>
            <a:xfrm>
              <a:off x="1342170" y="2580767"/>
              <a:ext cx="884587" cy="367959"/>
            </a:xfrm>
            <a:prstGeom prst="rect">
              <a:avLst/>
            </a:prstGeom>
            <a:noFill/>
            <a:ln>
              <a:solidFill>
                <a:schemeClr val="accent1"/>
              </a:solidFill>
            </a:ln>
          </p:spPr>
          <p:txBody>
            <a:bodyPr wrap="square" rtlCol="0">
              <a:spAutoFit/>
            </a:bodyPr>
            <a:lstStyle/>
            <a:p>
              <a:pPr algn="ctr"/>
              <a:r>
                <a:rPr lang="fr-FR" sz="900" dirty="0" smtClean="0"/>
                <a:t>Fusion</a:t>
              </a:r>
              <a:endParaRPr lang="fr-FR" sz="900" dirty="0"/>
            </a:p>
          </p:txBody>
        </p:sp>
        <p:sp>
          <p:nvSpPr>
            <p:cNvPr id="20" name="ZoneTexte 19"/>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900" dirty="0" smtClean="0"/>
                <a:t>Oui</a:t>
              </a:r>
              <a:endParaRPr lang="fr-FR" sz="900" dirty="0"/>
            </a:p>
          </p:txBody>
        </p:sp>
        <p:sp>
          <p:nvSpPr>
            <p:cNvPr id="21" name="ZoneTexte 20"/>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900" dirty="0" smtClean="0"/>
                <a:t>Non</a:t>
              </a:r>
              <a:endParaRPr lang="fr-FR" sz="900" dirty="0"/>
            </a:p>
          </p:txBody>
        </p:sp>
        <p:cxnSp>
          <p:nvCxnSpPr>
            <p:cNvPr id="22" name="Connecteur en angle 21"/>
            <p:cNvCxnSpPr>
              <a:stCxn id="19" idx="3"/>
              <a:endCxn id="21" idx="1"/>
            </p:cNvCxnSpPr>
            <p:nvPr/>
          </p:nvCxnSpPr>
          <p:spPr>
            <a:xfrm>
              <a:off x="2226757" y="2764747"/>
              <a:ext cx="387612" cy="11721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19" idx="3"/>
              <a:endCxn id="20" idx="1"/>
            </p:cNvCxnSpPr>
            <p:nvPr/>
          </p:nvCxnSpPr>
          <p:spPr>
            <a:xfrm flipV="1">
              <a:off x="2226757" y="1616579"/>
              <a:ext cx="387612" cy="11481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20"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en angle 26"/>
            <p:cNvCxnSpPr>
              <a:stCxn id="21"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p:txBody>
        </p:sp>
        <p:sp>
          <p:nvSpPr>
            <p:cNvPr id="29"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30" name="ZoneTexte 29"/>
            <p:cNvSpPr txBox="1"/>
            <p:nvPr/>
          </p:nvSpPr>
          <p:spPr>
            <a:xfrm>
              <a:off x="3756815" y="1309528"/>
              <a:ext cx="4552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1" name="ZoneTexte 30"/>
            <p:cNvSpPr txBox="1"/>
            <p:nvPr/>
          </p:nvSpPr>
          <p:spPr>
            <a:xfrm>
              <a:off x="3786065" y="3610246"/>
              <a:ext cx="3967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2" name="ZoneTexte 31"/>
            <p:cNvSpPr txBox="1"/>
            <p:nvPr/>
          </p:nvSpPr>
          <p:spPr>
            <a:xfrm>
              <a:off x="5084395" y="1300030"/>
              <a:ext cx="3737831" cy="2894990"/>
            </a:xfrm>
            <a:prstGeom prst="rect">
              <a:avLst/>
            </a:prstGeom>
            <a:noFill/>
          </p:spPr>
          <p:txBody>
            <a:bodyPr wrap="square" rtlCol="0">
              <a:noAutofit/>
            </a:bodyPr>
            <a:lstStyle/>
            <a:p>
              <a:pPr marL="342900" indent="-342900">
                <a:spcBef>
                  <a:spcPts val="600"/>
                </a:spcBef>
                <a:spcAft>
                  <a:spcPts val="600"/>
                </a:spcAft>
              </a:pPr>
              <a:r>
                <a:rPr lang="fr-FR" sz="900" dirty="0" smtClean="0"/>
                <a:t>0.    Fusion Immédiate</a:t>
              </a:r>
            </a:p>
            <a:p>
              <a:pPr marL="342900" indent="-342900">
                <a:spcBef>
                  <a:spcPts val="600"/>
                </a:spcBef>
                <a:spcAft>
                  <a:spcPts val="600"/>
                </a:spcAft>
                <a:buFont typeface="+mj-lt"/>
                <a:buAutoNum type="arabicPeriod"/>
              </a:pPr>
              <a:r>
                <a:rPr lang="fr-FR" sz="900" dirty="0" smtClean="0"/>
                <a:t>Croisement des participations</a:t>
              </a:r>
            </a:p>
            <a:p>
              <a:pPr marL="342900" indent="-342900">
                <a:spcBef>
                  <a:spcPts val="600"/>
                </a:spcBef>
                <a:spcAft>
                  <a:spcPts val="600"/>
                </a:spcAft>
                <a:buFont typeface="+mj-lt"/>
                <a:buAutoNum type="arabicPeriod"/>
              </a:pPr>
              <a:r>
                <a:rPr lang="fr-FR" sz="900" dirty="0" smtClean="0"/>
                <a:t>Entrée d’un tiers dans le capital des deux sociétés</a:t>
              </a:r>
            </a:p>
            <a:p>
              <a:pPr marL="342900" indent="-342900">
                <a:spcAft>
                  <a:spcPts val="600"/>
                </a:spcAft>
                <a:buFont typeface="+mj-lt"/>
                <a:buAutoNum type="arabicPeriod"/>
              </a:pPr>
              <a:r>
                <a:rPr lang="fr-FR" sz="900" dirty="0" smtClean="0"/>
                <a:t>Vente de 15% de Séolis au SIEDS</a:t>
              </a:r>
            </a:p>
            <a:p>
              <a:pPr marL="342900" indent="-342900">
                <a:spcAft>
                  <a:spcPts val="600"/>
                </a:spcAft>
                <a:buFont typeface="+mj-lt"/>
                <a:buAutoNum type="arabicPeriod"/>
              </a:pPr>
              <a:r>
                <a:rPr lang="fr-FR" sz="900" dirty="0" smtClean="0"/>
                <a:t>Vente consensuelle de 15% de Séolis à un tiers</a:t>
              </a:r>
            </a:p>
            <a:p>
              <a:pPr marL="342900" indent="-342900">
                <a:spcAft>
                  <a:spcPts val="600"/>
                </a:spcAft>
                <a:buFont typeface="+mj-lt"/>
                <a:buAutoNum type="arabicPeriod"/>
              </a:pPr>
              <a:r>
                <a:rPr lang="fr-FR" sz="900" dirty="0" smtClean="0"/>
                <a:t>Status quo</a:t>
              </a:r>
            </a:p>
            <a:p>
              <a:pPr marL="342900" indent="-342900">
                <a:spcAft>
                  <a:spcPts val="600"/>
                </a:spcAft>
                <a:buFont typeface="+mj-lt"/>
                <a:buAutoNum type="arabicPeriod"/>
              </a:pPr>
              <a:r>
                <a:rPr lang="fr-FR" sz="900" dirty="0" smtClean="0"/>
                <a:t>Vente à un fonds de gestion de crise</a:t>
              </a:r>
              <a:endParaRPr lang="fr-FR" sz="900" dirty="0"/>
            </a:p>
          </p:txBody>
        </p:sp>
      </p:grpSp>
      <p:sp>
        <p:nvSpPr>
          <p:cNvPr id="41" name="Sous-titre 2"/>
          <p:cNvSpPr>
            <a:spLocks noGrp="1"/>
          </p:cNvSpPr>
          <p:nvPr>
            <p:ph idx="1"/>
          </p:nvPr>
        </p:nvSpPr>
        <p:spPr>
          <a:xfrm>
            <a:off x="308758" y="3241966"/>
            <a:ext cx="8348354" cy="3230089"/>
          </a:xfrm>
          <a:noFill/>
          <a:ln>
            <a:solidFill>
              <a:schemeClr val="tx2">
                <a:lumMod val="75000"/>
              </a:schemeClr>
            </a:solidFill>
          </a:ln>
        </p:spPr>
        <p:txBody>
          <a:bodyPr lIns="144000">
            <a:noAutofit/>
          </a:bodyPr>
          <a:lstStyle/>
          <a:p>
            <a:r>
              <a:rPr lang="fr-FR" sz="1400" dirty="0" smtClean="0">
                <a:solidFill>
                  <a:schemeClr val="tx2">
                    <a:lumMod val="75000"/>
                  </a:schemeClr>
                </a:solidFill>
              </a:rPr>
              <a:t>Implication sur la gestion de Sorégies</a:t>
            </a:r>
          </a:p>
          <a:p>
            <a:pPr lvl="1"/>
            <a:r>
              <a:rPr lang="fr-FR" sz="12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200" dirty="0" smtClean="0">
                <a:solidFill>
                  <a:schemeClr val="tx2">
                    <a:lumMod val="75000"/>
                  </a:schemeClr>
                </a:solidFill>
              </a:rPr>
              <a:t>Croisement des Directoires</a:t>
            </a:r>
          </a:p>
          <a:p>
            <a:pPr marL="400050"/>
            <a:r>
              <a:rPr lang="fr-FR" sz="1400" dirty="0" smtClean="0">
                <a:solidFill>
                  <a:schemeClr val="tx2">
                    <a:lumMod val="75000"/>
                  </a:schemeClr>
                </a:solidFill>
              </a:rPr>
              <a:t>Implications politiques</a:t>
            </a:r>
          </a:p>
          <a:p>
            <a:pPr lvl="1"/>
            <a:r>
              <a:rPr lang="fr-FR" sz="1200" dirty="0" smtClean="0">
                <a:solidFill>
                  <a:schemeClr val="tx2">
                    <a:lumMod val="75000"/>
                  </a:schemeClr>
                </a:solidFill>
              </a:rPr>
              <a:t>Solution simple à expliquer aux syndicats de communes et aux représentants du personnel.</a:t>
            </a:r>
          </a:p>
          <a:p>
            <a:pPr lvl="1"/>
            <a:r>
              <a:rPr lang="fr-FR" sz="1200" dirty="0" smtClean="0">
                <a:solidFill>
                  <a:schemeClr val="tx2">
                    <a:lumMod val="75000"/>
                  </a:schemeClr>
                </a:solidFill>
              </a:rPr>
              <a:t>Message politique positif.</a:t>
            </a:r>
          </a:p>
          <a:p>
            <a:pPr marL="400050"/>
            <a:r>
              <a:rPr lang="fr-FR" sz="1400" dirty="0" smtClean="0">
                <a:solidFill>
                  <a:schemeClr val="tx2">
                    <a:lumMod val="75000"/>
                  </a:schemeClr>
                </a:solidFill>
              </a:rPr>
              <a:t>Implications Financières</a:t>
            </a:r>
          </a:p>
          <a:p>
            <a:pPr marL="800100" lvl="1"/>
            <a:r>
              <a:rPr lang="fr-FR" sz="1100" dirty="0" smtClean="0">
                <a:solidFill>
                  <a:schemeClr val="tx2">
                    <a:lumMod val="75000"/>
                  </a:schemeClr>
                </a:solidFill>
              </a:rPr>
              <a:t>La valorisation du 15%  se fera a des valeurs proches a la proposition de Séolis (13.8 M€)</a:t>
            </a:r>
          </a:p>
          <a:p>
            <a:pPr marL="800100" lvl="1"/>
            <a:r>
              <a:rPr lang="fr-FR" sz="1100" dirty="0" smtClean="0">
                <a:solidFill>
                  <a:schemeClr val="tx2">
                    <a:lumMod val="75000"/>
                  </a:schemeClr>
                </a:solidFill>
              </a:rPr>
              <a:t>L’accord sur la parité des sociétés pourrait avoir un impacte négative sur </a:t>
            </a:r>
            <a:r>
              <a:rPr lang="fr-FR" sz="1100" dirty="0" err="1" smtClean="0">
                <a:solidFill>
                  <a:schemeClr val="tx2">
                    <a:lumMod val="75000"/>
                  </a:schemeClr>
                </a:solidFill>
              </a:rPr>
              <a:t>Siedv</a:t>
            </a:r>
            <a:r>
              <a:rPr lang="fr-FR" sz="1100" dirty="0" smtClean="0">
                <a:solidFill>
                  <a:schemeClr val="tx2">
                    <a:lumMod val="75000"/>
                  </a:schemeClr>
                </a:solidFill>
              </a:rPr>
              <a:t> </a:t>
            </a:r>
          </a:p>
          <a:p>
            <a:pPr marL="400050"/>
            <a:r>
              <a:rPr lang="fr-FR" sz="1400" dirty="0" smtClean="0">
                <a:solidFill>
                  <a:schemeClr val="tx2">
                    <a:lumMod val="75000"/>
                  </a:schemeClr>
                </a:solidFill>
              </a:rPr>
              <a:t>Faisabilité</a:t>
            </a:r>
            <a:endParaRPr lang="fr-FR" sz="1400" dirty="0">
              <a:solidFill>
                <a:schemeClr val="tx2">
                  <a:lumMod val="75000"/>
                </a:schemeClr>
              </a:solidFill>
            </a:endParaRPr>
          </a:p>
          <a:p>
            <a:pPr marL="857250" lvl="1" indent="-342900"/>
            <a:r>
              <a:rPr lang="fr-FR" sz="1200" dirty="0" smtClean="0">
                <a:solidFill>
                  <a:schemeClr val="tx2">
                    <a:lumMod val="75000"/>
                  </a:schemeClr>
                </a:solidFill>
              </a:rPr>
              <a:t>Exécution relativement simple, au-delà d’une nécessaire négociation, car ne dépendant que de la volonté des parties.</a:t>
            </a:r>
          </a:p>
          <a:p>
            <a:pPr marL="400050" lvl="1" indent="-342900">
              <a:buFont typeface="Arial" pitchFamily="34" charset="0"/>
              <a:buChar char="•"/>
            </a:pPr>
            <a:r>
              <a:rPr lang="fr-FR" sz="1400" dirty="0" smtClean="0">
                <a:solidFill>
                  <a:schemeClr val="tx2">
                    <a:lumMod val="75000"/>
                  </a:schemeClr>
                </a:solidFill>
              </a:rPr>
              <a:t>Points clefs, nécessité d’accord sur: Vision stratégique, objectifs à MT et valeur pour l’échange de participations (parité) </a:t>
            </a:r>
          </a:p>
          <a:p>
            <a:pPr marL="857250" lvl="1" indent="-342900"/>
            <a:endParaRPr lang="fr-FR" sz="1200" dirty="0">
              <a:solidFill>
                <a:schemeClr val="tx2">
                  <a:lumMod val="75000"/>
                </a:schemeClr>
              </a:solidFill>
            </a:endParaRPr>
          </a:p>
        </p:txBody>
      </p:sp>
      <p:sp>
        <p:nvSpPr>
          <p:cNvPr id="42" name="Rectangle à coins arrondis 41"/>
          <p:cNvSpPr/>
          <p:nvPr/>
        </p:nvSpPr>
        <p:spPr>
          <a:xfrm>
            <a:off x="2594993" y="1533614"/>
            <a:ext cx="2021181" cy="23489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Forme 19"/>
          <p:cNvCxnSpPr>
            <a:stCxn id="71" idx="6"/>
            <a:endCxn id="24" idx="1"/>
          </p:cNvCxnSpPr>
          <p:nvPr/>
        </p:nvCxnSpPr>
        <p:spPr>
          <a:xfrm flipV="1">
            <a:off x="4672484" y="4542111"/>
            <a:ext cx="997076" cy="494169"/>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55" name="Forme 19"/>
          <p:cNvCxnSpPr>
            <a:endCxn id="57" idx="1"/>
          </p:cNvCxnSpPr>
          <p:nvPr/>
        </p:nvCxnSpPr>
        <p:spPr>
          <a:xfrm flipV="1">
            <a:off x="4648778" y="3182855"/>
            <a:ext cx="1020782" cy="558104"/>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dans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
        <p:nvSpPr>
          <p:cNvPr id="11" name="ZoneTexte 10"/>
          <p:cNvSpPr txBox="1"/>
          <p:nvPr/>
        </p:nvSpPr>
        <p:spPr>
          <a:xfrm>
            <a:off x="342900" y="1130510"/>
            <a:ext cx="3772841" cy="1345990"/>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que la fusion avec Séolis n’est plus une priorité, la maximisation de valeur de la participation du 15% en Séolis devient l’objective principal, avec trois aspects importants:</a:t>
            </a:r>
            <a:r>
              <a:rPr lang="fr-FR" sz="1600" b="1" dirty="0" smtClean="0">
                <a:solidFill>
                  <a:schemeClr val="tx2">
                    <a:lumMod val="75000"/>
                  </a:schemeClr>
                </a:solidFill>
              </a:rPr>
              <a:t> </a:t>
            </a:r>
          </a:p>
        </p:txBody>
      </p:sp>
      <p:sp>
        <p:nvSpPr>
          <p:cNvPr id="15" name="Sous-titre 2"/>
          <p:cNvSpPr txBox="1">
            <a:spLocks/>
          </p:cNvSpPr>
          <p:nvPr/>
        </p:nvSpPr>
        <p:spPr>
          <a:xfrm>
            <a:off x="4626630" y="1229295"/>
            <a:ext cx="4184862" cy="1148418"/>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smtClean="0">
                <a:solidFill>
                  <a:schemeClr val="tx2">
                    <a:lumMod val="75000"/>
                  </a:schemeClr>
                </a:solidFill>
              </a:rPr>
              <a:t>Maximisation Financière</a:t>
            </a:r>
          </a:p>
          <a:p>
            <a:pPr marL="0" lvl="1" indent="17463">
              <a:buFont typeface="+mj-lt"/>
              <a:buAutoNum type="arabicPeriod"/>
            </a:pPr>
            <a:r>
              <a:rPr lang="fr-FR" sz="1600" b="1" dirty="0" smtClean="0">
                <a:solidFill>
                  <a:schemeClr val="tx2">
                    <a:lumMod val="75000"/>
                  </a:schemeClr>
                </a:solidFill>
              </a:rPr>
              <a:t> Minimisation du temps / risque d’exécution</a:t>
            </a:r>
          </a:p>
          <a:p>
            <a:pPr marL="0" lvl="1" indent="17463">
              <a:buFont typeface="+mj-lt"/>
              <a:buAutoNum type="arabicPeriod"/>
            </a:pPr>
            <a:r>
              <a:rPr lang="fr-FR" sz="1600" b="1" dirty="0" smtClean="0">
                <a:solidFill>
                  <a:schemeClr val="tx2">
                    <a:lumMod val="75000"/>
                  </a:schemeClr>
                </a:solidFill>
              </a:rPr>
              <a:t> Gestion de l’image  (au niveau politique, social et publique)</a:t>
            </a:r>
          </a:p>
        </p:txBody>
      </p:sp>
      <p:cxnSp>
        <p:nvCxnSpPr>
          <p:cNvPr id="18" name="Connecteur en angle 17"/>
          <p:cNvCxnSpPr>
            <a:stCxn id="11" idx="3"/>
            <a:endCxn id="15" idx="1"/>
          </p:cNvCxnSpPr>
          <p:nvPr/>
        </p:nvCxnSpPr>
        <p:spPr>
          <a:xfrm flipV="1">
            <a:off x="4115741" y="1803504"/>
            <a:ext cx="510889"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32021" y="5174504"/>
            <a:ext cx="3538847" cy="10956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400" dirty="0" smtClean="0">
                <a:solidFill>
                  <a:schemeClr val="tx2">
                    <a:lumMod val="75000"/>
                  </a:schemeClr>
                </a:solidFill>
              </a:rPr>
              <a:t>L’écart réel entre les propositions de Sorégies et Séolis est fonction de la valeur de marché des titres Séolis. Elles s’équilibrent pour une valeur de ces titres de c.€110m.</a:t>
            </a:r>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3353" y="2866933"/>
            <a:ext cx="5104299" cy="3991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t>Offre actuelle de Séolis</a:t>
            </a:r>
            <a:r>
              <a:rPr lang="fr-FR" sz="1200" dirty="0" smtClean="0"/>
              <a:t>: Investissement initial (10.8 M€) + coûts de portage (3M€ max)</a:t>
            </a:r>
            <a:endParaRPr lang="fr-FR" sz="1200" dirty="0"/>
          </a:p>
        </p:txBody>
      </p:sp>
      <p:cxnSp>
        <p:nvCxnSpPr>
          <p:cNvPr id="27" name="Connecteur droit 26"/>
          <p:cNvCxnSpPr/>
          <p:nvPr/>
        </p:nvCxnSpPr>
        <p:spPr>
          <a:xfrm>
            <a:off x="1258784" y="5035360"/>
            <a:ext cx="3318618"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1258784" y="3738972"/>
            <a:ext cx="3387891" cy="1403044"/>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t>Proposition initiale de Sorégies à Séolis: vente de 5%  à Séolis au prix d’acquisition et vente de 10% au prix de  marché</a:t>
            </a:r>
            <a:endParaRPr lang="fr-FR" sz="1200" dirty="0"/>
          </a:p>
        </p:txBody>
      </p:sp>
      <p:sp>
        <p:nvSpPr>
          <p:cNvPr id="69" name="Ellipse 68"/>
          <p:cNvSpPr/>
          <p:nvPr/>
        </p:nvSpPr>
        <p:spPr>
          <a:xfrm>
            <a:off x="4607626" y="3716977"/>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4607626" y="4133983"/>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4607626" y="5008190"/>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Vente de la Participation </a:t>
            </a:r>
            <a:r>
              <a:rPr lang="fr-FR" sz="2400" dirty="0" smtClean="0">
                <a:solidFill>
                  <a:schemeClr val="tx2">
                    <a:lumMod val="75000"/>
                  </a:schemeClr>
                </a:solidFill>
              </a:rPr>
              <a:t>dans</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Séolis: vision</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marché</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(2/3)</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pic>
        <p:nvPicPr>
          <p:cNvPr id="10" name="Picture 2"/>
          <p:cNvPicPr>
            <a:picLocks noChangeAspect="1" noChangeArrowheads="1"/>
          </p:cNvPicPr>
          <p:nvPr/>
        </p:nvPicPr>
        <p:blipFill>
          <a:blip r:embed="rId2" cstate="print"/>
          <a:srcRect/>
          <a:stretch>
            <a:fillRect/>
          </a:stretch>
        </p:blipFill>
        <p:spPr bwMode="auto">
          <a:xfrm>
            <a:off x="1291458" y="1205014"/>
            <a:ext cx="1478232" cy="443088"/>
          </a:xfrm>
          <a:prstGeom prst="rect">
            <a:avLst/>
          </a:prstGeom>
          <a:noFill/>
          <a:ln w="9525">
            <a:noFill/>
            <a:miter lim="800000"/>
            <a:headEnd/>
            <a:tailEnd/>
          </a:ln>
        </p:spPr>
      </p:pic>
      <p:sp>
        <p:nvSpPr>
          <p:cNvPr id="19" name="ZoneTexte 18"/>
          <p:cNvSpPr txBox="1"/>
          <p:nvPr/>
        </p:nvSpPr>
        <p:spPr>
          <a:xfrm>
            <a:off x="467544" y="5001148"/>
            <a:ext cx="822960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La valeur des titres Séolis obtenue par la méthode d’actualisation des flux futurs ressort à €91,5m, soit €13,7m pour la participation détenue par Sorégies.</a:t>
            </a:r>
            <a:endParaRPr lang="fr-FR" sz="1600" dirty="0">
              <a:solidFill>
                <a:schemeClr val="tx2">
                  <a:lumMod val="75000"/>
                </a:schemeClr>
              </a:solidFill>
            </a:endParaRPr>
          </a:p>
        </p:txBody>
      </p:sp>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91459" y="1757363"/>
            <a:ext cx="3928242" cy="16683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91458" y="3662364"/>
            <a:ext cx="5271266" cy="11595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028" name="Group 4"/>
          <p:cNvGrpSpPr>
            <a:grpSpLocks noChangeAspect="1"/>
          </p:cNvGrpSpPr>
          <p:nvPr/>
        </p:nvGrpSpPr>
        <p:grpSpPr bwMode="auto">
          <a:xfrm>
            <a:off x="468313" y="6043613"/>
            <a:ext cx="8229600" cy="428625"/>
            <a:chOff x="295" y="3807"/>
            <a:chExt cx="5184" cy="270"/>
          </a:xfrm>
        </p:grpSpPr>
        <p:sp>
          <p:nvSpPr>
            <p:cNvPr id="1027" name="AutoShape 3"/>
            <p:cNvSpPr>
              <a:spLocks noChangeAspect="1" noChangeArrowheads="1" noTextEdit="1"/>
            </p:cNvSpPr>
            <p:nvPr/>
          </p:nvSpPr>
          <p:spPr bwMode="auto">
            <a:xfrm>
              <a:off x="295" y="3807"/>
              <a:ext cx="5184" cy="2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29" name="Rectangle 5"/>
            <p:cNvSpPr>
              <a:spLocks noChangeArrowheads="1"/>
            </p:cNvSpPr>
            <p:nvPr/>
          </p:nvSpPr>
          <p:spPr bwMode="auto">
            <a:xfrm>
              <a:off x="313" y="3819"/>
              <a:ext cx="4935"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rgbClr val="FF0000"/>
                  </a:solidFill>
                  <a:effectLst/>
                  <a:latin typeface="Calibri" pitchFamily="34" charset="0"/>
                  <a:cs typeface="Arial" pitchFamily="34" charset="0"/>
                </a:rPr>
                <a:t>IMPORTANT:  Ces chiffres sont basés sur une information </a:t>
              </a:r>
              <a:r>
                <a:rPr kumimoji="0" lang="fr-FR" sz="1100" b="1" i="0" u="none" strike="noStrike" cap="none" normalizeH="0" baseline="0" dirty="0" err="1" smtClean="0">
                  <a:ln>
                    <a:noFill/>
                  </a:ln>
                  <a:solidFill>
                    <a:srgbClr val="FF0000"/>
                  </a:solidFill>
                  <a:effectLst/>
                  <a:latin typeface="Calibri" pitchFamily="34" charset="0"/>
                  <a:cs typeface="Arial" pitchFamily="34" charset="0"/>
                </a:rPr>
                <a:t>extrêment</a:t>
              </a:r>
              <a:r>
                <a:rPr kumimoji="0" lang="fr-FR" sz="1100" b="1" i="0" u="none" strike="noStrike" cap="none" normalizeH="0" baseline="0" dirty="0" smtClean="0">
                  <a:ln>
                    <a:noFill/>
                  </a:ln>
                  <a:solidFill>
                    <a:srgbClr val="FF0000"/>
                  </a:solidFill>
                  <a:effectLst/>
                  <a:latin typeface="Calibri" pitchFamily="34" charset="0"/>
                  <a:cs typeface="Arial" pitchFamily="34" charset="0"/>
                </a:rPr>
                <a:t> parcellaire (budget 2011 Séolis seul et comptes consolidés 2009).</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313" y="3939"/>
              <a:ext cx="4638" cy="1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smtClean="0">
                  <a:ln>
                    <a:noFill/>
                  </a:ln>
                  <a:solidFill>
                    <a:srgbClr val="FF0000"/>
                  </a:solidFill>
                  <a:effectLst/>
                  <a:latin typeface="Calibri" pitchFamily="34" charset="0"/>
                  <a:cs typeface="Arial" pitchFamily="34" charset="0"/>
                </a:rPr>
                <a:t>Il n'a pas été possible à ce stade d'obtenir d'informations sur Gérédis, qui génère une partie importante de l'EBE.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Line 7"/>
            <p:cNvSpPr>
              <a:spLocks noChangeShapeType="1"/>
            </p:cNvSpPr>
            <p:nvPr/>
          </p:nvSpPr>
          <p:spPr bwMode="auto">
            <a:xfrm>
              <a:off x="295" y="3807"/>
              <a:ext cx="1" cy="246"/>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2" name="Rectangle 8"/>
            <p:cNvSpPr>
              <a:spLocks noChangeArrowheads="1"/>
            </p:cNvSpPr>
            <p:nvPr/>
          </p:nvSpPr>
          <p:spPr bwMode="auto">
            <a:xfrm>
              <a:off x="295" y="3807"/>
              <a:ext cx="6" cy="24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3" name="Line 9"/>
            <p:cNvSpPr>
              <a:spLocks noChangeShapeType="1"/>
            </p:cNvSpPr>
            <p:nvPr/>
          </p:nvSpPr>
          <p:spPr bwMode="auto">
            <a:xfrm>
              <a:off x="5473" y="3813"/>
              <a:ext cx="1" cy="240"/>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 name="Rectangle 10"/>
            <p:cNvSpPr>
              <a:spLocks noChangeArrowheads="1"/>
            </p:cNvSpPr>
            <p:nvPr/>
          </p:nvSpPr>
          <p:spPr bwMode="auto">
            <a:xfrm>
              <a:off x="5473" y="3813"/>
              <a:ext cx="6" cy="240"/>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 name="Line 11"/>
            <p:cNvSpPr>
              <a:spLocks noChangeShapeType="1"/>
            </p:cNvSpPr>
            <p:nvPr/>
          </p:nvSpPr>
          <p:spPr bwMode="auto">
            <a:xfrm>
              <a:off x="301" y="3807"/>
              <a:ext cx="5178" cy="1"/>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4" name="Rectangle 12"/>
            <p:cNvSpPr>
              <a:spLocks noChangeArrowheads="1"/>
            </p:cNvSpPr>
            <p:nvPr/>
          </p:nvSpPr>
          <p:spPr bwMode="auto">
            <a:xfrm>
              <a:off x="301" y="3807"/>
              <a:ext cx="5178" cy="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7" name="Line 13"/>
            <p:cNvSpPr>
              <a:spLocks noChangeShapeType="1"/>
            </p:cNvSpPr>
            <p:nvPr/>
          </p:nvSpPr>
          <p:spPr bwMode="auto">
            <a:xfrm>
              <a:off x="301" y="4047"/>
              <a:ext cx="5178" cy="1"/>
            </a:xfrm>
            <a:prstGeom prst="line">
              <a:avLst/>
            </a:prstGeom>
            <a:noFill/>
            <a:ln w="0">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38" name="Rectangle 14"/>
            <p:cNvSpPr>
              <a:spLocks noChangeArrowheads="1"/>
            </p:cNvSpPr>
            <p:nvPr/>
          </p:nvSpPr>
          <p:spPr bwMode="auto">
            <a:xfrm>
              <a:off x="301" y="4047"/>
              <a:ext cx="5178" cy="6"/>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dans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graphicFrame>
        <p:nvGraphicFramePr>
          <p:cNvPr id="46" name="Tableau 45"/>
          <p:cNvGraphicFramePr>
            <a:graphicFrameLocks noGrp="1"/>
          </p:cNvGraphicFramePr>
          <p:nvPr>
            <p:extLst>
              <p:ext uri="{D42A27DB-BD31-4B8C-83A1-F6EECF244321}">
                <p14:modId xmlns:p14="http://schemas.microsoft.com/office/powerpoint/2010/main" xmlns="" val="1855567087"/>
              </p:ext>
            </p:extLst>
          </p:nvPr>
        </p:nvGraphicFramePr>
        <p:xfrm>
          <a:off x="522512" y="1496566"/>
          <a:ext cx="5949538" cy="3241046"/>
        </p:xfrm>
        <a:graphic>
          <a:graphicData uri="http://schemas.openxmlformats.org/drawingml/2006/table">
            <a:tbl>
              <a:tblPr firstRow="1" bandRow="1">
                <a:tableStyleId>{5C22544A-7EE6-4342-B048-85BDC9FD1C3A}</a:tableStyleId>
              </a:tblPr>
              <a:tblGrid>
                <a:gridCol w="1301284"/>
                <a:gridCol w="1136845"/>
                <a:gridCol w="1022442"/>
                <a:gridCol w="2488967"/>
              </a:tblGrid>
              <a:tr h="721668">
                <a:tc>
                  <a:txBody>
                    <a:bodyPr/>
                    <a:lstStyle/>
                    <a:p>
                      <a:r>
                        <a:rPr lang="fr-FR" sz="1600" dirty="0" smtClean="0"/>
                        <a:t>Critère</a:t>
                      </a:r>
                      <a:endParaRPr lang="fr-FR" sz="1600" dirty="0"/>
                    </a:p>
                  </a:txBody>
                  <a:tcPr/>
                </a:tc>
                <a:tc>
                  <a:txBody>
                    <a:bodyPr/>
                    <a:lstStyle/>
                    <a:p>
                      <a:pPr algn="ctr"/>
                      <a:r>
                        <a:rPr lang="fr-FR" sz="1600" dirty="0" smtClean="0"/>
                        <a:t>Vente</a:t>
                      </a:r>
                      <a:r>
                        <a:rPr lang="fr-FR" sz="1600" baseline="0" dirty="0" smtClean="0"/>
                        <a:t> au  Sieds</a:t>
                      </a:r>
                      <a:endParaRPr lang="fr-FR" sz="1600" dirty="0"/>
                    </a:p>
                  </a:txBody>
                  <a:tcPr/>
                </a:tc>
                <a:tc>
                  <a:txBody>
                    <a:bodyPr/>
                    <a:lstStyle/>
                    <a:p>
                      <a:pPr algn="ctr"/>
                      <a:r>
                        <a:rPr lang="fr-FR" sz="1600" dirty="0" smtClean="0"/>
                        <a:t>Vente à un tiers</a:t>
                      </a:r>
                      <a:endParaRPr lang="fr-FR" sz="1600" dirty="0"/>
                    </a:p>
                  </a:txBody>
                  <a:tcPr/>
                </a:tc>
                <a:tc>
                  <a:txBody>
                    <a:bodyPr/>
                    <a:lstStyle/>
                    <a:p>
                      <a:pPr algn="ctr"/>
                      <a:r>
                        <a:rPr lang="fr-FR" sz="1600" dirty="0" smtClean="0"/>
                        <a:t>Commentaires</a:t>
                      </a:r>
                      <a:endParaRPr lang="fr-FR" sz="1600" dirty="0"/>
                    </a:p>
                  </a:txBody>
                  <a:tcPr/>
                </a:tc>
              </a:tr>
              <a:tr h="827738">
                <a:tc>
                  <a:txBody>
                    <a:bodyPr/>
                    <a:lstStyle/>
                    <a:p>
                      <a:r>
                        <a:rPr lang="fr-FR" sz="1100" dirty="0" smtClean="0">
                          <a:solidFill>
                            <a:schemeClr val="tx2">
                              <a:lumMod val="75000"/>
                            </a:schemeClr>
                          </a:solidFill>
                        </a:rPr>
                        <a:t>Maximisation Financière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La vente à</a:t>
                      </a:r>
                      <a:r>
                        <a:rPr lang="fr-FR" sz="900" b="1" i="0" kern="1200" baseline="0" dirty="0" smtClean="0">
                          <a:solidFill>
                            <a:schemeClr val="tx2">
                              <a:lumMod val="75000"/>
                            </a:schemeClr>
                          </a:solidFill>
                          <a:effectLst/>
                          <a:latin typeface="+mn-lt"/>
                          <a:ea typeface="+mn-ea"/>
                          <a:cs typeface="+mn-cs"/>
                        </a:rPr>
                        <a:t> un tiers est plus incertaine mais pourrait permettre d’obtenir une valorisation supérieure dans le cas d’un acquéreur stratégique prêt à payer une  prime pour pénétrer le marché de la distribution électrique.</a:t>
                      </a:r>
                      <a:endParaRPr lang="fr-FR" sz="900" b="1" i="0" kern="1200" dirty="0">
                        <a:solidFill>
                          <a:schemeClr val="tx2">
                            <a:lumMod val="75000"/>
                          </a:schemeClr>
                        </a:solidFill>
                        <a:effectLst/>
                        <a:latin typeface="+mn-lt"/>
                        <a:ea typeface="+mn-ea"/>
                        <a:cs typeface="+mn-cs"/>
                      </a:endParaRPr>
                    </a:p>
                  </a:txBody>
                  <a:tcPr anchor="ctr"/>
                </a:tc>
              </a:tr>
              <a:tr h="562087">
                <a:tc>
                  <a:txBody>
                    <a:bodyPr/>
                    <a:lstStyle/>
                    <a:p>
                      <a:r>
                        <a:rPr lang="fr-FR" sz="1100" dirty="0" smtClean="0">
                          <a:solidFill>
                            <a:schemeClr val="tx2">
                              <a:lumMod val="75000"/>
                            </a:schemeClr>
                          </a:solidFill>
                        </a:rPr>
                        <a:t>Minimisation du temps et du risque d’exécution.</a:t>
                      </a: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Le Sieds connaissant la cible, il n’y a aura pas d’audits. Pas de problèmes de garantie d’actif</a:t>
                      </a:r>
                      <a:r>
                        <a:rPr lang="fr-FR" sz="1100" b="1" baseline="0" dirty="0" smtClean="0">
                          <a:solidFill>
                            <a:schemeClr val="tx2">
                              <a:lumMod val="75000"/>
                            </a:schemeClr>
                          </a:solidFill>
                        </a:rPr>
                        <a:t> et de passif à négocier.</a:t>
                      </a:r>
                      <a:endParaRPr lang="fr-FR" sz="1100" b="1" dirty="0" smtClean="0">
                        <a:solidFill>
                          <a:schemeClr val="tx2">
                            <a:lumMod val="75000"/>
                          </a:schemeClr>
                        </a:solidFill>
                      </a:endParaRPr>
                    </a:p>
                  </a:txBody>
                  <a:tcPr anchor="ctr"/>
                </a:tc>
              </a:tr>
              <a:tr h="879162">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En vendant</a:t>
                      </a:r>
                      <a:r>
                        <a:rPr lang="fr-FR" sz="1100" b="1" baseline="0" dirty="0" smtClean="0">
                          <a:solidFill>
                            <a:schemeClr val="tx2">
                              <a:lumMod val="75000"/>
                            </a:schemeClr>
                          </a:solidFill>
                        </a:rPr>
                        <a:t> à un tiers, Sorégies peut être perçu comme le complice d’une entrée d’une société privé au capital, ce qui peut être mal perçu par l’opinion et les syndicats ouvriers.</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2268203" y="2485384"/>
            <a:ext cx="238317" cy="238425"/>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342627" y="2488247"/>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268148" y="3246216"/>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342627" y="3246216"/>
            <a:ext cx="238425" cy="238317"/>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2268513" y="4076263"/>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343044" y="4076209"/>
            <a:ext cx="238317" cy="238425"/>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9" name="ZoneTexte 28"/>
          <p:cNvSpPr txBox="1"/>
          <p:nvPr/>
        </p:nvSpPr>
        <p:spPr>
          <a:xfrm>
            <a:off x="6673936" y="1517195"/>
            <a:ext cx="2244436" cy="3550722"/>
          </a:xfrm>
          <a:prstGeom prst="rect">
            <a:avLst/>
          </a:prstGeom>
          <a:solidFill>
            <a:schemeClr val="bg1"/>
          </a:solidFill>
          <a:ln>
            <a:solidFill>
              <a:schemeClr val="tx2">
                <a:lumMod val="75000"/>
              </a:schemeClr>
            </a:solidFill>
          </a:ln>
        </p:spPr>
        <p:txBody>
          <a:bodyPr vert="horz" lIns="144000" tIns="45720" rIns="91440" bIns="45720" rtlCol="0">
            <a:noAutofit/>
          </a:bodyPr>
          <a:lstStyle/>
          <a:p>
            <a:pPr>
              <a:spcBef>
                <a:spcPct val="20000"/>
              </a:spcBef>
              <a:spcAft>
                <a:spcPts val="600"/>
              </a:spcAft>
              <a:buFont typeface="Arial" pitchFamily="34" charset="0"/>
            </a:pPr>
            <a:r>
              <a:rPr lang="fr-FR" sz="1200" dirty="0" smtClean="0">
                <a:solidFill>
                  <a:schemeClr val="tx2">
                    <a:lumMod val="75000"/>
                  </a:schemeClr>
                </a:solidFill>
              </a:rPr>
              <a:t>Impact de l’attitude de Séolis / Sieds sur la valeur de marché:</a:t>
            </a:r>
          </a:p>
          <a:p>
            <a:pPr>
              <a:spcBef>
                <a:spcPct val="20000"/>
              </a:spcBef>
              <a:spcAft>
                <a:spcPts val="600"/>
              </a:spcAft>
              <a:buFont typeface="Arial" pitchFamily="34" charset="0"/>
              <a:buChar char="•"/>
            </a:pPr>
            <a:r>
              <a:rPr lang="fr-FR" sz="1200" dirty="0" smtClean="0">
                <a:solidFill>
                  <a:schemeClr val="tx2">
                    <a:lumMod val="75000"/>
                  </a:schemeClr>
                </a:solidFill>
              </a:rPr>
              <a:t> Le valeur d’une participation minoritaire dépend des droits concédés par le majoritaire dans un pacte d’actionnaire.</a:t>
            </a:r>
          </a:p>
          <a:p>
            <a:pPr>
              <a:spcBef>
                <a:spcPct val="20000"/>
              </a:spcBef>
              <a:spcAft>
                <a:spcPts val="600"/>
              </a:spcAft>
              <a:buFont typeface="Arial" pitchFamily="34" charset="0"/>
              <a:buChar char="•"/>
            </a:pPr>
            <a:r>
              <a:rPr lang="fr-FR" sz="1200" dirty="0" smtClean="0">
                <a:solidFill>
                  <a:schemeClr val="tx2">
                    <a:lumMod val="75000"/>
                  </a:schemeClr>
                </a:solidFill>
              </a:rPr>
              <a:t> Séolis devra en outre collaborer pour la fourniture d’information (comptes, budgets, présentation du management).</a:t>
            </a:r>
          </a:p>
          <a:p>
            <a:pPr>
              <a:spcBef>
                <a:spcPct val="20000"/>
              </a:spcBef>
              <a:spcAft>
                <a:spcPts val="600"/>
              </a:spcAft>
              <a:buFont typeface="Arial" pitchFamily="34" charset="0"/>
              <a:buChar char="•"/>
            </a:pPr>
            <a:r>
              <a:rPr lang="fr-FR" sz="1200" dirty="0" smtClean="0">
                <a:solidFill>
                  <a:schemeClr val="tx2">
                    <a:lumMod val="75000"/>
                  </a:schemeClr>
                </a:solidFill>
              </a:rPr>
              <a:t> </a:t>
            </a:r>
            <a:r>
              <a:rPr lang="fr-FR" sz="1200" dirty="0" err="1" smtClean="0">
                <a:solidFill>
                  <a:srgbClr val="FF0000"/>
                </a:solidFill>
              </a:rPr>
              <a:t>Salvo</a:t>
            </a:r>
            <a:r>
              <a:rPr lang="fr-FR" sz="1200" dirty="0" smtClean="0">
                <a:solidFill>
                  <a:srgbClr val="FF0000"/>
                </a:solidFill>
              </a:rPr>
              <a:t> para </a:t>
            </a:r>
            <a:r>
              <a:rPr lang="fr-FR" sz="1200" dirty="0" err="1" smtClean="0">
                <a:solidFill>
                  <a:srgbClr val="FF0000"/>
                </a:solidFill>
              </a:rPr>
              <a:t>desembarazarse</a:t>
            </a:r>
            <a:r>
              <a:rPr lang="fr-FR" sz="1200" dirty="0" smtClean="0">
                <a:solidFill>
                  <a:srgbClr val="FF0000"/>
                </a:solidFill>
              </a:rPr>
              <a:t> de </a:t>
            </a:r>
            <a:r>
              <a:rPr lang="fr-FR" sz="1200" dirty="0" err="1" smtClean="0">
                <a:solidFill>
                  <a:srgbClr val="FF0000"/>
                </a:solidFill>
              </a:rPr>
              <a:t>Soregies</a:t>
            </a:r>
            <a:r>
              <a:rPr lang="fr-FR" sz="1200" dirty="0" smtClean="0">
                <a:solidFill>
                  <a:srgbClr val="FF0000"/>
                </a:solidFill>
              </a:rPr>
              <a:t>, Sieds no </a:t>
            </a:r>
            <a:r>
              <a:rPr lang="fr-FR" sz="1200" dirty="0" err="1" smtClean="0">
                <a:solidFill>
                  <a:srgbClr val="FF0000"/>
                </a:solidFill>
              </a:rPr>
              <a:t>deberia</a:t>
            </a:r>
            <a:r>
              <a:rPr lang="fr-FR" sz="1200" dirty="0" smtClean="0">
                <a:solidFill>
                  <a:srgbClr val="FF0000"/>
                </a:solidFill>
              </a:rPr>
              <a:t> </a:t>
            </a:r>
            <a:r>
              <a:rPr lang="fr-FR" sz="1200" dirty="0" err="1" smtClean="0">
                <a:solidFill>
                  <a:srgbClr val="FF0000"/>
                </a:solidFill>
              </a:rPr>
              <a:t>tener</a:t>
            </a:r>
            <a:r>
              <a:rPr lang="fr-FR" sz="1200" dirty="0" smtClean="0">
                <a:solidFill>
                  <a:srgbClr val="FF0000"/>
                </a:solidFill>
              </a:rPr>
              <a:t> </a:t>
            </a:r>
            <a:r>
              <a:rPr lang="fr-FR" sz="1200" dirty="0" err="1" smtClean="0">
                <a:solidFill>
                  <a:srgbClr val="FF0000"/>
                </a:solidFill>
              </a:rPr>
              <a:t>ningun</a:t>
            </a:r>
            <a:r>
              <a:rPr lang="fr-FR" sz="1200" dirty="0" smtClean="0">
                <a:solidFill>
                  <a:srgbClr val="FF0000"/>
                </a:solidFill>
              </a:rPr>
              <a:t> </a:t>
            </a:r>
            <a:r>
              <a:rPr lang="fr-FR" sz="1200" dirty="0" err="1" smtClean="0">
                <a:solidFill>
                  <a:srgbClr val="FF0000"/>
                </a:solidFill>
              </a:rPr>
              <a:t>incentivo</a:t>
            </a:r>
            <a:r>
              <a:rPr lang="fr-FR" sz="1200" dirty="0" smtClean="0">
                <a:solidFill>
                  <a:srgbClr val="FF0000"/>
                </a:solidFill>
              </a:rPr>
              <a:t> a repartir con </a:t>
            </a:r>
            <a:r>
              <a:rPr lang="fr-FR" sz="1200" dirty="0" err="1" smtClean="0">
                <a:solidFill>
                  <a:srgbClr val="FF0000"/>
                </a:solidFill>
              </a:rPr>
              <a:t>Soregies</a:t>
            </a:r>
            <a:r>
              <a:rPr lang="fr-FR" sz="1200" dirty="0" smtClean="0">
                <a:solidFill>
                  <a:srgbClr val="FF0000"/>
                </a:solidFill>
              </a:rPr>
              <a:t>  un </a:t>
            </a:r>
            <a:r>
              <a:rPr lang="fr-FR" sz="1200" dirty="0" err="1" smtClean="0">
                <a:solidFill>
                  <a:srgbClr val="FF0000"/>
                </a:solidFill>
              </a:rPr>
              <a:t>mayor</a:t>
            </a:r>
            <a:r>
              <a:rPr lang="fr-FR" sz="1200" dirty="0" smtClean="0">
                <a:solidFill>
                  <a:srgbClr val="FF0000"/>
                </a:solidFill>
              </a:rPr>
              <a:t> </a:t>
            </a:r>
            <a:r>
              <a:rPr lang="fr-FR" sz="1200" dirty="0" err="1" smtClean="0">
                <a:solidFill>
                  <a:srgbClr val="FF0000"/>
                </a:solidFill>
              </a:rPr>
              <a:t>valor</a:t>
            </a:r>
            <a:r>
              <a:rPr lang="fr-FR" sz="1200" dirty="0" smtClean="0">
                <a:solidFill>
                  <a:srgbClr val="FF0000"/>
                </a:solidFill>
              </a:rPr>
              <a:t> </a:t>
            </a:r>
            <a:r>
              <a:rPr lang="fr-FR" sz="1200" dirty="0" err="1" smtClean="0">
                <a:solidFill>
                  <a:srgbClr val="FF0000"/>
                </a:solidFill>
              </a:rPr>
              <a:t>mercado</a:t>
            </a:r>
            <a:r>
              <a:rPr lang="fr-FR" sz="1200" dirty="0" smtClean="0">
                <a:solidFill>
                  <a:srgbClr val="FF0000"/>
                </a:solidFill>
              </a:rPr>
              <a:t> de la </a:t>
            </a:r>
            <a:r>
              <a:rPr lang="fr-FR" sz="1200" dirty="0" err="1" smtClean="0">
                <a:solidFill>
                  <a:srgbClr val="FF0000"/>
                </a:solidFill>
              </a:rPr>
              <a:t>participacion</a:t>
            </a:r>
            <a:r>
              <a:rPr lang="fr-FR" sz="1200" dirty="0" smtClean="0">
                <a:solidFill>
                  <a:srgbClr val="FF0000"/>
                </a:solidFill>
              </a:rPr>
              <a:t> </a:t>
            </a:r>
            <a:r>
              <a:rPr lang="fr-FR" sz="1200" b="1" dirty="0" smtClean="0">
                <a:solidFill>
                  <a:srgbClr val="FF0000"/>
                </a:solidFill>
              </a:rPr>
              <a:t>[???]</a:t>
            </a:r>
          </a:p>
        </p:txBody>
      </p:sp>
      <p:sp>
        <p:nvSpPr>
          <p:cNvPr id="34" name="ZoneTexte 33"/>
          <p:cNvSpPr txBox="1"/>
          <p:nvPr/>
        </p:nvSpPr>
        <p:spPr>
          <a:xfrm>
            <a:off x="522512" y="5522026"/>
            <a:ext cx="8145237" cy="90252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ctr">
              <a:spcAft>
                <a:spcPts val="600"/>
              </a:spcAft>
            </a:pPr>
            <a:r>
              <a:rPr lang="fr-FR" sz="1300" b="1" dirty="0">
                <a:solidFill>
                  <a:schemeClr val="tx2">
                    <a:lumMod val="75000"/>
                  </a:schemeClr>
                </a:solidFill>
              </a:rPr>
              <a:t>Avec une valorisation des titres Séolis </a:t>
            </a:r>
            <a:r>
              <a:rPr lang="fr-FR" sz="1300" b="1" dirty="0" smtClean="0">
                <a:solidFill>
                  <a:schemeClr val="tx2">
                    <a:lumMod val="75000"/>
                  </a:schemeClr>
                </a:solidFill>
              </a:rPr>
              <a:t>aux alentours de </a:t>
            </a:r>
            <a:r>
              <a:rPr lang="fr-FR" sz="1300" b="1" dirty="0">
                <a:solidFill>
                  <a:schemeClr val="tx2">
                    <a:lumMod val="75000"/>
                  </a:schemeClr>
                </a:solidFill>
              </a:rPr>
              <a:t>€100m, l’écart entre la proposition de Séolis et la valeur que Sorégies pourrait </a:t>
            </a:r>
            <a:r>
              <a:rPr lang="fr-FR" sz="1300" b="1" dirty="0" smtClean="0">
                <a:solidFill>
                  <a:schemeClr val="tx2">
                    <a:lumMod val="75000"/>
                  </a:schemeClr>
                </a:solidFill>
              </a:rPr>
              <a:t>en retirer dans </a:t>
            </a:r>
            <a:r>
              <a:rPr lang="fr-FR" sz="1300" b="1" dirty="0">
                <a:solidFill>
                  <a:schemeClr val="tx2">
                    <a:lumMod val="75000"/>
                  </a:schemeClr>
                </a:solidFill>
              </a:rPr>
              <a:t>le marché est très réduit. </a:t>
            </a:r>
            <a:r>
              <a:rPr lang="fr-FR" sz="1300" b="1" dirty="0" smtClean="0">
                <a:solidFill>
                  <a:schemeClr val="tx2">
                    <a:lumMod val="75000"/>
                  </a:schemeClr>
                </a:solidFill>
              </a:rPr>
              <a:t>Bien que la vente à un tiers puisse permettre dans certaines limites d’améliorer le prix de cession, la répartition de la plus-value potentielle avec Séolis et la nécessité de la collaboration pleine et entière de Sieds / Séolis durant le </a:t>
            </a:r>
            <a:r>
              <a:rPr lang="fr-FR" sz="1300" b="1" dirty="0" err="1" smtClean="0">
                <a:solidFill>
                  <a:schemeClr val="tx2">
                    <a:lumMod val="75000"/>
                  </a:schemeClr>
                </a:solidFill>
              </a:rPr>
              <a:t>process</a:t>
            </a:r>
            <a:r>
              <a:rPr lang="fr-FR" sz="1300" b="1" dirty="0" smtClean="0">
                <a:solidFill>
                  <a:schemeClr val="tx2">
                    <a:lumMod val="75000"/>
                  </a:schemeClr>
                </a:solidFill>
              </a:rPr>
              <a:t>, la rendent et plus risquée.  </a:t>
            </a:r>
          </a:p>
        </p:txBody>
      </p:sp>
      <p:cxnSp>
        <p:nvCxnSpPr>
          <p:cNvPr id="36" name="Connecteur droit avec flèche 35"/>
          <p:cNvCxnSpPr/>
          <p:nvPr/>
        </p:nvCxnSpPr>
        <p:spPr>
          <a:xfrm>
            <a:off x="6315075" y="2644734"/>
            <a:ext cx="358861" cy="1588"/>
          </a:xfrm>
          <a:prstGeom prst="straightConnector1">
            <a:avLst/>
          </a:prstGeom>
          <a:ln w="25400" cmpd="sng">
            <a:tailEnd type="stealth"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2069</TotalTime>
  <Words>2691</Words>
  <Application>Microsoft Office PowerPoint</Application>
  <PresentationFormat>Affichage à l'écran (4:3)</PresentationFormat>
  <Paragraphs>353</Paragraphs>
  <Slides>25</Slides>
  <Notes>5</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Projet Alice   Présentation au Directoire de Sorégies</vt:lpstr>
      <vt:lpstr>Index</vt:lpstr>
      <vt:lpstr>1. Sorégies est en mesure de décider son avenir: la Fusion avec Séolis ou une  Nouvelle Stratégie (1/2)</vt:lpstr>
      <vt:lpstr>1. Sorégies est en mesure de décider son avenir: la Fusion avec Séolis ou une Nouvelle Stratégie (2/2)</vt:lpstr>
      <vt:lpstr>2.- Fusion Sorégies-Séolis (1/2)</vt:lpstr>
      <vt:lpstr>2.- Fusion Sorégies-Séolis (2/2): Le croisement de participations en pratique</vt:lpstr>
      <vt:lpstr>3.- Vente de la Participation dans Séolis (1/3)</vt:lpstr>
      <vt:lpstr>Diapositive 8</vt:lpstr>
      <vt:lpstr>3.- Vente de la Participation dans Séolis (1/3)</vt:lpstr>
      <vt:lpstr>4.- Conclusion</vt:lpstr>
      <vt:lpstr>Diapositive 11</vt:lpstr>
      <vt:lpstr>Backup 1. - Chronologie des relations Séolis / Sorégies (1/2)</vt:lpstr>
      <vt:lpstr>Diapositive 13</vt:lpstr>
      <vt:lpstr>Diapositive 14</vt:lpstr>
      <vt:lpstr>Analyse de l’Objectif de Fusion : Vision</vt:lpstr>
      <vt:lpstr>Diapositive 16</vt:lpstr>
      <vt:lpstr>Diapositive 17</vt:lpstr>
      <vt:lpstr>4.- Prévalorisation Sorégies (1/2)</vt:lpstr>
      <vt:lpstr>4.- Prévalorisation Sorégies (2/2)</vt:lpstr>
      <vt:lpstr>4.- Prévalorisation Séolis (1/2)</vt:lpstr>
      <vt:lpstr>4.- Prévalorisation Séolis (2/2)</vt:lpstr>
      <vt:lpstr>Diapositive 22</vt:lpstr>
      <vt:lpstr>Analyse des Options (1/3)</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215</cp:revision>
  <dcterms:created xsi:type="dcterms:W3CDTF">2010-11-12T08:24:40Z</dcterms:created>
  <dcterms:modified xsi:type="dcterms:W3CDTF">2011-03-22T22:30:13Z</dcterms:modified>
</cp:coreProperties>
</file>