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handoutMasterIdLst>
    <p:handoutMasterId r:id="rId26"/>
  </p:handoutMasterIdLst>
  <p:sldIdLst>
    <p:sldId id="256" r:id="rId2"/>
    <p:sldId id="257" r:id="rId3"/>
    <p:sldId id="296" r:id="rId4"/>
    <p:sldId id="289" r:id="rId5"/>
    <p:sldId id="301" r:id="rId6"/>
    <p:sldId id="318" r:id="rId7"/>
    <p:sldId id="307" r:id="rId8"/>
    <p:sldId id="310" r:id="rId9"/>
    <p:sldId id="311" r:id="rId10"/>
    <p:sldId id="317" r:id="rId11"/>
    <p:sldId id="298" r:id="rId12"/>
    <p:sldId id="299" r:id="rId13"/>
    <p:sldId id="300" r:id="rId14"/>
    <p:sldId id="305" r:id="rId15"/>
    <p:sldId id="302" r:id="rId16"/>
    <p:sldId id="303" r:id="rId17"/>
    <p:sldId id="313" r:id="rId18"/>
    <p:sldId id="291" r:id="rId19"/>
    <p:sldId id="306" r:id="rId20"/>
    <p:sldId id="312" r:id="rId21"/>
    <p:sldId id="314" r:id="rId22"/>
    <p:sldId id="315" r:id="rId23"/>
    <p:sldId id="316" r:id="rId24"/>
  </p:sldIdLst>
  <p:sldSz cx="9144000" cy="6858000" type="screen4x3"/>
  <p:notesSz cx="6858000" cy="994568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12" autoAdjust="0"/>
    <p:restoredTop sz="94629" autoAdjust="0"/>
  </p:normalViewPr>
  <p:slideViewPr>
    <p:cSldViewPr snapToGrid="0">
      <p:cViewPr>
        <p:scale>
          <a:sx n="80" d="100"/>
          <a:sy n="80" d="100"/>
        </p:scale>
        <p:origin x="-1152" y="402"/>
      </p:cViewPr>
      <p:guideLst>
        <p:guide orient="horz" pos="2160"/>
        <p:guide pos="2880"/>
      </p:guideLst>
    </p:cSldViewPr>
  </p:slideViewPr>
  <p:outlineViewPr>
    <p:cViewPr>
      <p:scale>
        <a:sx n="33" d="100"/>
        <a:sy n="33" d="100"/>
      </p:scale>
      <p:origin x="0" y="7254"/>
    </p:cViewPr>
  </p:outlin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48" d="100"/>
          <a:sy n="48" d="100"/>
        </p:scale>
        <p:origin x="-2934" y="-108"/>
      </p:cViewPr>
      <p:guideLst>
        <p:guide orient="horz" pos="3132"/>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289AACD9-D682-4D95-9FE3-9025595BEEC5}" type="datetimeFigureOut">
              <a:rPr lang="fr-FR" smtClean="0"/>
              <a:pPr/>
              <a:t>22/03/2011</a:t>
            </a:fld>
            <a:endParaRPr lang="fr-FR" dirty="0"/>
          </a:p>
        </p:txBody>
      </p:sp>
      <p:sp>
        <p:nvSpPr>
          <p:cNvPr id="4" name="Espace réservé du pied de page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10B2DF95-EDFB-4CD9-9D98-D5522BCAF1E3}" type="slidenum">
              <a:rPr lang="fr-FR" smtClean="0"/>
              <a:pPr/>
              <a:t>‹N°›</a:t>
            </a:fld>
            <a:endParaRPr lang="fr-FR" dirty="0"/>
          </a:p>
        </p:txBody>
      </p:sp>
    </p:spTree>
    <p:extLst>
      <p:ext uri="{BB962C8B-B14F-4D97-AF65-F5344CB8AC3E}">
        <p14:creationId xmlns:p14="http://schemas.microsoft.com/office/powerpoint/2010/main" xmlns="" val="2358181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97284"/>
          </a:xfrm>
          <a:prstGeom prst="rect">
            <a:avLst/>
          </a:prstGeom>
        </p:spPr>
        <p:txBody>
          <a:bodyPr vert="horz" lIns="91440" tIns="45720" rIns="91440" bIns="45720" rtlCol="0"/>
          <a:lstStyle>
            <a:lvl1pPr algn="r">
              <a:defRPr sz="1200"/>
            </a:lvl1pPr>
          </a:lstStyle>
          <a:p>
            <a:fld id="{9EBC2304-81B0-4FD6-BEFE-BCFEBB827951}" type="datetimeFigureOut">
              <a:rPr lang="fr-FR" smtClean="0"/>
              <a:pPr/>
              <a:t>22/03/2011</a:t>
            </a:fld>
            <a:endParaRPr lang="fr-FR" dirty="0"/>
          </a:p>
        </p:txBody>
      </p:sp>
      <p:sp>
        <p:nvSpPr>
          <p:cNvPr id="4" name="Espace réservé de l'image des diapositives 3"/>
          <p:cNvSpPr>
            <a:spLocks noGrp="1" noRot="1" noChangeAspect="1"/>
          </p:cNvSpPr>
          <p:nvPr>
            <p:ph type="sldImg" idx="2"/>
          </p:nvPr>
        </p:nvSpPr>
        <p:spPr>
          <a:xfrm>
            <a:off x="942975" y="746125"/>
            <a:ext cx="4972050" cy="3729038"/>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a:defRPr sz="1200"/>
            </a:lvl1pPr>
          </a:lstStyle>
          <a:p>
            <a:fld id="{5CE2EACD-D22B-4E17-AD82-E06961B369E8}" type="slidenum">
              <a:rPr lang="fr-FR" smtClean="0"/>
              <a:pPr/>
              <a:t>‹N°›</a:t>
            </a:fld>
            <a:endParaRPr lang="fr-FR" dirty="0"/>
          </a:p>
        </p:txBody>
      </p:sp>
    </p:spTree>
    <p:extLst>
      <p:ext uri="{BB962C8B-B14F-4D97-AF65-F5344CB8AC3E}">
        <p14:creationId xmlns:p14="http://schemas.microsoft.com/office/powerpoint/2010/main" xmlns="" val="2738645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5</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6</a:t>
            </a:fld>
            <a:endParaRPr lang="fr-F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7</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9</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5CE2EACD-D22B-4E17-AD82-E06961B369E8}" type="slidenum">
              <a:rPr lang="fr-FR" smtClean="0"/>
              <a:pPr/>
              <a:t>10</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dirty="0"/>
          </a:p>
        </p:txBody>
      </p:sp>
      <p:sp>
        <p:nvSpPr>
          <p:cNvPr id="5" name="Espace réservé du pied de page 4"/>
          <p:cNvSpPr>
            <a:spLocks noGrp="1"/>
          </p:cNvSpPr>
          <p:nvPr>
            <p:ph type="ftr" sz="quarter" idx="11"/>
          </p:nvPr>
        </p:nvSpPr>
        <p:spPr/>
        <p:txBody>
          <a:bodyPr/>
          <a:lstStyle/>
          <a:p>
            <a:r>
              <a:rPr lang="fr-FR" dirty="0" smtClean="0"/>
              <a:t>AH Link Solutions</a:t>
            </a:r>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8A96A684-93C5-4BC1-89FD-EA10D594AEEA}" type="datetimeFigureOut">
              <a:rPr lang="fr-FR" smtClean="0"/>
              <a:pPr/>
              <a:t>22/03/2011</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281B67B3-4DBF-4291-921A-557086F073CD}"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6A684-93C5-4BC1-89FD-EA10D594AEEA}" type="datetimeFigureOut">
              <a:rPr lang="fr-FR" smtClean="0"/>
              <a:pPr/>
              <a:t>22/03/2011</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1B67B3-4DBF-4291-921A-557086F073CD}"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 Target="slide1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467276" y="2295748"/>
            <a:ext cx="6223379" cy="1847206"/>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indent="-180975">
              <a:defRPr/>
            </a:pPr>
            <a:r>
              <a:rPr lang="fr-FR" sz="2200" dirty="0" smtClean="0">
                <a:solidFill>
                  <a:schemeClr val="tx2">
                    <a:lumMod val="75000"/>
                  </a:schemeClr>
                </a:solidFill>
              </a:rPr>
              <a:t>Projet Alice</a:t>
            </a:r>
            <a:br>
              <a:rPr lang="fr-FR" sz="2200" dirty="0" smtClean="0">
                <a:solidFill>
                  <a:schemeClr val="tx2">
                    <a:lumMod val="75000"/>
                  </a:schemeClr>
                </a:solidFill>
              </a:rPr>
            </a:br>
            <a:r>
              <a:rPr lang="fr-FR" sz="2400" dirty="0" smtClean="0"/>
              <a:t> </a:t>
            </a:r>
            <a:br>
              <a:rPr lang="fr-FR" sz="2400" dirty="0" smtClean="0"/>
            </a:br>
            <a:r>
              <a:rPr lang="fr-FR" sz="2000" dirty="0" smtClean="0">
                <a:solidFill>
                  <a:schemeClr val="tx2">
                    <a:lumMod val="75000"/>
                  </a:schemeClr>
                </a:solidFill>
              </a:rPr>
              <a:t>Présentation au Conseil d’Administration de Sorégies</a:t>
            </a:r>
            <a:endParaRPr lang="fr-FR" sz="2200" dirty="0">
              <a:solidFill>
                <a:schemeClr val="tx2">
                  <a:lumMod val="75000"/>
                </a:schemeClr>
              </a:solidFill>
            </a:endParaRPr>
          </a:p>
        </p:txBody>
      </p:sp>
      <p:sp>
        <p:nvSpPr>
          <p:cNvPr id="3" name="Sous-titre 2"/>
          <p:cNvSpPr>
            <a:spLocks noGrp="1"/>
          </p:cNvSpPr>
          <p:nvPr>
            <p:ph type="subTitle" idx="1"/>
          </p:nvPr>
        </p:nvSpPr>
        <p:spPr>
          <a:xfrm>
            <a:off x="1371600" y="4268688"/>
            <a:ext cx="6400800" cy="1752600"/>
          </a:xfrm>
        </p:spPr>
        <p:txBody>
          <a:bodyPr>
            <a:normAutofit/>
          </a:bodyPr>
          <a:lstStyle/>
          <a:p>
            <a:endParaRPr lang="fr-FR" sz="2400" dirty="0" smtClean="0"/>
          </a:p>
          <a:p>
            <a:r>
              <a:rPr lang="fr-FR" sz="2400" dirty="0" smtClean="0"/>
              <a:t>25 mars 2011</a:t>
            </a:r>
            <a:endParaRPr lang="fr-FR" sz="2400" dirty="0"/>
          </a:p>
        </p:txBody>
      </p:sp>
      <p:sp>
        <p:nvSpPr>
          <p:cNvPr id="4" name="ZoneTexte 3"/>
          <p:cNvSpPr txBox="1"/>
          <p:nvPr/>
        </p:nvSpPr>
        <p:spPr>
          <a:xfrm>
            <a:off x="72007" y="-27384"/>
            <a:ext cx="3164679" cy="707886"/>
          </a:xfrm>
          <a:prstGeom prst="rect">
            <a:avLst/>
          </a:prstGeom>
          <a:noFill/>
        </p:spPr>
        <p:txBody>
          <a:bodyPr wrap="square" rtlCol="0">
            <a:spAutoFit/>
          </a:bodyPr>
          <a:lstStyle/>
          <a:p>
            <a:r>
              <a:rPr lang="en-US" sz="2000" dirty="0" smtClean="0">
                <a:solidFill>
                  <a:schemeClr val="accent1">
                    <a:lumMod val="60000"/>
                    <a:lumOff val="40000"/>
                  </a:schemeClr>
                </a:solidFill>
                <a:sym typeface="Webdings"/>
              </a:rPr>
              <a:t>Haya </a:t>
            </a:r>
            <a:r>
              <a:rPr lang="en-US" sz="2000" b="1" dirty="0" smtClean="0">
                <a:solidFill>
                  <a:schemeClr val="accent1">
                    <a:lumMod val="60000"/>
                    <a:lumOff val="40000"/>
                  </a:schemeClr>
                </a:solidFill>
                <a:sym typeface="Webdings"/>
              </a:rPr>
              <a:t>Energy </a:t>
            </a:r>
            <a:r>
              <a:rPr lang="en-US" sz="2000" dirty="0" smtClean="0">
                <a:solidFill>
                  <a:schemeClr val="accent1">
                    <a:lumMod val="60000"/>
                    <a:lumOff val="40000"/>
                  </a:schemeClr>
                </a:solidFill>
                <a:sym typeface="Webdings"/>
              </a:rPr>
              <a:t>Solutions </a:t>
            </a:r>
            <a:r>
              <a:rPr lang="en-US" sz="4000" dirty="0" smtClean="0">
                <a:solidFill>
                  <a:schemeClr val="accent1">
                    <a:lumMod val="60000"/>
                    <a:lumOff val="40000"/>
                  </a:schemeClr>
                </a:solidFill>
                <a:sym typeface="Webdings"/>
              </a:rPr>
              <a:t></a:t>
            </a:r>
            <a:endParaRPr lang="en-US" sz="2000" dirty="0">
              <a:solidFill>
                <a:schemeClr val="accent1">
                  <a:lumMod val="60000"/>
                  <a:lumOff val="40000"/>
                </a:schemeClr>
              </a:solidFill>
            </a:endParaRPr>
          </a:p>
        </p:txBody>
      </p:sp>
      <p:sp>
        <p:nvSpPr>
          <p:cNvPr id="5" name="ZoneTexte 4"/>
          <p:cNvSpPr txBox="1"/>
          <p:nvPr/>
        </p:nvSpPr>
        <p:spPr>
          <a:xfrm>
            <a:off x="5462650" y="629393"/>
            <a:ext cx="294508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400" dirty="0" smtClean="0"/>
              <a:t>Document pour discussion</a:t>
            </a:r>
            <a:endParaRPr lang="fr-FR" sz="2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31918"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4.- </a:t>
            </a:r>
            <a:r>
              <a:rPr lang="fr-FR" sz="2400" dirty="0" err="1" smtClean="0">
                <a:solidFill>
                  <a:schemeClr val="tx2">
                    <a:lumMod val="75000"/>
                  </a:schemeClr>
                </a:solidFill>
              </a:rPr>
              <a:t>Conclusiones</a:t>
            </a:r>
            <a:endParaRPr lang="fr-FR" sz="2400" dirty="0" smtClean="0">
              <a:solidFill>
                <a:schemeClr val="tx2">
                  <a:lumMod val="75000"/>
                </a:schemeClr>
              </a:solidFill>
            </a:endParaRPr>
          </a:p>
        </p:txBody>
      </p:sp>
      <p:cxnSp>
        <p:nvCxnSpPr>
          <p:cNvPr id="18" name="Connecteur en angle 17"/>
          <p:cNvCxnSpPr/>
          <p:nvPr/>
        </p:nvCxnSpPr>
        <p:spPr>
          <a:xfrm flipV="1">
            <a:off x="-2125683" y="6283791"/>
            <a:ext cx="87402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1:</a:t>
            </a:r>
          </a:p>
          <a:p>
            <a:pPr marL="457200" marR="0" lvl="0" indent="-457200" fontAlgn="auto">
              <a:spcBef>
                <a:spcPct val="0"/>
              </a:spcBef>
              <a:spcAft>
                <a:spcPts val="0"/>
              </a:spcAft>
              <a:buClrTx/>
              <a:buSzTx/>
              <a:tabLst/>
              <a:defRPr/>
            </a:pPr>
            <a:r>
              <a:rPr lang="fr-FR" sz="2800" dirty="0" smtClean="0">
                <a:solidFill>
                  <a:schemeClr val="tx2">
                    <a:lumMod val="75000"/>
                  </a:schemeClr>
                </a:solidFill>
              </a:rPr>
              <a:t> Chronologie des relations Séolis / Sorégies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Backup 1. - Chronologie </a:t>
            </a:r>
            <a:r>
              <a:rPr lang="fr-FR" sz="2400" dirty="0">
                <a:solidFill>
                  <a:schemeClr val="tx2">
                    <a:lumMod val="75000"/>
                  </a:schemeClr>
                </a:solidFill>
              </a:rPr>
              <a:t>des relations Séolis / </a:t>
            </a:r>
            <a:r>
              <a:rPr lang="fr-FR" sz="2400" dirty="0" smtClean="0">
                <a:solidFill>
                  <a:schemeClr val="tx2">
                    <a:lumMod val="75000"/>
                  </a:schemeClr>
                </a:solidFill>
              </a:rPr>
              <a:t>Sorégies (1/2)</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12</a:t>
            </a:fld>
            <a:endParaRPr lang="fr-FR" dirty="0"/>
          </a:p>
        </p:txBody>
      </p:sp>
      <p:sp>
        <p:nvSpPr>
          <p:cNvPr id="30" name="ZoneTexte 29"/>
          <p:cNvSpPr txBox="1"/>
          <p:nvPr/>
        </p:nvSpPr>
        <p:spPr>
          <a:xfrm>
            <a:off x="427884" y="1966270"/>
            <a:ext cx="652743" cy="369332"/>
          </a:xfrm>
          <a:prstGeom prst="rect">
            <a:avLst/>
          </a:prstGeom>
          <a:noFill/>
        </p:spPr>
        <p:txBody>
          <a:bodyPr wrap="none" rtlCol="0">
            <a:spAutoFit/>
          </a:bodyPr>
          <a:lstStyle/>
          <a:p>
            <a:r>
              <a:rPr lang="fr-FR" dirty="0" smtClean="0">
                <a:solidFill>
                  <a:schemeClr val="accent1">
                    <a:lumMod val="50000"/>
                  </a:schemeClr>
                </a:solidFill>
              </a:rPr>
              <a:t>2006</a:t>
            </a:r>
            <a:endParaRPr lang="fr-FR" dirty="0">
              <a:solidFill>
                <a:schemeClr val="accent1">
                  <a:lumMod val="50000"/>
                </a:schemeClr>
              </a:solidFill>
            </a:endParaRPr>
          </a:p>
        </p:txBody>
      </p:sp>
      <p:sp>
        <p:nvSpPr>
          <p:cNvPr id="47" name="Flèche droite 46"/>
          <p:cNvSpPr/>
          <p:nvPr/>
        </p:nvSpPr>
        <p:spPr>
          <a:xfrm>
            <a:off x="1241502" y="2027271"/>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2" name="Connecteur droit 61"/>
          <p:cNvCxnSpPr/>
          <p:nvPr/>
        </p:nvCxnSpPr>
        <p:spPr>
          <a:xfrm flipV="1">
            <a:off x="2968702"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3" name="Connecteur droit 62"/>
          <p:cNvCxnSpPr/>
          <p:nvPr/>
        </p:nvCxnSpPr>
        <p:spPr>
          <a:xfrm>
            <a:off x="2968702" y="1755987"/>
            <a:ext cx="148899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49" name="ZoneTexte 48"/>
          <p:cNvSpPr txBox="1"/>
          <p:nvPr/>
        </p:nvSpPr>
        <p:spPr>
          <a:xfrm>
            <a:off x="2875734" y="2284207"/>
            <a:ext cx="497252" cy="246221"/>
          </a:xfrm>
          <a:prstGeom prst="rect">
            <a:avLst/>
          </a:prstGeom>
          <a:noFill/>
        </p:spPr>
        <p:txBody>
          <a:bodyPr wrap="none" rtlCol="0">
            <a:spAutoFit/>
          </a:bodyPr>
          <a:lstStyle/>
          <a:p>
            <a:r>
              <a:rPr lang="fr-FR" sz="1000" dirty="0" smtClean="0">
                <a:solidFill>
                  <a:schemeClr val="accent1">
                    <a:lumMod val="50000"/>
                  </a:schemeClr>
                </a:solidFill>
              </a:rPr>
              <a:t>22/05</a:t>
            </a:r>
            <a:endParaRPr lang="fr-FR" sz="1000" dirty="0">
              <a:solidFill>
                <a:schemeClr val="accent1">
                  <a:lumMod val="50000"/>
                </a:schemeClr>
              </a:solidFill>
            </a:endParaRPr>
          </a:p>
        </p:txBody>
      </p:sp>
      <p:sp>
        <p:nvSpPr>
          <p:cNvPr id="50" name="ZoneTexte 49"/>
          <p:cNvSpPr txBox="1"/>
          <p:nvPr/>
        </p:nvSpPr>
        <p:spPr>
          <a:xfrm>
            <a:off x="2876273" y="1545194"/>
            <a:ext cx="1673856" cy="246221"/>
          </a:xfrm>
          <a:prstGeom prst="rect">
            <a:avLst/>
          </a:prstGeom>
          <a:noFill/>
        </p:spPr>
        <p:txBody>
          <a:bodyPr wrap="none" rtlCol="0">
            <a:spAutoFit/>
          </a:bodyPr>
          <a:lstStyle/>
          <a:p>
            <a:r>
              <a:rPr lang="fr-FR" sz="1000" dirty="0" smtClean="0">
                <a:solidFill>
                  <a:schemeClr val="accent1">
                    <a:lumMod val="50000"/>
                  </a:schemeClr>
                </a:solidFill>
              </a:rPr>
              <a:t>Protocole d’accord de fusion</a:t>
            </a:r>
            <a:endParaRPr lang="fr-FR" sz="1000" dirty="0">
              <a:solidFill>
                <a:schemeClr val="accent1">
                  <a:lumMod val="50000"/>
                </a:schemeClr>
              </a:solidFill>
            </a:endParaRPr>
          </a:p>
        </p:txBody>
      </p:sp>
      <p:cxnSp>
        <p:nvCxnSpPr>
          <p:cNvPr id="60" name="Connecteur droit 59"/>
          <p:cNvCxnSpPr/>
          <p:nvPr/>
        </p:nvCxnSpPr>
        <p:spPr>
          <a:xfrm flipV="1">
            <a:off x="5503738" y="1755987"/>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Connecteur droit 60"/>
          <p:cNvCxnSpPr/>
          <p:nvPr/>
        </p:nvCxnSpPr>
        <p:spPr>
          <a:xfrm>
            <a:off x="5503738" y="1755987"/>
            <a:ext cx="157016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5410771" y="2284207"/>
            <a:ext cx="497252" cy="246221"/>
          </a:xfrm>
          <a:prstGeom prst="rect">
            <a:avLst/>
          </a:prstGeom>
          <a:noFill/>
        </p:spPr>
        <p:txBody>
          <a:bodyPr wrap="none" rtlCol="0">
            <a:spAutoFit/>
          </a:bodyPr>
          <a:lstStyle/>
          <a:p>
            <a:r>
              <a:rPr lang="fr-FR" sz="1000" dirty="0" smtClean="0">
                <a:solidFill>
                  <a:schemeClr val="accent1">
                    <a:lumMod val="50000"/>
                  </a:schemeClr>
                </a:solidFill>
              </a:rPr>
              <a:t>11/09</a:t>
            </a:r>
            <a:endParaRPr lang="fr-FR" sz="1000" dirty="0">
              <a:solidFill>
                <a:schemeClr val="accent1">
                  <a:lumMod val="50000"/>
                </a:schemeClr>
              </a:solidFill>
            </a:endParaRPr>
          </a:p>
        </p:txBody>
      </p:sp>
      <p:sp>
        <p:nvSpPr>
          <p:cNvPr id="53" name="ZoneTexte 52"/>
          <p:cNvSpPr txBox="1"/>
          <p:nvPr/>
        </p:nvSpPr>
        <p:spPr>
          <a:xfrm>
            <a:off x="5410771" y="1530380"/>
            <a:ext cx="1967929" cy="246221"/>
          </a:xfrm>
          <a:prstGeom prst="rect">
            <a:avLst/>
          </a:prstGeom>
          <a:noFill/>
        </p:spPr>
        <p:txBody>
          <a:bodyPr wrap="square" rtlCol="0">
            <a:spAutoFit/>
          </a:bodyPr>
          <a:lstStyle/>
          <a:p>
            <a:r>
              <a:rPr lang="fr-FR" sz="1000" dirty="0" smtClean="0">
                <a:solidFill>
                  <a:schemeClr val="accent1">
                    <a:lumMod val="50000"/>
                  </a:schemeClr>
                </a:solidFill>
              </a:rPr>
              <a:t>Création Sorégies Deux Sèvres</a:t>
            </a:r>
            <a:endParaRPr lang="fr-FR" sz="1000" dirty="0">
              <a:solidFill>
                <a:schemeClr val="accent1">
                  <a:lumMod val="50000"/>
                </a:schemeClr>
              </a:solidFill>
            </a:endParaRPr>
          </a:p>
        </p:txBody>
      </p:sp>
      <p:grpSp>
        <p:nvGrpSpPr>
          <p:cNvPr id="3" name="Groupe 54"/>
          <p:cNvGrpSpPr/>
          <p:nvPr/>
        </p:nvGrpSpPr>
        <p:grpSpPr>
          <a:xfrm>
            <a:off x="7489034" y="1755987"/>
            <a:ext cx="1488998" cy="271283"/>
            <a:chOff x="573206" y="2047164"/>
            <a:chExt cx="1105469" cy="271283"/>
          </a:xfrm>
        </p:grpSpPr>
        <p:cxnSp>
          <p:nvCxnSpPr>
            <p:cNvPr id="58" name="Connecteur droit 57"/>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59" name="Connecteur droit 58"/>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56" name="ZoneTexte 55"/>
          <p:cNvSpPr txBox="1"/>
          <p:nvPr/>
        </p:nvSpPr>
        <p:spPr>
          <a:xfrm>
            <a:off x="7396066" y="2284207"/>
            <a:ext cx="497252" cy="246221"/>
          </a:xfrm>
          <a:prstGeom prst="rect">
            <a:avLst/>
          </a:prstGeom>
          <a:noFill/>
        </p:spPr>
        <p:txBody>
          <a:bodyPr wrap="none" rtlCol="0">
            <a:spAutoFit/>
          </a:bodyPr>
          <a:lstStyle/>
          <a:p>
            <a:r>
              <a:rPr lang="fr-FR" sz="1000" dirty="0" smtClean="0">
                <a:solidFill>
                  <a:schemeClr val="accent1">
                    <a:lumMod val="50000"/>
                  </a:schemeClr>
                </a:solidFill>
              </a:rPr>
              <a:t>04/12</a:t>
            </a:r>
            <a:endParaRPr lang="fr-FR" sz="1000" dirty="0">
              <a:solidFill>
                <a:schemeClr val="accent1">
                  <a:lumMod val="50000"/>
                </a:schemeClr>
              </a:solidFill>
            </a:endParaRPr>
          </a:p>
        </p:txBody>
      </p:sp>
      <p:sp>
        <p:nvSpPr>
          <p:cNvPr id="57" name="ZoneTexte 56"/>
          <p:cNvSpPr txBox="1"/>
          <p:nvPr/>
        </p:nvSpPr>
        <p:spPr>
          <a:xfrm>
            <a:off x="7396066" y="1530380"/>
            <a:ext cx="1818126" cy="246221"/>
          </a:xfrm>
          <a:prstGeom prst="rect">
            <a:avLst/>
          </a:prstGeom>
          <a:noFill/>
        </p:spPr>
        <p:txBody>
          <a:bodyPr wrap="none" rtlCol="0">
            <a:spAutoFit/>
          </a:bodyPr>
          <a:lstStyle/>
          <a:p>
            <a:r>
              <a:rPr lang="fr-FR" sz="1000" dirty="0" smtClean="0">
                <a:solidFill>
                  <a:schemeClr val="accent1">
                    <a:lumMod val="50000"/>
                  </a:schemeClr>
                </a:solidFill>
              </a:rPr>
              <a:t>Avenant au protocole de fusion</a:t>
            </a:r>
          </a:p>
        </p:txBody>
      </p:sp>
      <p:sp>
        <p:nvSpPr>
          <p:cNvPr id="4" name="Flèche droite 3"/>
          <p:cNvSpPr/>
          <p:nvPr/>
        </p:nvSpPr>
        <p:spPr>
          <a:xfrm>
            <a:off x="1290753" y="3555982"/>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290753" y="3407808"/>
            <a:ext cx="1376469" cy="148173"/>
            <a:chOff x="573206" y="2047164"/>
            <a:chExt cx="1105469"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110546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197785" y="3812918"/>
            <a:ext cx="497252" cy="246221"/>
          </a:xfrm>
          <a:prstGeom prst="rect">
            <a:avLst/>
          </a:prstGeom>
          <a:noFill/>
        </p:spPr>
        <p:txBody>
          <a:bodyPr wrap="none" rtlCol="0">
            <a:spAutoFit/>
          </a:bodyPr>
          <a:lstStyle/>
          <a:p>
            <a:r>
              <a:rPr lang="fr-FR" sz="1000" dirty="0" smtClean="0">
                <a:solidFill>
                  <a:schemeClr val="accent1">
                    <a:lumMod val="50000"/>
                  </a:schemeClr>
                </a:solidFill>
              </a:rPr>
              <a:t>01/03</a:t>
            </a:r>
            <a:endParaRPr lang="fr-FR" sz="1000" dirty="0">
              <a:solidFill>
                <a:schemeClr val="accent1">
                  <a:lumMod val="50000"/>
                </a:schemeClr>
              </a:solidFill>
            </a:endParaRPr>
          </a:p>
        </p:txBody>
      </p:sp>
      <p:sp>
        <p:nvSpPr>
          <p:cNvPr id="31" name="ZoneTexte 30"/>
          <p:cNvSpPr txBox="1"/>
          <p:nvPr/>
        </p:nvSpPr>
        <p:spPr>
          <a:xfrm>
            <a:off x="1198324" y="3197015"/>
            <a:ext cx="1545616" cy="246221"/>
          </a:xfrm>
          <a:prstGeom prst="rect">
            <a:avLst/>
          </a:prstGeom>
          <a:noFill/>
        </p:spPr>
        <p:txBody>
          <a:bodyPr wrap="none" rtlCol="0">
            <a:spAutoFit/>
          </a:bodyPr>
          <a:lstStyle/>
          <a:p>
            <a:r>
              <a:rPr lang="fr-FR" sz="1000" dirty="0" smtClean="0">
                <a:solidFill>
                  <a:schemeClr val="accent1">
                    <a:lumMod val="50000"/>
                  </a:schemeClr>
                </a:solidFill>
              </a:rPr>
              <a:t>Appel d’offres infructueux</a:t>
            </a:r>
            <a:endParaRPr lang="fr-FR" sz="1000" dirty="0">
              <a:solidFill>
                <a:schemeClr val="accent1">
                  <a:lumMod val="50000"/>
                </a:schemeClr>
              </a:solidFill>
            </a:endParaRPr>
          </a:p>
        </p:txBody>
      </p:sp>
      <p:grpSp>
        <p:nvGrpSpPr>
          <p:cNvPr id="8" name="Groupe 86"/>
          <p:cNvGrpSpPr/>
          <p:nvPr/>
        </p:nvGrpSpPr>
        <p:grpSpPr>
          <a:xfrm>
            <a:off x="6058669" y="3182201"/>
            <a:ext cx="1967929" cy="827190"/>
            <a:chOff x="3792925" y="3278881"/>
            <a:chExt cx="1967929" cy="827190"/>
          </a:xfrm>
        </p:grpSpPr>
        <p:grpSp>
          <p:nvGrpSpPr>
            <p:cNvPr id="9" name="Groupe 33"/>
            <p:cNvGrpSpPr/>
            <p:nvPr/>
          </p:nvGrpSpPr>
          <p:grpSpPr>
            <a:xfrm>
              <a:off x="3885892" y="3504488"/>
              <a:ext cx="996915" cy="162988"/>
              <a:chOff x="573206" y="2047164"/>
              <a:chExt cx="701876"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70187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97252" cy="246221"/>
            </a:xfrm>
            <a:prstGeom prst="rect">
              <a:avLst/>
            </a:prstGeom>
            <a:noFill/>
          </p:spPr>
          <p:txBody>
            <a:bodyPr wrap="none" rtlCol="0">
              <a:spAutoFit/>
            </a:bodyPr>
            <a:lstStyle/>
            <a:p>
              <a:r>
                <a:rPr lang="fr-FR" sz="1000" dirty="0" smtClean="0">
                  <a:solidFill>
                    <a:schemeClr val="accent1">
                      <a:lumMod val="50000"/>
                    </a:schemeClr>
                  </a:solidFill>
                </a:rPr>
                <a:t>12/12</a:t>
              </a:r>
              <a:endParaRPr lang="fr-FR" sz="1000" dirty="0">
                <a:solidFill>
                  <a:schemeClr val="accent1">
                    <a:lumMod val="50000"/>
                  </a:schemeClr>
                </a:solidFill>
              </a:endParaRPr>
            </a:p>
          </p:txBody>
        </p:sp>
        <p:sp>
          <p:nvSpPr>
            <p:cNvPr id="36" name="ZoneTexte 35"/>
            <p:cNvSpPr txBox="1"/>
            <p:nvPr/>
          </p:nvSpPr>
          <p:spPr>
            <a:xfrm>
              <a:off x="3792925" y="3278881"/>
              <a:ext cx="1967929" cy="246221"/>
            </a:xfrm>
            <a:prstGeom prst="rect">
              <a:avLst/>
            </a:prstGeom>
            <a:noFill/>
          </p:spPr>
          <p:txBody>
            <a:bodyPr wrap="square" rtlCol="0">
              <a:spAutoFit/>
            </a:bodyPr>
            <a:lstStyle/>
            <a:p>
              <a:r>
                <a:rPr lang="fr-FR" sz="1000" dirty="0" smtClean="0">
                  <a:solidFill>
                    <a:schemeClr val="accent1">
                      <a:lumMod val="50000"/>
                    </a:schemeClr>
                  </a:solidFill>
                </a:rPr>
                <a:t>Transaction Endesa</a:t>
              </a:r>
              <a:endParaRPr lang="fr-FR" sz="1000" dirty="0">
                <a:solidFill>
                  <a:schemeClr val="accent1">
                    <a:lumMod val="50000"/>
                  </a:schemeClr>
                </a:solidFill>
              </a:endParaRPr>
            </a:p>
          </p:txBody>
        </p:sp>
      </p:grpSp>
      <p:grpSp>
        <p:nvGrpSpPr>
          <p:cNvPr id="10" name="Groupe 38"/>
          <p:cNvGrpSpPr/>
          <p:nvPr/>
        </p:nvGrpSpPr>
        <p:grpSpPr>
          <a:xfrm>
            <a:off x="7686617" y="3028561"/>
            <a:ext cx="1479892" cy="1030578"/>
            <a:chOff x="1161234" y="1791026"/>
            <a:chExt cx="147989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21/12</a:t>
              </a:r>
              <a:endParaRPr lang="fr-FR" sz="1000" dirty="0">
                <a:solidFill>
                  <a:schemeClr val="accent1">
                    <a:lumMod val="50000"/>
                  </a:schemeClr>
                </a:solidFill>
              </a:endParaRPr>
            </a:p>
          </p:txBody>
        </p:sp>
        <p:sp>
          <p:nvSpPr>
            <p:cNvPr id="42" name="ZoneTexte 41"/>
            <p:cNvSpPr txBox="1"/>
            <p:nvPr/>
          </p:nvSpPr>
          <p:spPr>
            <a:xfrm>
              <a:off x="1161234" y="1791026"/>
              <a:ext cx="147989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Augmentation </a:t>
              </a:r>
              <a:r>
                <a:rPr lang="fr-FR" sz="1000" dirty="0">
                  <a:solidFill>
                    <a:schemeClr val="tx2"/>
                  </a:solidFill>
                </a:rPr>
                <a:t>de Capital</a:t>
              </a:r>
            </a:p>
          </p:txBody>
        </p:sp>
      </p:grpSp>
      <p:sp>
        <p:nvSpPr>
          <p:cNvPr id="82" name="ZoneTexte 81"/>
          <p:cNvSpPr txBox="1"/>
          <p:nvPr/>
        </p:nvSpPr>
        <p:spPr>
          <a:xfrm>
            <a:off x="440584" y="3494981"/>
            <a:ext cx="652743" cy="369332"/>
          </a:xfrm>
          <a:prstGeom prst="rect">
            <a:avLst/>
          </a:prstGeom>
          <a:noFill/>
        </p:spPr>
        <p:txBody>
          <a:bodyPr wrap="none" rtlCol="0">
            <a:spAutoFit/>
          </a:bodyPr>
          <a:lstStyle/>
          <a:p>
            <a:r>
              <a:rPr lang="fr-FR" dirty="0" smtClean="0">
                <a:solidFill>
                  <a:schemeClr val="accent1">
                    <a:lumMod val="50000"/>
                  </a:schemeClr>
                </a:solidFill>
              </a:rPr>
              <a:t>2007</a:t>
            </a:r>
            <a:endParaRPr lang="fr-FR" dirty="0">
              <a:solidFill>
                <a:schemeClr val="accent1">
                  <a:lumMod val="50000"/>
                </a:schemeClr>
              </a:solidFill>
            </a:endParaRPr>
          </a:p>
        </p:txBody>
      </p:sp>
      <p:grpSp>
        <p:nvGrpSpPr>
          <p:cNvPr id="12" name="Groupe 88"/>
          <p:cNvGrpSpPr/>
          <p:nvPr/>
        </p:nvGrpSpPr>
        <p:grpSpPr>
          <a:xfrm>
            <a:off x="4155418" y="3014088"/>
            <a:ext cx="2009168" cy="556709"/>
            <a:chOff x="573206" y="1761740"/>
            <a:chExt cx="1414551" cy="556709"/>
          </a:xfrm>
        </p:grpSpPr>
        <p:cxnSp>
          <p:nvCxnSpPr>
            <p:cNvPr id="92" name="Connecteur droit 91"/>
            <p:cNvCxnSpPr/>
            <p:nvPr/>
          </p:nvCxnSpPr>
          <p:spPr>
            <a:xfrm flipV="1">
              <a:off x="573206" y="1761740"/>
              <a:ext cx="0" cy="5567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4090231" y="3803313"/>
            <a:ext cx="497252" cy="246221"/>
          </a:xfrm>
          <a:prstGeom prst="rect">
            <a:avLst/>
          </a:prstGeom>
          <a:noFill/>
        </p:spPr>
        <p:txBody>
          <a:bodyPr wrap="none" rtlCol="0">
            <a:spAutoFit/>
          </a:bodyPr>
          <a:lstStyle/>
          <a:p>
            <a:r>
              <a:rPr lang="fr-FR" sz="1000" dirty="0" smtClean="0">
                <a:solidFill>
                  <a:schemeClr val="accent1">
                    <a:lumMod val="50000"/>
                  </a:schemeClr>
                </a:solidFill>
              </a:rPr>
              <a:t>16/10</a:t>
            </a:r>
            <a:endParaRPr lang="fr-FR" sz="1000" dirty="0">
              <a:solidFill>
                <a:schemeClr val="accent1">
                  <a:lumMod val="50000"/>
                </a:schemeClr>
              </a:solidFill>
            </a:endParaRPr>
          </a:p>
        </p:txBody>
      </p:sp>
      <p:sp>
        <p:nvSpPr>
          <p:cNvPr id="91" name="ZoneTexte 90"/>
          <p:cNvSpPr txBox="1"/>
          <p:nvPr/>
        </p:nvSpPr>
        <p:spPr>
          <a:xfrm>
            <a:off x="4090231" y="2782340"/>
            <a:ext cx="2217064" cy="246221"/>
          </a:xfrm>
          <a:prstGeom prst="rect">
            <a:avLst/>
          </a:prstGeom>
          <a:noFill/>
        </p:spPr>
        <p:txBody>
          <a:bodyPr wrap="square" rtlCol="0">
            <a:spAutoFit/>
          </a:bodyPr>
          <a:lstStyle/>
          <a:p>
            <a:r>
              <a:rPr lang="fr-FR" sz="1000" dirty="0" smtClean="0">
                <a:solidFill>
                  <a:schemeClr val="accent1">
                    <a:lumMod val="50000"/>
                  </a:schemeClr>
                </a:solidFill>
              </a:rPr>
              <a:t>Réunion pour recherche de production</a:t>
            </a:r>
            <a:endParaRPr lang="fr-FR" sz="1000" dirty="0">
              <a:solidFill>
                <a:schemeClr val="accent1">
                  <a:lumMod val="50000"/>
                </a:schemeClr>
              </a:solidFill>
            </a:endParaRPr>
          </a:p>
        </p:txBody>
      </p:sp>
      <p:grpSp>
        <p:nvGrpSpPr>
          <p:cNvPr id="13" name="Groupe 70"/>
          <p:cNvGrpSpPr/>
          <p:nvPr/>
        </p:nvGrpSpPr>
        <p:grpSpPr>
          <a:xfrm>
            <a:off x="440584" y="4520084"/>
            <a:ext cx="8779534" cy="1269788"/>
            <a:chOff x="198745" y="1179129"/>
            <a:chExt cx="8779534" cy="1269788"/>
          </a:xfrm>
        </p:grpSpPr>
        <p:sp>
          <p:nvSpPr>
            <p:cNvPr id="72" name="ZoneTexte 71"/>
            <p:cNvSpPr txBox="1"/>
            <p:nvPr/>
          </p:nvSpPr>
          <p:spPr>
            <a:xfrm>
              <a:off x="198745" y="1894364"/>
              <a:ext cx="652743" cy="369332"/>
            </a:xfrm>
            <a:prstGeom prst="rect">
              <a:avLst/>
            </a:prstGeom>
            <a:noFill/>
          </p:spPr>
          <p:txBody>
            <a:bodyPr wrap="none" rtlCol="0">
              <a:spAutoFit/>
            </a:bodyPr>
            <a:lstStyle/>
            <a:p>
              <a:r>
                <a:rPr lang="fr-FR" dirty="0" smtClean="0">
                  <a:solidFill>
                    <a:schemeClr val="accent1">
                      <a:lumMod val="50000"/>
                    </a:schemeClr>
                  </a:solidFill>
                </a:rPr>
                <a:t>2008</a:t>
              </a:r>
              <a:endParaRPr lang="fr-FR" dirty="0">
                <a:solidFill>
                  <a:schemeClr val="accent1">
                    <a:lumMod val="50000"/>
                  </a:schemeClr>
                </a:solidFill>
              </a:endParaRPr>
            </a:p>
          </p:txBody>
        </p:sp>
        <p:sp>
          <p:nvSpPr>
            <p:cNvPr id="73" name="Flèche droite 72"/>
            <p:cNvSpPr/>
            <p:nvPr/>
          </p:nvSpPr>
          <p:spPr>
            <a:xfrm>
              <a:off x="1037424" y="195536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 name="Groupe 73"/>
            <p:cNvGrpSpPr/>
            <p:nvPr/>
          </p:nvGrpSpPr>
          <p:grpSpPr>
            <a:xfrm>
              <a:off x="1037422" y="1550802"/>
              <a:ext cx="2026059" cy="404564"/>
              <a:chOff x="573204" y="1577752"/>
              <a:chExt cx="1627167" cy="740697"/>
            </a:xfrm>
          </p:grpSpPr>
          <p:cxnSp>
            <p:nvCxnSpPr>
              <p:cNvPr id="108" name="Connecteur droit 107"/>
              <p:cNvCxnSpPr/>
              <p:nvPr/>
            </p:nvCxnSpPr>
            <p:spPr>
              <a:xfrm flipV="1">
                <a:off x="838836" y="1577752"/>
                <a:ext cx="0" cy="74069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Connecteur droit 108"/>
              <p:cNvCxnSpPr/>
              <p:nvPr/>
            </p:nvCxnSpPr>
            <p:spPr>
              <a:xfrm>
                <a:off x="573204" y="1577752"/>
                <a:ext cx="162716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5" name="ZoneTexte 74"/>
            <p:cNvSpPr txBox="1"/>
            <p:nvPr/>
          </p:nvSpPr>
          <p:spPr>
            <a:xfrm>
              <a:off x="1113061" y="2202696"/>
              <a:ext cx="497252" cy="246221"/>
            </a:xfrm>
            <a:prstGeom prst="rect">
              <a:avLst/>
            </a:prstGeom>
            <a:noFill/>
          </p:spPr>
          <p:txBody>
            <a:bodyPr wrap="none" rtlCol="0">
              <a:spAutoFit/>
            </a:bodyPr>
            <a:lstStyle/>
            <a:p>
              <a:r>
                <a:rPr lang="fr-FR" sz="1000" dirty="0" smtClean="0">
                  <a:solidFill>
                    <a:schemeClr val="accent1">
                      <a:lumMod val="50000"/>
                    </a:schemeClr>
                  </a:solidFill>
                </a:rPr>
                <a:t>31/01</a:t>
              </a:r>
              <a:endParaRPr lang="fr-FR" sz="1000" dirty="0">
                <a:solidFill>
                  <a:schemeClr val="accent1">
                    <a:lumMod val="50000"/>
                  </a:schemeClr>
                </a:solidFill>
              </a:endParaRPr>
            </a:p>
          </p:txBody>
        </p:sp>
        <p:sp>
          <p:nvSpPr>
            <p:cNvPr id="76" name="ZoneTexte 75"/>
            <p:cNvSpPr txBox="1"/>
            <p:nvPr/>
          </p:nvSpPr>
          <p:spPr>
            <a:xfrm>
              <a:off x="950632" y="1304580"/>
              <a:ext cx="2199641" cy="246221"/>
            </a:xfrm>
            <a:prstGeom prst="rect">
              <a:avLst/>
            </a:prstGeom>
            <a:solidFill>
              <a:schemeClr val="bg1"/>
            </a:solidFill>
          </p:spPr>
          <p:txBody>
            <a:bodyPr wrap="none" rtlCol="0">
              <a:spAutoFit/>
            </a:bodyPr>
            <a:lstStyle/>
            <a:p>
              <a:pPr algn="ctr"/>
              <a:r>
                <a:rPr lang="fr-FR" sz="1000" dirty="0">
                  <a:solidFill>
                    <a:schemeClr val="tx2"/>
                  </a:solidFill>
                </a:rPr>
                <a:t>Assemblée SIEEDV pour accord Endesa</a:t>
              </a:r>
            </a:p>
          </p:txBody>
        </p:sp>
        <p:grpSp>
          <p:nvGrpSpPr>
            <p:cNvPr id="15" name="Groupe 120"/>
            <p:cNvGrpSpPr/>
            <p:nvPr/>
          </p:nvGrpSpPr>
          <p:grpSpPr>
            <a:xfrm>
              <a:off x="3438886" y="1801692"/>
              <a:ext cx="1787538" cy="174165"/>
              <a:chOff x="132737" y="2041665"/>
              <a:chExt cx="1787538" cy="174165"/>
            </a:xfrm>
          </p:grpSpPr>
          <p:cxnSp>
            <p:nvCxnSpPr>
              <p:cNvPr id="106" name="Connecteur droit 105"/>
              <p:cNvCxnSpPr/>
              <p:nvPr/>
            </p:nvCxnSpPr>
            <p:spPr>
              <a:xfrm flipV="1">
                <a:off x="1598999" y="2052843"/>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78" name="ZoneTexte 77"/>
            <p:cNvSpPr txBox="1"/>
            <p:nvPr/>
          </p:nvSpPr>
          <p:spPr>
            <a:xfrm>
              <a:off x="4656522" y="2162553"/>
              <a:ext cx="497252" cy="246221"/>
            </a:xfrm>
            <a:prstGeom prst="rect">
              <a:avLst/>
            </a:prstGeom>
            <a:noFill/>
          </p:spPr>
          <p:txBody>
            <a:bodyPr wrap="none" rtlCol="0">
              <a:spAutoFit/>
            </a:bodyPr>
            <a:lstStyle/>
            <a:p>
              <a:r>
                <a:rPr lang="fr-FR" sz="1000" dirty="0" smtClean="0">
                  <a:solidFill>
                    <a:schemeClr val="accent1">
                      <a:lumMod val="50000"/>
                    </a:schemeClr>
                  </a:solidFill>
                </a:rPr>
                <a:t>23/06</a:t>
              </a:r>
              <a:endParaRPr lang="fr-FR" sz="1000" dirty="0">
                <a:solidFill>
                  <a:schemeClr val="accent1">
                    <a:lumMod val="50000"/>
                  </a:schemeClr>
                </a:solidFill>
              </a:endParaRPr>
            </a:p>
          </p:txBody>
        </p:sp>
        <p:sp>
          <p:nvSpPr>
            <p:cNvPr id="79" name="ZoneTexte 78"/>
            <p:cNvSpPr txBox="1"/>
            <p:nvPr/>
          </p:nvSpPr>
          <p:spPr>
            <a:xfrm>
              <a:off x="3370705" y="1581584"/>
              <a:ext cx="1967929" cy="246221"/>
            </a:xfrm>
            <a:prstGeom prst="rect">
              <a:avLst/>
            </a:prstGeom>
            <a:noFill/>
          </p:spPr>
          <p:txBody>
            <a:bodyPr wrap="square" rtlCol="0">
              <a:spAutoFit/>
            </a:bodyPr>
            <a:lstStyle/>
            <a:p>
              <a:pPr algn="ctr"/>
              <a:r>
                <a:rPr lang="fr-FR" sz="1000" dirty="0">
                  <a:solidFill>
                    <a:schemeClr val="tx2"/>
                  </a:solidFill>
                </a:rPr>
                <a:t>Motion d'Interruption de la Fusion</a:t>
              </a:r>
            </a:p>
          </p:txBody>
        </p:sp>
        <p:cxnSp>
          <p:nvCxnSpPr>
            <p:cNvPr id="80" name="Connecteur droit 79"/>
            <p:cNvCxnSpPr/>
            <p:nvPr/>
          </p:nvCxnSpPr>
          <p:spPr>
            <a:xfrm>
              <a:off x="1676400" y="1871057"/>
              <a:ext cx="144106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1" name="ZoneTexte 80"/>
            <p:cNvSpPr txBox="1"/>
            <p:nvPr/>
          </p:nvSpPr>
          <p:spPr>
            <a:xfrm>
              <a:off x="2868839" y="2140585"/>
              <a:ext cx="497252" cy="246221"/>
            </a:xfrm>
            <a:prstGeom prst="rect">
              <a:avLst/>
            </a:prstGeom>
            <a:noFill/>
          </p:spPr>
          <p:txBody>
            <a:bodyPr wrap="none" rtlCol="0">
              <a:spAutoFit/>
            </a:bodyPr>
            <a:lstStyle/>
            <a:p>
              <a:r>
                <a:rPr lang="fr-FR" sz="1000" dirty="0" smtClean="0">
                  <a:solidFill>
                    <a:schemeClr val="accent1">
                      <a:lumMod val="50000"/>
                    </a:schemeClr>
                  </a:solidFill>
                </a:rPr>
                <a:t>04/02</a:t>
              </a:r>
              <a:endParaRPr lang="fr-FR" sz="1000" dirty="0">
                <a:solidFill>
                  <a:schemeClr val="accent1">
                    <a:lumMod val="50000"/>
                  </a:schemeClr>
                </a:solidFill>
              </a:endParaRPr>
            </a:p>
          </p:txBody>
        </p:sp>
        <p:sp>
          <p:nvSpPr>
            <p:cNvPr id="84" name="ZoneTexte 83"/>
            <p:cNvSpPr txBox="1"/>
            <p:nvPr/>
          </p:nvSpPr>
          <p:spPr>
            <a:xfrm>
              <a:off x="1576632" y="1635056"/>
              <a:ext cx="1755853" cy="246221"/>
            </a:xfrm>
            <a:prstGeom prst="rect">
              <a:avLst/>
            </a:prstGeom>
            <a:noFill/>
          </p:spPr>
          <p:txBody>
            <a:bodyPr wrap="square" rtlCol="0">
              <a:spAutoFit/>
            </a:bodyPr>
            <a:lstStyle/>
            <a:p>
              <a:r>
                <a:rPr lang="fr-FR" sz="1000" dirty="0" smtClean="0">
                  <a:solidFill>
                    <a:schemeClr val="accent1">
                      <a:lumMod val="50000"/>
                    </a:schemeClr>
                  </a:solidFill>
                </a:rPr>
                <a:t>Motion de mécontentement</a:t>
              </a:r>
              <a:endParaRPr lang="fr-FR" sz="1000" dirty="0">
                <a:solidFill>
                  <a:schemeClr val="accent1">
                    <a:lumMod val="50000"/>
                  </a:schemeClr>
                </a:solidFill>
              </a:endParaRPr>
            </a:p>
          </p:txBody>
        </p:sp>
        <p:cxnSp>
          <p:nvCxnSpPr>
            <p:cNvPr id="85" name="Connecteur droit 84"/>
            <p:cNvCxnSpPr/>
            <p:nvPr/>
          </p:nvCxnSpPr>
          <p:spPr>
            <a:xfrm flipV="1">
              <a:off x="5557316" y="1436312"/>
              <a:ext cx="0" cy="580609"/>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4785791" y="1427691"/>
              <a:ext cx="17540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88" name="ZoneTexte 87"/>
            <p:cNvSpPr txBox="1"/>
            <p:nvPr/>
          </p:nvSpPr>
          <p:spPr>
            <a:xfrm>
              <a:off x="5338634" y="2162553"/>
              <a:ext cx="497252" cy="246221"/>
            </a:xfrm>
            <a:prstGeom prst="rect">
              <a:avLst/>
            </a:prstGeom>
            <a:noFill/>
          </p:spPr>
          <p:txBody>
            <a:bodyPr wrap="none" rtlCol="0">
              <a:spAutoFit/>
            </a:bodyPr>
            <a:lstStyle/>
            <a:p>
              <a:r>
                <a:rPr lang="fr-FR" sz="1000" dirty="0" smtClean="0">
                  <a:solidFill>
                    <a:schemeClr val="accent1">
                      <a:lumMod val="50000"/>
                    </a:schemeClr>
                  </a:solidFill>
                </a:rPr>
                <a:t>03/07</a:t>
              </a:r>
              <a:endParaRPr lang="fr-FR" sz="1000" dirty="0">
                <a:solidFill>
                  <a:schemeClr val="accent1">
                    <a:lumMod val="50000"/>
                  </a:schemeClr>
                </a:solidFill>
              </a:endParaRPr>
            </a:p>
          </p:txBody>
        </p:sp>
        <p:sp>
          <p:nvSpPr>
            <p:cNvPr id="94" name="ZoneTexte 93"/>
            <p:cNvSpPr txBox="1"/>
            <p:nvPr/>
          </p:nvSpPr>
          <p:spPr>
            <a:xfrm>
              <a:off x="4672493" y="1193136"/>
              <a:ext cx="1989647" cy="246221"/>
            </a:xfrm>
            <a:prstGeom prst="rect">
              <a:avLst/>
            </a:prstGeom>
            <a:noFill/>
          </p:spPr>
          <p:txBody>
            <a:bodyPr wrap="none" rtlCol="0">
              <a:spAutoFit/>
            </a:bodyPr>
            <a:lstStyle/>
            <a:p>
              <a:r>
                <a:rPr lang="fr-FR" sz="1000" dirty="0" smtClean="0">
                  <a:solidFill>
                    <a:schemeClr val="tx2"/>
                  </a:solidFill>
                </a:rPr>
                <a:t>Résiliation de l’usage de la marque</a:t>
              </a:r>
              <a:endParaRPr lang="fr-FR" sz="1000" dirty="0">
                <a:solidFill>
                  <a:schemeClr val="tx2"/>
                </a:solidFill>
              </a:endParaRPr>
            </a:p>
          </p:txBody>
        </p:sp>
        <p:grpSp>
          <p:nvGrpSpPr>
            <p:cNvPr id="16" name="Groupe 152"/>
            <p:cNvGrpSpPr/>
            <p:nvPr/>
          </p:nvGrpSpPr>
          <p:grpSpPr>
            <a:xfrm>
              <a:off x="7264372" y="1581584"/>
              <a:ext cx="1459884" cy="435337"/>
              <a:chOff x="387080" y="2041665"/>
              <a:chExt cx="1459884" cy="435337"/>
            </a:xfrm>
          </p:grpSpPr>
          <p:cxnSp>
            <p:nvCxnSpPr>
              <p:cNvPr id="104" name="Connecteur droit 103"/>
              <p:cNvCxnSpPr/>
              <p:nvPr/>
            </p:nvCxnSpPr>
            <p:spPr>
              <a:xfrm flipV="1">
                <a:off x="1081369" y="2041666"/>
                <a:ext cx="0" cy="435336"/>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387080" y="2041665"/>
                <a:ext cx="1459884"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6" name="ZoneTexte 95"/>
            <p:cNvSpPr txBox="1"/>
            <p:nvPr/>
          </p:nvSpPr>
          <p:spPr>
            <a:xfrm>
              <a:off x="7710035" y="2159818"/>
              <a:ext cx="497252" cy="246221"/>
            </a:xfrm>
            <a:prstGeom prst="rect">
              <a:avLst/>
            </a:prstGeom>
            <a:noFill/>
          </p:spPr>
          <p:txBody>
            <a:bodyPr wrap="none" rtlCol="0">
              <a:spAutoFit/>
            </a:bodyPr>
            <a:lstStyle/>
            <a:p>
              <a:r>
                <a:rPr lang="fr-FR" sz="1000" dirty="0" smtClean="0">
                  <a:solidFill>
                    <a:schemeClr val="accent1">
                      <a:lumMod val="50000"/>
                    </a:schemeClr>
                  </a:solidFill>
                </a:rPr>
                <a:t>29/09</a:t>
              </a:r>
              <a:endParaRPr lang="fr-FR" sz="1000" dirty="0">
                <a:solidFill>
                  <a:schemeClr val="accent1">
                    <a:lumMod val="50000"/>
                  </a:schemeClr>
                </a:solidFill>
              </a:endParaRPr>
            </a:p>
          </p:txBody>
        </p:sp>
        <p:sp>
          <p:nvSpPr>
            <p:cNvPr id="97" name="ZoneTexte 96"/>
            <p:cNvSpPr txBox="1"/>
            <p:nvPr/>
          </p:nvSpPr>
          <p:spPr>
            <a:xfrm>
              <a:off x="7010350" y="1179129"/>
              <a:ext cx="1967929" cy="400110"/>
            </a:xfrm>
            <a:prstGeom prst="rect">
              <a:avLst/>
            </a:prstGeom>
            <a:noFill/>
          </p:spPr>
          <p:txBody>
            <a:bodyPr wrap="square" rtlCol="0">
              <a:spAutoFit/>
            </a:bodyPr>
            <a:lstStyle/>
            <a:p>
              <a:pPr algn="ctr"/>
              <a:r>
                <a:rPr lang="fr-FR" sz="1000" dirty="0" smtClean="0">
                  <a:solidFill>
                    <a:schemeClr val="tx2"/>
                  </a:solidFill>
                </a:rPr>
                <a:t>Délibération du SIEDS </a:t>
              </a:r>
            </a:p>
            <a:p>
              <a:pPr algn="ctr"/>
              <a:r>
                <a:rPr lang="fr-FR" sz="1000" dirty="0" smtClean="0">
                  <a:solidFill>
                    <a:schemeClr val="tx2"/>
                  </a:solidFill>
                </a:rPr>
                <a:t>sur la caducité du protocole</a:t>
              </a:r>
              <a:endParaRPr lang="fr-FR" sz="1000" dirty="0">
                <a:solidFill>
                  <a:schemeClr val="tx2"/>
                </a:solidFill>
              </a:endParaRPr>
            </a:p>
          </p:txBody>
        </p:sp>
        <p:cxnSp>
          <p:nvCxnSpPr>
            <p:cNvPr id="98" name="Connecteur droit 97"/>
            <p:cNvCxnSpPr/>
            <p:nvPr/>
          </p:nvCxnSpPr>
          <p:spPr>
            <a:xfrm>
              <a:off x="3117468" y="1871057"/>
              <a:ext cx="0" cy="83402"/>
            </a:xfrm>
            <a:prstGeom prst="line">
              <a:avLst/>
            </a:prstGeom>
          </p:spPr>
          <p:style>
            <a:lnRef idx="1">
              <a:schemeClr val="accent1"/>
            </a:lnRef>
            <a:fillRef idx="0">
              <a:schemeClr val="accent1"/>
            </a:fillRef>
            <a:effectRef idx="0">
              <a:schemeClr val="accent1"/>
            </a:effectRef>
            <a:fontRef idx="minor">
              <a:schemeClr val="tx1"/>
            </a:fontRef>
          </p:style>
        </p:cxnSp>
        <p:sp>
          <p:nvSpPr>
            <p:cNvPr id="99" name="ZoneTexte 98"/>
            <p:cNvSpPr txBox="1"/>
            <p:nvPr/>
          </p:nvSpPr>
          <p:spPr>
            <a:xfrm>
              <a:off x="6666721" y="2166050"/>
              <a:ext cx="497252" cy="246221"/>
            </a:xfrm>
            <a:prstGeom prst="rect">
              <a:avLst/>
            </a:prstGeom>
            <a:noFill/>
          </p:spPr>
          <p:txBody>
            <a:bodyPr wrap="none" rtlCol="0">
              <a:spAutoFit/>
            </a:bodyPr>
            <a:lstStyle/>
            <a:p>
              <a:r>
                <a:rPr lang="fr-FR" sz="1000" dirty="0">
                  <a:solidFill>
                    <a:schemeClr val="accent1">
                      <a:lumMod val="50000"/>
                    </a:schemeClr>
                  </a:solidFill>
                </a:rPr>
                <a:t>1</a:t>
              </a:r>
              <a:r>
                <a:rPr lang="fr-FR" sz="1000" dirty="0" smtClean="0">
                  <a:solidFill>
                    <a:schemeClr val="accent1">
                      <a:lumMod val="50000"/>
                    </a:schemeClr>
                  </a:solidFill>
                </a:rPr>
                <a:t>9/09</a:t>
              </a:r>
              <a:endParaRPr lang="fr-FR" sz="1000" dirty="0">
                <a:solidFill>
                  <a:schemeClr val="accent1">
                    <a:lumMod val="50000"/>
                  </a:schemeClr>
                </a:solidFill>
              </a:endParaRPr>
            </a:p>
          </p:txBody>
        </p:sp>
        <p:grpSp>
          <p:nvGrpSpPr>
            <p:cNvPr id="17" name="Groupe 120"/>
            <p:cNvGrpSpPr/>
            <p:nvPr/>
          </p:nvGrpSpPr>
          <p:grpSpPr>
            <a:xfrm>
              <a:off x="5835886" y="1845597"/>
              <a:ext cx="1787538" cy="168782"/>
              <a:chOff x="132737" y="2041665"/>
              <a:chExt cx="1787538" cy="168782"/>
            </a:xfrm>
          </p:grpSpPr>
          <p:cxnSp>
            <p:nvCxnSpPr>
              <p:cNvPr id="102" name="Connecteur droit 101"/>
              <p:cNvCxnSpPr/>
              <p:nvPr/>
            </p:nvCxnSpPr>
            <p:spPr>
              <a:xfrm flipV="1">
                <a:off x="1199108" y="2047460"/>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3" name="Connecteur droit 102"/>
              <p:cNvCxnSpPr/>
              <p:nvPr/>
            </p:nvCxnSpPr>
            <p:spPr>
              <a:xfrm>
                <a:off x="132737" y="2041665"/>
                <a:ext cx="178753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1" name="ZoneTexte 100"/>
            <p:cNvSpPr txBox="1"/>
            <p:nvPr/>
          </p:nvSpPr>
          <p:spPr>
            <a:xfrm>
              <a:off x="5742106" y="1624836"/>
              <a:ext cx="1967929" cy="230832"/>
            </a:xfrm>
            <a:prstGeom prst="rect">
              <a:avLst/>
            </a:prstGeom>
            <a:noFill/>
          </p:spPr>
          <p:txBody>
            <a:bodyPr wrap="square" rtlCol="0">
              <a:spAutoFit/>
            </a:bodyPr>
            <a:lstStyle/>
            <a:p>
              <a:pPr algn="ctr"/>
              <a:r>
                <a:rPr lang="fr-FR" sz="900" dirty="0" smtClean="0">
                  <a:solidFill>
                    <a:schemeClr val="tx2"/>
                  </a:solidFill>
                </a:rPr>
                <a:t>Appel capital Sorégies D-S non libéré</a:t>
              </a:r>
              <a:endParaRPr lang="fr-FR" sz="900" dirty="0">
                <a:solidFill>
                  <a:schemeClr val="tx2"/>
                </a:solidFill>
              </a:endParaRPr>
            </a:p>
          </p:txBody>
        </p:sp>
      </p:grpSp>
    </p:spTree>
    <p:extLst>
      <p:ext uri="{BB962C8B-B14F-4D97-AF65-F5344CB8AC3E}">
        <p14:creationId xmlns:p14="http://schemas.microsoft.com/office/powerpoint/2010/main" xmlns="" val="3525141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13</a:t>
            </a:fld>
            <a:endParaRPr lang="fr-FR" dirty="0"/>
          </a:p>
        </p:txBody>
      </p:sp>
      <p:grpSp>
        <p:nvGrpSpPr>
          <p:cNvPr id="3" name="Groupe 6"/>
          <p:cNvGrpSpPr/>
          <p:nvPr/>
        </p:nvGrpSpPr>
        <p:grpSpPr>
          <a:xfrm>
            <a:off x="566613" y="2077103"/>
            <a:ext cx="8262294" cy="1291364"/>
            <a:chOff x="566613" y="2077103"/>
            <a:chExt cx="8262294" cy="1291364"/>
          </a:xfrm>
        </p:grpSpPr>
        <p:sp>
          <p:nvSpPr>
            <p:cNvPr id="4" name="Flèche droite 3"/>
            <p:cNvSpPr/>
            <p:nvPr/>
          </p:nvSpPr>
          <p:spPr>
            <a:xfrm>
              <a:off x="1416782" y="2850745"/>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28"/>
            <p:cNvGrpSpPr/>
            <p:nvPr/>
          </p:nvGrpSpPr>
          <p:grpSpPr>
            <a:xfrm>
              <a:off x="1416782" y="2702571"/>
              <a:ext cx="1126394" cy="148173"/>
              <a:chOff x="573206" y="2047164"/>
              <a:chExt cx="904628" cy="271283"/>
            </a:xfrm>
          </p:grpSpPr>
          <p:cxnSp>
            <p:nvCxnSpPr>
              <p:cNvPr id="23" name="Connecteur droit 22"/>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573206" y="2047164"/>
                <a:ext cx="904628"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28" name="ZoneTexte 27"/>
            <p:cNvSpPr txBox="1"/>
            <p:nvPr/>
          </p:nvSpPr>
          <p:spPr>
            <a:xfrm>
              <a:off x="1323814" y="3107681"/>
              <a:ext cx="497252" cy="246221"/>
            </a:xfrm>
            <a:prstGeom prst="rect">
              <a:avLst/>
            </a:prstGeom>
            <a:noFill/>
          </p:spPr>
          <p:txBody>
            <a:bodyPr wrap="none" rtlCol="0">
              <a:spAutoFit/>
            </a:bodyPr>
            <a:lstStyle/>
            <a:p>
              <a:r>
                <a:rPr lang="fr-FR" sz="1000" dirty="0" smtClean="0">
                  <a:solidFill>
                    <a:schemeClr val="accent1">
                      <a:lumMod val="50000"/>
                    </a:schemeClr>
                  </a:solidFill>
                </a:rPr>
                <a:t>23/03</a:t>
              </a:r>
              <a:endParaRPr lang="fr-FR" sz="1000" dirty="0">
                <a:solidFill>
                  <a:schemeClr val="accent1">
                    <a:lumMod val="50000"/>
                  </a:schemeClr>
                </a:solidFill>
              </a:endParaRPr>
            </a:p>
          </p:txBody>
        </p:sp>
        <p:sp>
          <p:nvSpPr>
            <p:cNvPr id="31" name="ZoneTexte 30"/>
            <p:cNvSpPr txBox="1"/>
            <p:nvPr/>
          </p:nvSpPr>
          <p:spPr>
            <a:xfrm>
              <a:off x="1324353" y="2491778"/>
              <a:ext cx="1401346" cy="246221"/>
            </a:xfrm>
            <a:prstGeom prst="rect">
              <a:avLst/>
            </a:prstGeom>
            <a:noFill/>
          </p:spPr>
          <p:txBody>
            <a:bodyPr wrap="none" rtlCol="0">
              <a:spAutoFit/>
            </a:bodyPr>
            <a:lstStyle/>
            <a:p>
              <a:r>
                <a:rPr lang="fr-FR" sz="1000" dirty="0" smtClean="0">
                  <a:solidFill>
                    <a:schemeClr val="accent1">
                      <a:lumMod val="50000"/>
                    </a:schemeClr>
                  </a:solidFill>
                </a:rPr>
                <a:t>Saisie du Tribunal </a:t>
              </a:r>
              <a:r>
                <a:rPr lang="fr-FR" sz="1000" dirty="0" err="1" smtClean="0">
                  <a:solidFill>
                    <a:schemeClr val="accent1">
                      <a:lumMod val="50000"/>
                    </a:schemeClr>
                  </a:solidFill>
                </a:rPr>
                <a:t>Adm</a:t>
              </a:r>
              <a:r>
                <a:rPr lang="fr-FR" sz="1000" dirty="0" smtClean="0">
                  <a:solidFill>
                    <a:schemeClr val="accent1">
                      <a:lumMod val="50000"/>
                    </a:schemeClr>
                  </a:solidFill>
                </a:rPr>
                <a:t>.</a:t>
              </a:r>
              <a:endParaRPr lang="fr-FR" sz="1000" dirty="0">
                <a:solidFill>
                  <a:schemeClr val="accent1">
                    <a:lumMod val="50000"/>
                  </a:schemeClr>
                </a:solidFill>
              </a:endParaRPr>
            </a:p>
          </p:txBody>
        </p:sp>
        <p:grpSp>
          <p:nvGrpSpPr>
            <p:cNvPr id="8" name="Groupe 86"/>
            <p:cNvGrpSpPr/>
            <p:nvPr/>
          </p:nvGrpSpPr>
          <p:grpSpPr>
            <a:xfrm>
              <a:off x="5120443" y="2349475"/>
              <a:ext cx="1627948" cy="966265"/>
              <a:chOff x="3790532" y="3139806"/>
              <a:chExt cx="1627948" cy="966265"/>
            </a:xfrm>
          </p:grpSpPr>
          <p:grpSp>
            <p:nvGrpSpPr>
              <p:cNvPr id="9" name="Groupe 33"/>
              <p:cNvGrpSpPr/>
              <p:nvPr/>
            </p:nvGrpSpPr>
            <p:grpSpPr>
              <a:xfrm>
                <a:off x="3885892" y="3504488"/>
                <a:ext cx="1377260" cy="162988"/>
                <a:chOff x="573206" y="2047164"/>
                <a:chExt cx="969657" cy="162988"/>
              </a:xfrm>
            </p:grpSpPr>
            <p:cxnSp>
              <p:nvCxnSpPr>
                <p:cNvPr id="37" name="Connecteur droit 36"/>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573206" y="2047164"/>
                  <a:ext cx="96965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35" name="ZoneTexte 34"/>
              <p:cNvSpPr txBox="1"/>
              <p:nvPr/>
            </p:nvSpPr>
            <p:spPr>
              <a:xfrm>
                <a:off x="3792925" y="3859850"/>
                <a:ext cx="478016" cy="246221"/>
              </a:xfrm>
              <a:prstGeom prst="rect">
                <a:avLst/>
              </a:prstGeom>
              <a:noFill/>
            </p:spPr>
            <p:txBody>
              <a:bodyPr wrap="none" rtlCol="0">
                <a:spAutoFit/>
              </a:bodyPr>
              <a:lstStyle/>
              <a:p>
                <a:r>
                  <a:rPr lang="fr-FR" sz="1000" dirty="0">
                    <a:solidFill>
                      <a:schemeClr val="accent1">
                        <a:lumMod val="50000"/>
                      </a:schemeClr>
                    </a:solidFill>
                  </a:rPr>
                  <a:t>x</a:t>
                </a:r>
                <a:r>
                  <a:rPr lang="fr-FR" sz="1000" dirty="0" smtClean="0">
                    <a:solidFill>
                      <a:schemeClr val="accent1">
                        <a:lumMod val="50000"/>
                      </a:schemeClr>
                    </a:solidFill>
                  </a:rPr>
                  <a:t>x/04</a:t>
                </a:r>
                <a:endParaRPr lang="fr-FR" sz="1000" dirty="0">
                  <a:solidFill>
                    <a:schemeClr val="accent1">
                      <a:lumMod val="50000"/>
                    </a:schemeClr>
                  </a:solidFill>
                </a:endParaRPr>
              </a:p>
            </p:txBody>
          </p:sp>
          <p:sp>
            <p:nvSpPr>
              <p:cNvPr id="36" name="ZoneTexte 35"/>
              <p:cNvSpPr txBox="1"/>
              <p:nvPr/>
            </p:nvSpPr>
            <p:spPr>
              <a:xfrm>
                <a:off x="3790532" y="3139806"/>
                <a:ext cx="1627948" cy="400110"/>
              </a:xfrm>
              <a:prstGeom prst="rect">
                <a:avLst/>
              </a:prstGeom>
              <a:noFill/>
            </p:spPr>
            <p:txBody>
              <a:bodyPr wrap="square" rtlCol="0">
                <a:spAutoFit/>
              </a:bodyPr>
              <a:lstStyle/>
              <a:p>
                <a:r>
                  <a:rPr lang="fr-FR" sz="1000" dirty="0" smtClean="0">
                    <a:solidFill>
                      <a:schemeClr val="accent1">
                        <a:lumMod val="50000"/>
                      </a:schemeClr>
                    </a:solidFill>
                  </a:rPr>
                  <a:t>Prise de participation du Syndicat du Maine et Loire</a:t>
                </a:r>
                <a:endParaRPr lang="fr-FR" sz="1000" dirty="0">
                  <a:solidFill>
                    <a:schemeClr val="accent1">
                      <a:lumMod val="50000"/>
                    </a:schemeClr>
                  </a:solidFill>
                </a:endParaRPr>
              </a:p>
            </p:txBody>
          </p:sp>
        </p:grpSp>
        <p:grpSp>
          <p:nvGrpSpPr>
            <p:cNvPr id="10" name="Groupe 38"/>
            <p:cNvGrpSpPr/>
            <p:nvPr/>
          </p:nvGrpSpPr>
          <p:grpSpPr>
            <a:xfrm>
              <a:off x="6920070" y="2337889"/>
              <a:ext cx="1447832" cy="1030578"/>
              <a:chOff x="1161234" y="1791026"/>
              <a:chExt cx="1447832" cy="1030578"/>
            </a:xfrm>
          </p:grpSpPr>
          <p:grpSp>
            <p:nvGrpSpPr>
              <p:cNvPr id="11" name="Groupe 39"/>
              <p:cNvGrpSpPr/>
              <p:nvPr/>
            </p:nvGrpSpPr>
            <p:grpSpPr>
              <a:xfrm>
                <a:off x="1254202" y="2170273"/>
                <a:ext cx="1313837" cy="148174"/>
                <a:chOff x="573206" y="2170274"/>
                <a:chExt cx="975425" cy="148174"/>
              </a:xfrm>
            </p:grpSpPr>
            <p:cxnSp>
              <p:nvCxnSpPr>
                <p:cNvPr id="43" name="Connecteur droit 42"/>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3206" y="2170274"/>
                  <a:ext cx="975425"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1" name="ZoneTexte 40"/>
              <p:cNvSpPr txBox="1"/>
              <p:nvPr/>
            </p:nvSpPr>
            <p:spPr>
              <a:xfrm>
                <a:off x="1161234" y="2575383"/>
                <a:ext cx="497252" cy="246221"/>
              </a:xfrm>
              <a:prstGeom prst="rect">
                <a:avLst/>
              </a:prstGeom>
              <a:noFill/>
            </p:spPr>
            <p:txBody>
              <a:bodyPr wrap="none" rtlCol="0">
                <a:spAutoFit/>
              </a:bodyPr>
              <a:lstStyle/>
              <a:p>
                <a:r>
                  <a:rPr lang="fr-FR" sz="1000" dirty="0" smtClean="0">
                    <a:solidFill>
                      <a:schemeClr val="accent1">
                        <a:lumMod val="50000"/>
                      </a:schemeClr>
                    </a:solidFill>
                  </a:rPr>
                  <a:t>26/06</a:t>
                </a:r>
                <a:endParaRPr lang="fr-FR" sz="1000" dirty="0">
                  <a:solidFill>
                    <a:schemeClr val="accent1">
                      <a:lumMod val="50000"/>
                    </a:schemeClr>
                  </a:solidFill>
                </a:endParaRPr>
              </a:p>
            </p:txBody>
          </p:sp>
          <p:sp>
            <p:nvSpPr>
              <p:cNvPr id="42" name="ZoneTexte 41"/>
              <p:cNvSpPr txBox="1"/>
              <p:nvPr/>
            </p:nvSpPr>
            <p:spPr>
              <a:xfrm>
                <a:off x="1161234" y="1791026"/>
                <a:ext cx="1447832" cy="400110"/>
              </a:xfrm>
              <a:prstGeom prst="rect">
                <a:avLst/>
              </a:prstGeom>
              <a:noFill/>
            </p:spPr>
            <p:txBody>
              <a:bodyPr wrap="none" rtlCol="0">
                <a:spAutoFit/>
              </a:bodyPr>
              <a:lstStyle/>
              <a:p>
                <a:r>
                  <a:rPr lang="fr-FR" sz="1000" dirty="0">
                    <a:solidFill>
                      <a:schemeClr val="tx2"/>
                    </a:solidFill>
                  </a:rPr>
                  <a:t>AG Sorégies D-S </a:t>
                </a:r>
                <a:endParaRPr lang="fr-FR" sz="1000" dirty="0" smtClean="0">
                  <a:solidFill>
                    <a:schemeClr val="tx2"/>
                  </a:solidFill>
                </a:endParaRPr>
              </a:p>
              <a:p>
                <a:r>
                  <a:rPr lang="fr-FR" sz="1000" dirty="0" smtClean="0">
                    <a:solidFill>
                      <a:schemeClr val="tx2"/>
                    </a:solidFill>
                  </a:rPr>
                  <a:t>Changement des statuts</a:t>
                </a:r>
                <a:endParaRPr lang="fr-FR" sz="1000" dirty="0">
                  <a:solidFill>
                    <a:schemeClr val="tx2"/>
                  </a:solidFill>
                </a:endParaRPr>
              </a:p>
            </p:txBody>
          </p:sp>
        </p:grpSp>
        <p:sp>
          <p:nvSpPr>
            <p:cNvPr id="82" name="ZoneTexte 81"/>
            <p:cNvSpPr txBox="1"/>
            <p:nvPr/>
          </p:nvSpPr>
          <p:spPr>
            <a:xfrm>
              <a:off x="566613" y="2789744"/>
              <a:ext cx="652743" cy="369332"/>
            </a:xfrm>
            <a:prstGeom prst="rect">
              <a:avLst/>
            </a:prstGeom>
            <a:noFill/>
          </p:spPr>
          <p:txBody>
            <a:bodyPr wrap="none" rtlCol="0">
              <a:spAutoFit/>
            </a:bodyPr>
            <a:lstStyle/>
            <a:p>
              <a:r>
                <a:rPr lang="fr-FR" dirty="0" smtClean="0">
                  <a:solidFill>
                    <a:schemeClr val="accent1">
                      <a:lumMod val="50000"/>
                    </a:schemeClr>
                  </a:solidFill>
                </a:rPr>
                <a:t>2009</a:t>
              </a:r>
              <a:endParaRPr lang="fr-FR" dirty="0">
                <a:solidFill>
                  <a:schemeClr val="accent1">
                    <a:lumMod val="50000"/>
                  </a:schemeClr>
                </a:solidFill>
              </a:endParaRPr>
            </a:p>
          </p:txBody>
        </p:sp>
        <p:grpSp>
          <p:nvGrpSpPr>
            <p:cNvPr id="12" name="Groupe 87"/>
            <p:cNvGrpSpPr/>
            <p:nvPr/>
          </p:nvGrpSpPr>
          <p:grpSpPr>
            <a:xfrm>
              <a:off x="2933560" y="2077103"/>
              <a:ext cx="2217064" cy="1267194"/>
              <a:chOff x="3820705" y="2987316"/>
              <a:chExt cx="2217064" cy="1267194"/>
            </a:xfrm>
          </p:grpSpPr>
          <p:grpSp>
            <p:nvGrpSpPr>
              <p:cNvPr id="13" name="Groupe 88"/>
              <p:cNvGrpSpPr/>
              <p:nvPr/>
            </p:nvGrpSpPr>
            <p:grpSpPr>
              <a:xfrm>
                <a:off x="3885354" y="3219064"/>
                <a:ext cx="2009706" cy="556708"/>
                <a:chOff x="572827" y="1761740"/>
                <a:chExt cx="1414930" cy="556708"/>
              </a:xfrm>
            </p:grpSpPr>
            <p:cxnSp>
              <p:nvCxnSpPr>
                <p:cNvPr id="92" name="Connecteur droit 91"/>
                <p:cNvCxnSpPr/>
                <p:nvPr/>
              </p:nvCxnSpPr>
              <p:spPr>
                <a:xfrm flipH="1" flipV="1">
                  <a:off x="572827" y="1776213"/>
                  <a:ext cx="379" cy="54223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73206" y="1761740"/>
                  <a:ext cx="1414551"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0" name="ZoneTexte 89"/>
              <p:cNvSpPr txBox="1"/>
              <p:nvPr/>
            </p:nvSpPr>
            <p:spPr>
              <a:xfrm>
                <a:off x="3820705" y="4008289"/>
                <a:ext cx="497252" cy="246221"/>
              </a:xfrm>
              <a:prstGeom prst="rect">
                <a:avLst/>
              </a:prstGeom>
              <a:noFill/>
            </p:spPr>
            <p:txBody>
              <a:bodyPr wrap="none" rtlCol="0">
                <a:spAutoFit/>
              </a:bodyPr>
              <a:lstStyle/>
              <a:p>
                <a:r>
                  <a:rPr lang="fr-FR" sz="1000" dirty="0" smtClean="0">
                    <a:solidFill>
                      <a:schemeClr val="accent1">
                        <a:lumMod val="50000"/>
                      </a:schemeClr>
                    </a:solidFill>
                  </a:rPr>
                  <a:t>17/04</a:t>
                </a:r>
                <a:endParaRPr lang="fr-FR" sz="1000" dirty="0">
                  <a:solidFill>
                    <a:schemeClr val="accent1">
                      <a:lumMod val="50000"/>
                    </a:schemeClr>
                  </a:solidFill>
                </a:endParaRPr>
              </a:p>
            </p:txBody>
          </p:sp>
          <p:sp>
            <p:nvSpPr>
              <p:cNvPr id="91" name="ZoneTexte 90"/>
              <p:cNvSpPr txBox="1"/>
              <p:nvPr/>
            </p:nvSpPr>
            <p:spPr>
              <a:xfrm>
                <a:off x="3820705" y="2987316"/>
                <a:ext cx="2217064" cy="246221"/>
              </a:xfrm>
              <a:prstGeom prst="rect">
                <a:avLst/>
              </a:prstGeom>
              <a:noFill/>
            </p:spPr>
            <p:txBody>
              <a:bodyPr wrap="square" rtlCol="0">
                <a:spAutoFit/>
              </a:bodyPr>
              <a:lstStyle/>
              <a:p>
                <a:r>
                  <a:rPr lang="fr-FR" sz="1000" dirty="0" smtClean="0">
                    <a:solidFill>
                      <a:schemeClr val="accent1">
                        <a:lumMod val="50000"/>
                      </a:schemeClr>
                    </a:solidFill>
                  </a:rPr>
                  <a:t>Révocations de MM. Blanes et Chartier</a:t>
                </a:r>
                <a:endParaRPr lang="fr-FR" sz="1000" dirty="0">
                  <a:solidFill>
                    <a:schemeClr val="accent1">
                      <a:lumMod val="50000"/>
                    </a:schemeClr>
                  </a:solidFill>
                </a:endParaRPr>
              </a:p>
            </p:txBody>
          </p:sp>
        </p:grpSp>
      </p:grpSp>
      <p:grpSp>
        <p:nvGrpSpPr>
          <p:cNvPr id="14" name="Groupe 44"/>
          <p:cNvGrpSpPr/>
          <p:nvPr/>
        </p:nvGrpSpPr>
        <p:grpSpPr>
          <a:xfrm>
            <a:off x="616756" y="3891580"/>
            <a:ext cx="8262294" cy="1599968"/>
            <a:chOff x="616756" y="3742927"/>
            <a:chExt cx="8262294" cy="1599968"/>
          </a:xfrm>
        </p:grpSpPr>
        <p:sp>
          <p:nvSpPr>
            <p:cNvPr id="74" name="ZoneTexte 73"/>
            <p:cNvSpPr txBox="1"/>
            <p:nvPr/>
          </p:nvSpPr>
          <p:spPr>
            <a:xfrm>
              <a:off x="616756" y="4778737"/>
              <a:ext cx="652743" cy="369332"/>
            </a:xfrm>
            <a:prstGeom prst="rect">
              <a:avLst/>
            </a:prstGeom>
            <a:noFill/>
          </p:spPr>
          <p:txBody>
            <a:bodyPr wrap="none" rtlCol="0">
              <a:spAutoFit/>
            </a:bodyPr>
            <a:lstStyle/>
            <a:p>
              <a:r>
                <a:rPr lang="fr-FR" dirty="0" smtClean="0">
                  <a:solidFill>
                    <a:schemeClr val="accent1">
                      <a:lumMod val="50000"/>
                    </a:schemeClr>
                  </a:solidFill>
                </a:rPr>
                <a:t>2010</a:t>
              </a:r>
              <a:endParaRPr lang="fr-FR" dirty="0">
                <a:solidFill>
                  <a:schemeClr val="accent1">
                    <a:lumMod val="50000"/>
                  </a:schemeClr>
                </a:solidFill>
              </a:endParaRPr>
            </a:p>
          </p:txBody>
        </p:sp>
        <p:cxnSp>
          <p:nvCxnSpPr>
            <p:cNvPr id="79" name="Connecteur droit 78"/>
            <p:cNvCxnSpPr/>
            <p:nvPr/>
          </p:nvCxnSpPr>
          <p:spPr>
            <a:xfrm flipV="1">
              <a:off x="3693445" y="4143037"/>
              <a:ext cx="0" cy="69670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3692907" y="4139816"/>
              <a:ext cx="2426757"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77" name="ZoneTexte 76"/>
            <p:cNvSpPr txBox="1"/>
            <p:nvPr/>
          </p:nvSpPr>
          <p:spPr>
            <a:xfrm>
              <a:off x="3666221" y="5096674"/>
              <a:ext cx="497252" cy="246221"/>
            </a:xfrm>
            <a:prstGeom prst="rect">
              <a:avLst/>
            </a:prstGeom>
            <a:noFill/>
          </p:spPr>
          <p:txBody>
            <a:bodyPr wrap="none" rtlCol="0">
              <a:spAutoFit/>
            </a:bodyPr>
            <a:lstStyle/>
            <a:p>
              <a:r>
                <a:rPr lang="fr-FR" sz="1000" dirty="0" smtClean="0">
                  <a:solidFill>
                    <a:schemeClr val="accent1">
                      <a:lumMod val="50000"/>
                    </a:schemeClr>
                  </a:solidFill>
                </a:rPr>
                <a:t>14/04</a:t>
              </a:r>
              <a:endParaRPr lang="fr-FR" sz="1000" dirty="0">
                <a:solidFill>
                  <a:schemeClr val="accent1">
                    <a:lumMod val="50000"/>
                  </a:schemeClr>
                </a:solidFill>
              </a:endParaRPr>
            </a:p>
          </p:txBody>
        </p:sp>
        <p:sp>
          <p:nvSpPr>
            <p:cNvPr id="78" name="ZoneTexte 77"/>
            <p:cNvSpPr txBox="1"/>
            <p:nvPr/>
          </p:nvSpPr>
          <p:spPr>
            <a:xfrm>
              <a:off x="3627459" y="3742927"/>
              <a:ext cx="2744766" cy="400110"/>
            </a:xfrm>
            <a:prstGeom prst="rect">
              <a:avLst/>
            </a:prstGeom>
            <a:noFill/>
          </p:spPr>
          <p:txBody>
            <a:bodyPr wrap="square" rtlCol="0">
              <a:spAutoFit/>
            </a:bodyPr>
            <a:lstStyle/>
            <a:p>
              <a:r>
                <a:rPr lang="fr-FR" sz="1000" dirty="0" smtClean="0">
                  <a:solidFill>
                    <a:schemeClr val="accent1">
                      <a:lumMod val="50000"/>
                    </a:schemeClr>
                  </a:solidFill>
                </a:rPr>
                <a:t>Lettre du SIEEDV au SIEDS constatant le désaccord. Confirmation de la procédure au TA</a:t>
              </a:r>
              <a:endParaRPr lang="fr-FR" sz="1000" dirty="0">
                <a:solidFill>
                  <a:schemeClr val="accent1">
                    <a:lumMod val="50000"/>
                  </a:schemeClr>
                </a:solidFill>
              </a:endParaRPr>
            </a:p>
          </p:txBody>
        </p:sp>
        <p:sp>
          <p:nvSpPr>
            <p:cNvPr id="81" name="Flèche droite 80"/>
            <p:cNvSpPr/>
            <p:nvPr/>
          </p:nvSpPr>
          <p:spPr>
            <a:xfrm>
              <a:off x="1466925" y="4839738"/>
              <a:ext cx="7412125" cy="247331"/>
            </a:xfrm>
            <a:prstGeom prst="rightArrow">
              <a:avLst/>
            </a:prstGeom>
            <a:solidFill>
              <a:schemeClr val="accent1"/>
            </a:solidFill>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5" name="Groupe 83"/>
            <p:cNvGrpSpPr/>
            <p:nvPr/>
          </p:nvGrpSpPr>
          <p:grpSpPr>
            <a:xfrm>
              <a:off x="1466925" y="4691564"/>
              <a:ext cx="1715260" cy="148173"/>
              <a:chOff x="573206" y="2047164"/>
              <a:chExt cx="1377559" cy="271283"/>
            </a:xfrm>
          </p:grpSpPr>
          <p:cxnSp>
            <p:nvCxnSpPr>
              <p:cNvPr id="106" name="Connecteur droit 105"/>
              <p:cNvCxnSpPr/>
              <p:nvPr/>
            </p:nvCxnSpPr>
            <p:spPr>
              <a:xfrm flipV="1">
                <a:off x="573206" y="2047164"/>
                <a:ext cx="0" cy="27128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7" name="Connecteur droit 106"/>
              <p:cNvCxnSpPr/>
              <p:nvPr/>
            </p:nvCxnSpPr>
            <p:spPr>
              <a:xfrm>
                <a:off x="573206" y="2047164"/>
                <a:ext cx="1377559"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85" name="ZoneTexte 84"/>
            <p:cNvSpPr txBox="1"/>
            <p:nvPr/>
          </p:nvSpPr>
          <p:spPr>
            <a:xfrm>
              <a:off x="1373957" y="5096674"/>
              <a:ext cx="497252" cy="246221"/>
            </a:xfrm>
            <a:prstGeom prst="rect">
              <a:avLst/>
            </a:prstGeom>
            <a:noFill/>
          </p:spPr>
          <p:txBody>
            <a:bodyPr wrap="none" rtlCol="0">
              <a:spAutoFit/>
            </a:bodyPr>
            <a:lstStyle/>
            <a:p>
              <a:r>
                <a:rPr lang="fr-FR" sz="1000" dirty="0" smtClean="0">
                  <a:solidFill>
                    <a:schemeClr val="accent1">
                      <a:lumMod val="50000"/>
                    </a:schemeClr>
                  </a:solidFill>
                </a:rPr>
                <a:t>26/01</a:t>
              </a:r>
              <a:endParaRPr lang="fr-FR" sz="1000" dirty="0">
                <a:solidFill>
                  <a:schemeClr val="accent1">
                    <a:lumMod val="50000"/>
                  </a:schemeClr>
                </a:solidFill>
              </a:endParaRPr>
            </a:p>
          </p:txBody>
        </p:sp>
        <p:sp>
          <p:nvSpPr>
            <p:cNvPr id="86" name="ZoneTexte 85"/>
            <p:cNvSpPr txBox="1"/>
            <p:nvPr/>
          </p:nvSpPr>
          <p:spPr>
            <a:xfrm>
              <a:off x="1373957" y="4321922"/>
              <a:ext cx="1931939" cy="400110"/>
            </a:xfrm>
            <a:prstGeom prst="rect">
              <a:avLst/>
            </a:prstGeom>
            <a:noFill/>
          </p:spPr>
          <p:txBody>
            <a:bodyPr wrap="none" rtlCol="0">
              <a:spAutoFit/>
            </a:bodyPr>
            <a:lstStyle/>
            <a:p>
              <a:r>
                <a:rPr lang="fr-FR" sz="1000" dirty="0" smtClean="0">
                  <a:solidFill>
                    <a:schemeClr val="accent1">
                      <a:lumMod val="50000"/>
                    </a:schemeClr>
                  </a:solidFill>
                </a:rPr>
                <a:t>Réunion des </a:t>
              </a:r>
              <a:r>
                <a:rPr lang="fr-FR" sz="1000" dirty="0" err="1" smtClean="0">
                  <a:solidFill>
                    <a:schemeClr val="accent1">
                      <a:lumMod val="50000"/>
                    </a:schemeClr>
                  </a:solidFill>
                </a:rPr>
                <a:t>Pdts</a:t>
              </a:r>
              <a:r>
                <a:rPr lang="fr-FR" sz="1000" dirty="0" smtClean="0">
                  <a:solidFill>
                    <a:schemeClr val="accent1">
                      <a:lumMod val="50000"/>
                    </a:schemeClr>
                  </a:solidFill>
                </a:rPr>
                <a:t> des syndicats</a:t>
              </a:r>
            </a:p>
            <a:p>
              <a:r>
                <a:rPr lang="fr-FR" sz="1000" dirty="0" smtClean="0">
                  <a:solidFill>
                    <a:schemeClr val="accent1">
                      <a:lumMod val="50000"/>
                    </a:schemeClr>
                  </a:solidFill>
                </a:rPr>
                <a:t>Accord sur participations croisées</a:t>
              </a:r>
              <a:endParaRPr lang="fr-FR" sz="1000" dirty="0">
                <a:solidFill>
                  <a:schemeClr val="accent1">
                    <a:lumMod val="50000"/>
                  </a:schemeClr>
                </a:solidFill>
              </a:endParaRPr>
            </a:p>
          </p:txBody>
        </p:sp>
        <p:grpSp>
          <p:nvGrpSpPr>
            <p:cNvPr id="16" name="Groupe 93"/>
            <p:cNvGrpSpPr/>
            <p:nvPr/>
          </p:nvGrpSpPr>
          <p:grpSpPr>
            <a:xfrm>
              <a:off x="4303322" y="4465957"/>
              <a:ext cx="1967929" cy="827190"/>
              <a:chOff x="3144106" y="3278881"/>
              <a:chExt cx="1967929" cy="827190"/>
            </a:xfrm>
          </p:grpSpPr>
          <p:grpSp>
            <p:nvGrpSpPr>
              <p:cNvPr id="17" name="Groupe 100"/>
              <p:cNvGrpSpPr/>
              <p:nvPr/>
            </p:nvGrpSpPr>
            <p:grpSpPr>
              <a:xfrm>
                <a:off x="3250860" y="3504488"/>
                <a:ext cx="1409698" cy="162988"/>
                <a:chOff x="126113" y="2047164"/>
                <a:chExt cx="992496" cy="162988"/>
              </a:xfrm>
            </p:grpSpPr>
            <p:cxnSp>
              <p:nvCxnSpPr>
                <p:cNvPr id="104" name="Connecteur droit 103"/>
                <p:cNvCxnSpPr/>
                <p:nvPr/>
              </p:nvCxnSpPr>
              <p:spPr>
                <a:xfrm flipV="1">
                  <a:off x="573206" y="2047165"/>
                  <a:ext cx="0" cy="162987"/>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5" name="Connecteur droit 104"/>
                <p:cNvCxnSpPr/>
                <p:nvPr/>
              </p:nvCxnSpPr>
              <p:spPr>
                <a:xfrm>
                  <a:off x="126113" y="2047164"/>
                  <a:ext cx="992496" cy="0"/>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02" name="ZoneTexte 101"/>
              <p:cNvSpPr txBox="1"/>
              <p:nvPr/>
            </p:nvSpPr>
            <p:spPr>
              <a:xfrm>
                <a:off x="3668187" y="3859850"/>
                <a:ext cx="497252" cy="246221"/>
              </a:xfrm>
              <a:prstGeom prst="rect">
                <a:avLst/>
              </a:prstGeom>
              <a:noFill/>
            </p:spPr>
            <p:txBody>
              <a:bodyPr wrap="none" rtlCol="0">
                <a:spAutoFit/>
              </a:bodyPr>
              <a:lstStyle/>
              <a:p>
                <a:r>
                  <a:rPr lang="fr-FR" sz="1000" dirty="0" smtClean="0">
                    <a:solidFill>
                      <a:schemeClr val="accent1">
                        <a:lumMod val="50000"/>
                      </a:schemeClr>
                    </a:solidFill>
                  </a:rPr>
                  <a:t>02/07</a:t>
                </a:r>
                <a:endParaRPr lang="fr-FR" sz="1000" dirty="0">
                  <a:solidFill>
                    <a:schemeClr val="accent1">
                      <a:lumMod val="50000"/>
                    </a:schemeClr>
                  </a:solidFill>
                </a:endParaRPr>
              </a:p>
            </p:txBody>
          </p:sp>
          <p:sp>
            <p:nvSpPr>
              <p:cNvPr id="103" name="ZoneTexte 102"/>
              <p:cNvSpPr txBox="1"/>
              <p:nvPr/>
            </p:nvSpPr>
            <p:spPr>
              <a:xfrm>
                <a:off x="3144106" y="3278881"/>
                <a:ext cx="1967929" cy="246221"/>
              </a:xfrm>
              <a:prstGeom prst="rect">
                <a:avLst/>
              </a:prstGeom>
              <a:noFill/>
            </p:spPr>
            <p:txBody>
              <a:bodyPr wrap="square" rtlCol="0">
                <a:spAutoFit/>
              </a:bodyPr>
              <a:lstStyle/>
              <a:p>
                <a:r>
                  <a:rPr lang="fr-FR" sz="1000" dirty="0" smtClean="0">
                    <a:solidFill>
                      <a:schemeClr val="accent1">
                        <a:lumMod val="50000"/>
                      </a:schemeClr>
                    </a:solidFill>
                  </a:rPr>
                  <a:t>Lancement procédure au TC</a:t>
                </a:r>
                <a:endParaRPr lang="fr-FR" sz="1000" dirty="0">
                  <a:solidFill>
                    <a:schemeClr val="accent1">
                      <a:lumMod val="50000"/>
                    </a:schemeClr>
                  </a:solidFill>
                </a:endParaRPr>
              </a:p>
            </p:txBody>
          </p:sp>
        </p:grpSp>
        <p:grpSp>
          <p:nvGrpSpPr>
            <p:cNvPr id="18" name="Groupe 24"/>
            <p:cNvGrpSpPr/>
            <p:nvPr/>
          </p:nvGrpSpPr>
          <p:grpSpPr>
            <a:xfrm>
              <a:off x="6053663" y="4312317"/>
              <a:ext cx="2047355" cy="980829"/>
              <a:chOff x="6053663" y="4312317"/>
              <a:chExt cx="2047355" cy="980829"/>
            </a:xfrm>
          </p:grpSpPr>
          <p:grpSp>
            <p:nvGrpSpPr>
              <p:cNvPr id="19" name="Groupe 95"/>
              <p:cNvGrpSpPr/>
              <p:nvPr/>
            </p:nvGrpSpPr>
            <p:grpSpPr>
              <a:xfrm>
                <a:off x="6119663" y="4691564"/>
                <a:ext cx="1900387" cy="148174"/>
                <a:chOff x="162353" y="2170274"/>
                <a:chExt cx="1410894" cy="148174"/>
              </a:xfrm>
            </p:grpSpPr>
            <p:cxnSp>
              <p:nvCxnSpPr>
                <p:cNvPr id="99" name="Connecteur droit 98"/>
                <p:cNvCxnSpPr/>
                <p:nvPr/>
              </p:nvCxnSpPr>
              <p:spPr>
                <a:xfrm flipV="1">
                  <a:off x="573206" y="2182805"/>
                  <a:ext cx="0" cy="135643"/>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162353" y="2170274"/>
                  <a:ext cx="1410894"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7" name="ZoneTexte 96"/>
              <p:cNvSpPr txBox="1"/>
              <p:nvPr/>
            </p:nvSpPr>
            <p:spPr>
              <a:xfrm>
                <a:off x="6499765" y="5046925"/>
                <a:ext cx="497252" cy="246221"/>
              </a:xfrm>
              <a:prstGeom prst="rect">
                <a:avLst/>
              </a:prstGeom>
              <a:noFill/>
            </p:spPr>
            <p:txBody>
              <a:bodyPr wrap="none" rtlCol="0">
                <a:spAutoFit/>
              </a:bodyPr>
              <a:lstStyle/>
              <a:p>
                <a:r>
                  <a:rPr lang="fr-FR" sz="1000" dirty="0" smtClean="0">
                    <a:solidFill>
                      <a:schemeClr val="accent1">
                        <a:lumMod val="50000"/>
                      </a:schemeClr>
                    </a:solidFill>
                  </a:rPr>
                  <a:t>10/07</a:t>
                </a:r>
                <a:endParaRPr lang="fr-FR" sz="1000" dirty="0">
                  <a:solidFill>
                    <a:schemeClr val="accent1">
                      <a:lumMod val="50000"/>
                    </a:schemeClr>
                  </a:solidFill>
                </a:endParaRPr>
              </a:p>
            </p:txBody>
          </p:sp>
          <p:sp>
            <p:nvSpPr>
              <p:cNvPr id="98" name="ZoneTexte 97"/>
              <p:cNvSpPr txBox="1"/>
              <p:nvPr/>
            </p:nvSpPr>
            <p:spPr>
              <a:xfrm>
                <a:off x="6053663" y="4312317"/>
                <a:ext cx="2047355" cy="400110"/>
              </a:xfrm>
              <a:prstGeom prst="rect">
                <a:avLst/>
              </a:prstGeom>
              <a:noFill/>
            </p:spPr>
            <p:txBody>
              <a:bodyPr wrap="none" rtlCol="0">
                <a:spAutoFit/>
              </a:bodyPr>
              <a:lstStyle/>
              <a:p>
                <a:r>
                  <a:rPr lang="fr-FR" sz="1000" dirty="0" smtClean="0">
                    <a:solidFill>
                      <a:schemeClr val="tx2"/>
                    </a:solidFill>
                  </a:rPr>
                  <a:t>Rejet de la demande Sorégies au TA</a:t>
                </a:r>
              </a:p>
              <a:p>
                <a:r>
                  <a:rPr lang="fr-FR" sz="1000" dirty="0" smtClean="0">
                    <a:solidFill>
                      <a:schemeClr val="tx2"/>
                    </a:solidFill>
                  </a:rPr>
                  <a:t>Sorégies fait appel</a:t>
                </a:r>
                <a:endParaRPr lang="fr-FR" sz="1000" dirty="0">
                  <a:solidFill>
                    <a:schemeClr val="tx2"/>
                  </a:solidFill>
                </a:endParaRPr>
              </a:p>
            </p:txBody>
          </p:sp>
        </p:grpSp>
        <p:cxnSp>
          <p:nvCxnSpPr>
            <p:cNvPr id="133" name="Connecteur droit 132"/>
            <p:cNvCxnSpPr/>
            <p:nvPr/>
          </p:nvCxnSpPr>
          <p:spPr>
            <a:xfrm flipV="1">
              <a:off x="8236305" y="4146677"/>
              <a:ext cx="0" cy="707875"/>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6781476" y="4154743"/>
              <a:ext cx="1900387" cy="1"/>
            </a:xfrm>
            <a:prstGeom prst="line">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31" name="ZoneTexte 130"/>
            <p:cNvSpPr txBox="1"/>
            <p:nvPr/>
          </p:nvSpPr>
          <p:spPr>
            <a:xfrm>
              <a:off x="7987679" y="5036077"/>
              <a:ext cx="628698" cy="246221"/>
            </a:xfrm>
            <a:prstGeom prst="rect">
              <a:avLst/>
            </a:prstGeom>
            <a:noFill/>
          </p:spPr>
          <p:txBody>
            <a:bodyPr wrap="none" rtlCol="0">
              <a:spAutoFit/>
            </a:bodyPr>
            <a:lstStyle/>
            <a:p>
              <a:r>
                <a:rPr lang="fr-FR" sz="1000" dirty="0" err="1" smtClean="0">
                  <a:solidFill>
                    <a:schemeClr val="accent1">
                      <a:lumMod val="50000"/>
                    </a:schemeClr>
                  </a:solidFill>
                </a:rPr>
                <a:t>Nov-Dec</a:t>
              </a:r>
              <a:endParaRPr lang="fr-FR" sz="1000" dirty="0">
                <a:solidFill>
                  <a:schemeClr val="accent1">
                    <a:lumMod val="50000"/>
                  </a:schemeClr>
                </a:solidFill>
              </a:endParaRPr>
            </a:p>
          </p:txBody>
        </p:sp>
        <p:sp>
          <p:nvSpPr>
            <p:cNvPr id="132" name="ZoneTexte 131"/>
            <p:cNvSpPr txBox="1"/>
            <p:nvPr/>
          </p:nvSpPr>
          <p:spPr>
            <a:xfrm>
              <a:off x="6726733" y="3787433"/>
              <a:ext cx="2004075" cy="400110"/>
            </a:xfrm>
            <a:prstGeom prst="rect">
              <a:avLst/>
            </a:prstGeom>
            <a:noFill/>
          </p:spPr>
          <p:txBody>
            <a:bodyPr wrap="none" rtlCol="0">
              <a:spAutoFit/>
            </a:bodyPr>
            <a:lstStyle/>
            <a:p>
              <a:r>
                <a:rPr lang="fr-FR" sz="1000" dirty="0" smtClean="0">
                  <a:solidFill>
                    <a:schemeClr val="tx2"/>
                  </a:solidFill>
                </a:rPr>
                <a:t>Divers courriers SIEDS-SIEEDV dans</a:t>
              </a:r>
            </a:p>
            <a:p>
              <a:r>
                <a:rPr lang="fr-FR" sz="1000" dirty="0" smtClean="0">
                  <a:solidFill>
                    <a:schemeClr val="tx2"/>
                  </a:solidFill>
                </a:rPr>
                <a:t>Le but d’organiser une réunion</a:t>
              </a:r>
              <a:endParaRPr lang="fr-FR" sz="1000" dirty="0">
                <a:solidFill>
                  <a:schemeClr val="tx2"/>
                </a:solidFill>
              </a:endParaRPr>
            </a:p>
          </p:txBody>
        </p:sp>
      </p:grpSp>
      <p:sp>
        <p:nvSpPr>
          <p:cNvPr id="60"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smtClean="0">
                <a:ln>
                  <a:noFill/>
                </a:ln>
                <a:solidFill>
                  <a:schemeClr val="tx2">
                    <a:lumMod val="75000"/>
                  </a:schemeClr>
                </a:solidFill>
                <a:effectLst/>
                <a:uLnTx/>
                <a:uFillTx/>
                <a:latin typeface="+mn-lt"/>
                <a:ea typeface="+mn-ea"/>
                <a:cs typeface="+mn-cs"/>
              </a:rPr>
              <a:t>Backup 1. - Chronologie des relations Séolis / Sorégies (1/2)</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59" name="Bouton d'action : Retour 58">
            <a:hlinkClick r:id="rId2" action="ppaction://hlinksldjump" highlightClick="1"/>
          </p:cNvPr>
          <p:cNvSpPr/>
          <p:nvPr/>
        </p:nvSpPr>
        <p:spPr>
          <a:xfrm>
            <a:off x="8716488" y="5830784"/>
            <a:ext cx="285008" cy="237507"/>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405814602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2:</a:t>
            </a:r>
          </a:p>
          <a:p>
            <a:pPr marL="457200" marR="0" lvl="0" indent="-457200" fontAlgn="auto">
              <a:spcBef>
                <a:spcPct val="0"/>
              </a:spcBef>
              <a:spcAft>
                <a:spcPts val="0"/>
              </a:spcAft>
              <a:buClrTx/>
              <a:buSzTx/>
              <a:tabLst/>
              <a:defRPr/>
            </a:pPr>
            <a:r>
              <a:rPr lang="fr-FR" sz="2800" dirty="0" smtClean="0">
                <a:solidFill>
                  <a:schemeClr val="tx2">
                    <a:lumMod val="75000"/>
                  </a:schemeClr>
                </a:solidFill>
              </a:rPr>
              <a:t> Stratégie de Fusion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Analyse </a:t>
            </a:r>
            <a:r>
              <a:rPr lang="fr-FR" sz="2400" dirty="0">
                <a:solidFill>
                  <a:schemeClr val="tx2">
                    <a:lumMod val="75000"/>
                  </a:schemeClr>
                </a:solidFill>
              </a:rPr>
              <a:t>de </a:t>
            </a:r>
            <a:r>
              <a:rPr lang="fr-FR" sz="2400" dirty="0" smtClean="0">
                <a:solidFill>
                  <a:schemeClr val="tx2">
                    <a:lumMod val="75000"/>
                  </a:schemeClr>
                </a:solidFill>
              </a:rPr>
              <a:t>l’Objectif </a:t>
            </a:r>
            <a:r>
              <a:rPr lang="fr-FR" sz="2400" dirty="0">
                <a:solidFill>
                  <a:schemeClr val="tx2">
                    <a:lumMod val="75000"/>
                  </a:schemeClr>
                </a:solidFill>
              </a:rPr>
              <a:t>de Fusion : Vision</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15</a:t>
            </a:fld>
            <a:endParaRPr lang="fr-FR" dirty="0"/>
          </a:p>
        </p:txBody>
      </p:sp>
      <p:graphicFrame>
        <p:nvGraphicFramePr>
          <p:cNvPr id="8" name="Tableau 7"/>
          <p:cNvGraphicFramePr>
            <a:graphicFrameLocks noGrp="1"/>
          </p:cNvGraphicFramePr>
          <p:nvPr>
            <p:extLst>
              <p:ext uri="{D42A27DB-BD31-4B8C-83A1-F6EECF244321}">
                <p14:modId xmlns="" xmlns:p14="http://schemas.microsoft.com/office/powerpoint/2010/main" val="1173001199"/>
              </p:ext>
            </p:extLst>
          </p:nvPr>
        </p:nvGraphicFramePr>
        <p:xfrm>
          <a:off x="480823" y="1616608"/>
          <a:ext cx="8181975" cy="3228534"/>
        </p:xfrm>
        <a:graphic>
          <a:graphicData uri="http://schemas.openxmlformats.org/drawingml/2006/table">
            <a:tbl>
              <a:tblPr firstRow="1" bandRow="1">
                <a:tableStyleId>{5C22544A-7EE6-4342-B048-85BDC9FD1C3A}</a:tableStyleId>
              </a:tblPr>
              <a:tblGrid>
                <a:gridCol w="2857500"/>
                <a:gridCol w="2495550"/>
                <a:gridCol w="2828925"/>
              </a:tblGrid>
              <a:tr h="608463">
                <a:tc>
                  <a:txBody>
                    <a:bodyPr/>
                    <a:lstStyle/>
                    <a:p>
                      <a:pPr marL="285750" indent="-285750">
                        <a:buFont typeface="Arial" pitchFamily="34" charset="0"/>
                        <a:buChar char="•"/>
                      </a:pPr>
                      <a:r>
                        <a:rPr lang="fr-FR" sz="1200" b="1" dirty="0" smtClean="0">
                          <a:solidFill>
                            <a:schemeClr val="tx2">
                              <a:lumMod val="75000"/>
                            </a:schemeClr>
                          </a:solidFill>
                        </a:rPr>
                        <a:t>Politique d’expansion</a:t>
                      </a:r>
                      <a:r>
                        <a:rPr lang="fr-FR" sz="1200" b="0" dirty="0" smtClean="0">
                          <a:solidFill>
                            <a:schemeClr val="tx2">
                              <a:lumMod val="75000"/>
                            </a:schemeClr>
                          </a:solidFill>
                        </a:rPr>
                        <a:t>: Sorégies souhaite devenir</a:t>
                      </a:r>
                      <a:r>
                        <a:rPr lang="fr-FR" sz="1200" b="0" baseline="0" dirty="0" smtClean="0">
                          <a:solidFill>
                            <a:schemeClr val="tx2">
                              <a:lumMod val="75000"/>
                            </a:schemeClr>
                          </a:solidFill>
                        </a:rPr>
                        <a:t> le troisième operateur intégral au niveau national</a:t>
                      </a:r>
                      <a:endParaRPr lang="fr-FR" sz="1200" b="0" dirty="0">
                        <a:solidFill>
                          <a:schemeClr val="tx2">
                            <a:lumMod val="75000"/>
                          </a:schemeClr>
                        </a:solidFill>
                      </a:endParaRPr>
                    </a:p>
                  </a:txBody>
                  <a:tcPr>
                    <a:noFill/>
                  </a:tcPr>
                </a:tc>
                <a:tc>
                  <a:txBody>
                    <a:bodyPr/>
                    <a:lstStyle/>
                    <a:p>
                      <a:pPr algn="ctr"/>
                      <a:r>
                        <a:rPr lang="fr-FR" sz="1400" b="0" dirty="0" smtClean="0">
                          <a:solidFill>
                            <a:schemeClr val="tx2">
                              <a:lumMod val="75000"/>
                            </a:schemeClr>
                          </a:solidFill>
                        </a:rPr>
                        <a:t>Développement</a:t>
                      </a:r>
                      <a:endParaRPr lang="fr-FR" sz="1400" b="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Politique défensive</a:t>
                      </a:r>
                      <a:r>
                        <a:rPr lang="fr-FR" sz="1200" b="0" dirty="0" smtClean="0">
                          <a:solidFill>
                            <a:schemeClr val="tx2">
                              <a:lumMod val="75000"/>
                            </a:schemeClr>
                          </a:solidFill>
                        </a:rPr>
                        <a:t>: Séolis cherche à protéger sa</a:t>
                      </a:r>
                      <a:r>
                        <a:rPr lang="fr-FR" sz="1200" b="0" baseline="0" dirty="0" smtClean="0">
                          <a:solidFill>
                            <a:schemeClr val="tx2">
                              <a:lumMod val="75000"/>
                            </a:schemeClr>
                          </a:solidFill>
                        </a:rPr>
                        <a:t> position actuelle des attaques des concurrents</a:t>
                      </a:r>
                      <a:endParaRPr lang="fr-FR" sz="1200" b="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Accès à la production comme moyen d’</a:t>
                      </a:r>
                      <a:r>
                        <a:rPr lang="fr-FR" sz="1200" b="1" dirty="0" smtClean="0">
                          <a:solidFill>
                            <a:schemeClr val="tx2">
                              <a:lumMod val="75000"/>
                            </a:schemeClr>
                          </a:solidFill>
                        </a:rPr>
                        <a:t>indépendance</a:t>
                      </a:r>
                      <a:r>
                        <a:rPr lang="fr-FR" sz="1200" dirty="0" smtClean="0">
                          <a:solidFill>
                            <a:schemeClr val="tx2">
                              <a:lumMod val="75000"/>
                            </a:schemeClr>
                          </a:solidFill>
                        </a:rPr>
                        <a:t> et  positionnement dans le marché libéralisé</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Production / Approvisionnement</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Accès a la Production</a:t>
                      </a:r>
                      <a:r>
                        <a:rPr lang="fr-FR" sz="1200" baseline="0" dirty="0" smtClean="0">
                          <a:solidFill>
                            <a:schemeClr val="tx2">
                              <a:lumMod val="75000"/>
                            </a:schemeClr>
                          </a:solidFill>
                        </a:rPr>
                        <a:t> considéré comme une </a:t>
                      </a:r>
                      <a:r>
                        <a:rPr lang="fr-FR" sz="1200" b="1" baseline="0" dirty="0" smtClean="0">
                          <a:solidFill>
                            <a:schemeClr val="tx2">
                              <a:lumMod val="75000"/>
                            </a:schemeClr>
                          </a:solidFill>
                        </a:rPr>
                        <a:t>couverture</a:t>
                      </a:r>
                      <a:r>
                        <a:rPr lang="fr-FR" sz="1200" baseline="0" dirty="0" smtClean="0">
                          <a:solidFill>
                            <a:schemeClr val="tx2">
                              <a:lumMod val="75000"/>
                            </a:schemeClr>
                          </a:solidFill>
                        </a:rPr>
                        <a:t> dans la fourniture</a:t>
                      </a:r>
                      <a:r>
                        <a:rPr lang="fr-FR" sz="1200" dirty="0" smtClean="0">
                          <a:solidFill>
                            <a:schemeClr val="tx2">
                              <a:lumMod val="75000"/>
                            </a:schemeClr>
                          </a:solidFill>
                        </a:rPr>
                        <a:t> de ses propres clients</a:t>
                      </a:r>
                      <a:endParaRPr lang="fr-FR" sz="1200" dirty="0">
                        <a:solidFill>
                          <a:schemeClr val="tx2">
                            <a:lumMod val="75000"/>
                          </a:schemeClr>
                        </a:solidFill>
                      </a:endParaRPr>
                    </a:p>
                  </a:txBody>
                  <a:tcPr>
                    <a:noFill/>
                  </a:tcPr>
                </a:tc>
              </a:tr>
              <a:tr h="668214">
                <a:tc>
                  <a:txBody>
                    <a:bodyPr/>
                    <a:lstStyle/>
                    <a:p>
                      <a:pPr marL="285750" indent="-285750">
                        <a:buFont typeface="Arial" pitchFamily="34" charset="0"/>
                        <a:buChar char="•"/>
                      </a:pPr>
                      <a:r>
                        <a:rPr lang="fr-FR" sz="1200" b="1" dirty="0" smtClean="0">
                          <a:solidFill>
                            <a:schemeClr val="tx2">
                              <a:lumMod val="75000"/>
                            </a:schemeClr>
                          </a:solidFill>
                        </a:rPr>
                        <a:t>Opportuniste</a:t>
                      </a:r>
                      <a:r>
                        <a:rPr lang="fr-FR" sz="1200" dirty="0" smtClean="0">
                          <a:solidFill>
                            <a:schemeClr val="tx2">
                              <a:lumMod val="75000"/>
                            </a:schemeClr>
                          </a:solidFill>
                        </a:rPr>
                        <a:t>:</a:t>
                      </a:r>
                      <a:r>
                        <a:rPr lang="fr-FR" sz="1200" baseline="0" dirty="0" smtClean="0">
                          <a:solidFill>
                            <a:schemeClr val="tx2">
                              <a:lumMod val="75000"/>
                            </a:schemeClr>
                          </a:solidFill>
                        </a:rPr>
                        <a:t> comme chemin pour accéder aux moyens nécessaires à sa politique d’expansion</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Partenaire Industriel</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baseline="0" dirty="0" smtClean="0">
                          <a:solidFill>
                            <a:schemeClr val="tx2">
                              <a:lumMod val="75000"/>
                            </a:schemeClr>
                          </a:solidFill>
                        </a:rPr>
                        <a:t>Protection</a:t>
                      </a:r>
                      <a:r>
                        <a:rPr lang="fr-FR" sz="1200" dirty="0" smtClean="0">
                          <a:solidFill>
                            <a:schemeClr val="tx2">
                              <a:lumMod val="75000"/>
                            </a:schemeClr>
                          </a:solidFill>
                        </a:rPr>
                        <a:t>. L’approche</a:t>
                      </a:r>
                      <a:r>
                        <a:rPr lang="fr-FR" sz="1200" baseline="0" dirty="0" smtClean="0">
                          <a:solidFill>
                            <a:schemeClr val="tx2">
                              <a:lumMod val="75000"/>
                            </a:schemeClr>
                          </a:solidFill>
                        </a:rPr>
                        <a:t> de Gdf Suez ou de Sorégies est un pas dans la nécessité de protéger le status quo</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baseline="0" dirty="0" smtClean="0">
                          <a:solidFill>
                            <a:schemeClr val="tx2">
                              <a:lumMod val="75000"/>
                            </a:schemeClr>
                          </a:solidFill>
                        </a:rPr>
                        <a:t>Alterna, </a:t>
                      </a:r>
                      <a:r>
                        <a:rPr lang="fr-FR" sz="1200" b="1" baseline="0" dirty="0" smtClean="0">
                          <a:solidFill>
                            <a:schemeClr val="tx2">
                              <a:lumMod val="75000"/>
                            </a:schemeClr>
                          </a:solidFill>
                        </a:rPr>
                        <a:t>première</a:t>
                      </a:r>
                      <a:r>
                        <a:rPr lang="fr-FR" sz="1200" baseline="0" dirty="0" smtClean="0">
                          <a:solidFill>
                            <a:schemeClr val="tx2">
                              <a:lumMod val="75000"/>
                            </a:schemeClr>
                          </a:solidFill>
                        </a:rPr>
                        <a:t> plateforme ELD pour la vente libre </a:t>
                      </a:r>
                      <a:endParaRPr lang="fr-FR" sz="1200"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Fourniture</a:t>
                      </a:r>
                      <a:r>
                        <a:rPr lang="fr-FR" sz="1400" baseline="0" dirty="0" smtClean="0">
                          <a:solidFill>
                            <a:schemeClr val="tx2">
                              <a:lumMod val="75000"/>
                            </a:schemeClr>
                          </a:solidFill>
                        </a:rPr>
                        <a:t> a clients libéralisés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b="1" dirty="0" smtClean="0">
                          <a:solidFill>
                            <a:schemeClr val="tx2">
                              <a:lumMod val="75000"/>
                            </a:schemeClr>
                          </a:solidFill>
                        </a:rPr>
                        <a:t>Hésitation</a:t>
                      </a:r>
                      <a:r>
                        <a:rPr lang="fr-FR" sz="1200" dirty="0" smtClean="0">
                          <a:solidFill>
                            <a:schemeClr val="tx2">
                              <a:lumMod val="75000"/>
                            </a:schemeClr>
                          </a:solidFill>
                        </a:rPr>
                        <a:t> dans la création</a:t>
                      </a:r>
                      <a:r>
                        <a:rPr lang="fr-FR" sz="1200" baseline="0" dirty="0" smtClean="0">
                          <a:solidFill>
                            <a:schemeClr val="tx2">
                              <a:lumMod val="75000"/>
                            </a:schemeClr>
                          </a:solidFill>
                        </a:rPr>
                        <a:t> d’un véhicule de commercialisation: avec ou sans GDF Suez, voire Sorégies. </a:t>
                      </a:r>
                      <a:endParaRPr lang="fr-FR" sz="1200" dirty="0">
                        <a:solidFill>
                          <a:schemeClr val="tx2">
                            <a:lumMod val="75000"/>
                          </a:schemeClr>
                        </a:solidFill>
                      </a:endParaRPr>
                    </a:p>
                  </a:txBody>
                  <a:tcPr>
                    <a:noFill/>
                  </a:tcPr>
                </a:tc>
              </a:tr>
              <a:tr h="608463">
                <a:tc>
                  <a:txBody>
                    <a:bodyPr/>
                    <a:lstStyle/>
                    <a:p>
                      <a:pPr marL="285750" indent="-285750">
                        <a:buFont typeface="Arial" pitchFamily="34" charset="0"/>
                        <a:buChar char="•"/>
                      </a:pPr>
                      <a:r>
                        <a:rPr lang="fr-FR" sz="1200" dirty="0" smtClean="0">
                          <a:solidFill>
                            <a:schemeClr val="tx2">
                              <a:lumMod val="75000"/>
                            </a:schemeClr>
                          </a:solidFill>
                        </a:rPr>
                        <a:t>Développement</a:t>
                      </a:r>
                      <a:r>
                        <a:rPr lang="fr-FR" sz="1200" baseline="0" dirty="0" smtClean="0">
                          <a:solidFill>
                            <a:schemeClr val="tx2">
                              <a:lumMod val="75000"/>
                            </a:schemeClr>
                          </a:solidFill>
                        </a:rPr>
                        <a:t> interne a fin de garantir l’</a:t>
                      </a:r>
                      <a:r>
                        <a:rPr lang="fr-FR" sz="1200" b="1" baseline="0" dirty="0" smtClean="0">
                          <a:solidFill>
                            <a:schemeClr val="tx2">
                              <a:lumMod val="75000"/>
                            </a:schemeClr>
                          </a:solidFill>
                        </a:rPr>
                        <a:t>indépendance</a:t>
                      </a:r>
                      <a:endParaRPr lang="fr-FR" sz="1200" b="1" dirty="0">
                        <a:solidFill>
                          <a:schemeClr val="tx2">
                            <a:lumMod val="75000"/>
                          </a:schemeClr>
                        </a:solidFill>
                      </a:endParaRPr>
                    </a:p>
                  </a:txBody>
                  <a:tcPr>
                    <a:noFill/>
                  </a:tcPr>
                </a:tc>
                <a:tc>
                  <a:txBody>
                    <a:bodyPr/>
                    <a:lstStyle/>
                    <a:p>
                      <a:pPr algn="ctr"/>
                      <a:r>
                        <a:rPr lang="fr-FR" sz="1400" dirty="0" smtClean="0">
                          <a:solidFill>
                            <a:schemeClr val="tx2">
                              <a:lumMod val="75000"/>
                            </a:schemeClr>
                          </a:solidFill>
                        </a:rPr>
                        <a:t>Gestion des systèmes</a:t>
                      </a:r>
                      <a:endParaRPr lang="fr-FR" sz="1400" dirty="0">
                        <a:solidFill>
                          <a:schemeClr val="tx2">
                            <a:lumMod val="75000"/>
                          </a:schemeClr>
                        </a:solidFill>
                      </a:endParaRPr>
                    </a:p>
                  </a:txBody>
                  <a:tcPr anchor="ctr">
                    <a:noFill/>
                  </a:tcPr>
                </a:tc>
                <a:tc>
                  <a:txBody>
                    <a:bodyPr/>
                    <a:lstStyle/>
                    <a:p>
                      <a:pPr marL="285750" indent="-285750">
                        <a:buFont typeface="Arial" pitchFamily="34" charset="0"/>
                        <a:buChar char="•"/>
                      </a:pPr>
                      <a:r>
                        <a:rPr lang="fr-FR" sz="1200" dirty="0" smtClean="0">
                          <a:solidFill>
                            <a:schemeClr val="tx2">
                              <a:lumMod val="75000"/>
                            </a:schemeClr>
                          </a:solidFill>
                        </a:rPr>
                        <a:t>Recherche de </a:t>
                      </a:r>
                      <a:r>
                        <a:rPr lang="fr-FR" sz="1200" b="1" dirty="0" smtClean="0">
                          <a:solidFill>
                            <a:schemeClr val="tx2">
                              <a:lumMod val="75000"/>
                            </a:schemeClr>
                          </a:solidFill>
                        </a:rPr>
                        <a:t>sécurité</a:t>
                      </a:r>
                      <a:r>
                        <a:rPr lang="fr-FR" sz="1200" b="0" dirty="0" smtClean="0">
                          <a:solidFill>
                            <a:schemeClr val="tx2">
                              <a:lumMod val="75000"/>
                            </a:schemeClr>
                          </a:solidFill>
                        </a:rPr>
                        <a:t> dans l’adaptation </a:t>
                      </a:r>
                      <a:r>
                        <a:rPr lang="fr-FR" sz="1200" dirty="0" smtClean="0">
                          <a:solidFill>
                            <a:schemeClr val="tx2">
                              <a:lumMod val="75000"/>
                            </a:schemeClr>
                          </a:solidFill>
                        </a:rPr>
                        <a:t>d’un système déjà éprouvé.</a:t>
                      </a:r>
                      <a:endParaRPr lang="fr-FR" sz="1200" dirty="0">
                        <a:solidFill>
                          <a:schemeClr val="tx2">
                            <a:lumMod val="75000"/>
                          </a:schemeClr>
                        </a:solidFill>
                      </a:endParaRPr>
                    </a:p>
                  </a:txBody>
                  <a:tcPr>
                    <a:noFill/>
                  </a:tcPr>
                </a:tc>
              </a:tr>
            </a:tbl>
          </a:graphicData>
        </a:graphic>
      </p:graphicFrame>
      <p:sp>
        <p:nvSpPr>
          <p:cNvPr id="17" name="Flèche vers le bas 16"/>
          <p:cNvSpPr/>
          <p:nvPr/>
        </p:nvSpPr>
        <p:spPr>
          <a:xfrm>
            <a:off x="948171"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Flèche vers le bas 24"/>
          <p:cNvSpPr/>
          <p:nvPr/>
        </p:nvSpPr>
        <p:spPr>
          <a:xfrm>
            <a:off x="6277979" y="4875521"/>
            <a:ext cx="1761339" cy="23903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p:cNvSpPr txBox="1"/>
          <p:nvPr/>
        </p:nvSpPr>
        <p:spPr>
          <a:xfrm>
            <a:off x="368111" y="5210175"/>
            <a:ext cx="8407400" cy="1230620"/>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ctr"/>
            <a:r>
              <a:rPr lang="fr-FR" sz="1400" dirty="0" smtClean="0">
                <a:solidFill>
                  <a:schemeClr val="tx2">
                    <a:lumMod val="75000"/>
                  </a:schemeClr>
                </a:solidFill>
              </a:rPr>
              <a:t>Les deux sociétés présentent des stratégies et des cultures très éloignées, Sorégies ayant dû adopter très tôt une stratégie plus offensive que Séolis du fait d’une situation plus défavorable sur son métier d’origine. Dans une fusion paritaire, il est n</a:t>
            </a:r>
            <a:r>
              <a:rPr lang="fr-FR" sz="1400" dirty="0">
                <a:solidFill>
                  <a:schemeClr val="tx2">
                    <a:lumMod val="75000"/>
                  </a:schemeClr>
                </a:solidFill>
              </a:rPr>
              <a:t>é</a:t>
            </a:r>
            <a:r>
              <a:rPr lang="fr-FR" sz="1400" dirty="0" smtClean="0">
                <a:solidFill>
                  <a:schemeClr val="tx2">
                    <a:lumMod val="75000"/>
                  </a:schemeClr>
                </a:solidFill>
              </a:rPr>
              <a:t>cessaire que les deux parties partagent une vision commune, ce qui n’est pas le cas de Séolis y Sorégies. La première cherche à conforter sa position défensive, alors que Sorégies mène une politique de développement. En cas de fusion, l’une des deux sociétés devra imposer sa vision.</a:t>
            </a:r>
            <a:endParaRPr lang="fr-FR" sz="1400" dirty="0">
              <a:solidFill>
                <a:schemeClr val="tx2">
                  <a:lumMod val="75000"/>
                </a:schemeClr>
              </a:solidFill>
            </a:endParaRPr>
          </a:p>
        </p:txBody>
      </p:sp>
      <p:pic>
        <p:nvPicPr>
          <p:cNvPr id="14" name="Picture 2"/>
          <p:cNvPicPr>
            <a:picLocks noChangeAspect="1" noChangeArrowheads="1"/>
          </p:cNvPicPr>
          <p:nvPr/>
        </p:nvPicPr>
        <p:blipFill>
          <a:blip r:embed="rId2" cstate="print"/>
          <a:srcRect/>
          <a:stretch>
            <a:fillRect/>
          </a:stretch>
        </p:blipFill>
        <p:spPr bwMode="auto">
          <a:xfrm>
            <a:off x="6425653" y="1129675"/>
            <a:ext cx="1508672" cy="452212"/>
          </a:xfrm>
          <a:prstGeom prst="rect">
            <a:avLst/>
          </a:prstGeom>
          <a:noFill/>
          <a:ln w="9525">
            <a:noFill/>
            <a:miter lim="800000"/>
            <a:headEnd/>
            <a:tailEnd/>
          </a:ln>
        </p:spPr>
      </p:pic>
      <p:pic>
        <p:nvPicPr>
          <p:cNvPr id="15" name="Picture 4"/>
          <p:cNvPicPr>
            <a:picLocks noChangeAspect="1" noChangeArrowheads="1"/>
          </p:cNvPicPr>
          <p:nvPr/>
        </p:nvPicPr>
        <p:blipFill>
          <a:blip r:embed="rId3" cstate="print"/>
          <a:srcRect/>
          <a:stretch>
            <a:fillRect/>
          </a:stretch>
        </p:blipFill>
        <p:spPr bwMode="auto">
          <a:xfrm>
            <a:off x="1488199" y="1056143"/>
            <a:ext cx="681281" cy="555060"/>
          </a:xfrm>
          <a:prstGeom prst="rect">
            <a:avLst/>
          </a:prstGeom>
          <a:noFill/>
        </p:spPr>
      </p:pic>
      <p:cxnSp>
        <p:nvCxnSpPr>
          <p:cNvPr id="4" name="Connecteur droit 3"/>
          <p:cNvCxnSpPr/>
          <p:nvPr/>
        </p:nvCxnSpPr>
        <p:spPr>
          <a:xfrm>
            <a:off x="581025" y="2247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581025" y="1611203"/>
            <a:ext cx="7969597"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559144" y="47720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581025" y="28575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a:off x="581025" y="3476625"/>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559145" y="4152900"/>
            <a:ext cx="7991475"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2" name="Bouton d'action : Retour 21">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36978449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16</a:t>
            </a:fld>
            <a:endParaRPr lang="fr-FR" dirty="0"/>
          </a:p>
        </p:txBody>
      </p:sp>
      <p:graphicFrame>
        <p:nvGraphicFramePr>
          <p:cNvPr id="4" name="Tableau 3"/>
          <p:cNvGraphicFramePr>
            <a:graphicFrameLocks noGrp="1"/>
          </p:cNvGraphicFramePr>
          <p:nvPr>
            <p:extLst>
              <p:ext uri="{D42A27DB-BD31-4B8C-83A1-F6EECF244321}">
                <p14:modId xmlns="" xmlns:p14="http://schemas.microsoft.com/office/powerpoint/2010/main" val="1432497854"/>
              </p:ext>
            </p:extLst>
          </p:nvPr>
        </p:nvGraphicFramePr>
        <p:xfrm>
          <a:off x="213756" y="1120660"/>
          <a:ext cx="8704612" cy="4519412"/>
        </p:xfrm>
        <a:graphic>
          <a:graphicData uri="http://schemas.openxmlformats.org/drawingml/2006/table">
            <a:tbl>
              <a:tblPr firstRow="1" bandRow="1">
                <a:tableStyleId>{5C22544A-7EE6-4342-B048-85BDC9FD1C3A}</a:tableStyleId>
              </a:tblPr>
              <a:tblGrid>
                <a:gridCol w="2042556"/>
                <a:gridCol w="778341"/>
                <a:gridCol w="2401870"/>
                <a:gridCol w="2447123"/>
                <a:gridCol w="1034722"/>
              </a:tblGrid>
              <a:tr h="229292">
                <a:tc>
                  <a:txBody>
                    <a:bodyPr/>
                    <a:lstStyle/>
                    <a:p>
                      <a:endParaRPr lang="fr-FR" sz="1600" dirty="0"/>
                    </a:p>
                  </a:txBody>
                  <a:tcPr/>
                </a:tc>
                <a:tc>
                  <a:txBody>
                    <a:bodyPr/>
                    <a:lstStyle/>
                    <a:p>
                      <a:pPr algn="ctr"/>
                      <a:r>
                        <a:rPr lang="fr-FR" sz="1600" dirty="0" smtClean="0"/>
                        <a:t>Poids</a:t>
                      </a:r>
                      <a:endParaRPr lang="fr-FR" sz="1600" dirty="0"/>
                    </a:p>
                  </a:txBody>
                  <a:tcPr/>
                </a:tc>
                <a:tc>
                  <a:txBody>
                    <a:bodyPr/>
                    <a:lstStyle/>
                    <a:p>
                      <a:pPr algn="ctr"/>
                      <a:r>
                        <a:rPr lang="fr-FR" sz="1600" dirty="0" smtClean="0"/>
                        <a:t>Sorégies</a:t>
                      </a:r>
                      <a:endParaRPr lang="fr-FR" sz="1600" dirty="0"/>
                    </a:p>
                  </a:txBody>
                  <a:tcPr/>
                </a:tc>
                <a:tc>
                  <a:txBody>
                    <a:bodyPr/>
                    <a:lstStyle/>
                    <a:p>
                      <a:pPr algn="ctr"/>
                      <a:r>
                        <a:rPr lang="fr-FR" sz="1600" dirty="0" smtClean="0"/>
                        <a:t>Séolis</a:t>
                      </a:r>
                      <a:endParaRPr lang="fr-FR" sz="1600" dirty="0"/>
                    </a:p>
                  </a:txBody>
                  <a:tcPr/>
                </a:tc>
                <a:tc>
                  <a:txBody>
                    <a:bodyPr/>
                    <a:lstStyle/>
                    <a:p>
                      <a:pPr algn="ctr"/>
                      <a:r>
                        <a:rPr lang="fr-FR" sz="1600" dirty="0" smtClean="0"/>
                        <a:t>Equilibre</a:t>
                      </a:r>
                      <a:endParaRPr lang="fr-FR" sz="1600" dirty="0"/>
                    </a:p>
                  </a:txBody>
                  <a:tcPr/>
                </a:tc>
              </a:tr>
              <a:tr h="1180382">
                <a:tc>
                  <a:txBody>
                    <a:bodyPr/>
                    <a:lstStyle/>
                    <a:p>
                      <a:r>
                        <a:rPr lang="fr-FR" sz="1100" dirty="0" smtClean="0">
                          <a:solidFill>
                            <a:schemeClr val="tx2">
                              <a:lumMod val="75000"/>
                            </a:schemeClr>
                          </a:solidFill>
                        </a:rPr>
                        <a:t>Activité Réseau</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SRD</a:t>
                      </a:r>
                      <a:endParaRPr lang="fr-FR" sz="900" b="0" i="0" kern="1200" dirty="0" smtClean="0">
                        <a:solidFill>
                          <a:schemeClr val="tx2">
                            <a:lumMod val="75000"/>
                          </a:schemeClr>
                        </a:solidFill>
                        <a:effectLst/>
                        <a:latin typeface="+mn-lt"/>
                        <a:ea typeface="+mn-ea"/>
                        <a:cs typeface="+mn-cs"/>
                      </a:endParaRPr>
                    </a:p>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131 000 clients</a:t>
                      </a:r>
                    </a:p>
                    <a:p>
                      <a:pPr algn="ctr"/>
                      <a:r>
                        <a:rPr lang="fr-FR" sz="900" b="1" i="0" kern="1200" dirty="0" smtClean="0">
                          <a:solidFill>
                            <a:schemeClr val="tx2">
                              <a:lumMod val="75000"/>
                            </a:schemeClr>
                          </a:solidFill>
                          <a:effectLst/>
                          <a:latin typeface="+mn-lt"/>
                          <a:ea typeface="+mn-ea"/>
                          <a:cs typeface="+mn-cs"/>
                        </a:rPr>
                        <a:t>Investissements réseaux HT</a:t>
                      </a:r>
                      <a:r>
                        <a:rPr lang="fr-FR" sz="900" b="0" i="0" kern="1200" dirty="0" smtClean="0">
                          <a:solidFill>
                            <a:schemeClr val="tx2">
                              <a:lumMod val="75000"/>
                            </a:schemeClr>
                          </a:solidFill>
                          <a:effectLst/>
                          <a:latin typeface="+mn-lt"/>
                          <a:ea typeface="+mn-ea"/>
                          <a:cs typeface="+mn-cs"/>
                        </a:rPr>
                        <a:t> : €22m</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 12 000 km</a:t>
                      </a:r>
                    </a:p>
                    <a:p>
                      <a:pPr algn="ctr"/>
                      <a:r>
                        <a:rPr lang="fr-FR" sz="900" b="1" i="0" kern="1200" dirty="0" smtClean="0">
                          <a:solidFill>
                            <a:schemeClr val="tx2">
                              <a:lumMod val="75000"/>
                            </a:schemeClr>
                          </a:solidFill>
                          <a:effectLst/>
                          <a:latin typeface="+mn-lt"/>
                          <a:ea typeface="+mn-ea"/>
                          <a:cs typeface="+mn-cs"/>
                        </a:rPr>
                        <a:t>Energie acheminée</a:t>
                      </a:r>
                      <a:r>
                        <a:rPr lang="fr-FR" sz="900" b="0" i="0" kern="1200" dirty="0" smtClean="0">
                          <a:solidFill>
                            <a:schemeClr val="tx2">
                              <a:lumMod val="75000"/>
                            </a:schemeClr>
                          </a:solidFill>
                          <a:effectLst/>
                          <a:latin typeface="+mn-lt"/>
                          <a:ea typeface="+mn-ea"/>
                          <a:cs typeface="+mn-cs"/>
                        </a:rPr>
                        <a:t> : 1 196 GWh</a:t>
                      </a:r>
                    </a:p>
                    <a:p>
                      <a:pPr algn="ctr"/>
                      <a:r>
                        <a:rPr lang="fr-FR" sz="900" b="0" i="0" kern="1200" dirty="0" smtClean="0">
                          <a:solidFill>
                            <a:schemeClr val="tx2">
                              <a:lumMod val="75000"/>
                            </a:schemeClr>
                          </a:solidFill>
                          <a:effectLst/>
                          <a:latin typeface="+mn-lt"/>
                          <a:ea typeface="+mn-ea"/>
                          <a:cs typeface="+mn-cs"/>
                        </a:rPr>
                        <a:t>Coût</a:t>
                      </a:r>
                      <a:r>
                        <a:rPr lang="fr-FR" sz="900" b="0" i="0" kern="1200" baseline="0" dirty="0" smtClean="0">
                          <a:solidFill>
                            <a:schemeClr val="tx2">
                              <a:lumMod val="75000"/>
                            </a:schemeClr>
                          </a:solidFill>
                          <a:effectLst/>
                          <a:latin typeface="+mn-lt"/>
                          <a:ea typeface="+mn-ea"/>
                          <a:cs typeface="+mn-cs"/>
                        </a:rPr>
                        <a:t> de maintenance : €14m: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Gérédis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141 000 clients</a:t>
                      </a:r>
                    </a:p>
                    <a:p>
                      <a:pPr algn="ctr"/>
                      <a:r>
                        <a:rPr lang="fr-FR" sz="900" b="0" i="0" kern="1200" dirty="0" smtClean="0">
                          <a:solidFill>
                            <a:schemeClr val="tx2">
                              <a:lumMod val="75000"/>
                            </a:schemeClr>
                          </a:solidFill>
                          <a:effectLst/>
                          <a:latin typeface="+mn-lt"/>
                          <a:ea typeface="+mn-ea"/>
                          <a:cs typeface="+mn-cs"/>
                        </a:rPr>
                        <a:t>7 530 km de réseau HTA</a:t>
                      </a:r>
                    </a:p>
                    <a:p>
                      <a:pPr algn="ctr"/>
                      <a:r>
                        <a:rPr lang="fr-FR" sz="900" b="0" i="0" kern="1200" dirty="0" smtClean="0">
                          <a:solidFill>
                            <a:schemeClr val="tx2">
                              <a:lumMod val="75000"/>
                            </a:schemeClr>
                          </a:solidFill>
                          <a:effectLst/>
                          <a:latin typeface="+mn-lt"/>
                          <a:ea typeface="+mn-ea"/>
                          <a:cs typeface="+mn-cs"/>
                        </a:rPr>
                        <a:t>5 254 km de réseau BTA</a:t>
                      </a:r>
                    </a:p>
                    <a:p>
                      <a:pPr algn="ctr"/>
                      <a:r>
                        <a:rPr lang="fr-FR" sz="900" b="0" i="0" kern="1200" dirty="0" smtClean="0">
                          <a:solidFill>
                            <a:schemeClr val="tx2">
                              <a:lumMod val="75000"/>
                            </a:schemeClr>
                          </a:solidFill>
                          <a:effectLst/>
                          <a:latin typeface="+mn-lt"/>
                          <a:ea typeface="+mn-ea"/>
                          <a:cs typeface="+mn-cs"/>
                        </a:rPr>
                        <a:t>8 444 postes de distribution</a:t>
                      </a:r>
                    </a:p>
                    <a:p>
                      <a:pPr algn="ctr"/>
                      <a:r>
                        <a:rPr lang="fr-FR" sz="900" b="1" i="0" kern="1200" dirty="0" smtClean="0">
                          <a:solidFill>
                            <a:schemeClr val="tx2">
                              <a:lumMod val="75000"/>
                            </a:schemeClr>
                          </a:solidFill>
                          <a:effectLst/>
                          <a:latin typeface="+mn-lt"/>
                          <a:ea typeface="+mn-ea"/>
                          <a:cs typeface="+mn-cs"/>
                        </a:rPr>
                        <a:t>Distribution d ‘énergie: </a:t>
                      </a:r>
                      <a:r>
                        <a:rPr lang="fr-FR" sz="900" b="0" i="0" kern="1200" dirty="0" smtClean="0">
                          <a:solidFill>
                            <a:schemeClr val="tx2">
                              <a:lumMod val="75000"/>
                            </a:schemeClr>
                          </a:solidFill>
                          <a:effectLst/>
                          <a:latin typeface="+mn-lt"/>
                          <a:ea typeface="+mn-ea"/>
                          <a:cs typeface="+mn-cs"/>
                        </a:rPr>
                        <a:t>1 660 GWh</a:t>
                      </a:r>
                    </a:p>
                    <a:p>
                      <a:pPr algn="ctr"/>
                      <a:r>
                        <a:rPr lang="fr-FR" sz="900" b="0" i="0" kern="1200" dirty="0" smtClean="0">
                          <a:solidFill>
                            <a:schemeClr val="tx2">
                              <a:lumMod val="75000"/>
                            </a:schemeClr>
                          </a:solidFill>
                          <a:effectLst/>
                          <a:latin typeface="+mn-lt"/>
                          <a:ea typeface="+mn-ea"/>
                          <a:cs typeface="+mn-cs"/>
                        </a:rPr>
                        <a:t>Coût de maintenance: €18m (source Sorégies)</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200" b="0" baseline="0" dirty="0" smtClean="0">
                          <a:solidFill>
                            <a:schemeClr val="tx2">
                              <a:lumMod val="75000"/>
                            </a:schemeClr>
                          </a:solidFill>
                        </a:rPr>
                        <a:t>+ Sorégies</a:t>
                      </a:r>
                      <a:endParaRPr lang="fr-FR" sz="1200" b="0" baseline="0" dirty="0">
                        <a:solidFill>
                          <a:schemeClr val="tx2">
                            <a:lumMod val="75000"/>
                          </a:schemeClr>
                        </a:solidFill>
                      </a:endParaRPr>
                    </a:p>
                  </a:txBody>
                  <a:tcPr anchor="ctr"/>
                </a:tc>
              </a:tr>
              <a:tr h="267392">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au Tarif  Règlementé</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Sorégies</a:t>
                      </a:r>
                    </a:p>
                  </a:txBody>
                  <a:tcPr anchor="ctr"/>
                </a:tc>
                <a:tc>
                  <a:txBody>
                    <a:bodyPr/>
                    <a:lstStyle/>
                    <a:p>
                      <a:pPr algn="ctr"/>
                      <a:r>
                        <a:rPr lang="fr-FR" sz="1100" b="1" dirty="0" smtClean="0">
                          <a:solidFill>
                            <a:schemeClr val="tx2">
                              <a:lumMod val="75000"/>
                            </a:schemeClr>
                          </a:solidFill>
                        </a:rPr>
                        <a:t>Séolis</a:t>
                      </a:r>
                    </a:p>
                  </a:txBody>
                  <a:tcPr anchor="ctr"/>
                </a:tc>
                <a:tc>
                  <a:txBody>
                    <a:bodyPr/>
                    <a:lstStyle/>
                    <a:p>
                      <a:pPr algn="ctr"/>
                      <a:r>
                        <a:rPr lang="fr-FR" sz="1200" b="0" baseline="0" dirty="0" smtClean="0">
                          <a:solidFill>
                            <a:schemeClr val="tx2">
                              <a:lumMod val="75000"/>
                            </a:schemeClr>
                          </a:solidFill>
                        </a:rPr>
                        <a:t>+ Séolis [?]</a:t>
                      </a:r>
                      <a:endParaRPr lang="fr-FR" sz="1200" b="0" baseline="0" dirty="0">
                        <a:solidFill>
                          <a:schemeClr val="tx2">
                            <a:lumMod val="75000"/>
                          </a:schemeClr>
                        </a:solidFill>
                      </a:endParaRPr>
                    </a:p>
                  </a:txBody>
                  <a:tcPr anchor="ctr"/>
                </a:tc>
              </a:tr>
              <a:tr h="323850">
                <a:tc>
                  <a:txBody>
                    <a:bodyPr/>
                    <a:lstStyle/>
                    <a:p>
                      <a:r>
                        <a:rPr lang="fr-FR" sz="1100" dirty="0" smtClean="0">
                          <a:solidFill>
                            <a:schemeClr val="tx2">
                              <a:lumMod val="75000"/>
                            </a:schemeClr>
                          </a:solidFill>
                        </a:rPr>
                        <a:t>Fourniture</a:t>
                      </a:r>
                      <a:r>
                        <a:rPr lang="fr-FR" sz="1100" baseline="0" dirty="0" smtClean="0">
                          <a:solidFill>
                            <a:schemeClr val="tx2">
                              <a:lumMod val="75000"/>
                            </a:schemeClr>
                          </a:solidFill>
                        </a:rPr>
                        <a:t> marché libre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Alterna</a:t>
                      </a:r>
                    </a:p>
                  </a:txBody>
                  <a:tcPr anchor="ctr"/>
                </a:tc>
                <a:tc>
                  <a:txBody>
                    <a:bodyPr/>
                    <a:lstStyle/>
                    <a:p>
                      <a:pPr algn="ctr"/>
                      <a:r>
                        <a:rPr lang="fr-FR" sz="1100" b="1" dirty="0" smtClean="0">
                          <a:solidFill>
                            <a:schemeClr val="tx2">
                              <a:lumMod val="75000"/>
                            </a:schemeClr>
                          </a:solidFill>
                        </a:rPr>
                        <a:t>En</a:t>
                      </a:r>
                      <a:r>
                        <a:rPr lang="fr-FR" sz="1100" b="1" baseline="0" dirty="0" smtClean="0">
                          <a:solidFill>
                            <a:schemeClr val="tx2">
                              <a:lumMod val="75000"/>
                            </a:schemeClr>
                          </a:solidFill>
                        </a:rPr>
                        <a:t> cours</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541526">
                <a:tc>
                  <a:txBody>
                    <a:bodyPr/>
                    <a:lstStyle/>
                    <a:p>
                      <a:r>
                        <a:rPr lang="fr-FR" sz="1100" dirty="0" smtClean="0">
                          <a:solidFill>
                            <a:schemeClr val="tx2">
                              <a:lumMod val="75000"/>
                            </a:schemeClr>
                          </a:solidFill>
                        </a:rPr>
                        <a:t>Réseau Gaz </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900" b="1" i="0" kern="1200" dirty="0" smtClean="0">
                          <a:solidFill>
                            <a:schemeClr val="tx2">
                              <a:lumMod val="75000"/>
                            </a:schemeClr>
                          </a:solidFill>
                          <a:effectLst/>
                          <a:latin typeface="+mn-lt"/>
                          <a:ea typeface="+mn-ea"/>
                          <a:cs typeface="+mn-cs"/>
                        </a:rPr>
                        <a:t>Nombre de clients</a:t>
                      </a:r>
                      <a:r>
                        <a:rPr lang="fr-FR" sz="900" b="0" i="0" kern="1200" dirty="0" smtClean="0">
                          <a:solidFill>
                            <a:schemeClr val="tx2">
                              <a:lumMod val="75000"/>
                            </a:schemeClr>
                          </a:solidFill>
                          <a:effectLst/>
                          <a:latin typeface="+mn-lt"/>
                          <a:ea typeface="+mn-ea"/>
                          <a:cs typeface="+mn-cs"/>
                        </a:rPr>
                        <a:t> : 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627 clients</a:t>
                      </a:r>
                    </a:p>
                    <a:p>
                      <a:pPr algn="ctr"/>
                      <a:r>
                        <a:rPr lang="fr-FR" sz="900" b="1" i="0" kern="1200" dirty="0" smtClean="0">
                          <a:solidFill>
                            <a:schemeClr val="tx2">
                              <a:lumMod val="75000"/>
                            </a:schemeClr>
                          </a:solidFill>
                          <a:effectLst/>
                          <a:latin typeface="+mn-lt"/>
                          <a:ea typeface="+mn-ea"/>
                          <a:cs typeface="+mn-cs"/>
                        </a:rPr>
                        <a:t>Longueur de réseaux</a:t>
                      </a:r>
                      <a:r>
                        <a:rPr lang="fr-FR" sz="900" b="0" i="0" kern="1200" dirty="0" smtClean="0">
                          <a:solidFill>
                            <a:schemeClr val="tx2">
                              <a:lumMod val="75000"/>
                            </a:schemeClr>
                          </a:solidFill>
                          <a:effectLst/>
                          <a:latin typeface="+mn-lt"/>
                          <a:ea typeface="+mn-ea"/>
                          <a:cs typeface="+mn-cs"/>
                        </a:rPr>
                        <a:t>: 435 km</a:t>
                      </a:r>
                    </a:p>
                    <a:p>
                      <a:pPr algn="ctr"/>
                      <a:r>
                        <a:rPr lang="fr-FR" sz="900" b="1" i="0" kern="1200" dirty="0" smtClean="0">
                          <a:solidFill>
                            <a:schemeClr val="tx2">
                              <a:lumMod val="75000"/>
                            </a:schemeClr>
                          </a:solidFill>
                          <a:effectLst/>
                          <a:latin typeface="+mn-lt"/>
                          <a:ea typeface="+mn-ea"/>
                          <a:cs typeface="+mn-cs"/>
                        </a:rPr>
                        <a:t>Vente d'énergie</a:t>
                      </a:r>
                      <a:r>
                        <a:rPr lang="fr-FR" sz="900" b="0" i="0" kern="1200" dirty="0" smtClean="0">
                          <a:solidFill>
                            <a:schemeClr val="tx2">
                              <a:lumMod val="75000"/>
                            </a:schemeClr>
                          </a:solidFill>
                          <a:effectLst/>
                          <a:latin typeface="+mn-lt"/>
                          <a:ea typeface="+mn-ea"/>
                          <a:cs typeface="+mn-cs"/>
                        </a:rPr>
                        <a:t>: 156</a:t>
                      </a:r>
                      <a:r>
                        <a:rPr lang="fr-FR" sz="900" b="0" i="0" kern="1200" baseline="0" dirty="0" smtClean="0">
                          <a:solidFill>
                            <a:schemeClr val="tx2">
                              <a:lumMod val="75000"/>
                            </a:schemeClr>
                          </a:solidFill>
                          <a:effectLst/>
                          <a:latin typeface="+mn-lt"/>
                          <a:ea typeface="+mn-ea"/>
                          <a:cs typeface="+mn-cs"/>
                        </a:rPr>
                        <a:t> </a:t>
                      </a:r>
                      <a:r>
                        <a:rPr lang="fr-FR" sz="900" b="0" i="0" kern="1200" dirty="0" smtClean="0">
                          <a:solidFill>
                            <a:schemeClr val="tx2">
                              <a:lumMod val="75000"/>
                            </a:schemeClr>
                          </a:solidFill>
                          <a:effectLst/>
                          <a:latin typeface="+mn-lt"/>
                          <a:ea typeface="+mn-ea"/>
                          <a:cs typeface="+mn-cs"/>
                        </a:rPr>
                        <a:t>GWh/an</a:t>
                      </a: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835082">
                <a:tc>
                  <a:txBody>
                    <a:bodyPr/>
                    <a:lstStyle/>
                    <a:p>
                      <a:r>
                        <a:rPr lang="fr-FR" sz="1100" dirty="0" smtClean="0">
                          <a:solidFill>
                            <a:schemeClr val="tx2">
                              <a:lumMod val="75000"/>
                            </a:schemeClr>
                          </a:solidFill>
                        </a:rPr>
                        <a:t>Energies renouvelables</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Sergies</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Eolien</a:t>
                      </a:r>
                      <a:r>
                        <a:rPr lang="fr-FR" sz="900" dirty="0" smtClean="0">
                          <a:solidFill>
                            <a:schemeClr val="tx2">
                              <a:lumMod val="75000"/>
                            </a:schemeClr>
                          </a:solidFill>
                        </a:rPr>
                        <a:t>: 6,7MW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Photovoltaïque</a:t>
                      </a:r>
                      <a:r>
                        <a:rPr lang="fr-FR" sz="900" dirty="0" smtClean="0">
                          <a:solidFill>
                            <a:schemeClr val="tx2">
                              <a:lumMod val="75000"/>
                            </a:schemeClr>
                          </a:solidFill>
                        </a:rPr>
                        <a:t>: 1 ,4 </a:t>
                      </a:r>
                      <a:r>
                        <a:rPr lang="fr-FR" sz="900" dirty="0" err="1" smtClean="0">
                          <a:solidFill>
                            <a:schemeClr val="tx2">
                              <a:lumMod val="75000"/>
                            </a:schemeClr>
                          </a:solidFill>
                        </a:rPr>
                        <a:t>MWc</a:t>
                      </a:r>
                      <a:endParaRPr lang="fr-FR" sz="900" dirty="0" smtClean="0">
                        <a:solidFill>
                          <a:schemeClr val="tx2">
                            <a:lumMod val="75000"/>
                          </a:schemeClr>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Méthanisation</a:t>
                      </a:r>
                      <a:r>
                        <a:rPr lang="fr-FR" sz="900" dirty="0" smtClean="0">
                          <a:solidFill>
                            <a:schemeClr val="tx2">
                              <a:lumMod val="75000"/>
                            </a:schemeClr>
                          </a:solidFill>
                        </a:rPr>
                        <a:t>: 0,58 MW</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b="1" dirty="0" smtClean="0">
                          <a:solidFill>
                            <a:schemeClr val="tx2">
                              <a:lumMod val="75000"/>
                            </a:schemeClr>
                          </a:solidFill>
                        </a:rPr>
                        <a:t>Biogaz</a:t>
                      </a:r>
                      <a:r>
                        <a:rPr lang="fr-FR" sz="900" dirty="0" smtClean="0">
                          <a:solidFill>
                            <a:schemeClr val="tx2">
                              <a:lumMod val="75000"/>
                            </a:schemeClr>
                          </a:solidFill>
                        </a:rPr>
                        <a:t>: 2 installations: 20</a:t>
                      </a:r>
                      <a:r>
                        <a:rPr lang="fr-FR" sz="900" baseline="0" dirty="0" smtClean="0">
                          <a:solidFill>
                            <a:schemeClr val="tx2">
                              <a:lumMod val="75000"/>
                            </a:schemeClr>
                          </a:solidFill>
                        </a:rPr>
                        <a:t> </a:t>
                      </a:r>
                      <a:r>
                        <a:rPr lang="fr-FR" sz="900" dirty="0" smtClean="0">
                          <a:solidFill>
                            <a:schemeClr val="tx2">
                              <a:lumMod val="75000"/>
                            </a:schemeClr>
                          </a:solidFill>
                        </a:rPr>
                        <a:t>GWh</a:t>
                      </a:r>
                      <a:endParaRPr lang="fr-FR" sz="9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3D Energie</a:t>
                      </a:r>
                    </a:p>
                    <a:p>
                      <a:pPr marL="0" marR="0" indent="0" algn="ctr" defTabSz="914400" rtl="0" eaLnBrk="1" fontAlgn="auto" latinLnBrk="0" hangingPunct="1">
                        <a:lnSpc>
                          <a:spcPct val="100000"/>
                        </a:lnSpc>
                        <a:spcBef>
                          <a:spcPts val="0"/>
                        </a:spcBef>
                        <a:spcAft>
                          <a:spcPts val="0"/>
                        </a:spcAft>
                        <a:buClrTx/>
                        <a:buSzTx/>
                        <a:buFontTx/>
                        <a:buNone/>
                        <a:tabLst/>
                        <a:defRPr/>
                      </a:pPr>
                      <a:r>
                        <a:rPr lang="fr-FR" sz="900" dirty="0" smtClean="0">
                          <a:solidFill>
                            <a:schemeClr val="tx2">
                              <a:lumMod val="75000"/>
                            </a:schemeClr>
                          </a:solidFill>
                        </a:rPr>
                        <a:t>Eolien : 2x12MW installés</a:t>
                      </a:r>
                      <a:endParaRPr lang="fr-FR" sz="9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r>
              <a:tr h="370262">
                <a:tc>
                  <a:txBody>
                    <a:bodyPr/>
                    <a:lstStyle/>
                    <a:p>
                      <a:r>
                        <a:rPr lang="fr-FR" sz="1100" dirty="0" smtClean="0">
                          <a:solidFill>
                            <a:schemeClr val="tx2">
                              <a:lumMod val="75000"/>
                            </a:schemeClr>
                          </a:solidFill>
                        </a:rPr>
                        <a:t>Développement</a:t>
                      </a:r>
                      <a:r>
                        <a:rPr lang="fr-FR" sz="1100" baseline="0" dirty="0" smtClean="0">
                          <a:solidFill>
                            <a:schemeClr val="tx2">
                              <a:lumMod val="75000"/>
                            </a:schemeClr>
                          </a:solidFill>
                        </a:rPr>
                        <a:t> </a:t>
                      </a:r>
                      <a:r>
                        <a:rPr lang="fr-FR" sz="1100" dirty="0" smtClean="0">
                          <a:solidFill>
                            <a:schemeClr val="tx2">
                              <a:lumMod val="75000"/>
                            </a:schemeClr>
                          </a:solidFill>
                        </a:rPr>
                        <a:t> Hydraulique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 </a:t>
                      </a:r>
                      <a:r>
                        <a:rPr lang="fr-FR" sz="1050" b="1" baseline="0" dirty="0" err="1" smtClean="0">
                          <a:solidFill>
                            <a:schemeClr val="tx2">
                              <a:lumMod val="75000"/>
                            </a:schemeClr>
                          </a:solidFill>
                        </a:rPr>
                        <a:t>Hydrocoop</a:t>
                      </a:r>
                      <a:r>
                        <a:rPr lang="fr-FR" sz="1050" b="1" baseline="0" dirty="0" smtClean="0">
                          <a:solidFill>
                            <a:schemeClr val="tx2">
                              <a:lumMod val="75000"/>
                            </a:schemeClr>
                          </a:solidFill>
                        </a:rPr>
                        <a:t> concessions</a:t>
                      </a:r>
                    </a:p>
                  </a:txBody>
                  <a:tcPr anchor="ctr"/>
                </a:tc>
                <a:tc>
                  <a:txBody>
                    <a:bodyPr/>
                    <a:lstStyle/>
                    <a:p>
                      <a:pPr algn="ctr"/>
                      <a:r>
                        <a:rPr lang="fr-FR" sz="1050" b="1" dirty="0" smtClean="0">
                          <a:solidFill>
                            <a:schemeClr val="tx2">
                              <a:lumMod val="75000"/>
                            </a:schemeClr>
                          </a:solidFill>
                        </a:rPr>
                        <a:t>Non</a:t>
                      </a:r>
                      <a:endParaRPr lang="fr-FR" sz="105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260293">
                <a:tc>
                  <a:txBody>
                    <a:bodyPr/>
                    <a:lstStyle/>
                    <a:p>
                      <a:r>
                        <a:rPr lang="fr-FR" sz="1100" dirty="0" smtClean="0">
                          <a:solidFill>
                            <a:schemeClr val="tx2">
                              <a:lumMod val="75000"/>
                            </a:schemeClr>
                          </a:solidFill>
                        </a:rPr>
                        <a:t>Production Thermique</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200 MW</a:t>
                      </a:r>
                      <a:r>
                        <a:rPr lang="fr-FR" sz="1100" b="1" baseline="0" dirty="0" smtClean="0">
                          <a:solidFill>
                            <a:schemeClr val="tx2">
                              <a:lumMod val="75000"/>
                            </a:schemeClr>
                          </a:solidFill>
                        </a:rPr>
                        <a:t> CCGT</a:t>
                      </a:r>
                    </a:p>
                  </a:txBody>
                  <a:tcPr anchor="ctr"/>
                </a:tc>
                <a:tc>
                  <a:txBody>
                    <a:bodyPr/>
                    <a:lstStyle/>
                    <a:p>
                      <a:pPr algn="ctr"/>
                      <a:r>
                        <a:rPr lang="fr-FR" sz="1100" b="1" dirty="0" smtClean="0">
                          <a:solidFill>
                            <a:schemeClr val="tx2">
                              <a:lumMod val="75000"/>
                            </a:schemeClr>
                          </a:solidFill>
                        </a:rPr>
                        <a:t>Non</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r h="384390">
                <a:tc>
                  <a:txBody>
                    <a:bodyPr/>
                    <a:lstStyle/>
                    <a:p>
                      <a:r>
                        <a:rPr lang="fr-FR" sz="1100" dirty="0" err="1" smtClean="0">
                          <a:solidFill>
                            <a:schemeClr val="tx2">
                              <a:lumMod val="75000"/>
                            </a:schemeClr>
                          </a:solidFill>
                        </a:rPr>
                        <a:t>Energy</a:t>
                      </a:r>
                      <a:r>
                        <a:rPr lang="fr-FR" sz="1100" dirty="0" smtClean="0">
                          <a:solidFill>
                            <a:schemeClr val="tx2">
                              <a:lumMod val="75000"/>
                            </a:schemeClr>
                          </a:solidFill>
                        </a:rPr>
                        <a:t> Management</a:t>
                      </a:r>
                      <a:endParaRPr lang="fr-FR" sz="1100"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a:t>
                      </a:r>
                      <a:endParaRPr lang="fr-FR" sz="1200"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Expérimenté</a:t>
                      </a: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a:t>
                      </a:r>
                      <a:endParaRPr lang="fr-FR" sz="1100" b="1" dirty="0">
                        <a:solidFill>
                          <a:schemeClr val="tx2">
                            <a:lumMod val="75000"/>
                          </a:schemeClr>
                        </a:solidFill>
                      </a:endParaRPr>
                    </a:p>
                  </a:txBody>
                  <a:tcPr anchor="ctr"/>
                </a:tc>
                <a:tc>
                  <a:txBody>
                    <a:bodyPr/>
                    <a:lstStyle/>
                    <a:p>
                      <a:pPr algn="ctr"/>
                      <a:r>
                        <a:rPr lang="fr-FR" sz="1200" dirty="0" smtClean="0">
                          <a:solidFill>
                            <a:schemeClr val="tx2">
                              <a:lumMod val="75000"/>
                            </a:schemeClr>
                          </a:solidFill>
                        </a:rPr>
                        <a:t>+ Sorégies</a:t>
                      </a:r>
                      <a:endParaRPr lang="fr-FR" sz="1200" dirty="0">
                        <a:solidFill>
                          <a:schemeClr val="tx2">
                            <a:lumMod val="75000"/>
                          </a:schemeClr>
                        </a:solidFill>
                      </a:endParaRPr>
                    </a:p>
                  </a:txBody>
                  <a:tcPr anchor="ctr"/>
                </a:tc>
              </a:tr>
            </a:tbl>
          </a:graphicData>
        </a:graphic>
      </p:graphicFrame>
      <p:sp>
        <p:nvSpPr>
          <p:cNvPr id="7" name="ZoneTexte 6"/>
          <p:cNvSpPr txBox="1"/>
          <p:nvPr/>
        </p:nvSpPr>
        <p:spPr>
          <a:xfrm>
            <a:off x="462316" y="5847975"/>
            <a:ext cx="8214957" cy="790575"/>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algn="just"/>
            <a:r>
              <a:rPr lang="fr-FR" sz="1350" dirty="0" smtClean="0">
                <a:solidFill>
                  <a:schemeClr val="tx2">
                    <a:lumMod val="75000"/>
                  </a:schemeClr>
                </a:solidFill>
              </a:rPr>
              <a:t>L’évolution divergente des deux entreprises durant les 5 dernières années doit conduire à une réflexion sur le caractère paritaire de la fusion. Même si les deux sociétés arrivaient à un accord sur une vision commune, un accord de fusion strictement paritaire semble difficile compte tenu de l’avance de Sorégies</a:t>
            </a:r>
            <a:endParaRPr lang="fr-FR" sz="1350" dirty="0">
              <a:solidFill>
                <a:schemeClr val="tx2">
                  <a:lumMod val="75000"/>
                </a:schemeClr>
              </a:solidFill>
            </a:endParaRPr>
          </a:p>
        </p:txBody>
      </p:sp>
      <p:sp>
        <p:nvSpPr>
          <p:cNvPr id="9"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 l’Objectif de Fusion : Parité</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10" name="Bouton d'action : Retour 9">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39270687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3:</a:t>
            </a:r>
          </a:p>
          <a:p>
            <a:pPr marL="457200" marR="0" lvl="0" indent="-457200" fontAlgn="auto">
              <a:spcBef>
                <a:spcPct val="0"/>
              </a:spcBef>
              <a:spcAft>
                <a:spcPts val="0"/>
              </a:spcAft>
              <a:buClrTx/>
              <a:buSzTx/>
              <a:tabLst/>
              <a:defRPr/>
            </a:pPr>
            <a:r>
              <a:rPr lang="fr-FR" sz="2800" dirty="0" smtClean="0">
                <a:solidFill>
                  <a:schemeClr val="tx2">
                    <a:lumMod val="75000"/>
                  </a:schemeClr>
                </a:solidFill>
              </a:rPr>
              <a:t> </a:t>
            </a:r>
            <a:r>
              <a:rPr lang="fr-FR" sz="2800" dirty="0" err="1" smtClean="0">
                <a:solidFill>
                  <a:schemeClr val="tx2">
                    <a:lumMod val="75000"/>
                  </a:schemeClr>
                </a:solidFill>
              </a:rPr>
              <a:t>Detail</a:t>
            </a:r>
            <a:r>
              <a:rPr lang="fr-FR" sz="2800" dirty="0" smtClean="0">
                <a:solidFill>
                  <a:schemeClr val="tx2">
                    <a:lumMod val="75000"/>
                  </a:schemeClr>
                </a:solidFill>
              </a:rPr>
              <a:t> de valorisation</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Sorégies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18</a:t>
            </a:fld>
            <a:endParaRPr lang="fr-FR" dirty="0"/>
          </a:p>
        </p:txBody>
      </p:sp>
      <p:sp>
        <p:nvSpPr>
          <p:cNvPr id="7" name="ZoneTexte 6"/>
          <p:cNvSpPr txBox="1"/>
          <p:nvPr/>
        </p:nvSpPr>
        <p:spPr>
          <a:xfrm>
            <a:off x="296884" y="4963884"/>
            <a:ext cx="8407729" cy="136566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ressort à c€112m (business traditionnel, réseau et gaz).</a:t>
            </a:r>
          </a:p>
          <a:p>
            <a:r>
              <a:rPr lang="fr-FR" sz="1400" dirty="0" smtClean="0">
                <a:solidFill>
                  <a:schemeClr val="tx2">
                    <a:lumMod val="75000"/>
                  </a:schemeClr>
                </a:solidFill>
              </a:rPr>
              <a:t>L’activité de production est valorisée comme la somme des flux financiers futurs actualisés au CMPC et net de la dette Production, selon la dernière actualisation du business plan Production.</a:t>
            </a:r>
          </a:p>
          <a:p>
            <a:r>
              <a:rPr lang="fr-FR" sz="1400" dirty="0" smtClean="0">
                <a:solidFill>
                  <a:schemeClr val="tx2">
                    <a:lumMod val="75000"/>
                  </a:schemeClr>
                </a:solidFill>
              </a:rPr>
              <a:t>Les titres Séolis sont valorisés à une « valeur de marché » telle que discutée ultérieurement.</a:t>
            </a:r>
          </a:p>
          <a:p>
            <a:r>
              <a:rPr lang="fr-FR" sz="1400" dirty="0" smtClean="0">
                <a:solidFill>
                  <a:schemeClr val="tx2">
                    <a:lumMod val="75000"/>
                  </a:schemeClr>
                </a:solidFill>
              </a:rPr>
              <a:t>La valeur d’entreprise pourrait être améliorée en intégrant la commercialisation à tarif libre et par une évaluation « marché » du business plan de production.</a:t>
            </a:r>
            <a:endParaRPr lang="fr-FR" sz="1400" dirty="0">
              <a:solidFill>
                <a:schemeClr val="tx2">
                  <a:lumMod val="75000"/>
                </a:schemeClr>
              </a:solidFill>
            </a:endParaRPr>
          </a:p>
        </p:txBody>
      </p:sp>
      <p:pic>
        <p:nvPicPr>
          <p:cNvPr id="3074" name="Picture 2"/>
          <p:cNvPicPr>
            <a:picLocks noChangeAspect="1" noChangeArrowheads="1"/>
          </p:cNvPicPr>
          <p:nvPr/>
        </p:nvPicPr>
        <p:blipFill>
          <a:blip r:embed="rId2" cstate="print"/>
          <a:srcRect/>
          <a:stretch>
            <a:fillRect/>
          </a:stretch>
        </p:blipFill>
        <p:spPr bwMode="auto">
          <a:xfrm>
            <a:off x="1834370" y="1143762"/>
            <a:ext cx="4857750" cy="2105025"/>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cstate="print"/>
          <a:srcRect/>
          <a:stretch>
            <a:fillRect/>
          </a:stretch>
        </p:blipFill>
        <p:spPr bwMode="auto">
          <a:xfrm>
            <a:off x="1293607" y="3496063"/>
            <a:ext cx="6105525" cy="1343025"/>
          </a:xfrm>
          <a:prstGeom prst="rect">
            <a:avLst/>
          </a:prstGeom>
          <a:noFill/>
          <a:ln w="9525">
            <a:noFill/>
            <a:miter lim="800000"/>
            <a:headEnd/>
            <a:tailEnd/>
          </a:ln>
          <a:effectLst/>
        </p:spPr>
      </p:pic>
      <p:pic>
        <p:nvPicPr>
          <p:cNvPr id="9" name="Picture 4"/>
          <p:cNvPicPr>
            <a:picLocks noChangeAspect="1" noChangeArrowheads="1"/>
          </p:cNvPicPr>
          <p:nvPr/>
        </p:nvPicPr>
        <p:blipFill>
          <a:blip r:embed="rId4" cstate="print"/>
          <a:srcRect/>
          <a:stretch>
            <a:fillRect/>
          </a:stretch>
        </p:blipFill>
        <p:spPr bwMode="auto">
          <a:xfrm>
            <a:off x="7469579" y="1269898"/>
            <a:ext cx="1148203" cy="935475"/>
          </a:xfrm>
          <a:prstGeom prst="rect">
            <a:avLst/>
          </a:prstGeom>
          <a:noFill/>
        </p:spPr>
      </p:pic>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fontScale="90000"/>
          </a:bodyPr>
          <a:lstStyle/>
          <a:p>
            <a:pPr marL="457200" indent="-457200" algn="l">
              <a:lnSpc>
                <a:spcPct val="200000"/>
              </a:lnSpc>
            </a:pPr>
            <a:r>
              <a:rPr lang="fr-FR" sz="2800" dirty="0" smtClean="0">
                <a:solidFill>
                  <a:schemeClr val="tx2">
                    <a:lumMod val="75000"/>
                  </a:schemeClr>
                </a:solidFill>
              </a:rPr>
              <a:t>4.- </a:t>
            </a:r>
            <a:r>
              <a:rPr lang="fr-FR" sz="2800" dirty="0" err="1" smtClean="0">
                <a:solidFill>
                  <a:schemeClr val="tx2">
                    <a:lumMod val="75000"/>
                  </a:schemeClr>
                </a:solidFill>
              </a:rPr>
              <a:t>Prévalorisation</a:t>
            </a:r>
            <a:r>
              <a:rPr lang="fr-FR" sz="2800" dirty="0" smtClean="0">
                <a:solidFill>
                  <a:schemeClr val="tx2">
                    <a:lumMod val="75000"/>
                  </a:schemeClr>
                </a:solidFill>
              </a:rPr>
              <a:t> Séolis (2/2)</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19</a:t>
            </a:fld>
            <a:endParaRPr lang="fr-FR" dirty="0"/>
          </a:p>
        </p:txBody>
      </p:sp>
      <p:sp>
        <p:nvSpPr>
          <p:cNvPr id="7" name="ZoneTexte 6"/>
          <p:cNvSpPr txBox="1"/>
          <p:nvPr/>
        </p:nvSpPr>
        <p:spPr>
          <a:xfrm>
            <a:off x="308759" y="5153890"/>
            <a:ext cx="8407729" cy="11875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s’établit à €110m. </a:t>
            </a:r>
          </a:p>
          <a:p>
            <a:r>
              <a:rPr lang="fr-FR" sz="1400" dirty="0" smtClean="0">
                <a:solidFill>
                  <a:schemeClr val="tx2">
                    <a:lumMod val="75000"/>
                  </a:schemeClr>
                </a:solidFill>
              </a:rPr>
              <a:t>La valeur des titres est obtenue en ajoutant la trésorerie nette du Groupe au 31.12.2009 et en retranchant une « dette » représentant la valeur des investissements de rattrapage à réaliser sur la période 2011-2013 (source management Séolis).</a:t>
            </a:r>
            <a:endParaRPr lang="fr-FR" sz="1400" dirty="0">
              <a:solidFill>
                <a:schemeClr val="tx2">
                  <a:lumMod val="75000"/>
                </a:schemeClr>
              </a:solidFill>
            </a:endParaRPr>
          </a:p>
        </p:txBody>
      </p:sp>
      <p:pic>
        <p:nvPicPr>
          <p:cNvPr id="10" name="Picture 2"/>
          <p:cNvPicPr>
            <a:picLocks noChangeAspect="1" noChangeArrowheads="1"/>
          </p:cNvPicPr>
          <p:nvPr/>
        </p:nvPicPr>
        <p:blipFill>
          <a:blip r:embed="rId2" cstate="print"/>
          <a:srcRect/>
          <a:stretch>
            <a:fillRect/>
          </a:stretch>
        </p:blipFill>
        <p:spPr bwMode="auto">
          <a:xfrm>
            <a:off x="6932343" y="1189051"/>
            <a:ext cx="1857005" cy="556622"/>
          </a:xfrm>
          <a:prstGeom prst="rect">
            <a:avLst/>
          </a:prstGeom>
          <a:noFill/>
          <a:ln w="9525">
            <a:noFill/>
            <a:miter lim="800000"/>
            <a:headEnd/>
            <a:tailEnd/>
          </a:ln>
        </p:spPr>
      </p:pic>
      <p:pic>
        <p:nvPicPr>
          <p:cNvPr id="4097" name="Picture 1"/>
          <p:cNvPicPr>
            <a:picLocks noChangeAspect="1" noChangeArrowheads="1"/>
          </p:cNvPicPr>
          <p:nvPr/>
        </p:nvPicPr>
        <p:blipFill>
          <a:blip r:embed="rId3" cstate="print"/>
          <a:srcRect/>
          <a:stretch>
            <a:fillRect/>
          </a:stretch>
        </p:blipFill>
        <p:spPr bwMode="auto">
          <a:xfrm>
            <a:off x="2369560" y="1183203"/>
            <a:ext cx="4238625" cy="18002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4" cstate="print"/>
          <a:srcRect/>
          <a:stretch>
            <a:fillRect/>
          </a:stretch>
        </p:blipFill>
        <p:spPr bwMode="auto">
          <a:xfrm>
            <a:off x="1424235" y="3525610"/>
            <a:ext cx="6105525" cy="1343025"/>
          </a:xfrm>
          <a:prstGeom prst="rect">
            <a:avLst/>
          </a:prstGeom>
          <a:noFill/>
          <a:ln w="9525">
            <a:noFill/>
            <a:miter lim="800000"/>
            <a:headEnd/>
            <a:tailEnd/>
          </a:ln>
          <a:effectLst/>
        </p:spPr>
      </p:pic>
      <p:sp>
        <p:nvSpPr>
          <p:cNvPr id="9" name="Bouton d'action : Retour 8">
            <a:hlinkClick r:id="" action="ppaction://hlinkshowjump?jump=lastslideviewed" highlightClick="1"/>
          </p:cNvPr>
          <p:cNvSpPr/>
          <p:nvPr/>
        </p:nvSpPr>
        <p:spPr>
          <a:xfrm>
            <a:off x="8550234" y="142504"/>
            <a:ext cx="439387" cy="368135"/>
          </a:xfrm>
          <a:prstGeom prst="actionButtonRetur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0" rIns="91440" bIns="108000" rtlCol="0" anchor="ctr" anchorCtr="0">
            <a:noAutofit/>
          </a:bodyPr>
          <a:lstStyle/>
          <a:p>
            <a:pPr indent="-457200" algn="l">
              <a:lnSpc>
                <a:spcPct val="200000"/>
              </a:lnSpc>
            </a:pPr>
            <a:r>
              <a:rPr lang="fr-FR" sz="2800" dirty="0" smtClean="0">
                <a:solidFill>
                  <a:schemeClr val="tx2">
                    <a:lumMod val="75000"/>
                  </a:schemeClr>
                </a:solidFill>
              </a:rPr>
              <a:t>Index</a:t>
            </a:r>
            <a:endParaRPr lang="fr-FR" sz="2800" dirty="0">
              <a:solidFill>
                <a:schemeClr val="tx2">
                  <a:lumMod val="75000"/>
                </a:schemeClr>
              </a:solidFill>
            </a:endParaRPr>
          </a:p>
        </p:txBody>
      </p:sp>
      <p:sp>
        <p:nvSpPr>
          <p:cNvPr id="3" name="Sous-titre 2"/>
          <p:cNvSpPr>
            <a:spLocks noGrp="1"/>
          </p:cNvSpPr>
          <p:nvPr>
            <p:ph idx="1"/>
          </p:nvPr>
        </p:nvSpPr>
        <p:spPr>
          <a:xfrm>
            <a:off x="1115616" y="1600200"/>
            <a:ext cx="6984776" cy="4525963"/>
          </a:xfrm>
          <a:noFill/>
          <a:ln>
            <a:solidFill>
              <a:schemeClr val="tx2">
                <a:lumMod val="75000"/>
              </a:schemeClr>
            </a:solidFill>
          </a:ln>
        </p:spPr>
        <p:txBody>
          <a:bodyPr lIns="144000">
            <a:noAutofit/>
          </a:bodyPr>
          <a:lstStyle/>
          <a:p>
            <a:pPr marL="457200" indent="-457200">
              <a:lnSpc>
                <a:spcPct val="150000"/>
              </a:lnSpc>
              <a:buFont typeface="+mj-lt"/>
              <a:buAutoNum type="arabicPeriod"/>
            </a:pPr>
            <a:r>
              <a:rPr lang="fr-FR" sz="2200" dirty="0" smtClean="0">
                <a:solidFill>
                  <a:schemeClr val="tx2">
                    <a:lumMod val="75000"/>
                  </a:schemeClr>
                </a:solidFill>
              </a:rPr>
              <a:t>Sorégies est en mesure de décider son avenir: Fusion avec Séolis vs Nouvelle Stratégie</a:t>
            </a:r>
          </a:p>
          <a:p>
            <a:pPr marL="457200" indent="-457200">
              <a:lnSpc>
                <a:spcPct val="200000"/>
              </a:lnSpc>
              <a:buFont typeface="+mj-lt"/>
              <a:buAutoNum type="arabicPeriod"/>
            </a:pPr>
            <a:r>
              <a:rPr lang="fr-FR" sz="2200" dirty="0" smtClean="0">
                <a:solidFill>
                  <a:schemeClr val="tx2">
                    <a:lumMod val="75000"/>
                  </a:schemeClr>
                </a:solidFill>
              </a:rPr>
              <a:t>Fusion Sorégies-Séolis</a:t>
            </a:r>
          </a:p>
          <a:p>
            <a:pPr marL="457200" indent="-457200">
              <a:lnSpc>
                <a:spcPct val="150000"/>
              </a:lnSpc>
              <a:buFont typeface="+mj-lt"/>
              <a:buAutoNum type="arabicPeriod"/>
            </a:pPr>
            <a:r>
              <a:rPr lang="fr-FR" sz="2200" dirty="0" smtClean="0">
                <a:solidFill>
                  <a:schemeClr val="tx2">
                    <a:lumMod val="75000"/>
                  </a:schemeClr>
                </a:solidFill>
              </a:rPr>
              <a:t>Vente de la Participation en </a:t>
            </a:r>
            <a:r>
              <a:rPr lang="fr-FR" sz="2200" dirty="0" smtClean="0">
                <a:solidFill>
                  <a:schemeClr val="tx2">
                    <a:lumMod val="75000"/>
                  </a:schemeClr>
                </a:solidFill>
              </a:rPr>
              <a:t>Séolis</a:t>
            </a:r>
            <a:endParaRPr lang="fr-FR" sz="2200" dirty="0" smtClean="0">
              <a:solidFill>
                <a:schemeClr val="tx2">
                  <a:lumMod val="75000"/>
                </a:schemeClr>
              </a:solidFill>
            </a:endParaRPr>
          </a:p>
          <a:p>
            <a:pPr marL="457200" indent="-457200">
              <a:lnSpc>
                <a:spcPct val="200000"/>
              </a:lnSpc>
              <a:buFont typeface="+mj-lt"/>
              <a:buAutoNum type="arabicPeriod"/>
            </a:pPr>
            <a:r>
              <a:rPr lang="fr-FR" sz="2200" dirty="0" smtClean="0">
                <a:solidFill>
                  <a:schemeClr val="tx2">
                    <a:lumMod val="75000"/>
                  </a:schemeClr>
                </a:solidFill>
              </a:rPr>
              <a:t>Conclusions</a:t>
            </a:r>
          </a:p>
          <a:p>
            <a:pPr marL="857250" lvl="1" indent="-457200">
              <a:lnSpc>
                <a:spcPct val="200000"/>
              </a:lnSpc>
              <a:buNone/>
            </a:pPr>
            <a:r>
              <a:rPr lang="fr-FR" sz="2200" dirty="0" err="1" smtClean="0">
                <a:solidFill>
                  <a:schemeClr val="tx2">
                    <a:lumMod val="75000"/>
                  </a:schemeClr>
                </a:solidFill>
              </a:rPr>
              <a:t>Back-Up</a:t>
            </a:r>
            <a:endParaRPr lang="fr-FR" sz="2200" dirty="0" smtClean="0">
              <a:solidFill>
                <a:schemeClr val="tx2">
                  <a:lumMod val="75000"/>
                </a:schemeClr>
              </a:solidFill>
            </a:endParaRPr>
          </a:p>
          <a:p>
            <a:pPr marL="457200" indent="-457200">
              <a:lnSpc>
                <a:spcPct val="200000"/>
              </a:lnSpc>
              <a:buFont typeface="+mj-lt"/>
              <a:buAutoNum type="arabicPeriod"/>
            </a:pPr>
            <a:endParaRPr lang="fr-FR" sz="2200" dirty="0" smtClean="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a:t>
            </a:fld>
            <a:endParaRPr lang="fr-F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4" name="Titre 1"/>
          <p:cNvSpPr txBox="1">
            <a:spLocks/>
          </p:cNvSpPr>
          <p:nvPr/>
        </p:nvSpPr>
        <p:spPr>
          <a:xfrm>
            <a:off x="562546" y="2891290"/>
            <a:ext cx="7025785" cy="122944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fontAlgn="auto">
              <a:spcBef>
                <a:spcPct val="0"/>
              </a:spcBef>
              <a:spcAft>
                <a:spcPts val="0"/>
              </a:spcAft>
              <a:buClrTx/>
              <a:buSzTx/>
              <a:tabLst/>
              <a:defRPr/>
            </a:pPr>
            <a:r>
              <a:rPr lang="fr-FR" sz="2800" dirty="0" smtClean="0">
                <a:solidFill>
                  <a:schemeClr val="tx2">
                    <a:lumMod val="75000"/>
                  </a:schemeClr>
                </a:solidFill>
              </a:rPr>
              <a:t>Back Up 4:</a:t>
            </a:r>
          </a:p>
          <a:p>
            <a:pPr marL="457200" marR="0" lvl="0" indent="-457200" fontAlgn="auto">
              <a:spcBef>
                <a:spcPct val="0"/>
              </a:spcBef>
              <a:spcAft>
                <a:spcPts val="0"/>
              </a:spcAft>
              <a:buClrTx/>
              <a:buSzTx/>
              <a:tabLst/>
              <a:defRPr/>
            </a:pPr>
            <a:r>
              <a:rPr lang="fr-FR" sz="2800" dirty="0" smtClean="0">
                <a:solidFill>
                  <a:schemeClr val="tx2">
                    <a:lumMod val="75000"/>
                  </a:schemeClr>
                </a:solidFill>
              </a:rPr>
              <a:t> Alternatives stratégiques </a:t>
            </a:r>
            <a:endParaRPr lang="fr-FR" sz="2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180000" rtlCol="0" anchor="ctr" anchorCtr="0">
            <a:normAutofit/>
          </a:bodyPr>
          <a:lstStyle/>
          <a:p>
            <a:pPr marL="457200" indent="-457200" algn="l"/>
            <a:r>
              <a:rPr lang="fr-FR" sz="2800" dirty="0" smtClean="0">
                <a:solidFill>
                  <a:schemeClr val="tx2">
                    <a:lumMod val="75000"/>
                  </a:schemeClr>
                </a:solidFill>
              </a:rPr>
              <a:t>Analyse des Options (1/3)</a:t>
            </a:r>
            <a:endParaRPr lang="fr-FR" sz="24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21</a:t>
            </a:fld>
            <a:endParaRPr lang="fr-FR" dirty="0"/>
          </a:p>
        </p:txBody>
      </p:sp>
      <p:sp>
        <p:nvSpPr>
          <p:cNvPr id="21" name="ZoneTexte 20"/>
          <p:cNvSpPr txBox="1"/>
          <p:nvPr/>
        </p:nvSpPr>
        <p:spPr>
          <a:xfrm>
            <a:off x="457200" y="4681182"/>
            <a:ext cx="8407400" cy="184244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180000">
              <a:defRPr/>
            </a:pPr>
            <a:r>
              <a:rPr lang="fr-FR" sz="1600" dirty="0" smtClean="0">
                <a:solidFill>
                  <a:schemeClr val="tx2">
                    <a:lumMod val="75000"/>
                  </a:schemeClr>
                </a:solidFill>
              </a:rPr>
              <a:t>Si l’on classe les différentes options en fonction de l’objectif de fusion, </a:t>
            </a:r>
            <a:r>
              <a:rPr lang="fr-FR" sz="1600" b="1" dirty="0" smtClean="0">
                <a:solidFill>
                  <a:schemeClr val="tx2">
                    <a:lumMod val="75000"/>
                  </a:schemeClr>
                </a:solidFill>
              </a:rPr>
              <a:t>le croisement de participations</a:t>
            </a:r>
            <a:r>
              <a:rPr lang="fr-FR" sz="1600" dirty="0" smtClean="0">
                <a:solidFill>
                  <a:schemeClr val="tx2">
                    <a:lumMod val="75000"/>
                  </a:schemeClr>
                </a:solidFill>
              </a:rPr>
              <a:t> vient en première position. </a:t>
            </a:r>
            <a:r>
              <a:rPr lang="fr-FR" sz="1600" b="1" dirty="0" smtClean="0">
                <a:solidFill>
                  <a:schemeClr val="tx2">
                    <a:lumMod val="75000"/>
                  </a:schemeClr>
                </a:solidFill>
              </a:rPr>
              <a:t>L’entrée d’un tiers </a:t>
            </a:r>
            <a:r>
              <a:rPr lang="fr-FR" sz="1600" dirty="0" smtClean="0">
                <a:solidFill>
                  <a:schemeClr val="tx2">
                    <a:lumMod val="75000"/>
                  </a:schemeClr>
                </a:solidFill>
              </a:rPr>
              <a:t>au sein des deux compagnies est également compatible avec l’objectif de fusion. En revanche, </a:t>
            </a:r>
            <a:r>
              <a:rPr lang="fr-FR" sz="1600" b="1" dirty="0" smtClean="0">
                <a:solidFill>
                  <a:schemeClr val="tx2">
                    <a:lumMod val="75000"/>
                  </a:schemeClr>
                </a:solidFill>
              </a:rPr>
              <a:t>la vente de 15% </a:t>
            </a:r>
            <a:r>
              <a:rPr lang="fr-FR" sz="1600" dirty="0" smtClean="0">
                <a:solidFill>
                  <a:schemeClr val="tx2">
                    <a:lumMod val="75000"/>
                  </a:schemeClr>
                </a:solidFill>
              </a:rPr>
              <a:t>de Séolis au </a:t>
            </a:r>
            <a:r>
              <a:rPr lang="fr-FR" sz="1600" dirty="0" err="1" smtClean="0">
                <a:solidFill>
                  <a:schemeClr val="tx2">
                    <a:lumMod val="75000"/>
                  </a:schemeClr>
                </a:solidFill>
              </a:rPr>
              <a:t>Sieds</a:t>
            </a:r>
            <a:r>
              <a:rPr lang="fr-FR" sz="1600" dirty="0" smtClean="0">
                <a:solidFill>
                  <a:schemeClr val="tx2">
                    <a:lumMod val="75000"/>
                  </a:schemeClr>
                </a:solidFill>
              </a:rPr>
              <a:t> ou à un tiers marque la fin de l’intention de fusion. Le status quo, contribuerait encore moins à l’objectif de fusion, tout en dégradant continuellement les relations entre les parties. Enfin, une vente à un fonds de gestion de crise serait une véritable déclaration de guerre.</a:t>
            </a:r>
          </a:p>
        </p:txBody>
      </p:sp>
      <p:grpSp>
        <p:nvGrpSpPr>
          <p:cNvPr id="3" name="Groupe 2"/>
          <p:cNvGrpSpPr/>
          <p:nvPr/>
        </p:nvGrpSpPr>
        <p:grpSpPr>
          <a:xfrm>
            <a:off x="628650" y="1303249"/>
            <a:ext cx="7677150" cy="2993094"/>
            <a:chOff x="523875" y="1201927"/>
            <a:chExt cx="8165896" cy="3332626"/>
          </a:xfrm>
        </p:grpSpPr>
        <p:sp>
          <p:nvSpPr>
            <p:cNvPr id="16" name="Rectangle 15"/>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7" name="ZoneTexte 6"/>
            <p:cNvSpPr txBox="1"/>
            <p:nvPr/>
          </p:nvSpPr>
          <p:spPr>
            <a:xfrm>
              <a:off x="523875" y="2545275"/>
              <a:ext cx="884587" cy="338554"/>
            </a:xfrm>
            <a:prstGeom prst="rect">
              <a:avLst/>
            </a:prstGeom>
            <a:noFill/>
            <a:ln>
              <a:solidFill>
                <a:schemeClr val="accent1"/>
              </a:solidFill>
            </a:ln>
          </p:spPr>
          <p:txBody>
            <a:bodyPr wrap="square" rtlCol="0">
              <a:spAutoFit/>
            </a:bodyPr>
            <a:lstStyle/>
            <a:p>
              <a:pPr algn="ctr"/>
              <a:r>
                <a:rPr lang="fr-FR" sz="1600" dirty="0" smtClean="0"/>
                <a:t>Fusion</a:t>
              </a:r>
              <a:endParaRPr lang="fr-FR" sz="1600" dirty="0"/>
            </a:p>
          </p:txBody>
        </p:sp>
        <p:sp>
          <p:nvSpPr>
            <p:cNvPr id="14" name="ZoneTexte 13"/>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1600" dirty="0" smtClean="0"/>
                <a:t>Oui</a:t>
              </a:r>
              <a:endParaRPr lang="fr-FR" sz="1600" dirty="0"/>
            </a:p>
          </p:txBody>
        </p:sp>
        <p:sp>
          <p:nvSpPr>
            <p:cNvPr id="15" name="ZoneTexte 14"/>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1600" dirty="0" smtClean="0"/>
                <a:t>Non</a:t>
              </a:r>
              <a:endParaRPr lang="fr-FR" sz="1600" dirty="0"/>
            </a:p>
          </p:txBody>
        </p:sp>
        <p:cxnSp>
          <p:nvCxnSpPr>
            <p:cNvPr id="24" name="Connecteur en angle 23"/>
            <p:cNvCxnSpPr>
              <a:stCxn id="7" idx="3"/>
              <a:endCxn id="15" idx="1"/>
            </p:cNvCxnSpPr>
            <p:nvPr/>
          </p:nvCxnSpPr>
          <p:spPr>
            <a:xfrm>
              <a:off x="1408462" y="2714552"/>
              <a:ext cx="1205906" cy="122235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en angle 28"/>
            <p:cNvCxnSpPr>
              <a:stCxn id="7" idx="3"/>
              <a:endCxn id="14" idx="1"/>
            </p:cNvCxnSpPr>
            <p:nvPr/>
          </p:nvCxnSpPr>
          <p:spPr>
            <a:xfrm flipV="1">
              <a:off x="1408462" y="1616580"/>
              <a:ext cx="1205906" cy="109797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en angle 34"/>
            <p:cNvCxnSpPr>
              <a:stCxn id="14"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en angle 36"/>
            <p:cNvCxnSpPr>
              <a:stCxn id="15"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8"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ZoneTexte 29"/>
            <p:cNvSpPr txBox="1"/>
            <p:nvPr/>
          </p:nvSpPr>
          <p:spPr>
            <a:xfrm>
              <a:off x="3794757" y="1309527"/>
              <a:ext cx="379369"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31" name="ZoneTexte 30"/>
            <p:cNvSpPr txBox="1"/>
            <p:nvPr/>
          </p:nvSpPr>
          <p:spPr>
            <a:xfrm>
              <a:off x="3833755" y="3610246"/>
              <a:ext cx="301373" cy="584775"/>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27" name="ZoneTexte 26"/>
            <p:cNvSpPr txBox="1"/>
            <p:nvPr/>
          </p:nvSpPr>
          <p:spPr>
            <a:xfrm>
              <a:off x="5084395" y="1300031"/>
              <a:ext cx="3578814" cy="2894990"/>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grpSp>
    </p:spTree>
    <p:extLst>
      <p:ext uri="{BB962C8B-B14F-4D97-AF65-F5344CB8AC3E}">
        <p14:creationId xmlns="" xmlns:p14="http://schemas.microsoft.com/office/powerpoint/2010/main" val="42515301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22</a:t>
            </a:fld>
            <a:endParaRPr lang="fr-FR" dirty="0"/>
          </a:p>
        </p:txBody>
      </p:sp>
      <p:sp>
        <p:nvSpPr>
          <p:cNvPr id="57" name="Ellipse 56"/>
          <p:cNvSpPr/>
          <p:nvPr/>
        </p:nvSpPr>
        <p:spPr>
          <a:xfrm>
            <a:off x="5139160" y="459204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 name="Groupe 61"/>
          <p:cNvGrpSpPr/>
          <p:nvPr/>
        </p:nvGrpSpPr>
        <p:grpSpPr>
          <a:xfrm>
            <a:off x="7105683" y="4591658"/>
            <a:ext cx="252000" cy="252000"/>
            <a:chOff x="3023214" y="5714999"/>
            <a:chExt cx="638175" cy="638175"/>
          </a:xfrm>
        </p:grpSpPr>
        <p:sp>
          <p:nvSpPr>
            <p:cNvPr id="55" name="Ellipse 5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Secteurs 58"/>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aphicFrame>
        <p:nvGraphicFramePr>
          <p:cNvPr id="63" name="Tableau 62"/>
          <p:cNvGraphicFramePr>
            <a:graphicFrameLocks noGrp="1"/>
          </p:cNvGraphicFramePr>
          <p:nvPr>
            <p:extLst>
              <p:ext uri="{D42A27DB-BD31-4B8C-83A1-F6EECF244321}">
                <p14:modId xmlns="" xmlns:p14="http://schemas.microsoft.com/office/powerpoint/2010/main" val="1056920763"/>
              </p:ext>
            </p:extLst>
          </p:nvPr>
        </p:nvGraphicFramePr>
        <p:xfrm>
          <a:off x="4824412" y="1573474"/>
          <a:ext cx="3881440" cy="426720"/>
        </p:xfrm>
        <a:graphic>
          <a:graphicData uri="http://schemas.openxmlformats.org/drawingml/2006/table">
            <a:tbl>
              <a:tblPr firstRow="1" bandRow="1">
                <a:tableStyleId>{5C22544A-7EE6-4342-B048-85BDC9FD1C3A}</a:tableStyleId>
              </a:tblPr>
              <a:tblGrid>
                <a:gridCol w="970360"/>
                <a:gridCol w="970360"/>
                <a:gridCol w="970360"/>
                <a:gridCol w="970360"/>
              </a:tblGrid>
              <a:tr h="267667">
                <a:tc>
                  <a:txBody>
                    <a:bodyPr/>
                    <a:lstStyle/>
                    <a:p>
                      <a:r>
                        <a:rPr lang="fr-FR" sz="1100" dirty="0" smtClean="0"/>
                        <a:t>Intérêt</a:t>
                      </a:r>
                      <a:r>
                        <a:rPr lang="fr-FR" sz="1100" baseline="0" dirty="0" smtClean="0"/>
                        <a:t> stratégique</a:t>
                      </a:r>
                      <a:endParaRPr lang="fr-FR" sz="1100" dirty="0"/>
                    </a:p>
                  </a:txBody>
                  <a:tcPr/>
                </a:tc>
                <a:tc>
                  <a:txBody>
                    <a:bodyPr/>
                    <a:lstStyle/>
                    <a:p>
                      <a:r>
                        <a:rPr lang="fr-FR" sz="1100" dirty="0" smtClean="0"/>
                        <a:t>Faisabilité</a:t>
                      </a:r>
                      <a:endParaRPr lang="fr-FR" sz="1100" dirty="0"/>
                    </a:p>
                  </a:txBody>
                  <a:tcPr/>
                </a:tc>
                <a:tc>
                  <a:txBody>
                    <a:bodyPr/>
                    <a:lstStyle/>
                    <a:p>
                      <a:r>
                        <a:rPr lang="fr-FR" sz="1100" dirty="0" smtClean="0"/>
                        <a:t>Impact Financier</a:t>
                      </a:r>
                      <a:endParaRPr lang="fr-FR" sz="1100" dirty="0"/>
                    </a:p>
                  </a:txBody>
                  <a:tcPr/>
                </a:tc>
                <a:tc>
                  <a:txBody>
                    <a:bodyPr/>
                    <a:lstStyle/>
                    <a:p>
                      <a:r>
                        <a:rPr lang="fr-FR" sz="1100" dirty="0" smtClean="0"/>
                        <a:t>Impact Politique</a:t>
                      </a:r>
                      <a:endParaRPr lang="fr-FR" sz="1100" dirty="0"/>
                    </a:p>
                  </a:txBody>
                  <a:tcPr/>
                </a:tc>
              </a:tr>
            </a:tbl>
          </a:graphicData>
        </a:graphic>
      </p:graphicFrame>
      <p:grpSp>
        <p:nvGrpSpPr>
          <p:cNvPr id="8" name="Groupe 63"/>
          <p:cNvGrpSpPr/>
          <p:nvPr/>
        </p:nvGrpSpPr>
        <p:grpSpPr>
          <a:xfrm rot="10800000">
            <a:off x="5138390" y="2504751"/>
            <a:ext cx="252000" cy="252000"/>
            <a:chOff x="1752600" y="5391150"/>
            <a:chExt cx="638175" cy="638175"/>
          </a:xfrm>
        </p:grpSpPr>
        <p:sp>
          <p:nvSpPr>
            <p:cNvPr id="65" name="Ellipse 6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Secteurs 6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9" name="Groupe 66"/>
          <p:cNvGrpSpPr/>
          <p:nvPr/>
        </p:nvGrpSpPr>
        <p:grpSpPr>
          <a:xfrm rot="5400000">
            <a:off x="6115908" y="2505136"/>
            <a:ext cx="252000" cy="252000"/>
            <a:chOff x="790044" y="5529261"/>
            <a:chExt cx="638175" cy="638175"/>
          </a:xfrm>
        </p:grpSpPr>
        <p:sp>
          <p:nvSpPr>
            <p:cNvPr id="68" name="Ellipse 6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9" name="Secteurs 6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0" name="Groupe 69"/>
          <p:cNvGrpSpPr/>
          <p:nvPr/>
        </p:nvGrpSpPr>
        <p:grpSpPr>
          <a:xfrm>
            <a:off x="7105298" y="2502003"/>
            <a:ext cx="252000" cy="252000"/>
            <a:chOff x="3023214" y="5714999"/>
            <a:chExt cx="638175" cy="638175"/>
          </a:xfrm>
        </p:grpSpPr>
        <p:sp>
          <p:nvSpPr>
            <p:cNvPr id="71" name="Ellipse 7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2" name="Secteurs 7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3" name="Ellipse 72"/>
          <p:cNvSpPr/>
          <p:nvPr/>
        </p:nvSpPr>
        <p:spPr>
          <a:xfrm>
            <a:off x="8081615" y="2507914"/>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 name="Groupe 73"/>
          <p:cNvGrpSpPr/>
          <p:nvPr/>
        </p:nvGrpSpPr>
        <p:grpSpPr>
          <a:xfrm>
            <a:off x="5138775" y="2900583"/>
            <a:ext cx="252000" cy="252000"/>
            <a:chOff x="3023214" y="5714999"/>
            <a:chExt cx="638175" cy="638175"/>
          </a:xfrm>
        </p:grpSpPr>
        <p:sp>
          <p:nvSpPr>
            <p:cNvPr id="75" name="Ellipse 74"/>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6" name="Secteurs 75"/>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2" name="Groupe 76"/>
          <p:cNvGrpSpPr/>
          <p:nvPr/>
        </p:nvGrpSpPr>
        <p:grpSpPr>
          <a:xfrm rot="10800000">
            <a:off x="6115523" y="2900583"/>
            <a:ext cx="252000" cy="252000"/>
            <a:chOff x="1752600" y="5391150"/>
            <a:chExt cx="638175" cy="638175"/>
          </a:xfrm>
        </p:grpSpPr>
        <p:sp>
          <p:nvSpPr>
            <p:cNvPr id="78" name="Ellipse 77"/>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9" name="Secteurs 78"/>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80" name="Ellipse 79"/>
          <p:cNvSpPr/>
          <p:nvPr/>
        </p:nvSpPr>
        <p:spPr>
          <a:xfrm>
            <a:off x="7104913" y="2900391"/>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3" name="Groupe 80"/>
          <p:cNvGrpSpPr/>
          <p:nvPr/>
        </p:nvGrpSpPr>
        <p:grpSpPr>
          <a:xfrm rot="10800000">
            <a:off x="8081615" y="2898215"/>
            <a:ext cx="252000" cy="252000"/>
            <a:chOff x="1752600" y="5391150"/>
            <a:chExt cx="638175" cy="638175"/>
          </a:xfrm>
        </p:grpSpPr>
        <p:sp>
          <p:nvSpPr>
            <p:cNvPr id="82" name="Ellipse 81"/>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3" name="Secteurs 82"/>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4" name="Groupe 83"/>
          <p:cNvGrpSpPr/>
          <p:nvPr/>
        </p:nvGrpSpPr>
        <p:grpSpPr>
          <a:xfrm rot="10800000">
            <a:off x="7115148" y="3414085"/>
            <a:ext cx="252000" cy="252000"/>
            <a:chOff x="1752600" y="5391150"/>
            <a:chExt cx="638175" cy="638175"/>
          </a:xfrm>
        </p:grpSpPr>
        <p:sp>
          <p:nvSpPr>
            <p:cNvPr id="85" name="Ellipse 84"/>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6" name="Secteurs 85"/>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5" name="Groupe 86"/>
          <p:cNvGrpSpPr/>
          <p:nvPr/>
        </p:nvGrpSpPr>
        <p:grpSpPr>
          <a:xfrm rot="5400000">
            <a:off x="5148625" y="3414085"/>
            <a:ext cx="252000" cy="252000"/>
            <a:chOff x="790044" y="5529261"/>
            <a:chExt cx="638175" cy="638175"/>
          </a:xfrm>
        </p:grpSpPr>
        <p:sp>
          <p:nvSpPr>
            <p:cNvPr id="88" name="Ellipse 8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Secteurs 8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6" name="Groupe 89"/>
          <p:cNvGrpSpPr/>
          <p:nvPr/>
        </p:nvGrpSpPr>
        <p:grpSpPr>
          <a:xfrm>
            <a:off x="6115523" y="4592043"/>
            <a:ext cx="252000" cy="252000"/>
            <a:chOff x="3023214" y="5714999"/>
            <a:chExt cx="638175" cy="638175"/>
          </a:xfrm>
        </p:grpSpPr>
        <p:sp>
          <p:nvSpPr>
            <p:cNvPr id="91" name="Ellipse 90"/>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2" name="Secteurs 91"/>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93" name="Ellipse 92"/>
          <p:cNvSpPr/>
          <p:nvPr/>
        </p:nvSpPr>
        <p:spPr>
          <a:xfrm>
            <a:off x="6125758" y="3414085"/>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 name="Groupe 93"/>
          <p:cNvGrpSpPr/>
          <p:nvPr/>
        </p:nvGrpSpPr>
        <p:grpSpPr>
          <a:xfrm rot="5400000">
            <a:off x="5138775" y="3816448"/>
            <a:ext cx="252000" cy="252000"/>
            <a:chOff x="790044" y="5529261"/>
            <a:chExt cx="638175" cy="638175"/>
          </a:xfrm>
        </p:grpSpPr>
        <p:sp>
          <p:nvSpPr>
            <p:cNvPr id="95" name="Ellipse 94"/>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6" name="Secteurs 95"/>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8" name="Groupe 96"/>
          <p:cNvGrpSpPr/>
          <p:nvPr/>
        </p:nvGrpSpPr>
        <p:grpSpPr>
          <a:xfrm rot="5400000">
            <a:off x="7105298" y="3816448"/>
            <a:ext cx="252000" cy="252000"/>
            <a:chOff x="790044" y="5529261"/>
            <a:chExt cx="638175" cy="638175"/>
          </a:xfrm>
        </p:grpSpPr>
        <p:sp>
          <p:nvSpPr>
            <p:cNvPr id="98" name="Ellipse 97"/>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9" name="Secteurs 98"/>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19" name="Groupe 99"/>
          <p:cNvGrpSpPr/>
          <p:nvPr/>
        </p:nvGrpSpPr>
        <p:grpSpPr>
          <a:xfrm rot="5400000">
            <a:off x="6115523" y="3816448"/>
            <a:ext cx="252000" cy="252000"/>
            <a:chOff x="790044" y="5529261"/>
            <a:chExt cx="638175" cy="638175"/>
          </a:xfrm>
        </p:grpSpPr>
        <p:sp>
          <p:nvSpPr>
            <p:cNvPr id="101" name="Ellipse 10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2" name="Secteurs 10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grpSp>
        <p:nvGrpSpPr>
          <p:cNvPr id="20" name="Groupe 102"/>
          <p:cNvGrpSpPr/>
          <p:nvPr/>
        </p:nvGrpSpPr>
        <p:grpSpPr>
          <a:xfrm>
            <a:off x="8081615" y="3816062"/>
            <a:ext cx="252000" cy="252000"/>
            <a:chOff x="3023214" y="5714999"/>
            <a:chExt cx="638175" cy="638175"/>
          </a:xfrm>
        </p:grpSpPr>
        <p:sp>
          <p:nvSpPr>
            <p:cNvPr id="104" name="Ellipse 103"/>
            <p:cNvSpPr/>
            <p:nvPr/>
          </p:nvSpPr>
          <p:spPr>
            <a:xfrm>
              <a:off x="3023214" y="5714999"/>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5" name="Secteurs 104"/>
            <p:cNvSpPr/>
            <p:nvPr/>
          </p:nvSpPr>
          <p:spPr>
            <a:xfrm rot="16200000">
              <a:off x="3023214" y="5714999"/>
              <a:ext cx="637200" cy="637200"/>
            </a:xfrm>
            <a:prstGeom prst="pi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06" name="Ellipse 105"/>
          <p:cNvSpPr/>
          <p:nvPr/>
        </p:nvSpPr>
        <p:spPr>
          <a:xfrm>
            <a:off x="6115138" y="4221747"/>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Ellipse 106"/>
          <p:cNvSpPr/>
          <p:nvPr/>
        </p:nvSpPr>
        <p:spPr>
          <a:xfrm>
            <a:off x="5137235" y="4221747"/>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Ellipse 107"/>
          <p:cNvSpPr/>
          <p:nvPr/>
        </p:nvSpPr>
        <p:spPr>
          <a:xfrm>
            <a:off x="8080845"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9" name="Ellipse 108"/>
          <p:cNvSpPr/>
          <p:nvPr/>
        </p:nvSpPr>
        <p:spPr>
          <a:xfrm>
            <a:off x="7103758" y="4236033"/>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109"/>
          <p:cNvGrpSpPr/>
          <p:nvPr/>
        </p:nvGrpSpPr>
        <p:grpSpPr>
          <a:xfrm rot="5400000">
            <a:off x="8092235" y="3413700"/>
            <a:ext cx="252000" cy="252000"/>
            <a:chOff x="790044" y="5529261"/>
            <a:chExt cx="638175" cy="638175"/>
          </a:xfrm>
        </p:grpSpPr>
        <p:sp>
          <p:nvSpPr>
            <p:cNvPr id="111" name="Ellipse 110"/>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Secteurs 111"/>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13" name="Rectangle 112"/>
          <p:cNvSpPr/>
          <p:nvPr/>
        </p:nvSpPr>
        <p:spPr>
          <a:xfrm>
            <a:off x="291823" y="1605370"/>
            <a:ext cx="4489532" cy="3366202"/>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14" name="Triangle rectangle 2"/>
          <p:cNvSpPr/>
          <p:nvPr/>
        </p:nvSpPr>
        <p:spPr>
          <a:xfrm rot="5400000">
            <a:off x="-295653" y="3276134"/>
            <a:ext cx="2639418" cy="37123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5" name="ZoneTexte 114"/>
          <p:cNvSpPr txBox="1"/>
          <p:nvPr/>
        </p:nvSpPr>
        <p:spPr>
          <a:xfrm>
            <a:off x="356691" y="1932833"/>
            <a:ext cx="356663"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6" name="ZoneTexte 115"/>
          <p:cNvSpPr txBox="1"/>
          <p:nvPr/>
        </p:nvSpPr>
        <p:spPr>
          <a:xfrm>
            <a:off x="430019" y="4420602"/>
            <a:ext cx="283335" cy="525197"/>
          </a:xfrm>
          <a:prstGeom prst="rect">
            <a:avLst/>
          </a:prstGeom>
          <a:noFill/>
        </p:spPr>
        <p:txBody>
          <a:bodyPr wrap="none" rtlCol="0">
            <a:spAutoFit/>
          </a:bodyPr>
          <a:lstStyle/>
          <a:p>
            <a:pPr algn="ctr"/>
            <a:r>
              <a:rPr lang="fr-FR" sz="3200" b="1" dirty="0" smtClean="0">
                <a:solidFill>
                  <a:schemeClr val="tx2"/>
                </a:solidFill>
              </a:rPr>
              <a:t>-</a:t>
            </a:r>
            <a:endParaRPr lang="fr-FR" sz="3200" b="1" dirty="0">
              <a:solidFill>
                <a:schemeClr val="tx2"/>
              </a:solidFill>
            </a:endParaRPr>
          </a:p>
        </p:txBody>
      </p:sp>
      <p:sp>
        <p:nvSpPr>
          <p:cNvPr id="117" name="ZoneTexte 116"/>
          <p:cNvSpPr txBox="1"/>
          <p:nvPr/>
        </p:nvSpPr>
        <p:spPr>
          <a:xfrm>
            <a:off x="1416741" y="2069047"/>
            <a:ext cx="3364614" cy="2942077"/>
          </a:xfrm>
          <a:prstGeom prst="rect">
            <a:avLst/>
          </a:prstGeom>
          <a:noFill/>
        </p:spPr>
        <p:txBody>
          <a:bodyPr wrap="square" rtlCol="0">
            <a:noAutofit/>
          </a:bodyPr>
          <a:lstStyle/>
          <a:p>
            <a:pPr marL="342900" indent="-342900">
              <a:spcBef>
                <a:spcPts val="600"/>
              </a:spcBef>
              <a:spcAft>
                <a:spcPts val="600"/>
              </a:spcAft>
            </a:pPr>
            <a:r>
              <a:rPr lang="fr-FR" sz="1600" dirty="0" smtClean="0"/>
              <a:t>0</a:t>
            </a:r>
            <a:r>
              <a:rPr lang="fr-FR" sz="1500" dirty="0" smtClean="0"/>
              <a:t>.    Fusion Immédiate</a:t>
            </a:r>
          </a:p>
          <a:p>
            <a:pPr marL="342900" indent="-342900">
              <a:spcBef>
                <a:spcPts val="600"/>
              </a:spcBef>
              <a:spcAft>
                <a:spcPts val="600"/>
              </a:spcAft>
              <a:buFont typeface="+mj-lt"/>
              <a:buAutoNum type="arabicPeriod"/>
            </a:pPr>
            <a:r>
              <a:rPr lang="fr-FR" sz="1500" dirty="0" smtClean="0"/>
              <a:t>Croisement des participations</a:t>
            </a:r>
          </a:p>
          <a:p>
            <a:pPr marL="342900" indent="-342900">
              <a:spcBef>
                <a:spcPts val="600"/>
              </a:spcBef>
              <a:spcAft>
                <a:spcPts val="600"/>
              </a:spcAft>
              <a:buFont typeface="+mj-lt"/>
              <a:buAutoNum type="arabicPeriod"/>
            </a:pPr>
            <a:r>
              <a:rPr lang="fr-FR" sz="1500" dirty="0" smtClean="0"/>
              <a:t>Entrée d’un tiers dans le capital des deux sociétés</a:t>
            </a:r>
          </a:p>
          <a:p>
            <a:pPr marL="342900" indent="-342900">
              <a:spcAft>
                <a:spcPts val="600"/>
              </a:spcAft>
              <a:buFont typeface="+mj-lt"/>
              <a:buAutoNum type="arabicPeriod"/>
            </a:pPr>
            <a:r>
              <a:rPr lang="fr-FR" sz="1500" dirty="0" smtClean="0"/>
              <a:t>Vente de 15% de Séolis au SIEDS</a:t>
            </a:r>
          </a:p>
          <a:p>
            <a:pPr marL="342900" indent="-342900">
              <a:spcAft>
                <a:spcPts val="600"/>
              </a:spcAft>
              <a:buFont typeface="+mj-lt"/>
              <a:buAutoNum type="arabicPeriod"/>
            </a:pPr>
            <a:r>
              <a:rPr lang="fr-FR" sz="1500" dirty="0" smtClean="0"/>
              <a:t>Vente consensuelle de 15% de Séolis à un tiers</a:t>
            </a:r>
          </a:p>
          <a:p>
            <a:pPr marL="342900" indent="-342900">
              <a:spcAft>
                <a:spcPts val="600"/>
              </a:spcAft>
              <a:buFont typeface="+mj-lt"/>
              <a:buAutoNum type="arabicPeriod"/>
            </a:pPr>
            <a:r>
              <a:rPr lang="fr-FR" sz="1500" dirty="0" smtClean="0"/>
              <a:t>Status quo</a:t>
            </a:r>
          </a:p>
          <a:p>
            <a:pPr marL="342900" indent="-342900">
              <a:spcAft>
                <a:spcPts val="600"/>
              </a:spcAft>
              <a:buFont typeface="+mj-lt"/>
              <a:buAutoNum type="arabicPeriod"/>
            </a:pPr>
            <a:r>
              <a:rPr lang="fr-FR" sz="1500" dirty="0" smtClean="0"/>
              <a:t>Vente à un fonds de gestion de crise</a:t>
            </a:r>
            <a:endParaRPr lang="fr-FR" sz="1500" dirty="0"/>
          </a:p>
        </p:txBody>
      </p:sp>
      <p:sp>
        <p:nvSpPr>
          <p:cNvPr id="121" name="ZoneTexte 120"/>
          <p:cNvSpPr txBox="1"/>
          <p:nvPr/>
        </p:nvSpPr>
        <p:spPr>
          <a:xfrm>
            <a:off x="8056757" y="4637372"/>
            <a:ext cx="215805" cy="369332"/>
          </a:xfrm>
          <a:prstGeom prst="rect">
            <a:avLst/>
          </a:prstGeom>
          <a:noFill/>
        </p:spPr>
        <p:txBody>
          <a:bodyPr wrap="square" rtlCol="0">
            <a:spAutoFit/>
          </a:bodyPr>
          <a:lstStyle/>
          <a:p>
            <a:endParaRPr lang="fr-FR" dirty="0">
              <a:solidFill>
                <a:srgbClr val="FF0000"/>
              </a:solidFill>
              <a:latin typeface="Engravers MT" pitchFamily="18" charset="0"/>
            </a:endParaRPr>
          </a:p>
        </p:txBody>
      </p:sp>
      <p:grpSp>
        <p:nvGrpSpPr>
          <p:cNvPr id="22" name="Groupe 117"/>
          <p:cNvGrpSpPr/>
          <p:nvPr/>
        </p:nvGrpSpPr>
        <p:grpSpPr>
          <a:xfrm rot="10800000">
            <a:off x="5138390" y="2069047"/>
            <a:ext cx="252000" cy="252000"/>
            <a:chOff x="1752600" y="5391150"/>
            <a:chExt cx="638175" cy="638175"/>
          </a:xfrm>
        </p:grpSpPr>
        <p:sp>
          <p:nvSpPr>
            <p:cNvPr id="119" name="Ellipse 118"/>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0" name="Secteurs 119"/>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122" name="Ellipse 121"/>
          <p:cNvSpPr/>
          <p:nvPr/>
        </p:nvSpPr>
        <p:spPr>
          <a:xfrm>
            <a:off x="8056761" y="2069432"/>
            <a:ext cx="252000" cy="25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3" name="Ellipse 122"/>
          <p:cNvSpPr/>
          <p:nvPr/>
        </p:nvSpPr>
        <p:spPr>
          <a:xfrm>
            <a:off x="6125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4" name="Ellipse 123"/>
          <p:cNvSpPr/>
          <p:nvPr/>
        </p:nvSpPr>
        <p:spPr>
          <a:xfrm>
            <a:off x="7103758" y="2069432"/>
            <a:ext cx="252000" cy="252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AutoShape 2" descr="http://webmail1g.orange.fr/webmail/fr_FR/download/Download.html?IDMSG=8140&amp;PJRANG=2&amp;NAME=image001.png&amp;FOLDER=INBOX&amp;STREAM_TYPE=IMAGE&amp;EMBEDDED=true"/>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4" name="AutoShape 4" descr="http://webmail1g.orange.fr/webmail/fr_FR/download/Download.html?IDMSG=8140&amp;PJRANG=2&amp;NAME=image001.png&amp;FOLDER=INBOX&amp;STREAM_TYPE=IMAGE&amp;EMBEDDED=true"/>
          <p:cNvSpPr>
            <a:spLocks noChangeAspect="1" noChangeArrowheads="1"/>
          </p:cNvSpPr>
          <p:nvPr/>
        </p:nvSpPr>
        <p:spPr bwMode="auto">
          <a:xfrm>
            <a:off x="307975" y="7937"/>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29" name="Picture 5"/>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8026830" y="4551730"/>
            <a:ext cx="360030" cy="313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4" name="Titre 1"/>
          <p:cNvSpPr txBox="1">
            <a:spLocks/>
          </p:cNvSpPr>
          <p:nvPr/>
        </p:nvSpPr>
        <p:spPr>
          <a:xfrm>
            <a:off x="619944" y="3410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(2/3)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 xmlns:p14="http://schemas.microsoft.com/office/powerpoint/2010/main" val="24538166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idx="1"/>
          </p:nvPr>
        </p:nvSpPr>
        <p:spPr>
          <a:xfrm>
            <a:off x="504967" y="1337482"/>
            <a:ext cx="8188657" cy="4844954"/>
          </a:xfrm>
          <a:noFill/>
          <a:ln>
            <a:solidFill>
              <a:schemeClr val="tx2">
                <a:lumMod val="75000"/>
              </a:schemeClr>
            </a:solidFill>
          </a:ln>
        </p:spPr>
        <p:txBody>
          <a:bodyPr lIns="144000">
            <a:normAutofit/>
          </a:bodyPr>
          <a:lstStyle/>
          <a:p>
            <a:pPr marL="800100" lvl="1" indent="-342900">
              <a:spcBef>
                <a:spcPts val="0"/>
              </a:spcBef>
              <a:buFont typeface="+mj-lt"/>
              <a:buAutoNum type="arabicPeriod"/>
            </a:pPr>
            <a:endParaRPr lang="fr-FR" sz="1600" dirty="0" smtClean="0">
              <a:solidFill>
                <a:schemeClr val="tx2">
                  <a:lumMod val="75000"/>
                </a:schemeClr>
              </a:solidFill>
            </a:endParaRPr>
          </a:p>
          <a:p>
            <a:pPr marL="457200" lvl="1" indent="0">
              <a:spcBef>
                <a:spcPts val="0"/>
              </a:spcBef>
              <a:buNone/>
            </a:pPr>
            <a:r>
              <a:rPr lang="fr-FR" sz="1400" dirty="0" smtClean="0">
                <a:solidFill>
                  <a:schemeClr val="tx2">
                    <a:lumMod val="75000"/>
                  </a:schemeClr>
                </a:solidFill>
              </a:rPr>
              <a:t>En conclusion, deux options méritent d’être poursuivies à ce stade:</a:t>
            </a:r>
          </a:p>
          <a:p>
            <a:pPr marL="457200" lvl="1" indent="0">
              <a:spcBef>
                <a:spcPts val="0"/>
              </a:spcBef>
              <a:buNone/>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Le croisement des participations, bien que ne permettant pas la maximisation de la participation détenue par Sorégies dans Séolis, est la meilleure politiquement et la plus aisée à mettre en œuvre. Elle permet de maintenir les options ouvertes concernant la fusion. Cette option pourrait être améliorée via diverses pistes:</a:t>
            </a:r>
          </a:p>
          <a:p>
            <a:pPr marL="1200150" lvl="2" indent="-342900">
              <a:spcBef>
                <a:spcPts val="0"/>
              </a:spcBef>
            </a:pPr>
            <a:r>
              <a:rPr lang="fr-FR" sz="1400" dirty="0" smtClean="0">
                <a:solidFill>
                  <a:schemeClr val="tx2">
                    <a:lumMod val="75000"/>
                  </a:schemeClr>
                </a:solidFill>
              </a:rPr>
              <a:t>La négociation d’une rémunération de portage plus favorable;</a:t>
            </a:r>
          </a:p>
          <a:p>
            <a:pPr marL="1200150" lvl="2" indent="-342900">
              <a:spcBef>
                <a:spcPts val="0"/>
              </a:spcBef>
            </a:pPr>
            <a:r>
              <a:rPr lang="fr-FR" sz="1400" dirty="0" smtClean="0">
                <a:solidFill>
                  <a:schemeClr val="tx2">
                    <a:lumMod val="75000"/>
                  </a:schemeClr>
                </a:solidFill>
              </a:rPr>
              <a:t>Un mécanisme de vente incluant une portion de prix différé, au-delà du prix comptant payé par le SIEDS, permettant de mettre une certaine pression sur le processus de fusion;</a:t>
            </a:r>
          </a:p>
          <a:p>
            <a:pPr marL="1200150" lvl="2" indent="-342900">
              <a:spcBef>
                <a:spcPts val="0"/>
              </a:spcBef>
            </a:pPr>
            <a:r>
              <a:rPr lang="fr-FR" sz="1400" dirty="0" smtClean="0">
                <a:solidFill>
                  <a:schemeClr val="tx2">
                    <a:lumMod val="75000"/>
                  </a:schemeClr>
                </a:solidFill>
              </a:rPr>
              <a:t>Un échange des participations à valeur de marché…</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La vente à un tiers de la participation de Sorégies dans Séolis met un point final au processus de rapprochement entre les deux sociétés. Plus compliquée à réaliser, elle implique:</a:t>
            </a:r>
          </a:p>
          <a:p>
            <a:pPr lvl="2">
              <a:spcBef>
                <a:spcPts val="0"/>
              </a:spcBef>
            </a:pPr>
            <a:r>
              <a:rPr lang="fr-FR" sz="1400" dirty="0" smtClean="0">
                <a:solidFill>
                  <a:schemeClr val="tx2">
                    <a:lumMod val="75000"/>
                  </a:schemeClr>
                </a:solidFill>
              </a:rPr>
              <a:t>Une négociation avec Séolis/SIEDS afin d’optimiser le partage de la plus-value et de s’assurer de leur coopération lors du processus de vente;</a:t>
            </a:r>
          </a:p>
          <a:p>
            <a:pPr lvl="2">
              <a:spcBef>
                <a:spcPts val="0"/>
              </a:spcBef>
            </a:pPr>
            <a:r>
              <a:rPr lang="fr-FR" sz="1400" dirty="0" smtClean="0">
                <a:solidFill>
                  <a:schemeClr val="tx2">
                    <a:lumMod val="75000"/>
                  </a:schemeClr>
                </a:solidFill>
              </a:rPr>
              <a:t>Une approche d’acheteurs potentiels afin de maximiser la valeur de l’actif.</a:t>
            </a:r>
          </a:p>
          <a:p>
            <a:pPr marL="800100" lvl="1" indent="-342900">
              <a:spcBef>
                <a:spcPts val="0"/>
              </a:spcBef>
              <a:buFont typeface="+mj-lt"/>
              <a:buAutoNum type="arabicPeriod"/>
            </a:pPr>
            <a:endParaRPr lang="fr-FR" sz="1400" dirty="0">
              <a:solidFill>
                <a:schemeClr val="tx2">
                  <a:lumMod val="75000"/>
                </a:schemeClr>
              </a:solidFill>
            </a:endParaRPr>
          </a:p>
          <a:p>
            <a:pPr marL="800100" lvl="1" indent="-342900">
              <a:spcBef>
                <a:spcPts val="0"/>
              </a:spcBef>
              <a:buFont typeface="+mj-lt"/>
              <a:buAutoNum type="arabicPeriod"/>
            </a:pPr>
            <a:r>
              <a:rPr lang="fr-FR" sz="1400" dirty="0" smtClean="0">
                <a:solidFill>
                  <a:schemeClr val="tx2">
                    <a:lumMod val="75000"/>
                  </a:schemeClr>
                </a:solidFill>
              </a:rPr>
              <a:t>Lors de la décision, la quantification du gain possible en cas de vente à un tiers est l’un des paramètres clé. Une « pré valorisation » de Séolis s’impose donc préalablement au choix.</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23</a:t>
            </a:fld>
            <a:endParaRPr lang="fr-FR" dirty="0"/>
          </a:p>
        </p:txBody>
      </p:sp>
      <p:sp>
        <p:nvSpPr>
          <p:cNvPr id="7" name="Titre 6"/>
          <p:cNvSpPr>
            <a:spLocks noGrp="1"/>
          </p:cNvSpPr>
          <p:nvPr>
            <p:ph type="title"/>
          </p:nvPr>
        </p:nvSpPr>
        <p:spPr/>
        <p:txBody>
          <a:bodyPr/>
          <a:lstStyle/>
          <a:p>
            <a:endParaRPr lang="fr-FR"/>
          </a:p>
        </p:txBody>
      </p:sp>
      <p:sp>
        <p:nvSpPr>
          <p:cNvPr id="8"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rm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800" b="0" i="0" u="none" strike="noStrike" kern="1200" cap="none" spc="0" normalizeH="0" baseline="0" noProof="0" dirty="0" smtClean="0">
                <a:ln>
                  <a:noFill/>
                </a:ln>
                <a:solidFill>
                  <a:schemeClr val="tx2">
                    <a:lumMod val="75000"/>
                  </a:schemeClr>
                </a:solidFill>
                <a:effectLst/>
                <a:uLnTx/>
                <a:uFillTx/>
                <a:latin typeface="+mn-lt"/>
                <a:ea typeface="+mn-ea"/>
                <a:cs typeface="+mn-cs"/>
              </a:rPr>
              <a:t>Analyse des Options (3/3)</a:t>
            </a:r>
            <a:endParaRPr kumimoji="0" lang="fr-FR" sz="24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Tree>
    <p:extLst>
      <p:ext uri="{BB962C8B-B14F-4D97-AF65-F5344CB8AC3E}">
        <p14:creationId xmlns="" xmlns:p14="http://schemas.microsoft.com/office/powerpoint/2010/main" val="121621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59965"/>
            <a:ext cx="8229600" cy="84943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1. Sorégies est en mesure de décider son avenir: Fusion avec Séolis vs Nouvelle Stratégie (1/2)</a:t>
            </a:r>
            <a:endParaRPr lang="fr-FR" sz="2400" dirty="0">
              <a:solidFill>
                <a:schemeClr val="tx2">
                  <a:lumMod val="75000"/>
                </a:schemeClr>
              </a:solidFill>
            </a:endParaRPr>
          </a:p>
        </p:txBody>
      </p:sp>
      <p:sp>
        <p:nvSpPr>
          <p:cNvPr id="3" name="Sous-titre 2"/>
          <p:cNvSpPr>
            <a:spLocks noGrp="1"/>
          </p:cNvSpPr>
          <p:nvPr>
            <p:ph idx="1"/>
          </p:nvPr>
        </p:nvSpPr>
        <p:spPr>
          <a:xfrm>
            <a:off x="504967" y="1218732"/>
            <a:ext cx="8188657" cy="1595721"/>
          </a:xfrm>
          <a:noFill/>
          <a:ln>
            <a:solidFill>
              <a:schemeClr val="tx2">
                <a:lumMod val="75000"/>
              </a:schemeClr>
            </a:solidFill>
          </a:ln>
        </p:spPr>
        <p:txBody>
          <a:bodyPr lIns="144000">
            <a:noAutofit/>
          </a:bodyPr>
          <a:lstStyle/>
          <a:p>
            <a:pPr marL="0" indent="0">
              <a:spcBef>
                <a:spcPts val="0"/>
              </a:spcBef>
              <a:buNone/>
            </a:pPr>
            <a:r>
              <a:rPr lang="fr-FR" sz="1600" dirty="0" smtClean="0">
                <a:solidFill>
                  <a:schemeClr val="tx2">
                    <a:lumMod val="75000"/>
                  </a:schemeClr>
                </a:solidFill>
              </a:rPr>
              <a:t>La relation entre Sorégies / SIEEDV et Séolis SIEDS peut se résumer à 3 ans de divergences et de conflits qui ont abouti à un blocage du dialogue entre les parties, trouvant son aboutissement dans:</a:t>
            </a:r>
          </a:p>
          <a:p>
            <a:pPr>
              <a:spcBef>
                <a:spcPts val="0"/>
              </a:spcBef>
              <a:buFontTx/>
              <a:buChar char="-"/>
            </a:pPr>
            <a:r>
              <a:rPr lang="fr-FR" sz="1600" dirty="0" smtClean="0">
                <a:solidFill>
                  <a:schemeClr val="tx2">
                    <a:lumMod val="75000"/>
                  </a:schemeClr>
                </a:solidFill>
              </a:rPr>
              <a:t>deux procédures contentieuses;</a:t>
            </a:r>
          </a:p>
          <a:p>
            <a:pPr>
              <a:spcBef>
                <a:spcPts val="0"/>
              </a:spcBef>
              <a:buFontTx/>
              <a:buChar char="-"/>
            </a:pPr>
            <a:r>
              <a:rPr lang="fr-FR" sz="1600" dirty="0" smtClean="0">
                <a:solidFill>
                  <a:schemeClr val="tx2">
                    <a:lumMod val="75000"/>
                  </a:schemeClr>
                </a:solidFill>
              </a:rPr>
              <a:t>Pour Séolis, une complexité de gestion et de définition de sa stratégie;</a:t>
            </a:r>
          </a:p>
          <a:p>
            <a:pPr>
              <a:spcBef>
                <a:spcPts val="0"/>
              </a:spcBef>
              <a:buFontTx/>
              <a:buChar char="-"/>
            </a:pPr>
            <a:r>
              <a:rPr lang="fr-FR" sz="1600" dirty="0" smtClean="0">
                <a:solidFill>
                  <a:schemeClr val="tx2">
                    <a:lumMod val="75000"/>
                  </a:schemeClr>
                </a:solidFill>
              </a:rPr>
              <a:t>Pour Sorégies, une immobilisation financière et en ressources internes importante.</a:t>
            </a:r>
            <a:endParaRPr lang="fr-FR" sz="1600" dirty="0">
              <a:solidFill>
                <a:schemeClr val="tx2">
                  <a:lumMod val="75000"/>
                </a:schemeClr>
              </a:solidFill>
            </a:endParaRP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3</a:t>
            </a:fld>
            <a:endParaRPr lang="fr-FR" dirty="0"/>
          </a:p>
        </p:txBody>
      </p:sp>
      <p:sp>
        <p:nvSpPr>
          <p:cNvPr id="7" name="Sous-titre 2"/>
          <p:cNvSpPr txBox="1">
            <a:spLocks/>
          </p:cNvSpPr>
          <p:nvPr/>
        </p:nvSpPr>
        <p:spPr>
          <a:xfrm>
            <a:off x="504967" y="2893151"/>
            <a:ext cx="8188657" cy="3329519"/>
          </a:xfrm>
          <a:prstGeom prst="rect">
            <a:avLst/>
          </a:prstGeom>
          <a:noFill/>
          <a:ln>
            <a:solidFill>
              <a:schemeClr val="tx2">
                <a:lumMod val="75000"/>
              </a:schemeClr>
            </a:solidFill>
          </a:ln>
        </p:spPr>
        <p:txBody>
          <a:bodyPr vert="horz" lIns="144000" tIns="45720" rIns="91440" bIns="45720" rtlCol="0">
            <a:noAutofit/>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Au cours du processus, deux divergences de fonds semblent s’être fait jour:</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600" b="1" i="0" u="none" strike="noStrike" kern="1200" cap="none" spc="0" normalizeH="0" baseline="0" noProof="0" dirty="0" smtClean="0">
                <a:ln>
                  <a:noFill/>
                </a:ln>
                <a:solidFill>
                  <a:schemeClr val="tx2">
                    <a:lumMod val="75000"/>
                  </a:schemeClr>
                </a:solidFill>
                <a:effectLst/>
                <a:uLnTx/>
                <a:uFillTx/>
                <a:latin typeface="+mn-lt"/>
                <a:ea typeface="+mn-ea"/>
                <a:cs typeface="+mn-cs"/>
              </a:rPr>
              <a:t>Au niveau financier</a:t>
            </a: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ayant permis à Sorégies de participer à son capital sur la base de la Valeur Nette Comptable des actifs apportés, veut faire valoir une certaine réciprocité.</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Sorégies souhaite valoriser sa participation dans Séolis et toute participation croisée sur son propre capital à une « valeur vénale », basée sur l’évaluation de l’option d’achat octroyée à Endesa en 2007 (in fine non exercée) et confirmée par la valeur d’entrée du Syndicat du Maine et Loire dans le capital de Sorégies.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fr-FR" sz="1600" b="1" i="0" u="none" strike="noStrike" kern="1200" cap="none" spc="0" normalizeH="0" baseline="0" noProof="0" dirty="0" smtClean="0">
                <a:ln>
                  <a:noFill/>
                </a:ln>
                <a:solidFill>
                  <a:schemeClr val="tx2">
                    <a:lumMod val="75000"/>
                  </a:schemeClr>
                </a:solidFill>
                <a:effectLst/>
                <a:uLnTx/>
                <a:uFillTx/>
                <a:latin typeface="+mn-lt"/>
                <a:ea typeface="+mn-ea"/>
                <a:cs typeface="+mn-cs"/>
              </a:rPr>
              <a:t>Au niveau stratégique et humain:</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s’estime trahie par ce qu’elle considère comme une « politique du fait accompli » menée par sa contrepartie, d’où le sentiment d’avoir « perdu la face ».</a:t>
            </a:r>
          </a:p>
          <a:p>
            <a:pPr marL="742950" marR="0" lvl="1" indent="-285750" algn="l" defTabSz="914400" rtl="0" eaLnBrk="1" fontAlgn="auto" latinLnBrk="0" hangingPunct="1">
              <a:lnSpc>
                <a:spcPct val="100000"/>
              </a:lnSpc>
              <a:spcBef>
                <a:spcPts val="0"/>
              </a:spcBef>
              <a:spcAft>
                <a:spcPts val="0"/>
              </a:spcAft>
              <a:buClrTx/>
              <a:buSzTx/>
              <a:buFontTx/>
              <a:buChar char="-"/>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Sorégies, de son côté, a dû poursuivre ses buts stratégiques  selon son propre calendrier, incompatible avec les atermoiements de Séolis.</a:t>
            </a:r>
          </a:p>
          <a:p>
            <a:pPr marL="742950" marR="0" lvl="1" indent="-285750" algn="l" defTabSz="914400" rtl="0" eaLnBrk="1" fontAlgn="auto" latinLnBrk="0" hangingPunct="1">
              <a:lnSpc>
                <a:spcPct val="100000"/>
              </a:lnSpc>
              <a:spcBef>
                <a:spcPts val="0"/>
              </a:spcBef>
              <a:spcAft>
                <a:spcPts val="0"/>
              </a:spcAft>
              <a:buClrTx/>
              <a:buSzTx/>
              <a:buFontTx/>
              <a:buChar char="-"/>
              <a:tabLst/>
              <a:defRPr/>
            </a:pPr>
            <a:endParaRPr kumimoji="0" lang="fr-FR" sz="1600" b="0" i="0" u="none" strike="noStrike" kern="1200" cap="none" spc="0" normalizeH="0" baseline="0" noProof="0" dirty="0">
              <a:ln>
                <a:noFill/>
              </a:ln>
              <a:solidFill>
                <a:schemeClr val="tx2">
                  <a:lumMod val="75000"/>
                </a:schemeClr>
              </a:solidFill>
              <a:effectLst/>
              <a:uLnTx/>
              <a:uFillTx/>
              <a:latin typeface="+mn-lt"/>
              <a:ea typeface="+mn-ea"/>
              <a:cs typeface="+mn-cs"/>
            </a:endParaRPr>
          </a:p>
        </p:txBody>
      </p:sp>
      <p:sp>
        <p:nvSpPr>
          <p:cNvPr id="8" name="Bouton d'action : Suivant 7">
            <a:hlinkClick r:id="rId2" action="ppaction://hlinksldjump" highlightClick="1"/>
          </p:cNvPr>
          <p:cNvSpPr/>
          <p:nvPr/>
        </p:nvSpPr>
        <p:spPr>
          <a:xfrm>
            <a:off x="8383979" y="2529445"/>
            <a:ext cx="296883" cy="28500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 xmlns:p14="http://schemas.microsoft.com/office/powerpoint/2010/main" val="39526230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1. Sorégies est en mesure de décider son avenir: Fusion avec Séolis vs Nouvelle Stratégie (2/2)</a:t>
            </a:r>
            <a:endParaRPr lang="fr-FR" sz="2400" dirty="0">
              <a:solidFill>
                <a:schemeClr val="tx2">
                  <a:lumMod val="75000"/>
                </a:schemeClr>
              </a:solidFill>
            </a:endParaRPr>
          </a:p>
        </p:txBody>
      </p:sp>
      <p:sp>
        <p:nvSpPr>
          <p:cNvPr id="3" name="Sous-titre 2"/>
          <p:cNvSpPr>
            <a:spLocks noGrp="1"/>
          </p:cNvSpPr>
          <p:nvPr>
            <p:ph idx="1"/>
          </p:nvPr>
        </p:nvSpPr>
        <p:spPr>
          <a:xfrm>
            <a:off x="636533" y="2494090"/>
            <a:ext cx="2700432" cy="1487360"/>
          </a:xfrm>
          <a:noFill/>
          <a:ln>
            <a:solidFill>
              <a:schemeClr val="tx2">
                <a:lumMod val="75000"/>
              </a:schemeClr>
            </a:solidFill>
          </a:ln>
        </p:spPr>
        <p:txBody>
          <a:bodyPr lIns="144000">
            <a:noAutofit/>
          </a:bodyPr>
          <a:lstStyle/>
          <a:p>
            <a:pPr marL="0" lvl="1" indent="0" algn="ctr">
              <a:spcBef>
                <a:spcPts val="0"/>
              </a:spcBef>
              <a:buNone/>
            </a:pPr>
            <a:r>
              <a:rPr lang="fr-FR" sz="1600" dirty="0" smtClean="0">
                <a:solidFill>
                  <a:schemeClr val="tx2">
                    <a:lumMod val="75000"/>
                  </a:schemeClr>
                </a:solidFill>
              </a:rPr>
              <a:t>Objective: créer la première ELD française, bénéficier des synergies en gestion réseau et commercialisation sur le territoire existant et préparer le développent future</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4</a:t>
            </a:fld>
            <a:endParaRPr lang="fr-FR" dirty="0"/>
          </a:p>
        </p:txBody>
      </p:sp>
      <p:sp>
        <p:nvSpPr>
          <p:cNvPr id="8" name="ZoneTexte 7"/>
          <p:cNvSpPr txBox="1"/>
          <p:nvPr/>
        </p:nvSpPr>
        <p:spPr>
          <a:xfrm>
            <a:off x="600909" y="2134645"/>
            <a:ext cx="273605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dirty="0" smtClean="0">
                <a:solidFill>
                  <a:schemeClr val="tx2">
                    <a:lumMod val="75000"/>
                  </a:schemeClr>
                </a:solidFill>
              </a:rPr>
              <a:t>Choix 1</a:t>
            </a:r>
            <a:r>
              <a:rPr lang="fr-FR" sz="1600" b="1" dirty="0" smtClean="0">
                <a:solidFill>
                  <a:schemeClr val="tx2">
                    <a:lumMod val="75000"/>
                  </a:schemeClr>
                </a:solidFill>
              </a:rPr>
              <a:t>: Fusion</a:t>
            </a:r>
          </a:p>
        </p:txBody>
      </p:sp>
      <p:sp>
        <p:nvSpPr>
          <p:cNvPr id="11" name="ZoneTexte 10"/>
          <p:cNvSpPr txBox="1"/>
          <p:nvPr/>
        </p:nvSpPr>
        <p:spPr>
          <a:xfrm>
            <a:off x="504966" y="1111459"/>
            <a:ext cx="8188657" cy="776720"/>
          </a:xfrm>
          <a:prstGeom prst="rect">
            <a:avLst/>
          </a:prstGeom>
          <a:noFill/>
          <a:ln>
            <a:solidFill>
              <a:schemeClr val="tx2">
                <a:lumMod val="75000"/>
              </a:schemeClr>
            </a:solidFill>
          </a:ln>
        </p:spPr>
        <p:txBody>
          <a:bodyPr vert="horz" lIns="144000" tIns="45720" rIns="91440" bIns="45720" rtlCol="0">
            <a:noAutofit/>
          </a:bodyPr>
          <a:lstStyle/>
          <a:p>
            <a:pPr marL="360363" lvl="1" indent="-342900"/>
            <a:r>
              <a:rPr lang="fr-FR" sz="1600" dirty="0" smtClean="0">
                <a:solidFill>
                  <a:schemeClr val="tx2">
                    <a:lumMod val="75000"/>
                  </a:schemeClr>
                </a:solidFill>
              </a:rPr>
              <a:t>Après l’expérience du passé, est à la main de Sorégies trancher dans la question de fond</a:t>
            </a:r>
            <a:r>
              <a:rPr lang="fr-FR" sz="1600" baseline="30000" dirty="0" smtClean="0">
                <a:solidFill>
                  <a:schemeClr val="tx2">
                    <a:lumMod val="75000"/>
                  </a:schemeClr>
                </a:solidFill>
              </a:rPr>
              <a:t>1</a:t>
            </a:r>
            <a:r>
              <a:rPr lang="fr-FR" sz="1600" b="1" dirty="0" smtClean="0">
                <a:solidFill>
                  <a:schemeClr val="tx2">
                    <a:lumMod val="75000"/>
                  </a:schemeClr>
                </a:solidFill>
              </a:rPr>
              <a:t>: Est il encore un objective la fusion avec Séolis ou il est arrivé le moment de changement de cap vers une autre stratégie plus plausible ?</a:t>
            </a:r>
          </a:p>
        </p:txBody>
      </p:sp>
      <p:sp>
        <p:nvSpPr>
          <p:cNvPr id="16" name="Sous-titre 2"/>
          <p:cNvSpPr txBox="1">
            <a:spLocks/>
          </p:cNvSpPr>
          <p:nvPr/>
        </p:nvSpPr>
        <p:spPr>
          <a:xfrm>
            <a:off x="4044738" y="2402304"/>
            <a:ext cx="4719251" cy="1670932"/>
          </a:xfrm>
          <a:prstGeom prst="rect">
            <a:avLst/>
          </a:prstGeom>
          <a:noFill/>
          <a:ln>
            <a:solidFill>
              <a:schemeClr val="tx2">
                <a:lumMod val="75000"/>
              </a:schemeClr>
            </a:solidFill>
          </a:ln>
        </p:spPr>
        <p:txBody>
          <a:bodyPr vert="horz" lIns="144000" tIns="45720" rIns="91440" bIns="45720" rtlCol="0">
            <a:noAutofit/>
          </a:bodyPr>
          <a:lstStyle/>
          <a:p>
            <a:pPr marL="177800" lvl="1" indent="-177800"/>
            <a:r>
              <a:rPr lang="fr-FR" sz="1600" dirty="0" smtClean="0">
                <a:solidFill>
                  <a:schemeClr val="tx2">
                    <a:lumMod val="75000"/>
                  </a:schemeClr>
                </a:solidFill>
              </a:rPr>
              <a:t>Défies à surmonter:</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Effacer les affronts du passé</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Régler les problèmes de valorisation du 15% et des règles de parité</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Accorder un vision stratégique commune </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 Accorder un nouveau protocole de fusion </a:t>
            </a:r>
            <a:r>
              <a:rPr lang="fr-FR" sz="1600" dirty="0" err="1" smtClean="0">
                <a:solidFill>
                  <a:schemeClr val="tx2">
                    <a:lumMod val="75000"/>
                  </a:schemeClr>
                </a:solidFill>
              </a:rPr>
              <a:t>credible</a:t>
            </a:r>
            <a:endParaRPr lang="fr-FR" sz="1600" dirty="0" smtClean="0">
              <a:solidFill>
                <a:schemeClr val="tx2">
                  <a:lumMod val="75000"/>
                </a:schemeClr>
              </a:solidFill>
            </a:endParaRPr>
          </a:p>
          <a:p>
            <a:pPr marL="177800" marR="0" lvl="1" indent="-177800" algn="l" defTabSz="914400" rtl="0" eaLnBrk="1" fontAlgn="auto" latinLnBrk="0" hangingPunct="1">
              <a:lnSpc>
                <a:spcPct val="100000"/>
              </a:lnSpc>
              <a:spcBef>
                <a:spcPts val="0"/>
              </a:spcBef>
              <a:spcAft>
                <a:spcPts val="0"/>
              </a:spcAft>
              <a:buClrTx/>
              <a:buSzTx/>
              <a:tabLst/>
              <a:defRPr/>
            </a:pP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2134645"/>
            <a:ext cx="2059164" cy="338554"/>
          </a:xfrm>
          <a:prstGeom prst="rect">
            <a:avLst/>
          </a:prstGeom>
          <a:noFill/>
          <a:ln>
            <a:noFill/>
          </a:ln>
        </p:spPr>
        <p:txBody>
          <a:bodyPr vert="horz" lIns="144000" tIns="45720" rIns="91440" bIns="45720" rtlCol="0">
            <a:noAutofit/>
          </a:bodyPr>
          <a:lstStyle/>
          <a:p>
            <a:pPr marL="360363" lvl="1" indent="-342900"/>
            <a:endParaRPr lang="fr-FR" sz="1600" dirty="0" smtClean="0">
              <a:solidFill>
                <a:schemeClr val="tx2">
                  <a:lumMod val="75000"/>
                </a:schemeClr>
              </a:solidFill>
            </a:endParaRPr>
          </a:p>
        </p:txBody>
      </p:sp>
      <p:cxnSp>
        <p:nvCxnSpPr>
          <p:cNvPr id="19" name="Connecteur en angle 18"/>
          <p:cNvCxnSpPr>
            <a:stCxn id="11" idx="1"/>
            <a:endCxn id="8" idx="1"/>
          </p:cNvCxnSpPr>
          <p:nvPr/>
        </p:nvCxnSpPr>
        <p:spPr>
          <a:xfrm rot="10800000" flipH="1" flipV="1">
            <a:off x="504965" y="1499818"/>
            <a:ext cx="95943" cy="804103"/>
          </a:xfrm>
          <a:prstGeom prst="bentConnector3">
            <a:avLst>
              <a:gd name="adj1" fmla="val -238266"/>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eur en angle 21"/>
          <p:cNvCxnSpPr>
            <a:stCxn id="3" idx="3"/>
            <a:endCxn id="16" idx="1"/>
          </p:cNvCxnSpPr>
          <p:nvPr/>
        </p:nvCxnSpPr>
        <p:spPr>
          <a:xfrm>
            <a:off x="3336965" y="3237770"/>
            <a:ext cx="707773" cy="158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Sous-titre 2"/>
          <p:cNvSpPr txBox="1">
            <a:spLocks/>
          </p:cNvSpPr>
          <p:nvPr/>
        </p:nvSpPr>
        <p:spPr>
          <a:xfrm>
            <a:off x="705806" y="4807799"/>
            <a:ext cx="2700432" cy="1487360"/>
          </a:xfrm>
          <a:prstGeom prst="rect">
            <a:avLst/>
          </a:prstGeom>
          <a:noFill/>
          <a:ln>
            <a:solidFill>
              <a:schemeClr val="tx2">
                <a:lumMod val="75000"/>
              </a:schemeClr>
            </a:solidFill>
          </a:ln>
        </p:spPr>
        <p:txBody>
          <a:bodyPr vert="horz" lIns="144000" tIns="45720" rIns="91440" bIns="45720" rtlCol="0">
            <a:noAutofit/>
          </a:bodyPr>
          <a:lstStyle/>
          <a:p>
            <a:pPr marL="0" marR="0" lvl="1" indent="0" algn="ctr" defTabSz="914400" rtl="0" eaLnBrk="1" fontAlgn="auto" latinLnBrk="0" hangingPunct="1">
              <a:lnSpc>
                <a:spcPct val="100000"/>
              </a:lnSpc>
              <a:spcBef>
                <a:spcPts val="0"/>
              </a:spcBef>
              <a:spcAft>
                <a:spcPts val="0"/>
              </a:spcAft>
              <a:buClrTx/>
              <a:buSzTx/>
              <a:buFont typeface="Arial" pitchFamily="34" charset="0"/>
              <a:buNone/>
              <a:tabLst/>
              <a:defRPr/>
            </a:pPr>
            <a:r>
              <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rPr>
              <a:t>Objective: un fois constaté que la fusion</a:t>
            </a:r>
            <a:r>
              <a:rPr kumimoji="0" lang="fr-FR" sz="1600" b="0" i="0" u="none" strike="noStrike" kern="1200" cap="none" spc="0" normalizeH="0" noProof="0" dirty="0" smtClean="0">
                <a:ln>
                  <a:noFill/>
                </a:ln>
                <a:solidFill>
                  <a:schemeClr val="tx2">
                    <a:lumMod val="75000"/>
                  </a:schemeClr>
                </a:solidFill>
                <a:effectLst/>
                <a:uLnTx/>
                <a:uFillTx/>
                <a:latin typeface="+mn-lt"/>
                <a:ea typeface="+mn-ea"/>
                <a:cs typeface="+mn-cs"/>
              </a:rPr>
              <a:t> avec Séolis est un frein, Sorégies doit mettre en place un nouvelle stratégie de croissance </a:t>
            </a: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28" name="ZoneTexte 27"/>
          <p:cNvSpPr txBox="1"/>
          <p:nvPr/>
        </p:nvSpPr>
        <p:spPr>
          <a:xfrm>
            <a:off x="670182" y="4448354"/>
            <a:ext cx="2736058" cy="33855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600" dirty="0" smtClean="0">
                <a:solidFill>
                  <a:schemeClr val="tx2">
                    <a:lumMod val="75000"/>
                  </a:schemeClr>
                </a:solidFill>
              </a:rPr>
              <a:t>Choix 2</a:t>
            </a:r>
            <a:r>
              <a:rPr lang="fr-FR" sz="1600" b="1" dirty="0" smtClean="0">
                <a:solidFill>
                  <a:schemeClr val="tx2">
                    <a:lumMod val="75000"/>
                  </a:schemeClr>
                </a:solidFill>
              </a:rPr>
              <a:t>: Nouvelle Stratégie</a:t>
            </a:r>
          </a:p>
        </p:txBody>
      </p:sp>
      <p:sp>
        <p:nvSpPr>
          <p:cNvPr id="29" name="Sous-titre 2"/>
          <p:cNvSpPr txBox="1">
            <a:spLocks/>
          </p:cNvSpPr>
          <p:nvPr/>
        </p:nvSpPr>
        <p:spPr>
          <a:xfrm>
            <a:off x="4114011" y="4716013"/>
            <a:ext cx="4719251" cy="1670932"/>
          </a:xfrm>
          <a:prstGeom prst="rect">
            <a:avLst/>
          </a:prstGeom>
          <a:noFill/>
          <a:ln>
            <a:solidFill>
              <a:schemeClr val="tx2">
                <a:lumMod val="75000"/>
              </a:schemeClr>
            </a:solidFill>
          </a:ln>
        </p:spPr>
        <p:txBody>
          <a:bodyPr vert="horz" lIns="144000" tIns="45720" rIns="91440" bIns="45720" rtlCol="0">
            <a:noAutofit/>
          </a:bodyPr>
          <a:lstStyle/>
          <a:p>
            <a:pPr marL="177800" lvl="1" indent="-177800"/>
            <a:r>
              <a:rPr lang="fr-FR" sz="1600" dirty="0" smtClean="0">
                <a:solidFill>
                  <a:schemeClr val="tx2">
                    <a:lumMod val="75000"/>
                  </a:schemeClr>
                </a:solidFill>
              </a:rPr>
              <a:t>Défies à surmonter:</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Définition de une nouvelle stratégie (nouveau Partner vs agir en solitaire)</a:t>
            </a:r>
          </a:p>
          <a:p>
            <a:pPr marL="177800" marR="0" lvl="1" indent="-177800" algn="l" defTabSz="914400" rtl="0" eaLnBrk="1" fontAlgn="auto" latinLnBrk="0" hangingPunct="1">
              <a:lnSpc>
                <a:spcPct val="100000"/>
              </a:lnSpc>
              <a:spcBef>
                <a:spcPts val="0"/>
              </a:spcBef>
              <a:spcAft>
                <a:spcPts val="0"/>
              </a:spcAft>
              <a:buClrTx/>
              <a:buSzTx/>
              <a:buFont typeface="+mj-lt"/>
              <a:buAutoNum type="arabicPeriod"/>
              <a:tabLst/>
              <a:defRPr/>
            </a:pPr>
            <a:r>
              <a:rPr lang="fr-FR" sz="1600" dirty="0" smtClean="0">
                <a:solidFill>
                  <a:schemeClr val="tx2">
                    <a:lumMod val="75000"/>
                  </a:schemeClr>
                </a:solidFill>
              </a:rPr>
              <a:t>Objective immédiate: optimiser la sortie de Séolis du point de vu politique, économique et social</a:t>
            </a:r>
            <a:endParaRPr kumimoji="0" lang="fr-FR" sz="16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cxnSp>
        <p:nvCxnSpPr>
          <p:cNvPr id="31" name="Connecteur en angle 30"/>
          <p:cNvCxnSpPr>
            <a:stCxn id="27" idx="3"/>
            <a:endCxn id="29" idx="1"/>
          </p:cNvCxnSpPr>
          <p:nvPr/>
        </p:nvCxnSpPr>
        <p:spPr>
          <a:xfrm>
            <a:off x="3406238" y="5551479"/>
            <a:ext cx="707773" cy="1588"/>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eur en angle 37"/>
          <p:cNvCxnSpPr>
            <a:stCxn id="11" idx="1"/>
            <a:endCxn id="28" idx="1"/>
          </p:cNvCxnSpPr>
          <p:nvPr/>
        </p:nvCxnSpPr>
        <p:spPr>
          <a:xfrm rot="10800000" flipH="1" flipV="1">
            <a:off x="504966" y="1499819"/>
            <a:ext cx="165216" cy="3117812"/>
          </a:xfrm>
          <a:prstGeom prst="bentConnector3">
            <a:avLst>
              <a:gd name="adj1" fmla="val -138364"/>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ZoneTexte 39"/>
          <p:cNvSpPr txBox="1"/>
          <p:nvPr/>
        </p:nvSpPr>
        <p:spPr>
          <a:xfrm>
            <a:off x="273133" y="6442502"/>
            <a:ext cx="2719449" cy="415498"/>
          </a:xfrm>
          <a:prstGeom prst="rect">
            <a:avLst/>
          </a:prstGeom>
          <a:noFill/>
        </p:spPr>
        <p:txBody>
          <a:bodyPr wrap="square" rtlCol="0">
            <a:spAutoFit/>
          </a:bodyPr>
          <a:lstStyle/>
          <a:p>
            <a:r>
              <a:rPr lang="fr-FR" sz="1050" baseline="30000" dirty="0" smtClean="0"/>
              <a:t>1</a:t>
            </a:r>
            <a:r>
              <a:rPr lang="fr-FR" sz="1050" dirty="0" smtClean="0"/>
              <a:t> Des nombreuses alternatives ont été analysés voir backup</a:t>
            </a:r>
            <a:endParaRPr lang="fr-FR" sz="1050" dirty="0"/>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a:t>
            </a:r>
            <a:r>
              <a:rPr lang="fr-FR" sz="2400" dirty="0" smtClean="0">
                <a:solidFill>
                  <a:schemeClr val="tx2">
                    <a:lumMod val="75000"/>
                  </a:schemeClr>
                </a:solidFill>
              </a:rPr>
              <a:t>Sorégies-Séolis (1/2)</a:t>
            </a:r>
            <a:endParaRPr lang="fr-FR" sz="24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5</a:t>
            </a:fld>
            <a:endParaRPr lang="fr-FR" dirty="0"/>
          </a:p>
        </p:txBody>
      </p:sp>
      <p:sp>
        <p:nvSpPr>
          <p:cNvPr id="8" name="ZoneTexte 7"/>
          <p:cNvSpPr txBox="1"/>
          <p:nvPr/>
        </p:nvSpPr>
        <p:spPr>
          <a:xfrm>
            <a:off x="304034" y="2182145"/>
            <a:ext cx="2007771" cy="2871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400" b="1" dirty="0" smtClean="0">
                <a:solidFill>
                  <a:schemeClr val="tx2">
                    <a:lumMod val="75000"/>
                  </a:schemeClr>
                </a:solidFill>
              </a:rPr>
              <a:t>Fusion </a:t>
            </a:r>
            <a:r>
              <a:rPr lang="fr-FR" sz="1400" b="1" dirty="0" smtClean="0">
                <a:solidFill>
                  <a:schemeClr val="tx2">
                    <a:lumMod val="75000"/>
                  </a:schemeClr>
                </a:solidFill>
              </a:rPr>
              <a:t>Avantages</a:t>
            </a:r>
            <a:endParaRPr lang="fr-FR" sz="1400" b="1" dirty="0" smtClean="0">
              <a:solidFill>
                <a:schemeClr val="tx2">
                  <a:lumMod val="75000"/>
                </a:schemeClr>
              </a:solidFill>
            </a:endParaRPr>
          </a:p>
        </p:txBody>
      </p:sp>
      <p:sp>
        <p:nvSpPr>
          <p:cNvPr id="11" name="ZoneTexte 10"/>
          <p:cNvSpPr txBox="1"/>
          <p:nvPr/>
        </p:nvSpPr>
        <p:spPr>
          <a:xfrm>
            <a:off x="90215" y="1135209"/>
            <a:ext cx="8899405" cy="800468"/>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b="1" dirty="0" smtClean="0">
                <a:solidFill>
                  <a:schemeClr val="tx2">
                    <a:lumMod val="75000"/>
                  </a:schemeClr>
                </a:solidFill>
              </a:rPr>
              <a:t>Une fusion Sorégies/Séolis a du sens industriel</a:t>
            </a:r>
            <a:r>
              <a:rPr lang="fr-FR" sz="1600" dirty="0" smtClean="0">
                <a:solidFill>
                  <a:schemeClr val="tx2">
                    <a:lumMod val="75000"/>
                  </a:schemeClr>
                </a:solidFill>
              </a:rPr>
              <a:t>: deux réseaux de distribution connexes, </a:t>
            </a:r>
            <a:r>
              <a:rPr lang="fr-FR" sz="1600" dirty="0" err="1" smtClean="0">
                <a:solidFill>
                  <a:schemeClr val="tx2">
                    <a:lumMod val="75000"/>
                  </a:schemeClr>
                </a:solidFill>
              </a:rPr>
              <a:t>deuc</a:t>
            </a:r>
            <a:r>
              <a:rPr lang="fr-FR" sz="1600" dirty="0" smtClean="0">
                <a:solidFill>
                  <a:schemeClr val="tx2">
                    <a:lumMod val="75000"/>
                  </a:schemeClr>
                </a:solidFill>
              </a:rPr>
              <a:t> </a:t>
            </a:r>
            <a:r>
              <a:rPr lang="fr-FR" sz="1600" dirty="0" err="1" smtClean="0">
                <a:solidFill>
                  <a:schemeClr val="tx2">
                    <a:lumMod val="75000"/>
                  </a:schemeClr>
                </a:solidFill>
              </a:rPr>
              <a:t>societés</a:t>
            </a:r>
            <a:r>
              <a:rPr lang="fr-FR" sz="1600" dirty="0" smtClean="0">
                <a:solidFill>
                  <a:schemeClr val="tx2">
                    <a:lumMod val="75000"/>
                  </a:schemeClr>
                </a:solidFill>
              </a:rPr>
              <a:t> complémentaires au niveau financier et dans l’adaptation aux défis des nouveaux marchés. Mais il s’agis de deux entreprises très éloignées en stratégie, vision et management.</a:t>
            </a:r>
            <a:endParaRPr lang="fr-FR" sz="1600" b="1" dirty="0" smtClean="0">
              <a:solidFill>
                <a:schemeClr val="tx2">
                  <a:lumMod val="75000"/>
                </a:schemeClr>
              </a:solidFill>
            </a:endParaRPr>
          </a:p>
        </p:txBody>
      </p:sp>
      <p:sp>
        <p:nvSpPr>
          <p:cNvPr id="16" name="Sous-titre 2"/>
          <p:cNvSpPr txBox="1">
            <a:spLocks/>
          </p:cNvSpPr>
          <p:nvPr/>
        </p:nvSpPr>
        <p:spPr>
          <a:xfrm>
            <a:off x="339682" y="2509179"/>
            <a:ext cx="4019227" cy="2644707"/>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00B050"/>
              </a:buClr>
              <a:buSzPct val="120000"/>
              <a:buFont typeface="Calibri" pitchFamily="34" charset="0"/>
              <a:buChar char="+"/>
            </a:pPr>
            <a:r>
              <a:rPr lang="fr-FR" sz="1200" dirty="0" smtClean="0">
                <a:solidFill>
                  <a:schemeClr val="tx2">
                    <a:lumMod val="75000"/>
                  </a:schemeClr>
                </a:solidFill>
              </a:rPr>
              <a:t>Création du </a:t>
            </a:r>
            <a:r>
              <a:rPr lang="fr-FR" sz="1200" b="1" dirty="0" smtClean="0">
                <a:solidFill>
                  <a:schemeClr val="tx2">
                    <a:lumMod val="75000"/>
                  </a:schemeClr>
                </a:solidFill>
              </a:rPr>
              <a:t>premier ELD indépendant </a:t>
            </a:r>
            <a:r>
              <a:rPr lang="fr-FR" sz="1200" dirty="0" smtClean="0">
                <a:solidFill>
                  <a:schemeClr val="tx2">
                    <a:lumMod val="75000"/>
                  </a:schemeClr>
                </a:solidFill>
              </a:rPr>
              <a:t>de France. Pouvoir de lobbying renforcé.</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baseline="0" noProof="0" dirty="0" smtClean="0">
                <a:ln>
                  <a:noFill/>
                </a:ln>
                <a:solidFill>
                  <a:schemeClr val="tx2">
                    <a:lumMod val="75000"/>
                  </a:schemeClr>
                </a:solidFill>
                <a:effectLst/>
                <a:uLnTx/>
                <a:uFillTx/>
                <a:latin typeface="+mn-lt"/>
                <a:ea typeface="+mn-ea"/>
                <a:cs typeface="+mn-cs"/>
              </a:rPr>
              <a:t>Positionnement</a:t>
            </a: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 pour le</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 futur </a:t>
            </a:r>
            <a:r>
              <a:rPr kumimoji="0" lang="fr-FR" sz="1200" b="1" i="0" u="none" strike="noStrike" kern="1200" cap="none" spc="0" normalizeH="0" noProof="0" dirty="0" smtClean="0">
                <a:ln>
                  <a:noFill/>
                </a:ln>
                <a:solidFill>
                  <a:schemeClr val="tx2">
                    <a:lumMod val="75000"/>
                  </a:schemeClr>
                </a:solidFill>
                <a:effectLst/>
                <a:uLnTx/>
                <a:uFillTx/>
                <a:latin typeface="+mn-lt"/>
                <a:ea typeface="+mn-ea"/>
                <a:cs typeface="+mn-cs"/>
              </a:rPr>
              <a:t>renouvèlement des concessions de distribution</a:t>
            </a:r>
          </a:p>
          <a:p>
            <a:pPr marL="177800" lvl="1" indent="-177800">
              <a:spcAft>
                <a:spcPts val="600"/>
              </a:spcAft>
              <a:buClr>
                <a:srgbClr val="00B050"/>
              </a:buClr>
              <a:buSzPct val="120000"/>
              <a:buFont typeface="Calibri" pitchFamily="34" charset="0"/>
              <a:buChar char="+"/>
            </a:pPr>
            <a:r>
              <a:rPr lang="fr-FR" sz="1200" b="1" baseline="0" dirty="0" smtClean="0">
                <a:solidFill>
                  <a:schemeClr val="tx2">
                    <a:lumMod val="75000"/>
                  </a:schemeClr>
                </a:solidFill>
              </a:rPr>
              <a:t>Dilutio</a:t>
            </a:r>
            <a:r>
              <a:rPr lang="fr-FR" sz="1200" b="1" dirty="0" smtClean="0">
                <a:solidFill>
                  <a:schemeClr val="tx2">
                    <a:lumMod val="75000"/>
                  </a:schemeClr>
                </a:solidFill>
              </a:rPr>
              <a:t>n de la dette </a:t>
            </a:r>
            <a:r>
              <a:rPr lang="fr-FR" sz="1200" dirty="0" smtClean="0">
                <a:solidFill>
                  <a:schemeClr val="tx2">
                    <a:lumMod val="75000"/>
                  </a:schemeClr>
                </a:solidFill>
              </a:rPr>
              <a:t>de Sorégies</a:t>
            </a:r>
          </a:p>
          <a:p>
            <a:pPr marL="177800" lvl="1" indent="-177800">
              <a:spcAft>
                <a:spcPts val="600"/>
              </a:spcAft>
              <a:buClr>
                <a:srgbClr val="00B050"/>
              </a:buClr>
              <a:buSzPct val="120000"/>
              <a:buFont typeface="Calibri" pitchFamily="34" charset="0"/>
              <a:buChar char="+"/>
            </a:pPr>
            <a:r>
              <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kumimoji="0" lang="fr-FR" sz="1200" b="1" i="0" u="none" strike="noStrike" kern="1200" cap="none" spc="0" normalizeH="0" baseline="0" noProof="0" dirty="0" smtClean="0">
                <a:ln>
                  <a:noFill/>
                </a:ln>
                <a:solidFill>
                  <a:schemeClr val="tx2">
                    <a:lumMod val="75000"/>
                  </a:schemeClr>
                </a:solidFill>
                <a:effectLst/>
                <a:uLnTx/>
                <a:uFillTx/>
                <a:latin typeface="+mn-lt"/>
                <a:ea typeface="+mn-ea"/>
                <a:cs typeface="+mn-cs"/>
              </a:rPr>
              <a:t>Partage</a:t>
            </a:r>
            <a:r>
              <a:rPr kumimoji="0" lang="fr-FR" sz="1200" b="1" i="0" u="none" strike="noStrike" kern="1200" cap="none" spc="0" normalizeH="0" noProof="0" dirty="0" smtClean="0">
                <a:ln>
                  <a:noFill/>
                </a:ln>
                <a:solidFill>
                  <a:schemeClr val="tx2">
                    <a:lumMod val="75000"/>
                  </a:schemeClr>
                </a:solidFill>
                <a:effectLst/>
                <a:uLnTx/>
                <a:uFillTx/>
                <a:latin typeface="+mn-lt"/>
                <a:ea typeface="+mn-ea"/>
                <a:cs typeface="+mn-cs"/>
              </a:rPr>
              <a:t> du risque </a:t>
            </a:r>
            <a:r>
              <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rPr>
              <a:t>de l’activité en libre marché (production et commercialisation)</a:t>
            </a:r>
          </a:p>
          <a:p>
            <a:pPr marL="177800" lvl="1" indent="-177800">
              <a:spcAft>
                <a:spcPts val="600"/>
              </a:spcAft>
              <a:buClr>
                <a:srgbClr val="00B050"/>
              </a:buClr>
              <a:buSzPct val="120000"/>
              <a:buFont typeface="Calibri" pitchFamily="34" charset="0"/>
              <a:buChar char="+"/>
            </a:pPr>
            <a:r>
              <a:rPr lang="fr-FR" sz="1200" b="1" noProof="0" dirty="0" smtClean="0">
                <a:solidFill>
                  <a:schemeClr val="tx2">
                    <a:lumMod val="75000"/>
                  </a:schemeClr>
                </a:solidFill>
              </a:rPr>
              <a:t>Meilleur portfolio de clients a tarif réglementé</a:t>
            </a:r>
          </a:p>
          <a:p>
            <a:pPr marL="177800" lvl="1" indent="-177800">
              <a:spcAft>
                <a:spcPts val="600"/>
              </a:spcAft>
              <a:buClr>
                <a:srgbClr val="00B050"/>
              </a:buClr>
              <a:buSzPct val="120000"/>
              <a:buFont typeface="Calibri" pitchFamily="34" charset="0"/>
              <a:buChar char="+"/>
            </a:pPr>
            <a:r>
              <a:rPr kumimoji="0" lang="fr-FR" sz="1200" b="1" i="0" u="none" strike="noStrike" kern="1200" cap="none" spc="0" normalizeH="0" dirty="0" smtClean="0">
                <a:ln>
                  <a:noFill/>
                </a:ln>
                <a:solidFill>
                  <a:schemeClr val="tx2">
                    <a:lumMod val="75000"/>
                  </a:schemeClr>
                </a:solidFill>
                <a:effectLst/>
                <a:uLnTx/>
                <a:uFillTx/>
                <a:latin typeface="+mn-lt"/>
                <a:ea typeface="+mn-ea"/>
                <a:cs typeface="+mn-cs"/>
              </a:rPr>
              <a:t>Economies d’échelle </a:t>
            </a:r>
            <a:r>
              <a:rPr kumimoji="0" lang="fr-FR" sz="1200" b="0" i="0" u="none" strike="noStrike" kern="1200" cap="none" spc="0" normalizeH="0" dirty="0" smtClean="0">
                <a:ln>
                  <a:noFill/>
                </a:ln>
                <a:solidFill>
                  <a:schemeClr val="tx2">
                    <a:lumMod val="75000"/>
                  </a:schemeClr>
                </a:solidFill>
                <a:effectLst/>
                <a:uLnTx/>
                <a:uFillTx/>
                <a:latin typeface="+mn-lt"/>
                <a:ea typeface="+mn-ea"/>
                <a:cs typeface="+mn-cs"/>
              </a:rPr>
              <a:t>dans la gestion du réseau et dans l’activité commercial</a:t>
            </a:r>
          </a:p>
          <a:p>
            <a:pPr marL="177800" lvl="1" indent="-177800">
              <a:spcAft>
                <a:spcPts val="600"/>
              </a:spcAft>
              <a:buClr>
                <a:srgbClr val="00B050"/>
              </a:buClr>
              <a:buSzPct val="120000"/>
              <a:buFont typeface="Calibri" pitchFamily="34" charset="0"/>
              <a:buChar char="+"/>
            </a:pPr>
            <a:r>
              <a:rPr lang="fr-FR" sz="1200" noProof="0" dirty="0" smtClean="0">
                <a:solidFill>
                  <a:schemeClr val="tx2">
                    <a:lumMod val="75000"/>
                  </a:schemeClr>
                </a:solidFill>
              </a:rPr>
              <a:t>La fusion est politiquement et socialement très bien perçu</a:t>
            </a:r>
            <a:endParaRPr kumimoji="0" lang="fr-FR" sz="1200" b="0" i="0" u="none" strike="noStrike" kern="1200" cap="none" spc="0" normalizeH="0" noProof="0" dirty="0" smtClean="0">
              <a:ln>
                <a:noFill/>
              </a:ln>
              <a:solidFill>
                <a:schemeClr val="tx2">
                  <a:lumMod val="75000"/>
                </a:schemeClr>
              </a:solidFill>
              <a:effectLst/>
              <a:uLnTx/>
              <a:uFillTx/>
              <a:latin typeface="+mn-lt"/>
              <a:ea typeface="+mn-ea"/>
              <a:cs typeface="+mn-cs"/>
            </a:endParaRPr>
          </a:p>
          <a:p>
            <a:pPr marL="177800" lvl="1" indent="-177800">
              <a:buClr>
                <a:srgbClr val="00B050"/>
              </a:buClr>
              <a:buSzPct val="120000"/>
              <a:buFont typeface="Calibri" pitchFamily="34" charset="0"/>
              <a:buChar char="+"/>
            </a:pPr>
            <a:endParaRPr kumimoji="0" lang="fr-FR" sz="1200" b="0" i="0" u="none" strike="noStrike" kern="1200" cap="none" spc="0" normalizeH="0" baseline="0" noProof="0" dirty="0" smtClean="0">
              <a:ln>
                <a:noFill/>
              </a:ln>
              <a:solidFill>
                <a:schemeClr val="tx2">
                  <a:lumMod val="75000"/>
                </a:schemeClr>
              </a:solidFill>
              <a:effectLst/>
              <a:uLnTx/>
              <a:uFillTx/>
              <a:latin typeface="+mn-lt"/>
              <a:ea typeface="+mn-ea"/>
              <a:cs typeface="+mn-cs"/>
            </a:endParaRPr>
          </a:p>
        </p:txBody>
      </p:sp>
      <p:sp>
        <p:nvSpPr>
          <p:cNvPr id="17" name="ZoneTexte 16"/>
          <p:cNvSpPr txBox="1"/>
          <p:nvPr/>
        </p:nvSpPr>
        <p:spPr>
          <a:xfrm>
            <a:off x="3878499" y="2182145"/>
            <a:ext cx="2031216" cy="287131"/>
          </a:xfrm>
          <a:prstGeom prst="rect">
            <a:avLst/>
          </a:prstGeom>
          <a:noFill/>
          <a:ln>
            <a:noFill/>
          </a:ln>
        </p:spPr>
        <p:txBody>
          <a:bodyPr vert="horz" lIns="144000" tIns="45720" rIns="91440" bIns="45720" rtlCol="0">
            <a:noAutofit/>
          </a:bodyPr>
          <a:lstStyle/>
          <a:p>
            <a:pPr marL="360363" lvl="1" indent="-342900"/>
            <a:endParaRPr lang="fr-FR" sz="1400" dirty="0" smtClean="0">
              <a:solidFill>
                <a:schemeClr val="tx2">
                  <a:lumMod val="75000"/>
                </a:schemeClr>
              </a:solidFill>
            </a:endParaRPr>
          </a:p>
        </p:txBody>
      </p:sp>
      <p:sp>
        <p:nvSpPr>
          <p:cNvPr id="25" name="ZoneTexte 24"/>
          <p:cNvSpPr txBox="1"/>
          <p:nvPr/>
        </p:nvSpPr>
        <p:spPr>
          <a:xfrm>
            <a:off x="4543534" y="2182145"/>
            <a:ext cx="2007771" cy="2871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pPr marL="0" lvl="1" indent="-342900"/>
            <a:r>
              <a:rPr lang="fr-FR" sz="1400" b="1" dirty="0" smtClean="0">
                <a:solidFill>
                  <a:schemeClr val="tx2">
                    <a:lumMod val="75000"/>
                  </a:schemeClr>
                </a:solidFill>
              </a:rPr>
              <a:t>Fusion </a:t>
            </a:r>
            <a:r>
              <a:rPr lang="fr-FR" sz="1400" b="1" dirty="0" smtClean="0">
                <a:solidFill>
                  <a:schemeClr val="tx2">
                    <a:lumMod val="75000"/>
                  </a:schemeClr>
                </a:solidFill>
              </a:rPr>
              <a:t>Inconvénients</a:t>
            </a:r>
            <a:endParaRPr lang="fr-FR" sz="1400" b="1" dirty="0" smtClean="0">
              <a:solidFill>
                <a:schemeClr val="tx2">
                  <a:lumMod val="75000"/>
                </a:schemeClr>
              </a:solidFill>
            </a:endParaRPr>
          </a:p>
        </p:txBody>
      </p:sp>
      <p:sp>
        <p:nvSpPr>
          <p:cNvPr id="26" name="Sous-titre 2"/>
          <p:cNvSpPr txBox="1">
            <a:spLocks/>
          </p:cNvSpPr>
          <p:nvPr/>
        </p:nvSpPr>
        <p:spPr>
          <a:xfrm>
            <a:off x="4567306" y="2493813"/>
            <a:ext cx="4161058" cy="2657739"/>
          </a:xfrm>
          <a:prstGeom prst="rect">
            <a:avLst/>
          </a:prstGeom>
          <a:noFill/>
          <a:ln>
            <a:solidFill>
              <a:schemeClr val="tx2">
                <a:lumMod val="75000"/>
              </a:schemeClr>
            </a:solidFill>
          </a:ln>
        </p:spPr>
        <p:txBody>
          <a:bodyPr vert="horz" lIns="144000" tIns="45720" rIns="91440" bIns="45720" rtlCol="0">
            <a:noAutofit/>
          </a:bodyPr>
          <a:lstStyle/>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La </a:t>
            </a:r>
            <a:r>
              <a:rPr lang="fr-FR" sz="1200" b="1" dirty="0" smtClean="0">
                <a:solidFill>
                  <a:schemeClr val="tx2">
                    <a:lumMod val="75000"/>
                  </a:schemeClr>
                </a:solidFill>
              </a:rPr>
              <a:t>vision stratégique  </a:t>
            </a:r>
            <a:r>
              <a:rPr lang="fr-FR" sz="1200" dirty="0" smtClean="0">
                <a:solidFill>
                  <a:schemeClr val="tx2">
                    <a:lumMod val="75000"/>
                  </a:schemeClr>
                </a:solidFill>
              </a:rPr>
              <a:t>des sociétés est très </a:t>
            </a:r>
            <a:r>
              <a:rPr lang="fr-FR" sz="1200" b="1" dirty="0" smtClean="0">
                <a:solidFill>
                  <a:schemeClr val="tx2">
                    <a:lumMod val="75000"/>
                  </a:schemeClr>
                </a:solidFill>
              </a:rPr>
              <a:t>divergente</a:t>
            </a:r>
            <a:r>
              <a:rPr lang="fr-FR" sz="1200" dirty="0" smtClean="0">
                <a:solidFill>
                  <a:schemeClr val="tx2">
                    <a:lumMod val="75000"/>
                  </a:schemeClr>
                </a:solidFill>
              </a:rPr>
              <a:t>: Sorégies cherche un consolidation de l’expansion, Séolis défendre la position actuel.</a:t>
            </a:r>
          </a:p>
          <a:p>
            <a:pPr marL="177800" lvl="1" indent="-177800">
              <a:spcAft>
                <a:spcPts val="600"/>
              </a:spcAft>
              <a:buClr>
                <a:srgbClr val="FF0000"/>
              </a:buClr>
              <a:buSzPct val="200000"/>
              <a:buFont typeface="Calibri" pitchFamily="34" charset="0"/>
              <a:buChar char="-"/>
            </a:pPr>
            <a:r>
              <a:rPr lang="fr-FR" sz="1200" b="1" dirty="0" smtClean="0">
                <a:solidFill>
                  <a:schemeClr val="tx2">
                    <a:lumMod val="75000"/>
                  </a:schemeClr>
                </a:solidFill>
              </a:rPr>
              <a:t>La parité est un dogme pour Séolis </a:t>
            </a:r>
            <a:r>
              <a:rPr lang="fr-FR" sz="1200" dirty="0" smtClean="0">
                <a:solidFill>
                  <a:schemeClr val="tx2">
                    <a:lumMod val="75000"/>
                  </a:schemeClr>
                </a:solidFill>
              </a:rPr>
              <a:t>discuté par Sorégies. Sorégies a évolué dans le marché libre et s’a éloigné de Séolis.</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smtClean="0">
                <a:solidFill>
                  <a:schemeClr val="tx2">
                    <a:lumMod val="75000"/>
                  </a:schemeClr>
                </a:solidFill>
              </a:rPr>
              <a:t>management</a:t>
            </a:r>
            <a:r>
              <a:rPr lang="fr-FR" sz="1200" dirty="0" smtClean="0">
                <a:solidFill>
                  <a:schemeClr val="tx2">
                    <a:lumMod val="75000"/>
                  </a:schemeClr>
                </a:solidFill>
              </a:rPr>
              <a:t> des deux sociétés est </a:t>
            </a:r>
            <a:r>
              <a:rPr lang="fr-FR" sz="1200" b="1" dirty="0" smtClean="0">
                <a:solidFill>
                  <a:schemeClr val="tx2">
                    <a:lumMod val="75000"/>
                  </a:schemeClr>
                </a:solidFill>
              </a:rPr>
              <a:t>très différent</a:t>
            </a:r>
            <a:r>
              <a:rPr lang="fr-FR" sz="1200" dirty="0" smtClean="0">
                <a:solidFill>
                  <a:schemeClr val="tx2">
                    <a:lumMod val="75000"/>
                  </a:schemeClr>
                </a:solidFill>
              </a:rPr>
              <a:t>. Le positionnement des Syndicats aussi.</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smtClean="0">
                <a:solidFill>
                  <a:schemeClr val="tx2">
                    <a:lumMod val="75000"/>
                  </a:schemeClr>
                </a:solidFill>
              </a:rPr>
              <a:t>procès de fusion est très incertain</a:t>
            </a:r>
            <a:r>
              <a:rPr lang="fr-FR" sz="1200" dirty="0" smtClean="0">
                <a:solidFill>
                  <a:schemeClr val="tx2">
                    <a:lumMod val="75000"/>
                  </a:schemeClr>
                </a:solidFill>
              </a:rPr>
              <a:t>. Le transitoire, en cas de réussite sera  long et complexe.</a:t>
            </a:r>
          </a:p>
          <a:p>
            <a:pPr marL="177800" lvl="1" indent="-177800">
              <a:spcAft>
                <a:spcPts val="600"/>
              </a:spcAft>
              <a:buClr>
                <a:srgbClr val="FF0000"/>
              </a:buClr>
              <a:buSzPct val="200000"/>
              <a:buFont typeface="Calibri" pitchFamily="34" charset="0"/>
              <a:buChar char="-"/>
            </a:pPr>
            <a:r>
              <a:rPr lang="fr-FR" sz="1200" dirty="0" smtClean="0">
                <a:solidFill>
                  <a:schemeClr val="tx2">
                    <a:lumMod val="75000"/>
                  </a:schemeClr>
                </a:solidFill>
              </a:rPr>
              <a:t>Le </a:t>
            </a:r>
            <a:r>
              <a:rPr lang="fr-FR" sz="1200" b="1" dirty="0" smtClean="0">
                <a:solidFill>
                  <a:schemeClr val="tx2">
                    <a:lumMod val="75000"/>
                  </a:schemeClr>
                </a:solidFill>
              </a:rPr>
              <a:t>synergies </a:t>
            </a:r>
            <a:r>
              <a:rPr lang="fr-FR" sz="1200" dirty="0" smtClean="0">
                <a:solidFill>
                  <a:schemeClr val="tx2">
                    <a:lumMod val="75000"/>
                  </a:schemeClr>
                </a:solidFill>
              </a:rPr>
              <a:t>en distribution seulement sont achevables </a:t>
            </a:r>
            <a:r>
              <a:rPr lang="fr-FR" sz="1200" b="1" dirty="0" smtClean="0">
                <a:solidFill>
                  <a:schemeClr val="tx2">
                    <a:lumMod val="75000"/>
                  </a:schemeClr>
                </a:solidFill>
              </a:rPr>
              <a:t>avec </a:t>
            </a:r>
            <a:r>
              <a:rPr lang="fr-FR" sz="1200" b="1" dirty="0" smtClean="0">
                <a:solidFill>
                  <a:schemeClr val="tx2">
                    <a:lumMod val="75000"/>
                  </a:schemeClr>
                </a:solidFill>
              </a:rPr>
              <a:t>sacrifices sociales</a:t>
            </a:r>
          </a:p>
          <a:p>
            <a:pPr marL="177800" lvl="1" indent="-177800">
              <a:spcAft>
                <a:spcPts val="600"/>
              </a:spcAft>
              <a:buClr>
                <a:srgbClr val="FF0000"/>
              </a:buClr>
              <a:buSzPct val="200000"/>
              <a:buFont typeface="Calibri" pitchFamily="34" charset="0"/>
              <a:buChar char="-"/>
            </a:pPr>
            <a:endParaRPr lang="fr-FR" sz="1200" dirty="0" smtClean="0">
              <a:solidFill>
                <a:schemeClr val="tx2">
                  <a:lumMod val="75000"/>
                </a:schemeClr>
              </a:solidFill>
            </a:endParaRPr>
          </a:p>
          <a:p>
            <a:pPr marL="177800" lvl="1" indent="-177800">
              <a:buClr>
                <a:srgbClr val="FF0000"/>
              </a:buClr>
              <a:buSzPct val="200000"/>
              <a:buFont typeface="Calibri" pitchFamily="34" charset="0"/>
              <a:buChar char="-"/>
            </a:pPr>
            <a:endParaRPr lang="fr-FR" sz="1200" dirty="0" smtClean="0">
              <a:solidFill>
                <a:schemeClr val="tx2">
                  <a:lumMod val="75000"/>
                </a:schemeClr>
              </a:solidFill>
            </a:endParaRPr>
          </a:p>
        </p:txBody>
      </p:sp>
      <p:sp>
        <p:nvSpPr>
          <p:cNvPr id="33" name="Bouton d'action : Suivant 32">
            <a:hlinkClick r:id="rId3" action="ppaction://hlinksldjump" highlightClick="1"/>
          </p:cNvPr>
          <p:cNvSpPr/>
          <p:nvPr/>
        </p:nvSpPr>
        <p:spPr>
          <a:xfrm>
            <a:off x="6674029" y="2909455"/>
            <a:ext cx="187333" cy="171214"/>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39" name="ZoneTexte 38"/>
          <p:cNvSpPr txBox="1"/>
          <p:nvPr/>
        </p:nvSpPr>
        <p:spPr>
          <a:xfrm>
            <a:off x="1674443" y="5353573"/>
            <a:ext cx="5759510" cy="95222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600" b="1" dirty="0" smtClean="0">
                <a:solidFill>
                  <a:schemeClr val="tx2">
                    <a:lumMod val="75000"/>
                  </a:schemeClr>
                </a:solidFill>
              </a:rPr>
              <a:t>Reprendre le chemin de la fusion seulement est recommandable s’il y a des vrais possibilités de réussite</a:t>
            </a:r>
            <a:r>
              <a:rPr lang="fr-FR" sz="1600" dirty="0" smtClean="0">
                <a:solidFill>
                  <a:schemeClr val="tx2">
                    <a:lumMod val="75000"/>
                  </a:schemeClr>
                </a:solidFill>
              </a:rPr>
              <a:t>. En cas contraire, ce choix devient un perte du temps et d’opportunités pour Sorégies</a:t>
            </a:r>
            <a:endParaRPr lang="fr-FR" sz="1600" dirty="0">
              <a:solidFill>
                <a:schemeClr val="tx2">
                  <a:lumMod val="75000"/>
                </a:schemeClr>
              </a:solidFill>
            </a:endParaRPr>
          </a:p>
        </p:txBody>
      </p:sp>
      <p:pic>
        <p:nvPicPr>
          <p:cNvPr id="37" name="Picture 5"/>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855042" y="5477155"/>
            <a:ext cx="798527" cy="69549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0" name="Bouton d'action : Suivant 39">
            <a:hlinkClick r:id="rId5" action="ppaction://hlinksldjump" highlightClick="1"/>
          </p:cNvPr>
          <p:cNvSpPr/>
          <p:nvPr/>
        </p:nvSpPr>
        <p:spPr>
          <a:xfrm>
            <a:off x="5367649" y="3550717"/>
            <a:ext cx="175712" cy="151074"/>
          </a:xfrm>
          <a:prstGeom prst="actionButtonForwardNext">
            <a:avLst/>
          </a:prstGeom>
          <a:solidFill>
            <a:schemeClr val="accent1"/>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2.- Fusion </a:t>
            </a:r>
            <a:r>
              <a:rPr lang="fr-FR" sz="2400" dirty="0" smtClean="0">
                <a:solidFill>
                  <a:schemeClr val="tx2">
                    <a:lumMod val="75000"/>
                  </a:schemeClr>
                </a:solidFill>
              </a:rPr>
              <a:t>Sorégies-Séolis (2/2): Le croisement de participations dans le chemin pratique</a:t>
            </a:r>
            <a:endParaRPr lang="fr-FR" sz="2400" dirty="0" smtClean="0">
              <a:solidFill>
                <a:schemeClr val="tx2">
                  <a:lumMod val="75000"/>
                </a:schemeClr>
              </a:solidFill>
            </a:endParaRP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6</a:t>
            </a:fld>
            <a:endParaRPr lang="fr-FR" dirty="0"/>
          </a:p>
        </p:txBody>
      </p:sp>
      <p:sp>
        <p:nvSpPr>
          <p:cNvPr id="11" name="ZoneTexte 10"/>
          <p:cNvSpPr txBox="1"/>
          <p:nvPr/>
        </p:nvSpPr>
        <p:spPr>
          <a:xfrm>
            <a:off x="5237019" y="1028334"/>
            <a:ext cx="3420093" cy="2142380"/>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400" dirty="0" err="1" smtClean="0">
                <a:solidFill>
                  <a:schemeClr val="tx2">
                    <a:lumMod val="75000"/>
                  </a:schemeClr>
                </a:solidFill>
              </a:rPr>
              <a:t>Aunque</a:t>
            </a:r>
            <a:r>
              <a:rPr lang="fr-FR" sz="1400" dirty="0" smtClean="0">
                <a:solidFill>
                  <a:schemeClr val="tx2">
                    <a:lumMod val="75000"/>
                  </a:schemeClr>
                </a:solidFill>
              </a:rPr>
              <a:t>  </a:t>
            </a:r>
            <a:r>
              <a:rPr lang="fr-FR" sz="1400" dirty="0" err="1" smtClean="0">
                <a:solidFill>
                  <a:schemeClr val="tx2">
                    <a:lumMod val="75000"/>
                  </a:schemeClr>
                </a:solidFill>
              </a:rPr>
              <a:t>Soregies</a:t>
            </a:r>
            <a:r>
              <a:rPr lang="fr-FR" sz="1400" dirty="0" smtClean="0">
                <a:solidFill>
                  <a:schemeClr val="tx2">
                    <a:lumMod val="75000"/>
                  </a:schemeClr>
                </a:solidFill>
              </a:rPr>
              <a:t> </a:t>
            </a:r>
            <a:r>
              <a:rPr lang="fr-FR" sz="1400" dirty="0" err="1" smtClean="0">
                <a:solidFill>
                  <a:schemeClr val="tx2">
                    <a:lumMod val="75000"/>
                  </a:schemeClr>
                </a:solidFill>
              </a:rPr>
              <a:t>quiera</a:t>
            </a:r>
            <a:r>
              <a:rPr lang="fr-FR" sz="1400" dirty="0" smtClean="0">
                <a:solidFill>
                  <a:schemeClr val="tx2">
                    <a:lumMod val="75000"/>
                  </a:schemeClr>
                </a:solidFill>
              </a:rPr>
              <a:t> </a:t>
            </a:r>
            <a:r>
              <a:rPr lang="fr-FR" sz="1400" dirty="0" err="1" smtClean="0">
                <a:solidFill>
                  <a:schemeClr val="tx2">
                    <a:lumMod val="75000"/>
                  </a:schemeClr>
                </a:solidFill>
              </a:rPr>
              <a:t>seguir</a:t>
            </a:r>
            <a:r>
              <a:rPr lang="fr-FR" sz="1400" dirty="0" smtClean="0">
                <a:solidFill>
                  <a:schemeClr val="tx2">
                    <a:lumMod val="75000"/>
                  </a:schemeClr>
                </a:solidFill>
              </a:rPr>
              <a:t> en el </a:t>
            </a:r>
            <a:r>
              <a:rPr lang="fr-FR" sz="1400" dirty="0" err="1" smtClean="0">
                <a:solidFill>
                  <a:schemeClr val="tx2">
                    <a:lumMod val="75000"/>
                  </a:schemeClr>
                </a:solidFill>
              </a:rPr>
              <a:t>camino</a:t>
            </a:r>
            <a:r>
              <a:rPr lang="fr-FR" sz="1400" dirty="0" smtClean="0">
                <a:solidFill>
                  <a:schemeClr val="tx2">
                    <a:lumMod val="75000"/>
                  </a:schemeClr>
                </a:solidFill>
              </a:rPr>
              <a:t> de de la fusion, </a:t>
            </a:r>
            <a:r>
              <a:rPr lang="fr-FR" sz="1400" dirty="0" err="1" smtClean="0">
                <a:solidFill>
                  <a:schemeClr val="tx2">
                    <a:lumMod val="75000"/>
                  </a:schemeClr>
                </a:solidFill>
              </a:rPr>
              <a:t>hay</a:t>
            </a:r>
            <a:r>
              <a:rPr lang="fr-FR" sz="1400" dirty="0" smtClean="0">
                <a:solidFill>
                  <a:schemeClr val="tx2">
                    <a:lumMod val="75000"/>
                  </a:schemeClr>
                </a:solidFill>
              </a:rPr>
              <a:t> que </a:t>
            </a:r>
            <a:r>
              <a:rPr lang="fr-FR" sz="1400" dirty="0" err="1" smtClean="0">
                <a:solidFill>
                  <a:schemeClr val="tx2">
                    <a:lumMod val="75000"/>
                  </a:schemeClr>
                </a:solidFill>
              </a:rPr>
              <a:t>constatar</a:t>
            </a:r>
            <a:r>
              <a:rPr lang="fr-FR" sz="1400" dirty="0" smtClean="0">
                <a:solidFill>
                  <a:schemeClr val="tx2">
                    <a:lumMod val="75000"/>
                  </a:schemeClr>
                </a:solidFill>
              </a:rPr>
              <a:t> que </a:t>
            </a:r>
            <a:r>
              <a:rPr lang="fr-FR" sz="1400" dirty="0" err="1" smtClean="0">
                <a:solidFill>
                  <a:schemeClr val="tx2">
                    <a:lumMod val="75000"/>
                  </a:schemeClr>
                </a:solidFill>
              </a:rPr>
              <a:t>ésta</a:t>
            </a:r>
            <a:r>
              <a:rPr lang="fr-FR" sz="1400" dirty="0" smtClean="0">
                <a:solidFill>
                  <a:schemeClr val="tx2">
                    <a:lumMod val="75000"/>
                  </a:schemeClr>
                </a:solidFill>
              </a:rPr>
              <a:t> no es viable </a:t>
            </a:r>
            <a:r>
              <a:rPr lang="fr-FR" sz="1400" dirty="0" err="1" smtClean="0">
                <a:solidFill>
                  <a:schemeClr val="tx2">
                    <a:lumMod val="75000"/>
                  </a:schemeClr>
                </a:solidFill>
              </a:rPr>
              <a:t>inmediatamente</a:t>
            </a:r>
            <a:r>
              <a:rPr lang="fr-FR" sz="1400" dirty="0" smtClean="0">
                <a:solidFill>
                  <a:schemeClr val="tx2">
                    <a:lumMod val="75000"/>
                  </a:schemeClr>
                </a:solidFill>
              </a:rPr>
              <a:t>. </a:t>
            </a:r>
            <a:r>
              <a:rPr lang="fr-FR" sz="1400" dirty="0" smtClean="0">
                <a:solidFill>
                  <a:schemeClr val="tx2">
                    <a:lumMod val="75000"/>
                  </a:schemeClr>
                </a:solidFill>
              </a:rPr>
              <a:t>Los </a:t>
            </a:r>
            <a:r>
              <a:rPr lang="fr-FR" sz="1400" dirty="0" err="1" smtClean="0">
                <a:solidFill>
                  <a:schemeClr val="tx2">
                    <a:lumMod val="75000"/>
                  </a:schemeClr>
                </a:solidFill>
              </a:rPr>
              <a:t>antecedentes</a:t>
            </a:r>
            <a:r>
              <a:rPr lang="fr-FR" sz="1400" dirty="0" smtClean="0">
                <a:solidFill>
                  <a:schemeClr val="tx2">
                    <a:lumMod val="75000"/>
                  </a:schemeClr>
                </a:solidFill>
              </a:rPr>
              <a:t> </a:t>
            </a:r>
            <a:r>
              <a:rPr lang="fr-FR" sz="1400" dirty="0" err="1" smtClean="0">
                <a:solidFill>
                  <a:schemeClr val="tx2">
                    <a:lumMod val="75000"/>
                  </a:schemeClr>
                </a:solidFill>
              </a:rPr>
              <a:t>recientes</a:t>
            </a:r>
            <a:r>
              <a:rPr lang="fr-FR" sz="1400" dirty="0" smtClean="0">
                <a:solidFill>
                  <a:schemeClr val="tx2">
                    <a:lumMod val="75000"/>
                  </a:schemeClr>
                </a:solidFill>
              </a:rPr>
              <a:t> la </a:t>
            </a:r>
            <a:r>
              <a:rPr lang="fr-FR" sz="1400" dirty="0" err="1" smtClean="0">
                <a:solidFill>
                  <a:schemeClr val="tx2">
                    <a:lumMod val="75000"/>
                  </a:schemeClr>
                </a:solidFill>
              </a:rPr>
              <a:t>hacen</a:t>
            </a:r>
            <a:r>
              <a:rPr lang="fr-FR" sz="1400" dirty="0" smtClean="0">
                <a:solidFill>
                  <a:schemeClr val="tx2">
                    <a:lumMod val="75000"/>
                  </a:schemeClr>
                </a:solidFill>
              </a:rPr>
              <a:t> inviable. Es </a:t>
            </a:r>
            <a:r>
              <a:rPr lang="fr-FR" sz="1400" dirty="0" err="1" smtClean="0">
                <a:solidFill>
                  <a:schemeClr val="tx2">
                    <a:lumMod val="75000"/>
                  </a:schemeClr>
                </a:solidFill>
              </a:rPr>
              <a:t>por</a:t>
            </a:r>
            <a:r>
              <a:rPr lang="fr-FR" sz="1400" dirty="0" smtClean="0">
                <a:solidFill>
                  <a:schemeClr val="tx2">
                    <a:lumMod val="75000"/>
                  </a:schemeClr>
                </a:solidFill>
              </a:rPr>
              <a:t> </a:t>
            </a:r>
            <a:r>
              <a:rPr lang="fr-FR" sz="1400" dirty="0" err="1" smtClean="0">
                <a:solidFill>
                  <a:schemeClr val="tx2">
                    <a:lumMod val="75000"/>
                  </a:schemeClr>
                </a:solidFill>
              </a:rPr>
              <a:t>ello</a:t>
            </a:r>
            <a:r>
              <a:rPr lang="fr-FR" sz="1400" dirty="0" smtClean="0">
                <a:solidFill>
                  <a:schemeClr val="tx2">
                    <a:lumMod val="75000"/>
                  </a:schemeClr>
                </a:solidFill>
              </a:rPr>
              <a:t>, que se </a:t>
            </a:r>
            <a:r>
              <a:rPr lang="fr-FR" sz="1400" dirty="0" err="1" smtClean="0">
                <a:solidFill>
                  <a:schemeClr val="tx2">
                    <a:lumMod val="75000"/>
                  </a:schemeClr>
                </a:solidFill>
              </a:rPr>
              <a:t>recomendaria</a:t>
            </a:r>
            <a:r>
              <a:rPr lang="fr-FR" sz="1400" dirty="0" smtClean="0">
                <a:solidFill>
                  <a:schemeClr val="tx2">
                    <a:lumMod val="75000"/>
                  </a:schemeClr>
                </a:solidFill>
              </a:rPr>
              <a:t> </a:t>
            </a:r>
            <a:r>
              <a:rPr lang="fr-FR" sz="1400" dirty="0" err="1" smtClean="0">
                <a:solidFill>
                  <a:schemeClr val="tx2">
                    <a:lumMod val="75000"/>
                  </a:schemeClr>
                </a:solidFill>
              </a:rPr>
              <a:t>comezar</a:t>
            </a:r>
            <a:r>
              <a:rPr lang="fr-FR" sz="1400" dirty="0" smtClean="0">
                <a:solidFill>
                  <a:schemeClr val="tx2">
                    <a:lumMod val="75000"/>
                  </a:schemeClr>
                </a:solidFill>
              </a:rPr>
              <a:t> con un </a:t>
            </a:r>
            <a:r>
              <a:rPr lang="fr-FR" sz="1400" dirty="0" err="1" smtClean="0">
                <a:solidFill>
                  <a:schemeClr val="tx2">
                    <a:lumMod val="75000"/>
                  </a:schemeClr>
                </a:solidFill>
              </a:rPr>
              <a:t>cruce</a:t>
            </a:r>
            <a:r>
              <a:rPr lang="fr-FR" sz="1400" dirty="0" smtClean="0">
                <a:solidFill>
                  <a:schemeClr val="tx2">
                    <a:lumMod val="75000"/>
                  </a:schemeClr>
                </a:solidFill>
              </a:rPr>
              <a:t> de </a:t>
            </a:r>
            <a:r>
              <a:rPr lang="fr-FR" sz="1400" dirty="0" err="1" smtClean="0">
                <a:solidFill>
                  <a:schemeClr val="tx2">
                    <a:lumMod val="75000"/>
                  </a:schemeClr>
                </a:solidFill>
              </a:rPr>
              <a:t>participaciones</a:t>
            </a:r>
            <a:r>
              <a:rPr lang="fr-FR" sz="1400" dirty="0" smtClean="0">
                <a:solidFill>
                  <a:schemeClr val="tx2">
                    <a:lumMod val="75000"/>
                  </a:schemeClr>
                </a:solidFill>
              </a:rPr>
              <a:t>, que </a:t>
            </a:r>
            <a:r>
              <a:rPr lang="fr-FR" sz="1400" dirty="0" err="1" smtClean="0">
                <a:solidFill>
                  <a:schemeClr val="tx2">
                    <a:lumMod val="75000"/>
                  </a:schemeClr>
                </a:solidFill>
              </a:rPr>
              <a:t>deberia</a:t>
            </a:r>
            <a:r>
              <a:rPr lang="fr-FR" sz="1400" dirty="0" smtClean="0">
                <a:solidFill>
                  <a:schemeClr val="tx2">
                    <a:lumMod val="75000"/>
                  </a:schemeClr>
                </a:solidFill>
              </a:rPr>
              <a:t> </a:t>
            </a:r>
            <a:r>
              <a:rPr lang="fr-FR" sz="1400" dirty="0" err="1" smtClean="0">
                <a:solidFill>
                  <a:schemeClr val="tx2">
                    <a:lumMod val="75000"/>
                  </a:schemeClr>
                </a:solidFill>
              </a:rPr>
              <a:t>sentar</a:t>
            </a:r>
            <a:r>
              <a:rPr lang="fr-FR" sz="1400" dirty="0" smtClean="0">
                <a:solidFill>
                  <a:schemeClr val="tx2">
                    <a:lumMod val="75000"/>
                  </a:schemeClr>
                </a:solidFill>
              </a:rPr>
              <a:t> las bases de la </a:t>
            </a:r>
            <a:r>
              <a:rPr lang="fr-FR" sz="1400" dirty="0" err="1" smtClean="0">
                <a:solidFill>
                  <a:schemeClr val="tx2">
                    <a:lumMod val="75000"/>
                  </a:schemeClr>
                </a:solidFill>
              </a:rPr>
              <a:t>futura</a:t>
            </a:r>
            <a:r>
              <a:rPr lang="fr-FR" sz="1400" dirty="0" smtClean="0">
                <a:solidFill>
                  <a:schemeClr val="tx2">
                    <a:lumMod val="75000"/>
                  </a:schemeClr>
                </a:solidFill>
              </a:rPr>
              <a:t> fusion, </a:t>
            </a:r>
            <a:r>
              <a:rPr lang="fr-FR" sz="1400" dirty="0" err="1" smtClean="0">
                <a:solidFill>
                  <a:schemeClr val="tx2">
                    <a:lumMod val="75000"/>
                  </a:schemeClr>
                </a:solidFill>
              </a:rPr>
              <a:t>pero</a:t>
            </a:r>
            <a:r>
              <a:rPr lang="fr-FR" sz="1400" dirty="0" smtClean="0">
                <a:solidFill>
                  <a:schemeClr val="tx2">
                    <a:lumMod val="75000"/>
                  </a:schemeClr>
                </a:solidFill>
              </a:rPr>
              <a:t> sin </a:t>
            </a:r>
            <a:r>
              <a:rPr lang="fr-FR" sz="1400" dirty="0" err="1" smtClean="0">
                <a:solidFill>
                  <a:schemeClr val="tx2">
                    <a:lumMod val="75000"/>
                  </a:schemeClr>
                </a:solidFill>
              </a:rPr>
              <a:t>llegar</a:t>
            </a:r>
            <a:r>
              <a:rPr lang="fr-FR" sz="1400" dirty="0" smtClean="0">
                <a:solidFill>
                  <a:schemeClr val="tx2">
                    <a:lumMod val="75000"/>
                  </a:schemeClr>
                </a:solidFill>
              </a:rPr>
              <a:t> a un </a:t>
            </a:r>
            <a:r>
              <a:rPr lang="fr-FR" sz="1400" dirty="0" err="1" smtClean="0">
                <a:solidFill>
                  <a:schemeClr val="tx2">
                    <a:lumMod val="75000"/>
                  </a:schemeClr>
                </a:solidFill>
              </a:rPr>
              <a:t>compromiso</a:t>
            </a:r>
            <a:r>
              <a:rPr lang="fr-FR" sz="1400" dirty="0" smtClean="0">
                <a:solidFill>
                  <a:schemeClr val="tx2">
                    <a:lumMod val="75000"/>
                  </a:schemeClr>
                </a:solidFill>
              </a:rPr>
              <a:t> </a:t>
            </a:r>
            <a:r>
              <a:rPr lang="fr-FR" sz="1400" dirty="0" err="1" smtClean="0">
                <a:solidFill>
                  <a:schemeClr val="tx2">
                    <a:lumMod val="75000"/>
                  </a:schemeClr>
                </a:solidFill>
              </a:rPr>
              <a:t>completo</a:t>
            </a:r>
            <a:r>
              <a:rPr lang="fr-FR" sz="1400" dirty="0" smtClean="0">
                <a:solidFill>
                  <a:schemeClr val="tx2">
                    <a:lumMod val="75000"/>
                  </a:schemeClr>
                </a:solidFill>
              </a:rPr>
              <a:t>.</a:t>
            </a:r>
            <a:endParaRPr lang="fr-FR" sz="1400" b="1" dirty="0" smtClean="0">
              <a:solidFill>
                <a:schemeClr val="tx2">
                  <a:lumMod val="75000"/>
                </a:schemeClr>
              </a:solidFill>
            </a:endParaRPr>
          </a:p>
        </p:txBody>
      </p:sp>
      <p:grpSp>
        <p:nvGrpSpPr>
          <p:cNvPr id="15" name="Groupe 14"/>
          <p:cNvGrpSpPr/>
          <p:nvPr/>
        </p:nvGrpSpPr>
        <p:grpSpPr>
          <a:xfrm>
            <a:off x="34881" y="1033153"/>
            <a:ext cx="4429267" cy="2124071"/>
            <a:chOff x="1342170" y="1201927"/>
            <a:chExt cx="7347601" cy="3332626"/>
          </a:xfrm>
        </p:grpSpPr>
        <p:sp>
          <p:nvSpPr>
            <p:cNvPr id="18" name="Rectangle 17"/>
            <p:cNvSpPr/>
            <p:nvPr/>
          </p:nvSpPr>
          <p:spPr>
            <a:xfrm>
              <a:off x="2248567" y="1201927"/>
              <a:ext cx="1257045" cy="3312326"/>
            </a:xfrm>
            <a:prstGeom prst="rect">
              <a:avLst/>
            </a:prstGeom>
            <a:gradFill>
              <a:gsLst>
                <a:gs pos="0">
                  <a:schemeClr val="accent1">
                    <a:lumMod val="61000"/>
                    <a:lumOff val="39000"/>
                    <a:alpha val="98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a:p>
          </p:txBody>
        </p:sp>
        <p:sp>
          <p:nvSpPr>
            <p:cNvPr id="19" name="ZoneTexte 18"/>
            <p:cNvSpPr txBox="1"/>
            <p:nvPr/>
          </p:nvSpPr>
          <p:spPr>
            <a:xfrm>
              <a:off x="1342170" y="2580767"/>
              <a:ext cx="884587" cy="367959"/>
            </a:xfrm>
            <a:prstGeom prst="rect">
              <a:avLst/>
            </a:prstGeom>
            <a:noFill/>
            <a:ln>
              <a:solidFill>
                <a:schemeClr val="accent1"/>
              </a:solidFill>
            </a:ln>
          </p:spPr>
          <p:txBody>
            <a:bodyPr wrap="square" rtlCol="0">
              <a:spAutoFit/>
            </a:bodyPr>
            <a:lstStyle/>
            <a:p>
              <a:pPr algn="ctr"/>
              <a:r>
                <a:rPr lang="fr-FR" sz="900" dirty="0" smtClean="0"/>
                <a:t>Fusion</a:t>
              </a:r>
              <a:endParaRPr lang="fr-FR" sz="900" dirty="0"/>
            </a:p>
          </p:txBody>
        </p:sp>
        <p:sp>
          <p:nvSpPr>
            <p:cNvPr id="20" name="ZoneTexte 19"/>
            <p:cNvSpPr txBox="1"/>
            <p:nvPr/>
          </p:nvSpPr>
          <p:spPr>
            <a:xfrm>
              <a:off x="2614368" y="1447303"/>
              <a:ext cx="590418" cy="338554"/>
            </a:xfrm>
            <a:prstGeom prst="rect">
              <a:avLst/>
            </a:prstGeom>
            <a:noFill/>
            <a:ln>
              <a:solidFill>
                <a:schemeClr val="accent1"/>
              </a:solidFill>
            </a:ln>
          </p:spPr>
          <p:txBody>
            <a:bodyPr wrap="square" rtlCol="0">
              <a:noAutofit/>
            </a:bodyPr>
            <a:lstStyle/>
            <a:p>
              <a:pPr algn="ctr"/>
              <a:r>
                <a:rPr lang="fr-FR" sz="900" dirty="0" smtClean="0"/>
                <a:t>Oui</a:t>
              </a:r>
              <a:endParaRPr lang="fr-FR" sz="900" dirty="0"/>
            </a:p>
          </p:txBody>
        </p:sp>
        <p:sp>
          <p:nvSpPr>
            <p:cNvPr id="21" name="ZoneTexte 20"/>
            <p:cNvSpPr txBox="1"/>
            <p:nvPr/>
          </p:nvSpPr>
          <p:spPr>
            <a:xfrm>
              <a:off x="2614368" y="3767627"/>
              <a:ext cx="578039" cy="338554"/>
            </a:xfrm>
            <a:prstGeom prst="rect">
              <a:avLst/>
            </a:prstGeom>
            <a:noFill/>
            <a:ln>
              <a:solidFill>
                <a:schemeClr val="accent1"/>
              </a:solidFill>
            </a:ln>
          </p:spPr>
          <p:txBody>
            <a:bodyPr wrap="square" rtlCol="0">
              <a:noAutofit/>
            </a:bodyPr>
            <a:lstStyle/>
            <a:p>
              <a:pPr algn="ctr"/>
              <a:r>
                <a:rPr lang="fr-FR" sz="900" dirty="0" smtClean="0"/>
                <a:t>Non</a:t>
              </a:r>
              <a:endParaRPr lang="fr-FR" sz="900" dirty="0"/>
            </a:p>
          </p:txBody>
        </p:sp>
        <p:cxnSp>
          <p:nvCxnSpPr>
            <p:cNvPr id="22" name="Connecteur en angle 21"/>
            <p:cNvCxnSpPr>
              <a:stCxn id="19" idx="3"/>
              <a:endCxn id="21" idx="1"/>
            </p:cNvCxnSpPr>
            <p:nvPr/>
          </p:nvCxnSpPr>
          <p:spPr>
            <a:xfrm>
              <a:off x="2226757" y="2764747"/>
              <a:ext cx="387612" cy="11721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Connecteur en angle 22"/>
            <p:cNvCxnSpPr>
              <a:stCxn id="19" idx="3"/>
              <a:endCxn id="20" idx="1"/>
            </p:cNvCxnSpPr>
            <p:nvPr/>
          </p:nvCxnSpPr>
          <p:spPr>
            <a:xfrm flipV="1">
              <a:off x="2226757" y="1616579"/>
              <a:ext cx="387612" cy="1148168"/>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Connecteur en angle 23"/>
            <p:cNvCxnSpPr>
              <a:stCxn id="20" idx="3"/>
            </p:cNvCxnSpPr>
            <p:nvPr/>
          </p:nvCxnSpPr>
          <p:spPr>
            <a:xfrm flipV="1">
              <a:off x="3204786" y="1613930"/>
              <a:ext cx="637486" cy="2650"/>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Connecteur en angle 26"/>
            <p:cNvCxnSpPr>
              <a:stCxn id="21" idx="3"/>
            </p:cNvCxnSpPr>
            <p:nvPr/>
          </p:nvCxnSpPr>
          <p:spPr>
            <a:xfrm flipV="1">
              <a:off x="3192407" y="3934060"/>
              <a:ext cx="702989" cy="2844"/>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3725759" y="1222226"/>
              <a:ext cx="4964012" cy="3312327"/>
            </a:xfrm>
            <a:prstGeom prst="rect">
              <a:avLst/>
            </a:prstGeom>
            <a:gradFill>
              <a:gsLst>
                <a:gs pos="0">
                  <a:schemeClr val="accent1">
                    <a:lumMod val="40000"/>
                    <a:lumOff val="60000"/>
                  </a:schemeClr>
                </a:gs>
                <a:gs pos="55000">
                  <a:srgbClr val="85C2FF"/>
                </a:gs>
                <a:gs pos="91000">
                  <a:srgbClr val="C4D6EB"/>
                </a:gs>
                <a:gs pos="100000">
                  <a:schemeClr val="accent1">
                    <a:lumMod val="20000"/>
                    <a:lumOff val="8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900" dirty="0"/>
            </a:p>
          </p:txBody>
        </p:sp>
        <p:sp>
          <p:nvSpPr>
            <p:cNvPr id="29" name="Triangle rectangle 2"/>
            <p:cNvSpPr/>
            <p:nvPr/>
          </p:nvSpPr>
          <p:spPr>
            <a:xfrm rot="5400000">
              <a:off x="3086719" y="2436527"/>
              <a:ext cx="3015094" cy="771527"/>
            </a:xfrm>
            <a:prstGeom prst="rtTriangle">
              <a:avLst/>
            </a:prstGeom>
            <a:gradFill flip="none" rotWithShape="1">
              <a:gsLst>
                <a:gs pos="20000">
                  <a:schemeClr val="tx2">
                    <a:lumMod val="75000"/>
                    <a:alpha val="37000"/>
                  </a:schemeClr>
                </a:gs>
                <a:gs pos="39999">
                  <a:srgbClr val="85C2FF"/>
                </a:gs>
                <a:gs pos="70000">
                  <a:srgbClr val="C4D6EB"/>
                </a:gs>
                <a:gs pos="100000">
                  <a:srgbClr val="FFEBFA"/>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000"/>
            </a:p>
          </p:txBody>
        </p:sp>
        <p:sp>
          <p:nvSpPr>
            <p:cNvPr id="30" name="ZoneTexte 29"/>
            <p:cNvSpPr txBox="1"/>
            <p:nvPr/>
          </p:nvSpPr>
          <p:spPr>
            <a:xfrm>
              <a:off x="3756815" y="1309528"/>
              <a:ext cx="455252" cy="482896"/>
            </a:xfrm>
            <a:prstGeom prst="rect">
              <a:avLst/>
            </a:prstGeom>
            <a:noFill/>
          </p:spPr>
          <p:txBody>
            <a:bodyPr wrap="none" rtlCol="0">
              <a:spAutoFit/>
            </a:bodyPr>
            <a:lstStyle/>
            <a:p>
              <a:pPr algn="ctr"/>
              <a:r>
                <a:rPr lang="fr-FR" sz="1400" b="1" dirty="0" smtClean="0">
                  <a:solidFill>
                    <a:schemeClr val="tx2"/>
                  </a:solidFill>
                </a:rPr>
                <a:t>+</a:t>
              </a:r>
              <a:endParaRPr lang="fr-FR" sz="1400" b="1" dirty="0">
                <a:solidFill>
                  <a:schemeClr val="tx2"/>
                </a:solidFill>
              </a:endParaRPr>
            </a:p>
          </p:txBody>
        </p:sp>
        <p:sp>
          <p:nvSpPr>
            <p:cNvPr id="31" name="ZoneTexte 30"/>
            <p:cNvSpPr txBox="1"/>
            <p:nvPr/>
          </p:nvSpPr>
          <p:spPr>
            <a:xfrm>
              <a:off x="3786065" y="3610246"/>
              <a:ext cx="396752" cy="482896"/>
            </a:xfrm>
            <a:prstGeom prst="rect">
              <a:avLst/>
            </a:prstGeom>
            <a:noFill/>
          </p:spPr>
          <p:txBody>
            <a:bodyPr wrap="none" rtlCol="0">
              <a:spAutoFit/>
            </a:bodyPr>
            <a:lstStyle/>
            <a:p>
              <a:pPr algn="ctr"/>
              <a:r>
                <a:rPr lang="fr-FR" sz="1400" b="1" dirty="0" smtClean="0">
                  <a:solidFill>
                    <a:schemeClr val="tx2"/>
                  </a:solidFill>
                </a:rPr>
                <a:t>-</a:t>
              </a:r>
              <a:endParaRPr lang="fr-FR" sz="1400" b="1" dirty="0">
                <a:solidFill>
                  <a:schemeClr val="tx2"/>
                </a:solidFill>
              </a:endParaRPr>
            </a:p>
          </p:txBody>
        </p:sp>
        <p:sp>
          <p:nvSpPr>
            <p:cNvPr id="32" name="ZoneTexte 31"/>
            <p:cNvSpPr txBox="1"/>
            <p:nvPr/>
          </p:nvSpPr>
          <p:spPr>
            <a:xfrm>
              <a:off x="5084395" y="1300031"/>
              <a:ext cx="3578814" cy="2894990"/>
            </a:xfrm>
            <a:prstGeom prst="rect">
              <a:avLst/>
            </a:prstGeom>
            <a:noFill/>
          </p:spPr>
          <p:txBody>
            <a:bodyPr wrap="square" rtlCol="0">
              <a:noAutofit/>
            </a:bodyPr>
            <a:lstStyle/>
            <a:p>
              <a:pPr marL="342900" indent="-342900">
                <a:spcBef>
                  <a:spcPts val="600"/>
                </a:spcBef>
                <a:spcAft>
                  <a:spcPts val="600"/>
                </a:spcAft>
              </a:pPr>
              <a:r>
                <a:rPr lang="fr-FR" sz="900" dirty="0" smtClean="0"/>
                <a:t>0.    Fusion Immédiate</a:t>
              </a:r>
            </a:p>
            <a:p>
              <a:pPr marL="342900" indent="-342900">
                <a:spcBef>
                  <a:spcPts val="600"/>
                </a:spcBef>
                <a:spcAft>
                  <a:spcPts val="600"/>
                </a:spcAft>
                <a:buFont typeface="+mj-lt"/>
                <a:buAutoNum type="arabicPeriod"/>
              </a:pPr>
              <a:r>
                <a:rPr lang="fr-FR" sz="900" dirty="0" smtClean="0"/>
                <a:t>Croisement des participations</a:t>
              </a:r>
            </a:p>
            <a:p>
              <a:pPr marL="342900" indent="-342900">
                <a:spcBef>
                  <a:spcPts val="600"/>
                </a:spcBef>
                <a:spcAft>
                  <a:spcPts val="600"/>
                </a:spcAft>
                <a:buFont typeface="+mj-lt"/>
                <a:buAutoNum type="arabicPeriod"/>
              </a:pPr>
              <a:r>
                <a:rPr lang="fr-FR" sz="900" dirty="0" smtClean="0"/>
                <a:t>Entrée d’un tiers dans le capital des deux sociétés</a:t>
              </a:r>
            </a:p>
            <a:p>
              <a:pPr marL="342900" indent="-342900">
                <a:spcAft>
                  <a:spcPts val="600"/>
                </a:spcAft>
                <a:buFont typeface="+mj-lt"/>
                <a:buAutoNum type="arabicPeriod"/>
              </a:pPr>
              <a:r>
                <a:rPr lang="fr-FR" sz="900" dirty="0" smtClean="0"/>
                <a:t>Vente de 15% de Séolis au SIEDS</a:t>
              </a:r>
            </a:p>
            <a:p>
              <a:pPr marL="342900" indent="-342900">
                <a:spcAft>
                  <a:spcPts val="600"/>
                </a:spcAft>
                <a:buFont typeface="+mj-lt"/>
                <a:buAutoNum type="arabicPeriod"/>
              </a:pPr>
              <a:r>
                <a:rPr lang="fr-FR" sz="900" dirty="0" smtClean="0"/>
                <a:t>Vente consensuelle de 15% de Séolis à un tiers</a:t>
              </a:r>
            </a:p>
            <a:p>
              <a:pPr marL="342900" indent="-342900">
                <a:spcAft>
                  <a:spcPts val="600"/>
                </a:spcAft>
                <a:buFont typeface="+mj-lt"/>
                <a:buAutoNum type="arabicPeriod"/>
              </a:pPr>
              <a:r>
                <a:rPr lang="fr-FR" sz="900" dirty="0" smtClean="0"/>
                <a:t>Status quo</a:t>
              </a:r>
            </a:p>
            <a:p>
              <a:pPr marL="342900" indent="-342900">
                <a:spcAft>
                  <a:spcPts val="600"/>
                </a:spcAft>
                <a:buFont typeface="+mj-lt"/>
                <a:buAutoNum type="arabicPeriod"/>
              </a:pPr>
              <a:r>
                <a:rPr lang="fr-FR" sz="900" dirty="0" smtClean="0"/>
                <a:t>Vente à un fonds de gestion de crise</a:t>
              </a:r>
              <a:endParaRPr lang="fr-FR" sz="900" dirty="0"/>
            </a:p>
          </p:txBody>
        </p:sp>
      </p:grpSp>
      <p:sp>
        <p:nvSpPr>
          <p:cNvPr id="41" name="Sous-titre 2"/>
          <p:cNvSpPr>
            <a:spLocks noGrp="1"/>
          </p:cNvSpPr>
          <p:nvPr>
            <p:ph idx="1"/>
          </p:nvPr>
        </p:nvSpPr>
        <p:spPr>
          <a:xfrm>
            <a:off x="308758" y="3241966"/>
            <a:ext cx="8597736" cy="3230089"/>
          </a:xfrm>
          <a:noFill/>
          <a:ln>
            <a:solidFill>
              <a:schemeClr val="tx2">
                <a:lumMod val="75000"/>
              </a:schemeClr>
            </a:solidFill>
          </a:ln>
        </p:spPr>
        <p:txBody>
          <a:bodyPr lIns="144000">
            <a:noAutofit/>
          </a:bodyPr>
          <a:lstStyle/>
          <a:p>
            <a:r>
              <a:rPr lang="fr-FR" sz="1400" dirty="0" smtClean="0">
                <a:solidFill>
                  <a:schemeClr val="tx2">
                    <a:lumMod val="75000"/>
                  </a:schemeClr>
                </a:solidFill>
              </a:rPr>
              <a:t>Implication sur la gestion de Sorégies</a:t>
            </a:r>
          </a:p>
          <a:p>
            <a:pPr lvl="1"/>
            <a:r>
              <a:rPr lang="fr-FR" sz="1200" dirty="0" smtClean="0">
                <a:solidFill>
                  <a:schemeClr val="tx2">
                    <a:lumMod val="75000"/>
                  </a:schemeClr>
                </a:solidFill>
              </a:rPr>
              <a:t>Nécessité de négocier nouveau protocole, incluant des limitations sur la gestion de Sorégies et Séolis (décisions stratégiques, investissements importants…).</a:t>
            </a:r>
          </a:p>
          <a:p>
            <a:pPr lvl="1"/>
            <a:r>
              <a:rPr lang="fr-FR" sz="1200" dirty="0" smtClean="0">
                <a:solidFill>
                  <a:schemeClr val="tx2">
                    <a:lumMod val="75000"/>
                  </a:schemeClr>
                </a:solidFill>
              </a:rPr>
              <a:t>Croisement des Directoires</a:t>
            </a:r>
          </a:p>
          <a:p>
            <a:pPr marL="400050"/>
            <a:r>
              <a:rPr lang="fr-FR" sz="1400" dirty="0" smtClean="0">
                <a:solidFill>
                  <a:schemeClr val="tx2">
                    <a:lumMod val="75000"/>
                  </a:schemeClr>
                </a:solidFill>
              </a:rPr>
              <a:t>Implications </a:t>
            </a:r>
            <a:r>
              <a:rPr lang="fr-FR" sz="1400" dirty="0" smtClean="0">
                <a:solidFill>
                  <a:schemeClr val="tx2">
                    <a:lumMod val="75000"/>
                  </a:schemeClr>
                </a:solidFill>
              </a:rPr>
              <a:t>politiques</a:t>
            </a:r>
            <a:endParaRPr lang="fr-FR" sz="1400" dirty="0" smtClean="0">
              <a:solidFill>
                <a:schemeClr val="tx2">
                  <a:lumMod val="75000"/>
                </a:schemeClr>
              </a:solidFill>
            </a:endParaRPr>
          </a:p>
          <a:p>
            <a:pPr lvl="1"/>
            <a:r>
              <a:rPr lang="fr-FR" sz="1200" dirty="0" smtClean="0">
                <a:solidFill>
                  <a:schemeClr val="tx2">
                    <a:lumMod val="75000"/>
                  </a:schemeClr>
                </a:solidFill>
              </a:rPr>
              <a:t>Solution </a:t>
            </a:r>
            <a:r>
              <a:rPr lang="fr-FR" sz="1200" dirty="0" smtClean="0">
                <a:solidFill>
                  <a:schemeClr val="tx2">
                    <a:lumMod val="75000"/>
                  </a:schemeClr>
                </a:solidFill>
              </a:rPr>
              <a:t>simple </a:t>
            </a:r>
            <a:r>
              <a:rPr lang="fr-FR" sz="1200" dirty="0" smtClean="0">
                <a:solidFill>
                  <a:schemeClr val="tx2">
                    <a:lumMod val="75000"/>
                  </a:schemeClr>
                </a:solidFill>
              </a:rPr>
              <a:t>à expliquer aux syndicats de communes et aux représentants du personnel.</a:t>
            </a:r>
          </a:p>
          <a:p>
            <a:pPr lvl="1"/>
            <a:r>
              <a:rPr lang="fr-FR" sz="1200" dirty="0" smtClean="0">
                <a:solidFill>
                  <a:schemeClr val="tx2">
                    <a:lumMod val="75000"/>
                  </a:schemeClr>
                </a:solidFill>
              </a:rPr>
              <a:t>Message politique positif</a:t>
            </a:r>
            <a:r>
              <a:rPr lang="fr-FR" sz="1200" dirty="0" smtClean="0">
                <a:solidFill>
                  <a:schemeClr val="tx2">
                    <a:lumMod val="75000"/>
                  </a:schemeClr>
                </a:solidFill>
              </a:rPr>
              <a:t>.</a:t>
            </a:r>
          </a:p>
          <a:p>
            <a:pPr marL="400050"/>
            <a:r>
              <a:rPr lang="fr-FR" sz="1400" dirty="0" smtClean="0">
                <a:solidFill>
                  <a:schemeClr val="tx2">
                    <a:lumMod val="75000"/>
                  </a:schemeClr>
                </a:solidFill>
              </a:rPr>
              <a:t>Implications Financières</a:t>
            </a:r>
          </a:p>
          <a:p>
            <a:pPr marL="800100" lvl="1"/>
            <a:r>
              <a:rPr lang="fr-FR" sz="1100" dirty="0" smtClean="0">
                <a:solidFill>
                  <a:schemeClr val="tx2">
                    <a:lumMod val="75000"/>
                  </a:schemeClr>
                </a:solidFill>
              </a:rPr>
              <a:t>La valorisation du 15%  se fera a des valeurs proches a la proposition de Séolis (13.8 M€)</a:t>
            </a:r>
          </a:p>
          <a:p>
            <a:pPr marL="800100" lvl="1"/>
            <a:r>
              <a:rPr lang="fr-FR" sz="1100" dirty="0" smtClean="0">
                <a:solidFill>
                  <a:schemeClr val="tx2">
                    <a:lumMod val="75000"/>
                  </a:schemeClr>
                </a:solidFill>
              </a:rPr>
              <a:t>L’accord sur la parité des sociétés pourrait avoir un impacte négative sur </a:t>
            </a:r>
            <a:r>
              <a:rPr lang="fr-FR" sz="1100" dirty="0" err="1" smtClean="0">
                <a:solidFill>
                  <a:schemeClr val="tx2">
                    <a:lumMod val="75000"/>
                  </a:schemeClr>
                </a:solidFill>
              </a:rPr>
              <a:t>Siedv</a:t>
            </a:r>
            <a:r>
              <a:rPr lang="fr-FR" sz="1100" dirty="0" smtClean="0">
                <a:solidFill>
                  <a:schemeClr val="tx2">
                    <a:lumMod val="75000"/>
                  </a:schemeClr>
                </a:solidFill>
              </a:rPr>
              <a:t> </a:t>
            </a:r>
          </a:p>
          <a:p>
            <a:pPr marL="400050"/>
            <a:r>
              <a:rPr lang="fr-FR" sz="1400" dirty="0" smtClean="0">
                <a:solidFill>
                  <a:schemeClr val="tx2">
                    <a:lumMod val="75000"/>
                  </a:schemeClr>
                </a:solidFill>
              </a:rPr>
              <a:t>Faisabilité</a:t>
            </a:r>
            <a:endParaRPr lang="fr-FR" sz="1400" dirty="0">
              <a:solidFill>
                <a:schemeClr val="tx2">
                  <a:lumMod val="75000"/>
                </a:schemeClr>
              </a:solidFill>
            </a:endParaRPr>
          </a:p>
          <a:p>
            <a:pPr marL="857250" lvl="1" indent="-342900"/>
            <a:r>
              <a:rPr lang="fr-FR" sz="1200" dirty="0" smtClean="0">
                <a:solidFill>
                  <a:schemeClr val="tx2">
                    <a:lumMod val="75000"/>
                  </a:schemeClr>
                </a:solidFill>
              </a:rPr>
              <a:t>Exécution relativement simple, au-delà d’une nécessaire négociation, car ne dépendant que de la volonté des parties</a:t>
            </a:r>
            <a:r>
              <a:rPr lang="fr-FR" sz="1200" dirty="0" smtClean="0">
                <a:solidFill>
                  <a:schemeClr val="tx2">
                    <a:lumMod val="75000"/>
                  </a:schemeClr>
                </a:solidFill>
              </a:rPr>
              <a:t>.</a:t>
            </a:r>
          </a:p>
          <a:p>
            <a:pPr marL="400050" lvl="1" indent="-342900">
              <a:buFont typeface="Arial" pitchFamily="34" charset="0"/>
              <a:buChar char="•"/>
            </a:pPr>
            <a:r>
              <a:rPr lang="fr-FR" sz="1400" dirty="0" smtClean="0">
                <a:solidFill>
                  <a:schemeClr val="tx2">
                    <a:lumMod val="75000"/>
                  </a:schemeClr>
                </a:solidFill>
              </a:rPr>
              <a:t>Points </a:t>
            </a:r>
            <a:r>
              <a:rPr lang="fr-FR" sz="1400" dirty="0" smtClean="0">
                <a:solidFill>
                  <a:schemeClr val="tx2">
                    <a:lumMod val="75000"/>
                  </a:schemeClr>
                </a:solidFill>
              </a:rPr>
              <a:t>clefs, nécessité d’accord sur: Vision stratégique, objectifs à MT et valeur pour l’échange de participations (parité) </a:t>
            </a:r>
            <a:endParaRPr lang="fr-FR" sz="1400" dirty="0" smtClean="0">
              <a:solidFill>
                <a:schemeClr val="tx2">
                  <a:lumMod val="75000"/>
                </a:schemeClr>
              </a:solidFill>
            </a:endParaRPr>
          </a:p>
          <a:p>
            <a:pPr marL="857250" lvl="1" indent="-342900"/>
            <a:endParaRPr lang="fr-FR" sz="1200" dirty="0">
              <a:solidFill>
                <a:schemeClr val="tx2">
                  <a:lumMod val="75000"/>
                </a:schemeClr>
              </a:solidFill>
            </a:endParaRPr>
          </a:p>
        </p:txBody>
      </p:sp>
      <p:sp>
        <p:nvSpPr>
          <p:cNvPr id="42" name="Rectangle à coins arrondis 41"/>
          <p:cNvSpPr/>
          <p:nvPr/>
        </p:nvSpPr>
        <p:spPr>
          <a:xfrm>
            <a:off x="2313313" y="1392476"/>
            <a:ext cx="2021181" cy="281946"/>
          </a:xfrm>
          <a:prstGeom prst="roundRect">
            <a:avLst/>
          </a:prstGeom>
          <a:no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Forme 19"/>
          <p:cNvCxnSpPr>
            <a:stCxn id="71" idx="6"/>
            <a:endCxn id="24" idx="1"/>
          </p:cNvCxnSpPr>
          <p:nvPr/>
        </p:nvCxnSpPr>
        <p:spPr>
          <a:xfrm flipV="1">
            <a:off x="4672484" y="4542111"/>
            <a:ext cx="997076" cy="494169"/>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cxnSp>
        <p:nvCxnSpPr>
          <p:cNvPr id="55" name="Forme 19"/>
          <p:cNvCxnSpPr>
            <a:endCxn id="57" idx="1"/>
          </p:cNvCxnSpPr>
          <p:nvPr/>
        </p:nvCxnSpPr>
        <p:spPr>
          <a:xfrm flipV="1">
            <a:off x="4648778" y="3182855"/>
            <a:ext cx="1020782" cy="558104"/>
          </a:xfrm>
          <a:prstGeom prst="bentConnector3">
            <a:avLst>
              <a:gd name="adj1" fmla="val 50000"/>
            </a:avLst>
          </a:prstGeom>
          <a:ln>
            <a:solidFill>
              <a:schemeClr val="tx2"/>
            </a:solidFill>
            <a:prstDash val="sysDot"/>
            <a:tailEnd type="stealth"/>
          </a:ln>
        </p:spPr>
        <p:style>
          <a:lnRef idx="1">
            <a:schemeClr val="accent1"/>
          </a:lnRef>
          <a:fillRef idx="0">
            <a:schemeClr val="accent1"/>
          </a:fillRef>
          <a:effectRef idx="0">
            <a:schemeClr val="accent1"/>
          </a:effectRef>
          <a:fontRef idx="minor">
            <a:schemeClr val="tx1"/>
          </a:fontRef>
        </p:style>
      </p:cxnSp>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de la Participation en Séolis (1/3)</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7</a:t>
            </a:fld>
            <a:endParaRPr lang="fr-FR" dirty="0"/>
          </a:p>
        </p:txBody>
      </p:sp>
      <p:sp>
        <p:nvSpPr>
          <p:cNvPr id="11" name="ZoneTexte 10"/>
          <p:cNvSpPr txBox="1"/>
          <p:nvPr/>
        </p:nvSpPr>
        <p:spPr>
          <a:xfrm>
            <a:off x="90216" y="1111459"/>
            <a:ext cx="3662387" cy="1631741"/>
          </a:xfrm>
          <a:prstGeom prst="rect">
            <a:avLst/>
          </a:prstGeom>
          <a:noFill/>
          <a:ln>
            <a:solidFill>
              <a:schemeClr val="tx2">
                <a:lumMod val="75000"/>
              </a:schemeClr>
            </a:solidFill>
          </a:ln>
        </p:spPr>
        <p:txBody>
          <a:bodyPr vert="horz" lIns="144000" tIns="45720" rIns="91440" bIns="45720" rtlCol="0">
            <a:noAutofit/>
          </a:bodyPr>
          <a:lstStyle/>
          <a:p>
            <a:pPr marL="0" lvl="1" indent="17463"/>
            <a:r>
              <a:rPr lang="fr-FR" sz="1600" dirty="0" smtClean="0">
                <a:solidFill>
                  <a:schemeClr val="tx2">
                    <a:lumMod val="75000"/>
                  </a:schemeClr>
                </a:solidFill>
              </a:rPr>
              <a:t>Si Sorégies décide le changement de Stratégie, et la fusion avec Séolis ne plus objective prioritaire, la valorisation de la participation du 15% en Séolis devient l’objective Prioritaire, avec trois axes a tenir compte:</a:t>
            </a:r>
            <a:r>
              <a:rPr lang="fr-FR" sz="1600" b="1" dirty="0" smtClean="0">
                <a:solidFill>
                  <a:schemeClr val="tx2">
                    <a:lumMod val="75000"/>
                  </a:schemeClr>
                </a:solidFill>
              </a:rPr>
              <a:t> </a:t>
            </a:r>
          </a:p>
        </p:txBody>
      </p:sp>
      <p:sp>
        <p:nvSpPr>
          <p:cNvPr id="15" name="Sous-titre 2"/>
          <p:cNvSpPr txBox="1">
            <a:spLocks/>
          </p:cNvSpPr>
          <p:nvPr/>
        </p:nvSpPr>
        <p:spPr>
          <a:xfrm>
            <a:off x="4626630" y="1353120"/>
            <a:ext cx="4184862" cy="1148418"/>
          </a:xfrm>
          <a:prstGeom prst="rect">
            <a:avLst/>
          </a:prstGeom>
          <a:noFill/>
          <a:ln>
            <a:solidFill>
              <a:schemeClr val="tx2">
                <a:lumMod val="75000"/>
              </a:schemeClr>
            </a:solidFill>
          </a:ln>
        </p:spPr>
        <p:txBody>
          <a:bodyPr vert="horz" lIns="144000" tIns="45720" rIns="91440" bIns="45720" rtlCol="0">
            <a:noAutofit/>
          </a:bodyPr>
          <a:lstStyle/>
          <a:p>
            <a:pPr marL="0" lvl="1" indent="17463">
              <a:buFont typeface="+mj-lt"/>
              <a:buAutoNum type="arabicPeriod"/>
            </a:pPr>
            <a:r>
              <a:rPr lang="fr-FR" sz="1600" b="1" dirty="0" smtClean="0">
                <a:solidFill>
                  <a:schemeClr val="tx2">
                    <a:lumMod val="75000"/>
                  </a:schemeClr>
                </a:solidFill>
              </a:rPr>
              <a:t>Maximisation </a:t>
            </a:r>
            <a:r>
              <a:rPr lang="fr-FR" sz="1600" b="1" dirty="0" err="1" smtClean="0">
                <a:solidFill>
                  <a:schemeClr val="tx2">
                    <a:lumMod val="75000"/>
                  </a:schemeClr>
                </a:solidFill>
              </a:rPr>
              <a:t>Financiere</a:t>
            </a:r>
            <a:endParaRPr lang="fr-FR" sz="1600" b="1" dirty="0" smtClean="0">
              <a:solidFill>
                <a:schemeClr val="tx2">
                  <a:lumMod val="75000"/>
                </a:schemeClr>
              </a:solidFill>
            </a:endParaRPr>
          </a:p>
          <a:p>
            <a:pPr marL="0" lvl="1" indent="17463">
              <a:buFont typeface="+mj-lt"/>
              <a:buAutoNum type="arabicPeriod"/>
            </a:pPr>
            <a:r>
              <a:rPr lang="fr-FR" sz="1600" b="1" dirty="0" smtClean="0">
                <a:solidFill>
                  <a:schemeClr val="tx2">
                    <a:lumMod val="75000"/>
                  </a:schemeClr>
                </a:solidFill>
              </a:rPr>
              <a:t> Minimisation du temps d’exécution</a:t>
            </a:r>
          </a:p>
          <a:p>
            <a:pPr marL="0" lvl="1" indent="17463">
              <a:buFont typeface="+mj-lt"/>
              <a:buAutoNum type="arabicPeriod"/>
            </a:pPr>
            <a:r>
              <a:rPr lang="fr-FR" sz="1600" b="1" dirty="0" smtClean="0">
                <a:solidFill>
                  <a:schemeClr val="tx2">
                    <a:lumMod val="75000"/>
                  </a:schemeClr>
                </a:solidFill>
              </a:rPr>
              <a:t> Gestion de l’Image  (au niveau Politique, social y publique)</a:t>
            </a:r>
          </a:p>
        </p:txBody>
      </p:sp>
      <p:cxnSp>
        <p:nvCxnSpPr>
          <p:cNvPr id="18" name="Connecteur en angle 17"/>
          <p:cNvCxnSpPr>
            <a:stCxn id="11" idx="3"/>
            <a:endCxn id="15" idx="1"/>
          </p:cNvCxnSpPr>
          <p:nvPr/>
        </p:nvCxnSpPr>
        <p:spPr>
          <a:xfrm flipV="1">
            <a:off x="3752603" y="1927329"/>
            <a:ext cx="87402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5332021" y="5174504"/>
            <a:ext cx="3538847" cy="1095668"/>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600" dirty="0" smtClean="0">
                <a:solidFill>
                  <a:schemeClr val="tx2">
                    <a:lumMod val="75000"/>
                  </a:schemeClr>
                </a:solidFill>
              </a:rPr>
              <a:t>L’écart real entre la valorisation de Sorégies et Séolis est fonction du valeur marche de Séolis. Un valeur proche à 110 M€ annule les différences</a:t>
            </a:r>
          </a:p>
        </p:txBody>
      </p:sp>
      <p:pic>
        <p:nvPicPr>
          <p:cNvPr id="22"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53353" y="2866933"/>
            <a:ext cx="5104299" cy="399106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4" name="ZoneTexte 23"/>
          <p:cNvSpPr txBox="1"/>
          <p:nvPr/>
        </p:nvSpPr>
        <p:spPr>
          <a:xfrm>
            <a:off x="5669560" y="4311278"/>
            <a:ext cx="3082554" cy="461665"/>
          </a:xfrm>
          <a:prstGeom prst="rect">
            <a:avLst/>
          </a:prstGeom>
          <a:noFill/>
          <a:ln>
            <a:solidFill>
              <a:schemeClr val="accent1"/>
            </a:solidFill>
          </a:ln>
        </p:spPr>
        <p:txBody>
          <a:bodyPr wrap="square" rtlCol="0">
            <a:noAutofit/>
          </a:bodyPr>
          <a:lstStyle/>
          <a:p>
            <a:pPr algn="ctr"/>
            <a:r>
              <a:rPr lang="fr-FR" sz="1200" dirty="0" smtClean="0"/>
              <a:t>Offre initial Séolis: Investissement initial (10.8 M€) + couts de portage (3M€ max)</a:t>
            </a:r>
            <a:endParaRPr lang="fr-FR" sz="1200" dirty="0"/>
          </a:p>
        </p:txBody>
      </p:sp>
      <p:cxnSp>
        <p:nvCxnSpPr>
          <p:cNvPr id="27" name="Connecteur droit 26"/>
          <p:cNvCxnSpPr/>
          <p:nvPr/>
        </p:nvCxnSpPr>
        <p:spPr>
          <a:xfrm>
            <a:off x="1258784" y="5035360"/>
            <a:ext cx="3318618" cy="0"/>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flipV="1">
            <a:off x="1258784" y="3738972"/>
            <a:ext cx="3387891" cy="1403044"/>
          </a:xfrm>
          <a:prstGeom prst="line">
            <a:avLst/>
          </a:prstGeom>
          <a:ln w="28575">
            <a:solidFill>
              <a:srgbClr val="FF3300"/>
            </a:solidFill>
          </a:ln>
        </p:spPr>
        <p:style>
          <a:lnRef idx="1">
            <a:schemeClr val="accent1"/>
          </a:lnRef>
          <a:fillRef idx="0">
            <a:schemeClr val="accent1"/>
          </a:fillRef>
          <a:effectRef idx="0">
            <a:schemeClr val="accent1"/>
          </a:effectRef>
          <a:fontRef idx="minor">
            <a:schemeClr val="tx1"/>
          </a:fontRef>
        </p:style>
      </p:cxnSp>
      <p:sp>
        <p:nvSpPr>
          <p:cNvPr id="57" name="ZoneTexte 56"/>
          <p:cNvSpPr txBox="1"/>
          <p:nvPr/>
        </p:nvSpPr>
        <p:spPr>
          <a:xfrm>
            <a:off x="5669560" y="2886239"/>
            <a:ext cx="3082554" cy="593231"/>
          </a:xfrm>
          <a:prstGeom prst="rect">
            <a:avLst/>
          </a:prstGeom>
          <a:noFill/>
          <a:ln>
            <a:solidFill>
              <a:schemeClr val="accent1"/>
            </a:solidFill>
          </a:ln>
        </p:spPr>
        <p:txBody>
          <a:bodyPr wrap="square" rtlCol="0">
            <a:noAutofit/>
          </a:bodyPr>
          <a:lstStyle/>
          <a:p>
            <a:pPr algn="ctr"/>
            <a:r>
              <a:rPr lang="fr-FR" sz="1200" dirty="0" smtClean="0"/>
              <a:t>Offre initial Sorégies: vente du 5%  à Séolis a prix d’acquisition et vente du 10% à prix marché</a:t>
            </a:r>
            <a:endParaRPr lang="fr-FR" sz="1200" dirty="0"/>
          </a:p>
        </p:txBody>
      </p:sp>
      <p:sp>
        <p:nvSpPr>
          <p:cNvPr id="69" name="Ellipse 68"/>
          <p:cNvSpPr/>
          <p:nvPr/>
        </p:nvSpPr>
        <p:spPr>
          <a:xfrm>
            <a:off x="4607626" y="3716977"/>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0" name="Ellipse 69"/>
          <p:cNvSpPr/>
          <p:nvPr/>
        </p:nvSpPr>
        <p:spPr>
          <a:xfrm>
            <a:off x="4607626" y="4133983"/>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1" name="Ellipse 70"/>
          <p:cNvSpPr/>
          <p:nvPr/>
        </p:nvSpPr>
        <p:spPr>
          <a:xfrm>
            <a:off x="4607626" y="5008190"/>
            <a:ext cx="64858" cy="5617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79" name="Connecteur droit avec flèche 78"/>
          <p:cNvCxnSpPr/>
          <p:nvPr/>
        </p:nvCxnSpPr>
        <p:spPr>
          <a:xfrm rot="5400000">
            <a:off x="5474525" y="3906981"/>
            <a:ext cx="831273" cy="1588"/>
          </a:xfrm>
          <a:prstGeom prst="straightConnector1">
            <a:avLst/>
          </a:prstGeom>
          <a:ln w="38100" cmpd="dbl">
            <a:solidFill>
              <a:schemeClr val="tx2"/>
            </a:solidFill>
            <a:prstDash val="solid"/>
            <a:headEnd type="stealth"/>
            <a:tailEnd type="stealth"/>
          </a:ln>
        </p:spPr>
        <p:style>
          <a:lnRef idx="1">
            <a:schemeClr val="accent1"/>
          </a:lnRef>
          <a:fillRef idx="0">
            <a:schemeClr val="accent1"/>
          </a:fillRef>
          <a:effectRef idx="0">
            <a:schemeClr val="accent1"/>
          </a:effectRef>
          <a:fontRef idx="minor">
            <a:schemeClr val="tx1"/>
          </a:fontRef>
        </p:style>
      </p:cxnSp>
      <p:sp>
        <p:nvSpPr>
          <p:cNvPr id="80" name="ZoneTexte 79"/>
          <p:cNvSpPr txBox="1"/>
          <p:nvPr/>
        </p:nvSpPr>
        <p:spPr>
          <a:xfrm>
            <a:off x="5973287" y="3693227"/>
            <a:ext cx="2351315" cy="338554"/>
          </a:xfrm>
          <a:prstGeom prst="rect">
            <a:avLst/>
          </a:prstGeom>
          <a:noFill/>
        </p:spPr>
        <p:txBody>
          <a:bodyPr wrap="square" rtlCol="0">
            <a:spAutoFit/>
          </a:bodyPr>
          <a:lstStyle/>
          <a:p>
            <a:pPr marL="0" lvl="1" indent="17463"/>
            <a:r>
              <a:rPr lang="fr-FR" sz="1600" b="1" dirty="0" smtClean="0">
                <a:solidFill>
                  <a:schemeClr val="tx2">
                    <a:lumMod val="75000"/>
                  </a:schemeClr>
                </a:solidFill>
              </a:rPr>
              <a:t>Ecart de Valorisation</a:t>
            </a:r>
          </a:p>
        </p:txBody>
      </p: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re 10"/>
          <p:cNvSpPr>
            <a:spLocks noGrp="1"/>
          </p:cNvSpPr>
          <p:nvPr>
            <p:ph type="title"/>
          </p:nvPr>
        </p:nvSpPr>
        <p:spPr/>
        <p:txBody>
          <a:bodyPr/>
          <a:lstStyle/>
          <a:p>
            <a:endParaRPr lang="fr-FR" dirty="0"/>
          </a:p>
        </p:txBody>
      </p:sp>
      <p:sp>
        <p:nvSpPr>
          <p:cNvPr id="12" name="Titre 1"/>
          <p:cNvSpPr txBox="1">
            <a:spLocks/>
          </p:cNvSpPr>
          <p:nvPr/>
        </p:nvSpPr>
        <p:spPr>
          <a:xfrm>
            <a:off x="467544" y="188640"/>
            <a:ext cx="8229600" cy="792088"/>
          </a:xfrm>
          <a:prstGeom prst="rect">
            <a:avLst/>
          </a:prstGeom>
          <a:solidFill>
            <a:schemeClr val="accent1">
              <a:lumMod val="40000"/>
              <a:lumOff val="60000"/>
            </a:schemeClr>
          </a:solidFill>
          <a:ln w="25400" cap="flat" cmpd="sng" algn="ctr">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marR="0" lvl="0" indent="-457200" algn="l" defTabSz="914400" rtl="0" eaLnBrk="1" fontAlgn="auto" latinLnBrk="0" hangingPunct="1">
              <a:lnSpc>
                <a:spcPct val="100000"/>
              </a:lnSpc>
              <a:spcBef>
                <a:spcPct val="0"/>
              </a:spcBef>
              <a:spcAft>
                <a:spcPts val="0"/>
              </a:spcAft>
              <a:buClrTx/>
              <a:buSzTx/>
              <a:buFontTx/>
              <a:buNone/>
              <a:tabLst/>
              <a:defRPr/>
            </a:pP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3.- Vente de la Participation en </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Séolis: vision</a:t>
            </a:r>
            <a:r>
              <a:rPr kumimoji="0" lang="fr-FR" sz="2400" b="0" i="0" u="none" strike="noStrike" kern="1200" cap="none" spc="0" normalizeH="0" noProof="0" dirty="0" smtClean="0">
                <a:ln>
                  <a:noFill/>
                </a:ln>
                <a:solidFill>
                  <a:schemeClr val="tx2">
                    <a:lumMod val="75000"/>
                  </a:schemeClr>
                </a:solidFill>
                <a:effectLst/>
                <a:uLnTx/>
                <a:uFillTx/>
                <a:latin typeface="+mn-lt"/>
                <a:ea typeface="+mn-ea"/>
                <a:cs typeface="+mn-cs"/>
              </a:rPr>
              <a:t> marché</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 </a:t>
            </a:r>
            <a:r>
              <a:rPr kumimoji="0" lang="fr-FR" sz="2400" b="0" i="0" u="none" strike="noStrike" kern="1200" cap="none" spc="0" normalizeH="0" baseline="0" noProof="0" dirty="0" smtClean="0">
                <a:ln>
                  <a:noFill/>
                </a:ln>
                <a:solidFill>
                  <a:schemeClr val="tx2">
                    <a:lumMod val="75000"/>
                  </a:schemeClr>
                </a:solidFill>
                <a:effectLst/>
                <a:uLnTx/>
                <a:uFillTx/>
                <a:latin typeface="+mn-lt"/>
                <a:ea typeface="+mn-ea"/>
                <a:cs typeface="+mn-cs"/>
              </a:rPr>
              <a:t>(2/3)</a:t>
            </a:r>
          </a:p>
        </p:txBody>
      </p:sp>
      <p:sp>
        <p:nvSpPr>
          <p:cNvPr id="5" name="ZoneTexte 4"/>
          <p:cNvSpPr txBox="1"/>
          <p:nvPr/>
        </p:nvSpPr>
        <p:spPr>
          <a:xfrm>
            <a:off x="3275856"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8</a:t>
            </a:fld>
            <a:endParaRPr lang="fr-FR" dirty="0"/>
          </a:p>
        </p:txBody>
      </p:sp>
      <p:sp>
        <p:nvSpPr>
          <p:cNvPr id="7" name="ZoneTexte 6"/>
          <p:cNvSpPr txBox="1"/>
          <p:nvPr/>
        </p:nvSpPr>
        <p:spPr>
          <a:xfrm>
            <a:off x="308759" y="5153890"/>
            <a:ext cx="8407729" cy="1187531"/>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ctr" anchorCtr="1">
            <a:noAutofit/>
          </a:bodyPr>
          <a:lstStyle/>
          <a:p>
            <a:r>
              <a:rPr lang="fr-FR" sz="1400" dirty="0" smtClean="0">
                <a:solidFill>
                  <a:schemeClr val="tx2">
                    <a:lumMod val="75000"/>
                  </a:schemeClr>
                </a:solidFill>
              </a:rPr>
              <a:t>La valeur d’entreprise s’établit à €110m. </a:t>
            </a:r>
          </a:p>
          <a:p>
            <a:r>
              <a:rPr lang="fr-FR" sz="1400" dirty="0" smtClean="0">
                <a:solidFill>
                  <a:schemeClr val="tx2">
                    <a:lumMod val="75000"/>
                  </a:schemeClr>
                </a:solidFill>
              </a:rPr>
              <a:t>Bla…</a:t>
            </a:r>
            <a:r>
              <a:rPr lang="fr-FR" sz="1400" dirty="0" err="1" smtClean="0">
                <a:solidFill>
                  <a:schemeClr val="tx2">
                    <a:lumMod val="75000"/>
                  </a:schemeClr>
                </a:solidFill>
              </a:rPr>
              <a:t>bla</a:t>
            </a:r>
            <a:r>
              <a:rPr lang="fr-FR" sz="1400" dirty="0" smtClean="0">
                <a:solidFill>
                  <a:schemeClr val="tx2">
                    <a:lumMod val="75000"/>
                  </a:schemeClr>
                </a:solidFill>
              </a:rPr>
              <a:t>….</a:t>
            </a:r>
            <a:endParaRPr lang="fr-FR" sz="1400" dirty="0">
              <a:solidFill>
                <a:schemeClr val="tx2">
                  <a:lumMod val="75000"/>
                </a:schemeClr>
              </a:solidFill>
            </a:endParaRPr>
          </a:p>
        </p:txBody>
      </p:sp>
      <p:pic>
        <p:nvPicPr>
          <p:cNvPr id="10" name="Picture 2"/>
          <p:cNvPicPr>
            <a:picLocks noChangeAspect="1" noChangeArrowheads="1"/>
          </p:cNvPicPr>
          <p:nvPr/>
        </p:nvPicPr>
        <p:blipFill>
          <a:blip r:embed="rId2" cstate="print"/>
          <a:srcRect/>
          <a:stretch>
            <a:fillRect/>
          </a:stretch>
        </p:blipFill>
        <p:spPr bwMode="auto">
          <a:xfrm>
            <a:off x="6932343" y="1189051"/>
            <a:ext cx="1857005" cy="556622"/>
          </a:xfrm>
          <a:prstGeom prst="rect">
            <a:avLst/>
          </a:prstGeom>
          <a:noFill/>
          <a:ln w="9525">
            <a:noFill/>
            <a:miter lim="800000"/>
            <a:headEnd/>
            <a:tailEnd/>
          </a:ln>
        </p:spPr>
      </p:pic>
      <p:pic>
        <p:nvPicPr>
          <p:cNvPr id="4097" name="Picture 1"/>
          <p:cNvPicPr>
            <a:picLocks noChangeAspect="1" noChangeArrowheads="1"/>
          </p:cNvPicPr>
          <p:nvPr/>
        </p:nvPicPr>
        <p:blipFill>
          <a:blip r:embed="rId3" cstate="print"/>
          <a:srcRect/>
          <a:stretch>
            <a:fillRect/>
          </a:stretch>
        </p:blipFill>
        <p:spPr bwMode="auto">
          <a:xfrm>
            <a:off x="2369560" y="1183203"/>
            <a:ext cx="4238625" cy="1800225"/>
          </a:xfrm>
          <a:prstGeom prst="rect">
            <a:avLst/>
          </a:prstGeom>
          <a:noFill/>
          <a:ln w="9525">
            <a:noFill/>
            <a:miter lim="800000"/>
            <a:headEnd/>
            <a:tailEnd/>
          </a:ln>
          <a:effectLst/>
        </p:spPr>
      </p:pic>
      <p:pic>
        <p:nvPicPr>
          <p:cNvPr id="4098" name="Picture 2"/>
          <p:cNvPicPr>
            <a:picLocks noChangeAspect="1" noChangeArrowheads="1"/>
          </p:cNvPicPr>
          <p:nvPr/>
        </p:nvPicPr>
        <p:blipFill>
          <a:blip r:embed="rId4" cstate="print"/>
          <a:srcRect/>
          <a:stretch>
            <a:fillRect/>
          </a:stretch>
        </p:blipFill>
        <p:spPr bwMode="auto">
          <a:xfrm>
            <a:off x="1424235" y="3525610"/>
            <a:ext cx="6105525" cy="1343025"/>
          </a:xfrm>
          <a:prstGeom prst="rect">
            <a:avLst/>
          </a:prstGeom>
          <a:noFill/>
          <a:ln w="9525">
            <a:noFill/>
            <a:miter lim="800000"/>
            <a:headEnd/>
            <a:tailEnd/>
          </a:ln>
          <a:effectLst/>
        </p:spPr>
      </p:pic>
      <p:sp>
        <p:nvSpPr>
          <p:cNvPr id="9" name="ZoneTexte 8"/>
          <p:cNvSpPr txBox="1"/>
          <p:nvPr/>
        </p:nvSpPr>
        <p:spPr>
          <a:xfrm>
            <a:off x="5605154" y="2137560"/>
            <a:ext cx="2945080" cy="830997"/>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pPr algn="ctr"/>
            <a:r>
              <a:rPr lang="fr-FR" sz="2400" dirty="0" smtClean="0"/>
              <a:t>Inclure nouveaux donnés</a:t>
            </a:r>
            <a:endParaRPr lang="fr-FR" sz="2400" dirty="0"/>
          </a:p>
        </p:txBody>
      </p:sp>
    </p:spTree>
    <p:extLst>
      <p:ext uri="{BB962C8B-B14F-4D97-AF65-F5344CB8AC3E}">
        <p14:creationId xmlns:p14="http://schemas.microsoft.com/office/powerpoint/2010/main" xmlns="" val="39270687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792088"/>
          </a:xfrm>
          <a:solidFill>
            <a:schemeClr val="accent1">
              <a:lumMod val="40000"/>
              <a:lumOff val="60000"/>
            </a:schemeClr>
          </a:solidFill>
          <a:ln>
            <a:noFill/>
            <a:prstDash val="dash"/>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vert="horz" lIns="180000" tIns="45720" rIns="91440" bIns="45720" rtlCol="0" anchor="ctr" anchorCtr="0">
            <a:noAutofit/>
          </a:bodyPr>
          <a:lstStyle/>
          <a:p>
            <a:pPr marL="457200" indent="-457200" algn="l"/>
            <a:r>
              <a:rPr lang="fr-FR" sz="2400" dirty="0" smtClean="0">
                <a:solidFill>
                  <a:schemeClr val="tx2">
                    <a:lumMod val="75000"/>
                  </a:schemeClr>
                </a:solidFill>
              </a:rPr>
              <a:t>3.- Vente de la Participation en Séolis (1/3)</a:t>
            </a:r>
          </a:p>
        </p:txBody>
      </p:sp>
      <p:sp>
        <p:nvSpPr>
          <p:cNvPr id="5" name="ZoneTexte 4"/>
          <p:cNvSpPr txBox="1"/>
          <p:nvPr/>
        </p:nvSpPr>
        <p:spPr>
          <a:xfrm>
            <a:off x="3263981" y="6334780"/>
            <a:ext cx="2843808" cy="523220"/>
          </a:xfrm>
          <a:prstGeom prst="rect">
            <a:avLst/>
          </a:prstGeom>
          <a:noFill/>
        </p:spPr>
        <p:txBody>
          <a:bodyPr wrap="square" rtlCol="0">
            <a:spAutoFit/>
          </a:bodyPr>
          <a:lstStyle/>
          <a:p>
            <a:pPr algn="ctr"/>
            <a:r>
              <a:rPr lang="en-US" sz="1400" dirty="0" smtClean="0">
                <a:solidFill>
                  <a:schemeClr val="accent1">
                    <a:lumMod val="60000"/>
                    <a:lumOff val="40000"/>
                  </a:schemeClr>
                </a:solidFill>
                <a:sym typeface="Webdings"/>
              </a:rPr>
              <a:t>Haya </a:t>
            </a:r>
            <a:r>
              <a:rPr lang="en-US" sz="1400" b="1" dirty="0" smtClean="0">
                <a:solidFill>
                  <a:schemeClr val="accent1">
                    <a:lumMod val="60000"/>
                    <a:lumOff val="40000"/>
                  </a:schemeClr>
                </a:solidFill>
                <a:sym typeface="Webdings"/>
              </a:rPr>
              <a:t>Energy</a:t>
            </a:r>
            <a:r>
              <a:rPr lang="en-US" sz="1400" dirty="0" smtClean="0">
                <a:solidFill>
                  <a:schemeClr val="accent1">
                    <a:lumMod val="60000"/>
                    <a:lumOff val="40000"/>
                  </a:schemeClr>
                </a:solidFill>
                <a:sym typeface="Webdings"/>
              </a:rPr>
              <a:t> Solutions </a:t>
            </a:r>
            <a:r>
              <a:rPr lang="en-US" sz="2800" dirty="0" smtClean="0">
                <a:solidFill>
                  <a:schemeClr val="accent1">
                    <a:lumMod val="60000"/>
                    <a:lumOff val="40000"/>
                  </a:schemeClr>
                </a:solidFill>
                <a:sym typeface="Webdings"/>
              </a:rPr>
              <a:t></a:t>
            </a:r>
            <a:endParaRPr lang="en-US" sz="1400" dirty="0">
              <a:solidFill>
                <a:schemeClr val="accent1">
                  <a:lumMod val="60000"/>
                  <a:lumOff val="40000"/>
                </a:schemeClr>
              </a:solidFill>
            </a:endParaRPr>
          </a:p>
        </p:txBody>
      </p:sp>
      <p:sp>
        <p:nvSpPr>
          <p:cNvPr id="6" name="Espace réservé du numéro de diapositive 68"/>
          <p:cNvSpPr>
            <a:spLocks noGrp="1"/>
          </p:cNvSpPr>
          <p:nvPr>
            <p:ph type="sldNum" sz="quarter" idx="12"/>
          </p:nvPr>
        </p:nvSpPr>
        <p:spPr>
          <a:xfrm>
            <a:off x="6553200" y="6356350"/>
            <a:ext cx="2133600" cy="365125"/>
          </a:xfrm>
        </p:spPr>
        <p:txBody>
          <a:bodyPr/>
          <a:lstStyle/>
          <a:p>
            <a:fld id="{1930458D-18FB-45E9-A7C2-B19FB86FD781}" type="slidenum">
              <a:rPr lang="fr-FR" smtClean="0"/>
              <a:pPr/>
              <a:t>9</a:t>
            </a:fld>
            <a:endParaRPr lang="fr-FR" dirty="0"/>
          </a:p>
        </p:txBody>
      </p:sp>
      <p:cxnSp>
        <p:nvCxnSpPr>
          <p:cNvPr id="18" name="Connecteur en angle 17"/>
          <p:cNvCxnSpPr/>
          <p:nvPr/>
        </p:nvCxnSpPr>
        <p:spPr>
          <a:xfrm flipV="1">
            <a:off x="-2125683" y="6283791"/>
            <a:ext cx="874027" cy="1"/>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ZoneTexte 20"/>
          <p:cNvSpPr txBox="1"/>
          <p:nvPr/>
        </p:nvSpPr>
        <p:spPr>
          <a:xfrm>
            <a:off x="997528" y="1030017"/>
            <a:ext cx="6685811" cy="549402"/>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400" dirty="0" smtClean="0">
                <a:solidFill>
                  <a:schemeClr val="tx2">
                    <a:lumMod val="75000"/>
                  </a:schemeClr>
                </a:solidFill>
              </a:rPr>
              <a:t>Avec une valorisation de </a:t>
            </a:r>
            <a:r>
              <a:rPr lang="fr-FR" sz="1400" dirty="0" err="1" smtClean="0">
                <a:solidFill>
                  <a:schemeClr val="tx2">
                    <a:lumMod val="75000"/>
                  </a:schemeClr>
                </a:solidFill>
              </a:rPr>
              <a:t>seolis</a:t>
            </a:r>
            <a:r>
              <a:rPr lang="fr-FR" sz="1400" dirty="0" smtClean="0">
                <a:solidFill>
                  <a:schemeClr val="tx2">
                    <a:lumMod val="75000"/>
                  </a:schemeClr>
                </a:solidFill>
              </a:rPr>
              <a:t> de </a:t>
            </a:r>
            <a:r>
              <a:rPr lang="fr-FR" sz="1400" dirty="0" err="1" smtClean="0">
                <a:solidFill>
                  <a:schemeClr val="tx2">
                    <a:lumMod val="75000"/>
                  </a:schemeClr>
                </a:solidFill>
              </a:rPr>
              <a:t>xxM</a:t>
            </a:r>
            <a:r>
              <a:rPr lang="fr-FR" sz="1400" dirty="0" smtClean="0">
                <a:solidFill>
                  <a:schemeClr val="tx2">
                    <a:lumMod val="75000"/>
                  </a:schemeClr>
                </a:solidFill>
              </a:rPr>
              <a:t>€, l’</a:t>
            </a:r>
            <a:r>
              <a:rPr lang="fr-FR" sz="1400" dirty="0" err="1" smtClean="0">
                <a:solidFill>
                  <a:schemeClr val="tx2">
                    <a:lumMod val="75000"/>
                  </a:schemeClr>
                </a:solidFill>
              </a:rPr>
              <a:t>ecart</a:t>
            </a:r>
            <a:r>
              <a:rPr lang="fr-FR" sz="1400" dirty="0" smtClean="0">
                <a:solidFill>
                  <a:schemeClr val="tx2">
                    <a:lumMod val="75000"/>
                  </a:schemeClr>
                </a:solidFill>
              </a:rPr>
              <a:t> de valorisation entre la proposition de </a:t>
            </a:r>
            <a:r>
              <a:rPr lang="fr-FR" sz="1400" dirty="0" err="1" smtClean="0">
                <a:solidFill>
                  <a:schemeClr val="tx2">
                    <a:lumMod val="75000"/>
                  </a:schemeClr>
                </a:solidFill>
              </a:rPr>
              <a:t>Seolis</a:t>
            </a:r>
            <a:r>
              <a:rPr lang="fr-FR" sz="1400" dirty="0" smtClean="0">
                <a:solidFill>
                  <a:schemeClr val="tx2">
                    <a:lumMod val="75000"/>
                  </a:schemeClr>
                </a:solidFill>
              </a:rPr>
              <a:t> et le valeur que </a:t>
            </a:r>
            <a:r>
              <a:rPr lang="fr-FR" sz="1400" dirty="0" err="1" smtClean="0">
                <a:solidFill>
                  <a:schemeClr val="tx2">
                    <a:lumMod val="75000"/>
                  </a:schemeClr>
                </a:solidFill>
              </a:rPr>
              <a:t>Soregeis</a:t>
            </a:r>
            <a:r>
              <a:rPr lang="fr-FR" sz="1400" dirty="0" smtClean="0">
                <a:solidFill>
                  <a:schemeClr val="tx2">
                    <a:lumMod val="75000"/>
                  </a:schemeClr>
                </a:solidFill>
              </a:rPr>
              <a:t> pourrait trouver dans le marché est </a:t>
            </a:r>
            <a:r>
              <a:rPr lang="fr-FR" sz="1400" dirty="0" err="1" smtClean="0">
                <a:solidFill>
                  <a:schemeClr val="tx2">
                    <a:lumMod val="75000"/>
                  </a:schemeClr>
                </a:solidFill>
              </a:rPr>
              <a:t>tres</a:t>
            </a:r>
            <a:r>
              <a:rPr lang="fr-FR" sz="1400" dirty="0" smtClean="0">
                <a:solidFill>
                  <a:schemeClr val="tx2">
                    <a:lumMod val="75000"/>
                  </a:schemeClr>
                </a:solidFill>
              </a:rPr>
              <a:t> </a:t>
            </a:r>
            <a:r>
              <a:rPr lang="fr-FR" sz="1400" dirty="0" err="1" smtClean="0">
                <a:solidFill>
                  <a:schemeClr val="tx2">
                    <a:lumMod val="75000"/>
                  </a:schemeClr>
                </a:solidFill>
              </a:rPr>
              <a:t>reduit</a:t>
            </a:r>
            <a:r>
              <a:rPr lang="fr-FR" sz="1400" dirty="0" smtClean="0">
                <a:solidFill>
                  <a:schemeClr val="tx2">
                    <a:lumMod val="75000"/>
                  </a:schemeClr>
                </a:solidFill>
              </a:rPr>
              <a:t>…XXXX </a:t>
            </a:r>
          </a:p>
        </p:txBody>
      </p:sp>
      <p:graphicFrame>
        <p:nvGraphicFramePr>
          <p:cNvPr id="46" name="Tableau 45"/>
          <p:cNvGraphicFramePr>
            <a:graphicFrameLocks noGrp="1"/>
          </p:cNvGraphicFramePr>
          <p:nvPr>
            <p:extLst>
              <p:ext uri="{D42A27DB-BD31-4B8C-83A1-F6EECF244321}">
                <p14:modId xmlns="" xmlns:p14="http://schemas.microsoft.com/office/powerpoint/2010/main" val="1432497854"/>
              </p:ext>
            </p:extLst>
          </p:nvPr>
        </p:nvGraphicFramePr>
        <p:xfrm>
          <a:off x="178125" y="1959417"/>
          <a:ext cx="5949538" cy="3241046"/>
        </p:xfrm>
        <a:graphic>
          <a:graphicData uri="http://schemas.openxmlformats.org/drawingml/2006/table">
            <a:tbl>
              <a:tblPr firstRow="1" bandRow="1">
                <a:tableStyleId>{5C22544A-7EE6-4342-B048-85BDC9FD1C3A}</a:tableStyleId>
              </a:tblPr>
              <a:tblGrid>
                <a:gridCol w="1301284"/>
                <a:gridCol w="1136845"/>
                <a:gridCol w="1022442"/>
                <a:gridCol w="2488967"/>
              </a:tblGrid>
              <a:tr h="721668">
                <a:tc>
                  <a:txBody>
                    <a:bodyPr/>
                    <a:lstStyle/>
                    <a:p>
                      <a:r>
                        <a:rPr lang="fr-FR" sz="1600" dirty="0" err="1" smtClean="0"/>
                        <a:t>Critere</a:t>
                      </a:r>
                      <a:endParaRPr lang="fr-FR" sz="1600" dirty="0"/>
                    </a:p>
                  </a:txBody>
                  <a:tcPr/>
                </a:tc>
                <a:tc>
                  <a:txBody>
                    <a:bodyPr/>
                    <a:lstStyle/>
                    <a:p>
                      <a:pPr algn="ctr"/>
                      <a:r>
                        <a:rPr lang="fr-FR" sz="1600" dirty="0" smtClean="0"/>
                        <a:t>Vente</a:t>
                      </a:r>
                      <a:r>
                        <a:rPr lang="fr-FR" sz="1600" baseline="0" dirty="0" smtClean="0"/>
                        <a:t> a  </a:t>
                      </a:r>
                      <a:r>
                        <a:rPr lang="fr-FR" sz="1600" baseline="0" dirty="0" err="1" smtClean="0"/>
                        <a:t>Sieds</a:t>
                      </a:r>
                      <a:endParaRPr lang="fr-FR" sz="1600" dirty="0"/>
                    </a:p>
                  </a:txBody>
                  <a:tcPr/>
                </a:tc>
                <a:tc>
                  <a:txBody>
                    <a:bodyPr/>
                    <a:lstStyle/>
                    <a:p>
                      <a:pPr algn="ctr"/>
                      <a:r>
                        <a:rPr lang="fr-FR" sz="1600" dirty="0" smtClean="0"/>
                        <a:t>Vente a un tiers</a:t>
                      </a:r>
                      <a:endParaRPr lang="fr-FR" sz="1600" dirty="0"/>
                    </a:p>
                  </a:txBody>
                  <a:tcPr/>
                </a:tc>
                <a:tc>
                  <a:txBody>
                    <a:bodyPr/>
                    <a:lstStyle/>
                    <a:p>
                      <a:pPr algn="ctr"/>
                      <a:r>
                        <a:rPr lang="fr-FR" sz="1600" dirty="0" smtClean="0"/>
                        <a:t>Commentaires</a:t>
                      </a:r>
                      <a:endParaRPr lang="fr-FR" sz="1600" dirty="0"/>
                    </a:p>
                  </a:txBody>
                  <a:tcPr/>
                </a:tc>
              </a:tr>
              <a:tr h="827738">
                <a:tc>
                  <a:txBody>
                    <a:bodyPr/>
                    <a:lstStyle/>
                    <a:p>
                      <a:r>
                        <a:rPr lang="fr-FR" sz="1100" dirty="0" smtClean="0">
                          <a:solidFill>
                            <a:schemeClr val="tx2">
                              <a:lumMod val="75000"/>
                            </a:schemeClr>
                          </a:solidFill>
                        </a:rPr>
                        <a:t>Maximisation </a:t>
                      </a:r>
                      <a:r>
                        <a:rPr lang="fr-FR" sz="1100" dirty="0" err="1" smtClean="0">
                          <a:solidFill>
                            <a:schemeClr val="tx2">
                              <a:lumMod val="75000"/>
                            </a:schemeClr>
                          </a:solidFill>
                        </a:rPr>
                        <a:t>Financiere</a:t>
                      </a:r>
                      <a:endParaRPr lang="fr-FR" sz="1100" dirty="0">
                        <a:solidFill>
                          <a:schemeClr val="tx2">
                            <a:lumMod val="75000"/>
                          </a:schemeClr>
                        </a:solidFill>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endParaRPr lang="fr-FR" sz="900" b="0" i="0" kern="1200" dirty="0">
                        <a:solidFill>
                          <a:schemeClr val="tx2">
                            <a:lumMod val="75000"/>
                          </a:schemeClr>
                        </a:solidFill>
                        <a:effectLst/>
                        <a:latin typeface="+mn-lt"/>
                        <a:ea typeface="+mn-ea"/>
                        <a:cs typeface="+mn-cs"/>
                      </a:endParaRPr>
                    </a:p>
                  </a:txBody>
                  <a:tcPr anchor="ctr"/>
                </a:tc>
                <a:tc>
                  <a:txBody>
                    <a:bodyPr/>
                    <a:lstStyle/>
                    <a:p>
                      <a:pPr algn="ctr"/>
                      <a:r>
                        <a:rPr lang="fr-FR" sz="900" b="0" i="0" kern="1200" dirty="0" smtClean="0">
                          <a:solidFill>
                            <a:schemeClr val="tx2">
                              <a:lumMod val="75000"/>
                            </a:schemeClr>
                          </a:solidFill>
                          <a:effectLst/>
                          <a:latin typeface="+mn-lt"/>
                          <a:ea typeface="+mn-ea"/>
                          <a:cs typeface="+mn-cs"/>
                        </a:rPr>
                        <a:t>La venta a un </a:t>
                      </a:r>
                      <a:r>
                        <a:rPr lang="fr-FR" sz="900" b="0" i="0" kern="1200" dirty="0" err="1" smtClean="0">
                          <a:solidFill>
                            <a:schemeClr val="tx2">
                              <a:lumMod val="75000"/>
                            </a:schemeClr>
                          </a:solidFill>
                          <a:effectLst/>
                          <a:latin typeface="+mn-lt"/>
                          <a:ea typeface="+mn-ea"/>
                          <a:cs typeface="+mn-cs"/>
                        </a:rPr>
                        <a:t>terecero</a:t>
                      </a:r>
                      <a:r>
                        <a:rPr lang="fr-FR" sz="900" b="0" i="0" kern="1200" dirty="0" smtClean="0">
                          <a:solidFill>
                            <a:schemeClr val="tx2">
                              <a:lumMod val="75000"/>
                            </a:schemeClr>
                          </a:solidFill>
                          <a:effectLst/>
                          <a:latin typeface="+mn-lt"/>
                          <a:ea typeface="+mn-ea"/>
                          <a:cs typeface="+mn-cs"/>
                        </a:rPr>
                        <a:t> es mas </a:t>
                      </a:r>
                      <a:r>
                        <a:rPr lang="fr-FR" sz="900" b="0" i="0" kern="1200" dirty="0" err="1" smtClean="0">
                          <a:solidFill>
                            <a:schemeClr val="tx2">
                              <a:lumMod val="75000"/>
                            </a:schemeClr>
                          </a:solidFill>
                          <a:effectLst/>
                          <a:latin typeface="+mn-lt"/>
                          <a:ea typeface="+mn-ea"/>
                          <a:cs typeface="+mn-cs"/>
                        </a:rPr>
                        <a:t>incierta</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pero</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puede</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encontrar</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una</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valoracion</a:t>
                      </a:r>
                      <a:r>
                        <a:rPr lang="fr-FR" sz="900" b="0" i="0" kern="1200" dirty="0" smtClean="0">
                          <a:solidFill>
                            <a:schemeClr val="tx2">
                              <a:lumMod val="75000"/>
                            </a:schemeClr>
                          </a:solidFill>
                          <a:effectLst/>
                          <a:latin typeface="+mn-lt"/>
                          <a:ea typeface="+mn-ea"/>
                          <a:cs typeface="+mn-cs"/>
                        </a:rPr>
                        <a:t> </a:t>
                      </a:r>
                      <a:r>
                        <a:rPr lang="fr-FR" sz="900" b="0" i="0" kern="1200" dirty="0" err="1" smtClean="0">
                          <a:solidFill>
                            <a:schemeClr val="tx2">
                              <a:lumMod val="75000"/>
                            </a:schemeClr>
                          </a:solidFill>
                          <a:effectLst/>
                          <a:latin typeface="+mn-lt"/>
                          <a:ea typeface="+mn-ea"/>
                          <a:cs typeface="+mn-cs"/>
                        </a:rPr>
                        <a:t>adicional</a:t>
                      </a:r>
                      <a:r>
                        <a:rPr lang="fr-FR" sz="900" b="0" i="0" kern="1200" dirty="0" smtClean="0">
                          <a:solidFill>
                            <a:schemeClr val="tx2">
                              <a:lumMod val="75000"/>
                            </a:schemeClr>
                          </a:solidFill>
                          <a:effectLst/>
                          <a:latin typeface="+mn-lt"/>
                          <a:ea typeface="+mn-ea"/>
                          <a:cs typeface="+mn-cs"/>
                        </a:rPr>
                        <a:t> con</a:t>
                      </a:r>
                      <a:r>
                        <a:rPr lang="fr-FR" sz="900" b="0" i="0" kern="1200" baseline="0" dirty="0" smtClean="0">
                          <a:solidFill>
                            <a:schemeClr val="tx2">
                              <a:lumMod val="75000"/>
                            </a:schemeClr>
                          </a:solidFill>
                          <a:effectLst/>
                          <a:latin typeface="+mn-lt"/>
                          <a:ea typeface="+mn-ea"/>
                          <a:cs typeface="+mn-cs"/>
                        </a:rPr>
                        <a:t> </a:t>
                      </a:r>
                      <a:r>
                        <a:rPr lang="fr-FR" sz="900" b="0" i="0" kern="1200" baseline="0" dirty="0" err="1" smtClean="0">
                          <a:solidFill>
                            <a:schemeClr val="tx2">
                              <a:lumMod val="75000"/>
                            </a:schemeClr>
                          </a:solidFill>
                          <a:effectLst/>
                          <a:latin typeface="+mn-lt"/>
                          <a:ea typeface="+mn-ea"/>
                          <a:cs typeface="+mn-cs"/>
                        </a:rPr>
                        <a:t>una</a:t>
                      </a:r>
                      <a:r>
                        <a:rPr lang="fr-FR" sz="900" b="0" i="0" kern="1200" baseline="0" dirty="0" smtClean="0">
                          <a:solidFill>
                            <a:schemeClr val="tx2">
                              <a:lumMod val="75000"/>
                            </a:schemeClr>
                          </a:solidFill>
                          <a:effectLst/>
                          <a:latin typeface="+mn-lt"/>
                          <a:ea typeface="+mn-ea"/>
                          <a:cs typeface="+mn-cs"/>
                        </a:rPr>
                        <a:t> prima de </a:t>
                      </a:r>
                      <a:r>
                        <a:rPr lang="fr-FR" sz="900" b="0" i="0" kern="1200" baseline="0" dirty="0" err="1" smtClean="0">
                          <a:solidFill>
                            <a:schemeClr val="tx2">
                              <a:lumMod val="75000"/>
                            </a:schemeClr>
                          </a:solidFill>
                          <a:effectLst/>
                          <a:latin typeface="+mn-lt"/>
                          <a:ea typeface="+mn-ea"/>
                          <a:cs typeface="+mn-cs"/>
                        </a:rPr>
                        <a:t>entrada</a:t>
                      </a:r>
                      <a:r>
                        <a:rPr lang="fr-FR" sz="900" b="0" i="0" kern="1200" baseline="0" dirty="0" smtClean="0">
                          <a:solidFill>
                            <a:schemeClr val="tx2">
                              <a:lumMod val="75000"/>
                            </a:schemeClr>
                          </a:solidFill>
                          <a:effectLst/>
                          <a:latin typeface="+mn-lt"/>
                          <a:ea typeface="+mn-ea"/>
                          <a:cs typeface="+mn-cs"/>
                        </a:rPr>
                        <a:t> en el </a:t>
                      </a:r>
                      <a:r>
                        <a:rPr lang="fr-FR" sz="900" b="0" i="0" kern="1200" baseline="0" dirty="0" err="1" smtClean="0">
                          <a:solidFill>
                            <a:schemeClr val="tx2">
                              <a:lumMod val="75000"/>
                            </a:schemeClr>
                          </a:solidFill>
                          <a:effectLst/>
                          <a:latin typeface="+mn-lt"/>
                          <a:ea typeface="+mn-ea"/>
                          <a:cs typeface="+mn-cs"/>
                        </a:rPr>
                        <a:t>negocio</a:t>
                      </a:r>
                      <a:r>
                        <a:rPr lang="fr-FR" sz="900" b="0" i="0" kern="1200" baseline="0" dirty="0" smtClean="0">
                          <a:solidFill>
                            <a:schemeClr val="tx2">
                              <a:lumMod val="75000"/>
                            </a:schemeClr>
                          </a:solidFill>
                          <a:effectLst/>
                          <a:latin typeface="+mn-lt"/>
                          <a:ea typeface="+mn-ea"/>
                          <a:cs typeface="+mn-cs"/>
                        </a:rPr>
                        <a:t> de la </a:t>
                      </a:r>
                      <a:r>
                        <a:rPr lang="fr-FR" sz="900" b="0" i="0" kern="1200" baseline="0" dirty="0" err="1" smtClean="0">
                          <a:solidFill>
                            <a:schemeClr val="tx2">
                              <a:lumMod val="75000"/>
                            </a:schemeClr>
                          </a:solidFill>
                          <a:effectLst/>
                          <a:latin typeface="+mn-lt"/>
                          <a:ea typeface="+mn-ea"/>
                          <a:cs typeface="+mn-cs"/>
                        </a:rPr>
                        <a:t>distribucion</a:t>
                      </a:r>
                      <a:r>
                        <a:rPr lang="fr-FR" sz="900" b="0" i="0" kern="1200" baseline="0" dirty="0" smtClean="0">
                          <a:solidFill>
                            <a:schemeClr val="tx2">
                              <a:lumMod val="75000"/>
                            </a:schemeClr>
                          </a:solidFill>
                          <a:effectLst/>
                          <a:latin typeface="+mn-lt"/>
                          <a:ea typeface="+mn-ea"/>
                          <a:cs typeface="+mn-cs"/>
                        </a:rPr>
                        <a:t> en Francia</a:t>
                      </a:r>
                      <a:endParaRPr lang="fr-FR" sz="900" b="0" i="0" kern="1200" dirty="0">
                        <a:solidFill>
                          <a:schemeClr val="tx2">
                            <a:lumMod val="75000"/>
                          </a:schemeClr>
                        </a:solidFill>
                        <a:effectLst/>
                        <a:latin typeface="+mn-lt"/>
                        <a:ea typeface="+mn-ea"/>
                        <a:cs typeface="+mn-cs"/>
                      </a:endParaRPr>
                    </a:p>
                  </a:txBody>
                  <a:tcPr anchor="ctr"/>
                </a:tc>
              </a:tr>
              <a:tr h="562087">
                <a:tc>
                  <a:txBody>
                    <a:bodyPr/>
                    <a:lstStyle/>
                    <a:p>
                      <a:r>
                        <a:rPr lang="fr-FR" sz="1100" dirty="0" smtClean="0">
                          <a:solidFill>
                            <a:schemeClr val="tx2">
                              <a:lumMod val="75000"/>
                            </a:schemeClr>
                          </a:solidFill>
                        </a:rPr>
                        <a:t>Minimisation Temps</a:t>
                      </a:r>
                    </a:p>
                    <a:p>
                      <a:endParaRPr lang="fr-FR" sz="1100" dirty="0" smtClean="0">
                        <a:solidFill>
                          <a:schemeClr val="tx2">
                            <a:lumMod val="75000"/>
                          </a:schemeClr>
                        </a:solidFill>
                      </a:endParaRP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r>
                        <a:rPr lang="fr-FR" sz="1100" b="1" dirty="0" smtClean="0">
                          <a:solidFill>
                            <a:schemeClr val="tx2">
                              <a:lumMod val="75000"/>
                            </a:schemeClr>
                          </a:solidFill>
                        </a:rPr>
                        <a:t>La venta a</a:t>
                      </a:r>
                      <a:r>
                        <a:rPr lang="fr-FR" sz="1100" b="1" baseline="0" dirty="0" smtClean="0">
                          <a:solidFill>
                            <a:schemeClr val="tx2">
                              <a:lumMod val="75000"/>
                            </a:schemeClr>
                          </a:solidFill>
                        </a:rPr>
                        <a:t> </a:t>
                      </a:r>
                      <a:r>
                        <a:rPr lang="fr-FR" sz="1100" b="1" baseline="0" dirty="0" err="1" smtClean="0">
                          <a:solidFill>
                            <a:schemeClr val="tx2">
                              <a:lumMod val="75000"/>
                            </a:schemeClr>
                          </a:solidFill>
                        </a:rPr>
                        <a:t>Sieds</a:t>
                      </a:r>
                      <a:r>
                        <a:rPr lang="fr-FR" sz="1100" b="1" baseline="0" dirty="0" smtClean="0">
                          <a:solidFill>
                            <a:schemeClr val="tx2">
                              <a:lumMod val="75000"/>
                            </a:schemeClr>
                          </a:solidFill>
                        </a:rPr>
                        <a:t> </a:t>
                      </a:r>
                      <a:r>
                        <a:rPr lang="fr-FR" sz="1100" b="1" baseline="0" dirty="0" err="1" smtClean="0">
                          <a:solidFill>
                            <a:schemeClr val="tx2">
                              <a:lumMod val="75000"/>
                            </a:schemeClr>
                          </a:solidFill>
                        </a:rPr>
                        <a:t>deberia</a:t>
                      </a:r>
                      <a:r>
                        <a:rPr lang="fr-FR" sz="1100" b="1" baseline="0" dirty="0" smtClean="0">
                          <a:solidFill>
                            <a:schemeClr val="tx2">
                              <a:lumMod val="75000"/>
                            </a:schemeClr>
                          </a:solidFill>
                        </a:rPr>
                        <a:t> </a:t>
                      </a:r>
                      <a:r>
                        <a:rPr lang="fr-FR" sz="1100" b="1" baseline="0" dirty="0" err="1" smtClean="0">
                          <a:solidFill>
                            <a:schemeClr val="tx2">
                              <a:lumMod val="75000"/>
                            </a:schemeClr>
                          </a:solidFill>
                        </a:rPr>
                        <a:t>realizarse</a:t>
                      </a:r>
                      <a:r>
                        <a:rPr lang="fr-FR" sz="1100" b="1" baseline="0" dirty="0" smtClean="0">
                          <a:solidFill>
                            <a:schemeClr val="tx2">
                              <a:lumMod val="75000"/>
                            </a:schemeClr>
                          </a:solidFill>
                        </a:rPr>
                        <a:t> mas </a:t>
                      </a:r>
                      <a:r>
                        <a:rPr lang="fr-FR" sz="1100" b="1" baseline="0" dirty="0" err="1" smtClean="0">
                          <a:solidFill>
                            <a:schemeClr val="tx2">
                              <a:lumMod val="75000"/>
                            </a:schemeClr>
                          </a:solidFill>
                        </a:rPr>
                        <a:t>rapidamente</a:t>
                      </a:r>
                      <a:r>
                        <a:rPr lang="fr-FR" sz="1100" b="1" baseline="0" dirty="0" smtClean="0">
                          <a:solidFill>
                            <a:schemeClr val="tx2">
                              <a:lumMod val="75000"/>
                            </a:schemeClr>
                          </a:solidFill>
                        </a:rPr>
                        <a:t> que la venta a un </a:t>
                      </a:r>
                      <a:r>
                        <a:rPr lang="fr-FR" sz="1100" b="1" baseline="0" dirty="0" err="1" smtClean="0">
                          <a:solidFill>
                            <a:schemeClr val="tx2">
                              <a:lumMod val="75000"/>
                            </a:schemeClr>
                          </a:solidFill>
                        </a:rPr>
                        <a:t>tercero</a:t>
                      </a:r>
                      <a:r>
                        <a:rPr lang="fr-FR" sz="1100" b="1" baseline="0" dirty="0" smtClean="0">
                          <a:solidFill>
                            <a:schemeClr val="tx2">
                              <a:lumMod val="75000"/>
                            </a:schemeClr>
                          </a:solidFill>
                        </a:rPr>
                        <a:t> ( no </a:t>
                      </a:r>
                      <a:r>
                        <a:rPr lang="fr-FR" sz="1100" b="1" baseline="0" dirty="0" err="1" smtClean="0">
                          <a:solidFill>
                            <a:schemeClr val="tx2">
                              <a:lumMod val="75000"/>
                            </a:schemeClr>
                          </a:solidFill>
                        </a:rPr>
                        <a:t>hay</a:t>
                      </a:r>
                      <a:r>
                        <a:rPr lang="fr-FR" sz="1100" b="1" baseline="0" dirty="0" smtClean="0">
                          <a:solidFill>
                            <a:schemeClr val="tx2">
                              <a:lumMod val="75000"/>
                            </a:schemeClr>
                          </a:solidFill>
                        </a:rPr>
                        <a:t> </a:t>
                      </a:r>
                      <a:r>
                        <a:rPr lang="fr-FR" sz="1100" b="1" baseline="0" dirty="0" err="1" smtClean="0">
                          <a:solidFill>
                            <a:schemeClr val="tx2">
                              <a:lumMod val="75000"/>
                            </a:schemeClr>
                          </a:solidFill>
                        </a:rPr>
                        <a:t>necesidad</a:t>
                      </a:r>
                      <a:r>
                        <a:rPr lang="fr-FR" sz="1100" b="1" baseline="0" dirty="0" smtClean="0">
                          <a:solidFill>
                            <a:schemeClr val="tx2">
                              <a:lumMod val="75000"/>
                            </a:schemeClr>
                          </a:solidFill>
                        </a:rPr>
                        <a:t> de due-diligences</a:t>
                      </a:r>
                      <a:endParaRPr lang="fr-FR" sz="1100" b="1" dirty="0" smtClean="0">
                        <a:solidFill>
                          <a:schemeClr val="tx2">
                            <a:lumMod val="75000"/>
                          </a:schemeClr>
                        </a:solidFill>
                      </a:endParaRPr>
                    </a:p>
                  </a:txBody>
                  <a:tcPr anchor="ctr"/>
                </a:tc>
              </a:tr>
              <a:tr h="879162">
                <a:tc>
                  <a:txBody>
                    <a:bodyPr/>
                    <a:lstStyle/>
                    <a:p>
                      <a:r>
                        <a:rPr lang="fr-FR" sz="1100" dirty="0" smtClean="0">
                          <a:solidFill>
                            <a:schemeClr val="tx2">
                              <a:lumMod val="75000"/>
                            </a:schemeClr>
                          </a:solidFill>
                        </a:rPr>
                        <a:t>Gestion de l’image</a:t>
                      </a:r>
                    </a:p>
                    <a:p>
                      <a:endParaRPr lang="fr-FR" sz="1100" dirty="0" smtClean="0">
                        <a:solidFill>
                          <a:schemeClr val="tx2">
                            <a:lumMod val="75000"/>
                          </a:schemeClr>
                        </a:solidFill>
                      </a:endParaRPr>
                    </a:p>
                    <a:p>
                      <a:endParaRPr lang="fr-FR" sz="1100" dirty="0">
                        <a:solidFill>
                          <a:schemeClr val="tx2">
                            <a:lumMod val="75000"/>
                          </a:schemeClr>
                        </a:solidFill>
                      </a:endParaRPr>
                    </a:p>
                  </a:txBody>
                  <a:tcPr anchor="ctr"/>
                </a:tc>
                <a:tc>
                  <a:txBody>
                    <a:bodyPr/>
                    <a:lstStyle/>
                    <a:p>
                      <a:pPr algn="ctr"/>
                      <a:endParaRPr lang="fr-FR" sz="1100" b="1" dirty="0" smtClean="0">
                        <a:solidFill>
                          <a:schemeClr val="tx2">
                            <a:lumMod val="75000"/>
                          </a:schemeClr>
                        </a:solidFill>
                      </a:endParaRPr>
                    </a:p>
                  </a:txBody>
                  <a:tcPr anchor="ctr"/>
                </a:tc>
                <a:tc>
                  <a:txBody>
                    <a:bodyPr/>
                    <a:lstStyle/>
                    <a:p>
                      <a:pPr algn="ctr"/>
                      <a:endParaRPr lang="fr-FR" sz="1100" b="1" dirty="0">
                        <a:solidFill>
                          <a:schemeClr val="tx2">
                            <a:lumMod val="75000"/>
                          </a:schemeClr>
                        </a:solidFill>
                      </a:endParaRPr>
                    </a:p>
                  </a:txBody>
                  <a:tcPr anchor="ctr"/>
                </a:tc>
                <a:tc>
                  <a:txBody>
                    <a:bodyPr/>
                    <a:lstStyle/>
                    <a:p>
                      <a:pPr algn="ctr"/>
                      <a:r>
                        <a:rPr lang="fr-FR" sz="1100" b="1" dirty="0" smtClean="0">
                          <a:solidFill>
                            <a:schemeClr val="tx2">
                              <a:lumMod val="75000"/>
                            </a:schemeClr>
                          </a:solidFill>
                        </a:rPr>
                        <a:t>La venta a un </a:t>
                      </a:r>
                      <a:r>
                        <a:rPr lang="fr-FR" sz="1100" b="1" dirty="0" err="1" smtClean="0">
                          <a:solidFill>
                            <a:schemeClr val="tx2">
                              <a:lumMod val="75000"/>
                            </a:schemeClr>
                          </a:solidFill>
                        </a:rPr>
                        <a:t>tercero</a:t>
                      </a:r>
                      <a:r>
                        <a:rPr lang="fr-FR" sz="1100" b="1" dirty="0" smtClean="0">
                          <a:solidFill>
                            <a:schemeClr val="tx2">
                              <a:lumMod val="75000"/>
                            </a:schemeClr>
                          </a:solidFill>
                        </a:rPr>
                        <a:t> </a:t>
                      </a:r>
                      <a:r>
                        <a:rPr lang="fr-FR" sz="1100" b="1" dirty="0" err="1" smtClean="0">
                          <a:solidFill>
                            <a:schemeClr val="tx2">
                              <a:lumMod val="75000"/>
                            </a:schemeClr>
                          </a:solidFill>
                        </a:rPr>
                        <a:t>significa</a:t>
                      </a:r>
                      <a:r>
                        <a:rPr lang="fr-FR" sz="1100" b="1" dirty="0" smtClean="0">
                          <a:solidFill>
                            <a:schemeClr val="tx2">
                              <a:lumMod val="75000"/>
                            </a:schemeClr>
                          </a:solidFill>
                        </a:rPr>
                        <a:t> </a:t>
                      </a:r>
                      <a:r>
                        <a:rPr lang="fr-FR" sz="1100" b="1" dirty="0" err="1" smtClean="0">
                          <a:solidFill>
                            <a:schemeClr val="tx2">
                              <a:lumMod val="75000"/>
                            </a:schemeClr>
                          </a:solidFill>
                        </a:rPr>
                        <a:t>probablemente</a:t>
                      </a:r>
                      <a:r>
                        <a:rPr lang="fr-FR" sz="1100" b="1" dirty="0" smtClean="0">
                          <a:solidFill>
                            <a:schemeClr val="tx2">
                              <a:lumMod val="75000"/>
                            </a:schemeClr>
                          </a:solidFill>
                        </a:rPr>
                        <a:t>  </a:t>
                      </a:r>
                      <a:r>
                        <a:rPr lang="fr-FR" sz="1100" b="1" dirty="0" err="1" smtClean="0">
                          <a:solidFill>
                            <a:schemeClr val="tx2">
                              <a:lumMod val="75000"/>
                            </a:schemeClr>
                          </a:solidFill>
                        </a:rPr>
                        <a:t>privatizacion</a:t>
                      </a:r>
                      <a:r>
                        <a:rPr lang="fr-FR" sz="1100" b="1" dirty="0" smtClean="0">
                          <a:solidFill>
                            <a:schemeClr val="tx2">
                              <a:lumMod val="75000"/>
                            </a:schemeClr>
                          </a:solidFill>
                        </a:rPr>
                        <a:t> </a:t>
                      </a:r>
                      <a:r>
                        <a:rPr lang="fr-FR" sz="1100" b="1" baseline="0" dirty="0" smtClean="0">
                          <a:solidFill>
                            <a:schemeClr val="tx2">
                              <a:lumMod val="75000"/>
                            </a:schemeClr>
                          </a:solidFill>
                        </a:rPr>
                        <a:t> y </a:t>
                      </a:r>
                      <a:r>
                        <a:rPr lang="fr-FR" sz="1100" b="1" baseline="0" dirty="0" err="1" smtClean="0">
                          <a:solidFill>
                            <a:schemeClr val="tx2">
                              <a:lumMod val="75000"/>
                            </a:schemeClr>
                          </a:solidFill>
                        </a:rPr>
                        <a:t>reparto</a:t>
                      </a:r>
                      <a:r>
                        <a:rPr lang="fr-FR" sz="1100" b="1" baseline="0" dirty="0" smtClean="0">
                          <a:solidFill>
                            <a:schemeClr val="tx2">
                              <a:lumMod val="75000"/>
                            </a:schemeClr>
                          </a:solidFill>
                        </a:rPr>
                        <a:t> de </a:t>
                      </a:r>
                      <a:r>
                        <a:rPr lang="fr-FR" sz="1100" b="1" baseline="0" dirty="0" err="1" smtClean="0">
                          <a:solidFill>
                            <a:schemeClr val="tx2">
                              <a:lumMod val="75000"/>
                            </a:schemeClr>
                          </a:solidFill>
                        </a:rPr>
                        <a:t>plusvalias</a:t>
                      </a:r>
                      <a:r>
                        <a:rPr lang="fr-FR" sz="1100" b="1" baseline="0" dirty="0" smtClean="0">
                          <a:solidFill>
                            <a:schemeClr val="tx2">
                              <a:lumMod val="75000"/>
                            </a:schemeClr>
                          </a:solidFill>
                        </a:rPr>
                        <a:t>. </a:t>
                      </a:r>
                    </a:p>
                    <a:p>
                      <a:pPr algn="ctr"/>
                      <a:r>
                        <a:rPr lang="fr-FR" sz="1100" b="1" baseline="0" dirty="0" smtClean="0">
                          <a:solidFill>
                            <a:schemeClr val="tx2">
                              <a:lumMod val="75000"/>
                            </a:schemeClr>
                          </a:solidFill>
                        </a:rPr>
                        <a:t>Un </a:t>
                      </a:r>
                      <a:r>
                        <a:rPr lang="fr-FR" sz="1100" b="1" baseline="0" dirty="0" err="1" smtClean="0">
                          <a:solidFill>
                            <a:schemeClr val="tx2">
                              <a:lumMod val="75000"/>
                            </a:schemeClr>
                          </a:solidFill>
                        </a:rPr>
                        <a:t>acuerdo</a:t>
                      </a:r>
                      <a:r>
                        <a:rPr lang="fr-FR" sz="1100" b="1" baseline="0" dirty="0" smtClean="0">
                          <a:solidFill>
                            <a:schemeClr val="tx2">
                              <a:lumMod val="75000"/>
                            </a:schemeClr>
                          </a:solidFill>
                        </a:rPr>
                        <a:t> entre las partes </a:t>
                      </a:r>
                      <a:r>
                        <a:rPr lang="fr-FR" sz="1100" b="1" baseline="0" dirty="0" err="1" smtClean="0">
                          <a:solidFill>
                            <a:schemeClr val="tx2">
                              <a:lumMod val="75000"/>
                            </a:schemeClr>
                          </a:solidFill>
                        </a:rPr>
                        <a:t>necesariamente</a:t>
                      </a:r>
                      <a:r>
                        <a:rPr lang="fr-FR" sz="1100" b="1" baseline="0" dirty="0" smtClean="0">
                          <a:solidFill>
                            <a:schemeClr val="tx2">
                              <a:lumMod val="75000"/>
                            </a:schemeClr>
                          </a:solidFill>
                        </a:rPr>
                        <a:t> es mas </a:t>
                      </a:r>
                      <a:r>
                        <a:rPr lang="fr-FR" sz="1100" b="1" baseline="0" dirty="0" err="1" smtClean="0">
                          <a:solidFill>
                            <a:schemeClr val="tx2">
                              <a:lumMod val="75000"/>
                            </a:schemeClr>
                          </a:solidFill>
                        </a:rPr>
                        <a:t>sencilla</a:t>
                      </a:r>
                      <a:r>
                        <a:rPr lang="fr-FR" sz="1100" b="1" baseline="0" dirty="0" smtClean="0">
                          <a:solidFill>
                            <a:schemeClr val="tx2">
                              <a:lumMod val="75000"/>
                            </a:schemeClr>
                          </a:solidFill>
                        </a:rPr>
                        <a:t>  </a:t>
                      </a:r>
                      <a:endParaRPr lang="fr-FR" sz="1100" b="1" dirty="0">
                        <a:solidFill>
                          <a:schemeClr val="tx2">
                            <a:lumMod val="75000"/>
                          </a:schemeClr>
                        </a:solidFill>
                      </a:endParaRPr>
                    </a:p>
                  </a:txBody>
                  <a:tcPr anchor="ctr"/>
                </a:tc>
              </a:tr>
            </a:tbl>
          </a:graphicData>
        </a:graphic>
      </p:graphicFrame>
      <p:grpSp>
        <p:nvGrpSpPr>
          <p:cNvPr id="61" name="Groupe 60"/>
          <p:cNvGrpSpPr/>
          <p:nvPr/>
        </p:nvGrpSpPr>
        <p:grpSpPr>
          <a:xfrm rot="5400000">
            <a:off x="1976643" y="2878718"/>
            <a:ext cx="238317" cy="238425"/>
            <a:chOff x="790044" y="5529261"/>
            <a:chExt cx="638175" cy="638175"/>
          </a:xfrm>
        </p:grpSpPr>
        <p:sp>
          <p:nvSpPr>
            <p:cNvPr id="62" name="Ellipse 61"/>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Secteurs 62"/>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64" name="Ellipse 63"/>
          <p:cNvSpPr/>
          <p:nvPr/>
        </p:nvSpPr>
        <p:spPr>
          <a:xfrm>
            <a:off x="3078407" y="2878772"/>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Ellipse 64"/>
          <p:cNvSpPr/>
          <p:nvPr/>
        </p:nvSpPr>
        <p:spPr>
          <a:xfrm>
            <a:off x="1976589" y="3615043"/>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endParaRPr lang="fr-FR"/>
          </a:p>
        </p:txBody>
      </p:sp>
      <p:grpSp>
        <p:nvGrpSpPr>
          <p:cNvPr id="66" name="Groupe 65"/>
          <p:cNvGrpSpPr/>
          <p:nvPr/>
        </p:nvGrpSpPr>
        <p:grpSpPr>
          <a:xfrm rot="10800000">
            <a:off x="3078408" y="3618026"/>
            <a:ext cx="238425" cy="238317"/>
            <a:chOff x="1752600" y="5391150"/>
            <a:chExt cx="638175" cy="638175"/>
          </a:xfrm>
        </p:grpSpPr>
        <p:sp>
          <p:nvSpPr>
            <p:cNvPr id="67" name="Ellipse 66"/>
            <p:cNvSpPr/>
            <p:nvPr/>
          </p:nvSpPr>
          <p:spPr>
            <a:xfrm>
              <a:off x="1752600" y="5391150"/>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Secteurs 67"/>
            <p:cNvSpPr/>
            <p:nvPr/>
          </p:nvSpPr>
          <p:spPr>
            <a:xfrm>
              <a:off x="1752600" y="5391150"/>
              <a:ext cx="637200" cy="637200"/>
            </a:xfrm>
            <a:prstGeom prst="pie">
              <a:avLst>
                <a:gd name="adj1" fmla="val 5457413"/>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72" name="Ellipse 71"/>
          <p:cNvSpPr/>
          <p:nvPr/>
        </p:nvSpPr>
        <p:spPr>
          <a:xfrm>
            <a:off x="1976589" y="4347630"/>
            <a:ext cx="238425" cy="23831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76" name="Groupe 75"/>
          <p:cNvGrpSpPr/>
          <p:nvPr/>
        </p:nvGrpSpPr>
        <p:grpSpPr>
          <a:xfrm rot="5400000">
            <a:off x="3078461" y="4347576"/>
            <a:ext cx="238317" cy="238425"/>
            <a:chOff x="790044" y="5529261"/>
            <a:chExt cx="638175" cy="638175"/>
          </a:xfrm>
        </p:grpSpPr>
        <p:sp>
          <p:nvSpPr>
            <p:cNvPr id="77" name="Ellipse 76"/>
            <p:cNvSpPr/>
            <p:nvPr/>
          </p:nvSpPr>
          <p:spPr>
            <a:xfrm>
              <a:off x="790044" y="5529261"/>
              <a:ext cx="638175" cy="63817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8" name="Secteurs 77"/>
            <p:cNvSpPr/>
            <p:nvPr/>
          </p:nvSpPr>
          <p:spPr>
            <a:xfrm>
              <a:off x="790044" y="5529261"/>
              <a:ext cx="637200" cy="637200"/>
            </a:xfrm>
            <a:prstGeom prst="pie">
              <a:avLst>
                <a:gd name="adj1" fmla="val 10800000"/>
                <a:gd name="adj2" fmla="val 16200000"/>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grpSp>
      <p:sp>
        <p:nvSpPr>
          <p:cNvPr id="29" name="ZoneTexte 28"/>
          <p:cNvSpPr txBox="1"/>
          <p:nvPr/>
        </p:nvSpPr>
        <p:spPr>
          <a:xfrm>
            <a:off x="6673936" y="1698170"/>
            <a:ext cx="2244436" cy="3550722"/>
          </a:xfrm>
          <a:prstGeom prst="rect">
            <a:avLst/>
          </a:prstGeom>
          <a:solidFill>
            <a:schemeClr val="bg1"/>
          </a:solidFill>
          <a:ln>
            <a:solidFill>
              <a:schemeClr val="tx2">
                <a:lumMod val="75000"/>
              </a:schemeClr>
            </a:solidFill>
          </a:ln>
        </p:spPr>
        <p:txBody>
          <a:bodyPr vert="horz" lIns="144000" tIns="45720" rIns="91440" bIns="45720" rtlCol="0">
            <a:noAutofit/>
          </a:bodyPr>
          <a:lstStyle/>
          <a:p>
            <a:pPr>
              <a:spcBef>
                <a:spcPct val="20000"/>
              </a:spcBef>
              <a:spcAft>
                <a:spcPts val="600"/>
              </a:spcAft>
              <a:buFont typeface="Arial" pitchFamily="34" charset="0"/>
            </a:pPr>
            <a:r>
              <a:rPr lang="fr-FR" sz="1200" dirty="0" err="1" smtClean="0">
                <a:solidFill>
                  <a:schemeClr val="tx2">
                    <a:lumMod val="75000"/>
                  </a:schemeClr>
                </a:solidFill>
              </a:rPr>
              <a:t>Reflexion</a:t>
            </a:r>
            <a:r>
              <a:rPr lang="fr-FR" sz="1200" dirty="0" smtClean="0">
                <a:solidFill>
                  <a:schemeClr val="tx2">
                    <a:lumMod val="75000"/>
                  </a:schemeClr>
                </a:solidFill>
              </a:rPr>
              <a:t> sobre </a:t>
            </a:r>
            <a:r>
              <a:rPr lang="fr-FR" sz="1200" dirty="0" err="1" smtClean="0">
                <a:solidFill>
                  <a:schemeClr val="tx2">
                    <a:lumMod val="75000"/>
                  </a:schemeClr>
                </a:solidFill>
              </a:rPr>
              <a:t>valorizacion</a:t>
            </a:r>
            <a:r>
              <a:rPr lang="fr-FR" sz="1200" dirty="0" smtClean="0">
                <a:solidFill>
                  <a:schemeClr val="tx2">
                    <a:lumMod val="75000"/>
                  </a:schemeClr>
                </a:solidFill>
              </a:rPr>
              <a:t> </a:t>
            </a:r>
            <a:r>
              <a:rPr lang="fr-FR" sz="1200" dirty="0" smtClean="0">
                <a:solidFill>
                  <a:schemeClr val="tx2">
                    <a:lumMod val="75000"/>
                  </a:schemeClr>
                </a:solidFill>
              </a:rPr>
              <a:t>en </a:t>
            </a:r>
            <a:r>
              <a:rPr lang="fr-FR" sz="1200" dirty="0" err="1" smtClean="0">
                <a:solidFill>
                  <a:schemeClr val="tx2">
                    <a:lumMod val="75000"/>
                  </a:schemeClr>
                </a:solidFill>
              </a:rPr>
              <a:t>mercado</a:t>
            </a:r>
            <a:r>
              <a:rPr lang="fr-FR" sz="1200" dirty="0" smtClean="0">
                <a:solidFill>
                  <a:schemeClr val="tx2">
                    <a:lumMod val="75000"/>
                  </a:schemeClr>
                </a:solidFill>
              </a:rPr>
              <a:t> </a:t>
            </a:r>
            <a:r>
              <a:rPr lang="fr-FR" sz="1200" dirty="0" smtClean="0">
                <a:solidFill>
                  <a:schemeClr val="tx2">
                    <a:lumMod val="75000"/>
                  </a:schemeClr>
                </a:solidFill>
              </a:rPr>
              <a:t>y </a:t>
            </a:r>
            <a:r>
              <a:rPr lang="fr-FR" sz="1200" dirty="0" smtClean="0">
                <a:solidFill>
                  <a:schemeClr val="tx2">
                    <a:lumMod val="75000"/>
                  </a:schemeClr>
                </a:solidFill>
              </a:rPr>
              <a:t> el </a:t>
            </a:r>
            <a:r>
              <a:rPr lang="fr-FR" sz="1200" dirty="0" err="1" smtClean="0">
                <a:solidFill>
                  <a:schemeClr val="tx2">
                    <a:lumMod val="75000"/>
                  </a:schemeClr>
                </a:solidFill>
              </a:rPr>
              <a:t>papel</a:t>
            </a:r>
            <a:r>
              <a:rPr lang="fr-FR" sz="1200" dirty="0" smtClean="0">
                <a:solidFill>
                  <a:schemeClr val="tx2">
                    <a:lumMod val="75000"/>
                  </a:schemeClr>
                </a:solidFill>
              </a:rPr>
              <a:t> </a:t>
            </a:r>
            <a:r>
              <a:rPr lang="fr-FR" sz="1200" dirty="0" smtClean="0">
                <a:solidFill>
                  <a:schemeClr val="tx2">
                    <a:lumMod val="75000"/>
                  </a:schemeClr>
                </a:solidFill>
              </a:rPr>
              <a:t>de </a:t>
            </a:r>
            <a:r>
              <a:rPr lang="fr-FR" sz="1200" dirty="0" err="1" smtClean="0">
                <a:solidFill>
                  <a:schemeClr val="tx2">
                    <a:lumMod val="75000"/>
                  </a:schemeClr>
                </a:solidFill>
              </a:rPr>
              <a:t>Seolis</a:t>
            </a:r>
            <a:r>
              <a:rPr lang="fr-FR" sz="1200" dirty="0" smtClean="0">
                <a:solidFill>
                  <a:schemeClr val="tx2">
                    <a:lumMod val="75000"/>
                  </a:schemeClr>
                </a:solidFill>
              </a:rPr>
              <a:t>:</a:t>
            </a:r>
          </a:p>
          <a:p>
            <a:pPr>
              <a:spcBef>
                <a:spcPct val="20000"/>
              </a:spcBef>
              <a:spcAft>
                <a:spcPts val="600"/>
              </a:spcAft>
              <a:buFont typeface="Arial" pitchFamily="34" charset="0"/>
              <a:buChar char="•"/>
            </a:pPr>
            <a:r>
              <a:rPr lang="fr-FR" sz="1200" dirty="0" smtClean="0">
                <a:solidFill>
                  <a:schemeClr val="tx2">
                    <a:lumMod val="75000"/>
                  </a:schemeClr>
                </a:solidFill>
              </a:rPr>
              <a:t> El </a:t>
            </a:r>
            <a:r>
              <a:rPr lang="fr-FR" sz="1200" dirty="0" err="1" smtClean="0">
                <a:solidFill>
                  <a:schemeClr val="tx2">
                    <a:lumMod val="75000"/>
                  </a:schemeClr>
                </a:solidFill>
              </a:rPr>
              <a:t>valor</a:t>
            </a:r>
            <a:r>
              <a:rPr lang="fr-FR" sz="1200" dirty="0" smtClean="0">
                <a:solidFill>
                  <a:schemeClr val="tx2">
                    <a:lumMod val="75000"/>
                  </a:schemeClr>
                </a:solidFill>
              </a:rPr>
              <a:t> de </a:t>
            </a:r>
            <a:r>
              <a:rPr lang="fr-FR" sz="1200" dirty="0" err="1" smtClean="0">
                <a:solidFill>
                  <a:schemeClr val="tx2">
                    <a:lumMod val="75000"/>
                  </a:schemeClr>
                </a:solidFill>
              </a:rPr>
              <a:t>una</a:t>
            </a:r>
            <a:r>
              <a:rPr lang="fr-FR" sz="1200" dirty="0" smtClean="0">
                <a:solidFill>
                  <a:schemeClr val="tx2">
                    <a:lumMod val="75000"/>
                  </a:schemeClr>
                </a:solidFill>
              </a:rPr>
              <a:t> </a:t>
            </a:r>
            <a:r>
              <a:rPr lang="fr-FR" sz="1200" dirty="0" err="1" smtClean="0">
                <a:solidFill>
                  <a:schemeClr val="tx2">
                    <a:lumMod val="75000"/>
                  </a:schemeClr>
                </a:solidFill>
              </a:rPr>
              <a:t>participacion</a:t>
            </a:r>
            <a:r>
              <a:rPr lang="fr-FR" sz="1200" dirty="0" smtClean="0">
                <a:solidFill>
                  <a:schemeClr val="tx2">
                    <a:lumMod val="75000"/>
                  </a:schemeClr>
                </a:solidFill>
              </a:rPr>
              <a:t> </a:t>
            </a:r>
            <a:r>
              <a:rPr lang="fr-FR" sz="1200" dirty="0" err="1" smtClean="0">
                <a:solidFill>
                  <a:schemeClr val="tx2">
                    <a:lumMod val="75000"/>
                  </a:schemeClr>
                </a:solidFill>
              </a:rPr>
              <a:t>minoritaria</a:t>
            </a:r>
            <a:r>
              <a:rPr lang="fr-FR" sz="1200" dirty="0" smtClean="0">
                <a:solidFill>
                  <a:schemeClr val="tx2">
                    <a:lumMod val="75000"/>
                  </a:schemeClr>
                </a:solidFill>
              </a:rPr>
              <a:t> </a:t>
            </a:r>
            <a:r>
              <a:rPr lang="fr-FR" sz="1200" dirty="0" err="1" smtClean="0">
                <a:solidFill>
                  <a:schemeClr val="tx2">
                    <a:lumMod val="75000"/>
                  </a:schemeClr>
                </a:solidFill>
              </a:rPr>
              <a:t>dependen</a:t>
            </a:r>
            <a:r>
              <a:rPr lang="fr-FR" sz="1200" dirty="0" smtClean="0">
                <a:solidFill>
                  <a:schemeClr val="tx2">
                    <a:lumMod val="75000"/>
                  </a:schemeClr>
                </a:solidFill>
              </a:rPr>
              <a:t> en </a:t>
            </a:r>
            <a:r>
              <a:rPr lang="fr-FR" sz="1200" dirty="0" err="1" smtClean="0">
                <a:solidFill>
                  <a:schemeClr val="tx2">
                    <a:lumMod val="75000"/>
                  </a:schemeClr>
                </a:solidFill>
              </a:rPr>
              <a:t>gran</a:t>
            </a:r>
            <a:r>
              <a:rPr lang="fr-FR" sz="1200" dirty="0" smtClean="0">
                <a:solidFill>
                  <a:schemeClr val="tx2">
                    <a:lumMod val="75000"/>
                  </a:schemeClr>
                </a:solidFill>
              </a:rPr>
              <a:t> parte de las </a:t>
            </a:r>
            <a:r>
              <a:rPr lang="fr-FR" sz="1200" dirty="0" err="1" smtClean="0">
                <a:solidFill>
                  <a:schemeClr val="tx2">
                    <a:lumMod val="75000"/>
                  </a:schemeClr>
                </a:solidFill>
              </a:rPr>
              <a:t>concesiones</a:t>
            </a:r>
            <a:r>
              <a:rPr lang="fr-FR" sz="1200" dirty="0" smtClean="0">
                <a:solidFill>
                  <a:schemeClr val="tx2">
                    <a:lumMod val="75000"/>
                  </a:schemeClr>
                </a:solidFill>
              </a:rPr>
              <a:t> </a:t>
            </a:r>
            <a:r>
              <a:rPr lang="fr-FR" sz="1200" dirty="0" smtClean="0">
                <a:solidFill>
                  <a:schemeClr val="tx2">
                    <a:lumMod val="75000"/>
                  </a:schemeClr>
                </a:solidFill>
              </a:rPr>
              <a:t>que </a:t>
            </a:r>
            <a:r>
              <a:rPr lang="fr-FR" sz="1200" dirty="0" err="1" smtClean="0">
                <a:solidFill>
                  <a:schemeClr val="tx2">
                    <a:lumMod val="75000"/>
                  </a:schemeClr>
                </a:solidFill>
              </a:rPr>
              <a:t>acuerde</a:t>
            </a:r>
            <a:r>
              <a:rPr lang="fr-FR" sz="1200" dirty="0" smtClean="0">
                <a:solidFill>
                  <a:schemeClr val="tx2">
                    <a:lumMod val="75000"/>
                  </a:schemeClr>
                </a:solidFill>
              </a:rPr>
              <a:t> el </a:t>
            </a:r>
            <a:r>
              <a:rPr lang="fr-FR" sz="1200" dirty="0" smtClean="0">
                <a:solidFill>
                  <a:schemeClr val="tx2">
                    <a:lumMod val="75000"/>
                  </a:schemeClr>
                </a:solidFill>
              </a:rPr>
              <a:t>socio </a:t>
            </a:r>
            <a:r>
              <a:rPr lang="fr-FR" sz="1200" dirty="0" err="1" smtClean="0">
                <a:solidFill>
                  <a:schemeClr val="tx2">
                    <a:lumMod val="75000"/>
                  </a:schemeClr>
                </a:solidFill>
              </a:rPr>
              <a:t>mayoritario</a:t>
            </a:r>
            <a:r>
              <a:rPr lang="fr-FR" sz="1200" dirty="0" smtClean="0">
                <a:solidFill>
                  <a:schemeClr val="tx2">
                    <a:lumMod val="75000"/>
                  </a:schemeClr>
                </a:solidFill>
              </a:rPr>
              <a:t>.</a:t>
            </a:r>
          </a:p>
          <a:p>
            <a:pPr>
              <a:spcBef>
                <a:spcPct val="20000"/>
              </a:spcBef>
              <a:spcAft>
                <a:spcPts val="600"/>
              </a:spcAft>
              <a:buFont typeface="Arial" pitchFamily="34" charset="0"/>
              <a:buChar char="•"/>
            </a:pPr>
            <a:r>
              <a:rPr lang="fr-FR" sz="1200" dirty="0" smtClean="0">
                <a:solidFill>
                  <a:schemeClr val="tx2">
                    <a:lumMod val="75000"/>
                  </a:schemeClr>
                </a:solidFill>
              </a:rPr>
              <a:t> </a:t>
            </a:r>
            <a:r>
              <a:rPr lang="fr-FR" sz="1200" dirty="0" smtClean="0">
                <a:solidFill>
                  <a:schemeClr val="tx2">
                    <a:lumMod val="75000"/>
                  </a:schemeClr>
                </a:solidFill>
              </a:rPr>
              <a:t>En </a:t>
            </a:r>
            <a:r>
              <a:rPr lang="fr-FR" sz="1200" dirty="0" err="1" smtClean="0">
                <a:solidFill>
                  <a:schemeClr val="tx2">
                    <a:lumMod val="75000"/>
                  </a:schemeClr>
                </a:solidFill>
              </a:rPr>
              <a:t>consecvuencia</a:t>
            </a:r>
            <a:r>
              <a:rPr lang="fr-FR" sz="1200" dirty="0" smtClean="0">
                <a:solidFill>
                  <a:schemeClr val="tx2">
                    <a:lumMod val="75000"/>
                  </a:schemeClr>
                </a:solidFill>
              </a:rPr>
              <a:t>, la </a:t>
            </a:r>
            <a:r>
              <a:rPr lang="fr-FR" sz="1200" dirty="0" err="1" smtClean="0">
                <a:solidFill>
                  <a:schemeClr val="tx2">
                    <a:lumMod val="75000"/>
                  </a:schemeClr>
                </a:solidFill>
              </a:rPr>
              <a:t>maximizacion</a:t>
            </a:r>
            <a:r>
              <a:rPr lang="fr-FR" sz="1200" dirty="0" smtClean="0">
                <a:solidFill>
                  <a:schemeClr val="tx2">
                    <a:lumMod val="75000"/>
                  </a:schemeClr>
                </a:solidFill>
              </a:rPr>
              <a:t> del </a:t>
            </a:r>
            <a:r>
              <a:rPr lang="fr-FR" sz="1200" dirty="0" err="1" smtClean="0">
                <a:solidFill>
                  <a:schemeClr val="tx2">
                    <a:lumMod val="75000"/>
                  </a:schemeClr>
                </a:solidFill>
              </a:rPr>
              <a:t>valor</a:t>
            </a:r>
            <a:r>
              <a:rPr lang="fr-FR" sz="1200" dirty="0" smtClean="0">
                <a:solidFill>
                  <a:schemeClr val="tx2">
                    <a:lumMod val="75000"/>
                  </a:schemeClr>
                </a:solidFill>
              </a:rPr>
              <a:t> </a:t>
            </a:r>
            <a:r>
              <a:rPr lang="fr-FR" sz="1200" dirty="0" err="1" smtClean="0">
                <a:solidFill>
                  <a:schemeClr val="tx2">
                    <a:lumMod val="75000"/>
                  </a:schemeClr>
                </a:solidFill>
              </a:rPr>
              <a:t>mercado</a:t>
            </a:r>
            <a:r>
              <a:rPr lang="fr-FR" sz="1200" dirty="0" smtClean="0">
                <a:solidFill>
                  <a:schemeClr val="tx2">
                    <a:lumMod val="75000"/>
                  </a:schemeClr>
                </a:solidFill>
              </a:rPr>
              <a:t> del 15% de Séolis, </a:t>
            </a:r>
            <a:r>
              <a:rPr lang="fr-FR" sz="1200" dirty="0" err="1" smtClean="0">
                <a:solidFill>
                  <a:schemeClr val="tx2">
                    <a:lumMod val="75000"/>
                  </a:schemeClr>
                </a:solidFill>
              </a:rPr>
              <a:t>depende</a:t>
            </a:r>
            <a:r>
              <a:rPr lang="fr-FR" sz="1200" dirty="0" smtClean="0">
                <a:solidFill>
                  <a:schemeClr val="tx2">
                    <a:lumMod val="75000"/>
                  </a:schemeClr>
                </a:solidFill>
              </a:rPr>
              <a:t> en </a:t>
            </a:r>
            <a:r>
              <a:rPr lang="fr-FR" sz="1200" dirty="0" err="1" smtClean="0">
                <a:solidFill>
                  <a:schemeClr val="tx2">
                    <a:lumMod val="75000"/>
                  </a:schemeClr>
                </a:solidFill>
              </a:rPr>
              <a:t>gran</a:t>
            </a:r>
            <a:r>
              <a:rPr lang="fr-FR" sz="1200" dirty="0" smtClean="0">
                <a:solidFill>
                  <a:schemeClr val="tx2">
                    <a:lumMod val="75000"/>
                  </a:schemeClr>
                </a:solidFill>
              </a:rPr>
              <a:t> parte de la </a:t>
            </a:r>
            <a:r>
              <a:rPr lang="fr-FR" sz="1200" dirty="0" err="1" smtClean="0">
                <a:solidFill>
                  <a:schemeClr val="tx2">
                    <a:lumMod val="75000"/>
                  </a:schemeClr>
                </a:solidFill>
              </a:rPr>
              <a:t>actitud</a:t>
            </a:r>
            <a:r>
              <a:rPr lang="fr-FR" sz="1200" dirty="0" smtClean="0">
                <a:solidFill>
                  <a:schemeClr val="tx2">
                    <a:lumMod val="75000"/>
                  </a:schemeClr>
                </a:solidFill>
              </a:rPr>
              <a:t> de </a:t>
            </a:r>
            <a:r>
              <a:rPr lang="fr-FR" sz="1200" dirty="0" err="1" smtClean="0">
                <a:solidFill>
                  <a:schemeClr val="tx2">
                    <a:lumMod val="75000"/>
                  </a:schemeClr>
                </a:solidFill>
              </a:rPr>
              <a:t>Sieds</a:t>
            </a:r>
            <a:r>
              <a:rPr lang="fr-FR" sz="1200" dirty="0" smtClean="0">
                <a:solidFill>
                  <a:schemeClr val="tx2">
                    <a:lumMod val="75000"/>
                  </a:schemeClr>
                </a:solidFill>
              </a:rPr>
              <a:t>.</a:t>
            </a:r>
            <a:endParaRPr lang="fr-FR" sz="1200" dirty="0" smtClean="0">
              <a:solidFill>
                <a:schemeClr val="tx2">
                  <a:lumMod val="75000"/>
                </a:schemeClr>
              </a:solidFill>
            </a:endParaRPr>
          </a:p>
          <a:p>
            <a:pPr>
              <a:spcBef>
                <a:spcPct val="20000"/>
              </a:spcBef>
              <a:spcAft>
                <a:spcPts val="600"/>
              </a:spcAft>
              <a:buFont typeface="Arial" pitchFamily="34" charset="0"/>
              <a:buChar char="•"/>
            </a:pPr>
            <a:r>
              <a:rPr lang="fr-FR" sz="1200" dirty="0" smtClean="0">
                <a:solidFill>
                  <a:schemeClr val="tx2">
                    <a:lumMod val="75000"/>
                  </a:schemeClr>
                </a:solidFill>
              </a:rPr>
              <a:t> </a:t>
            </a:r>
            <a:r>
              <a:rPr lang="fr-FR" sz="1200" dirty="0" err="1" smtClean="0">
                <a:solidFill>
                  <a:schemeClr val="tx2">
                    <a:lumMod val="75000"/>
                  </a:schemeClr>
                </a:solidFill>
              </a:rPr>
              <a:t>Salvo</a:t>
            </a:r>
            <a:r>
              <a:rPr lang="fr-FR" sz="1200" dirty="0" smtClean="0">
                <a:solidFill>
                  <a:schemeClr val="tx2">
                    <a:lumMod val="75000"/>
                  </a:schemeClr>
                </a:solidFill>
              </a:rPr>
              <a:t> para </a:t>
            </a:r>
            <a:r>
              <a:rPr lang="fr-FR" sz="1200" dirty="0" err="1" smtClean="0">
                <a:solidFill>
                  <a:schemeClr val="tx2">
                    <a:lumMod val="75000"/>
                  </a:schemeClr>
                </a:solidFill>
              </a:rPr>
              <a:t>desembarazarse</a:t>
            </a:r>
            <a:r>
              <a:rPr lang="fr-FR" sz="1200" dirty="0" smtClean="0">
                <a:solidFill>
                  <a:schemeClr val="tx2">
                    <a:lumMod val="75000"/>
                  </a:schemeClr>
                </a:solidFill>
              </a:rPr>
              <a:t> de </a:t>
            </a:r>
            <a:r>
              <a:rPr lang="fr-FR" sz="1200" dirty="0" err="1" smtClean="0">
                <a:solidFill>
                  <a:schemeClr val="tx2">
                    <a:lumMod val="75000"/>
                  </a:schemeClr>
                </a:solidFill>
              </a:rPr>
              <a:t>Soregies</a:t>
            </a:r>
            <a:r>
              <a:rPr lang="fr-FR" sz="1200" dirty="0" smtClean="0">
                <a:solidFill>
                  <a:schemeClr val="tx2">
                    <a:lumMod val="75000"/>
                  </a:schemeClr>
                </a:solidFill>
              </a:rPr>
              <a:t>, </a:t>
            </a:r>
            <a:r>
              <a:rPr lang="fr-FR" sz="1200" dirty="0" err="1" smtClean="0">
                <a:solidFill>
                  <a:schemeClr val="tx2">
                    <a:lumMod val="75000"/>
                  </a:schemeClr>
                </a:solidFill>
              </a:rPr>
              <a:t>Sieds</a:t>
            </a:r>
            <a:r>
              <a:rPr lang="fr-FR" sz="1200" dirty="0" smtClean="0">
                <a:solidFill>
                  <a:schemeClr val="tx2">
                    <a:lumMod val="75000"/>
                  </a:schemeClr>
                </a:solidFill>
              </a:rPr>
              <a:t> no </a:t>
            </a:r>
            <a:r>
              <a:rPr lang="fr-FR" sz="1200" dirty="0" err="1" smtClean="0">
                <a:solidFill>
                  <a:schemeClr val="tx2">
                    <a:lumMod val="75000"/>
                  </a:schemeClr>
                </a:solidFill>
              </a:rPr>
              <a:t>deberia</a:t>
            </a:r>
            <a:r>
              <a:rPr lang="fr-FR" sz="1200" dirty="0" smtClean="0">
                <a:solidFill>
                  <a:schemeClr val="tx2">
                    <a:lumMod val="75000"/>
                  </a:schemeClr>
                </a:solidFill>
              </a:rPr>
              <a:t> </a:t>
            </a:r>
            <a:r>
              <a:rPr lang="fr-FR" sz="1200" dirty="0" err="1" smtClean="0">
                <a:solidFill>
                  <a:schemeClr val="tx2">
                    <a:lumMod val="75000"/>
                  </a:schemeClr>
                </a:solidFill>
              </a:rPr>
              <a:t>tener</a:t>
            </a:r>
            <a:r>
              <a:rPr lang="fr-FR" sz="1200" dirty="0" smtClean="0">
                <a:solidFill>
                  <a:schemeClr val="tx2">
                    <a:lumMod val="75000"/>
                  </a:schemeClr>
                </a:solidFill>
              </a:rPr>
              <a:t> </a:t>
            </a:r>
            <a:r>
              <a:rPr lang="fr-FR" sz="1200" dirty="0" err="1" smtClean="0">
                <a:solidFill>
                  <a:schemeClr val="tx2">
                    <a:lumMod val="75000"/>
                  </a:schemeClr>
                </a:solidFill>
              </a:rPr>
              <a:t>ningun</a:t>
            </a:r>
            <a:r>
              <a:rPr lang="fr-FR" sz="1200" dirty="0" smtClean="0">
                <a:solidFill>
                  <a:schemeClr val="tx2">
                    <a:lumMod val="75000"/>
                  </a:schemeClr>
                </a:solidFill>
              </a:rPr>
              <a:t> </a:t>
            </a:r>
            <a:r>
              <a:rPr lang="fr-FR" sz="1200" dirty="0" err="1" smtClean="0">
                <a:solidFill>
                  <a:schemeClr val="tx2">
                    <a:lumMod val="75000"/>
                  </a:schemeClr>
                </a:solidFill>
              </a:rPr>
              <a:t>incentivo</a:t>
            </a:r>
            <a:r>
              <a:rPr lang="fr-FR" sz="1200" dirty="0" smtClean="0">
                <a:solidFill>
                  <a:schemeClr val="tx2">
                    <a:lumMod val="75000"/>
                  </a:schemeClr>
                </a:solidFill>
              </a:rPr>
              <a:t> a repartir con </a:t>
            </a:r>
            <a:r>
              <a:rPr lang="fr-FR" sz="1200" dirty="0" err="1" smtClean="0">
                <a:solidFill>
                  <a:schemeClr val="tx2">
                    <a:lumMod val="75000"/>
                  </a:schemeClr>
                </a:solidFill>
              </a:rPr>
              <a:t>Soregies</a:t>
            </a:r>
            <a:r>
              <a:rPr lang="fr-FR" sz="1200" dirty="0" smtClean="0">
                <a:solidFill>
                  <a:schemeClr val="tx2">
                    <a:lumMod val="75000"/>
                  </a:schemeClr>
                </a:solidFill>
              </a:rPr>
              <a:t>  </a:t>
            </a:r>
            <a:r>
              <a:rPr lang="fr-FR" sz="1200" dirty="0" smtClean="0">
                <a:solidFill>
                  <a:schemeClr val="tx2">
                    <a:lumMod val="75000"/>
                  </a:schemeClr>
                </a:solidFill>
              </a:rPr>
              <a:t>un </a:t>
            </a:r>
            <a:r>
              <a:rPr lang="fr-FR" sz="1200" dirty="0" err="1" smtClean="0">
                <a:solidFill>
                  <a:schemeClr val="tx2">
                    <a:lumMod val="75000"/>
                  </a:schemeClr>
                </a:solidFill>
              </a:rPr>
              <a:t>mayor</a:t>
            </a:r>
            <a:r>
              <a:rPr lang="fr-FR" sz="1200" dirty="0" smtClean="0">
                <a:solidFill>
                  <a:schemeClr val="tx2">
                    <a:lumMod val="75000"/>
                  </a:schemeClr>
                </a:solidFill>
              </a:rPr>
              <a:t> </a:t>
            </a:r>
            <a:r>
              <a:rPr lang="fr-FR" sz="1200" dirty="0" err="1" smtClean="0">
                <a:solidFill>
                  <a:schemeClr val="tx2">
                    <a:lumMod val="75000"/>
                  </a:schemeClr>
                </a:solidFill>
              </a:rPr>
              <a:t>valor</a:t>
            </a:r>
            <a:r>
              <a:rPr lang="fr-FR" sz="1200" dirty="0" smtClean="0">
                <a:solidFill>
                  <a:schemeClr val="tx2">
                    <a:lumMod val="75000"/>
                  </a:schemeClr>
                </a:solidFill>
              </a:rPr>
              <a:t> </a:t>
            </a:r>
            <a:r>
              <a:rPr lang="fr-FR" sz="1200" dirty="0" err="1" smtClean="0">
                <a:solidFill>
                  <a:schemeClr val="tx2">
                    <a:lumMod val="75000"/>
                  </a:schemeClr>
                </a:solidFill>
              </a:rPr>
              <a:t>mercado</a:t>
            </a:r>
            <a:r>
              <a:rPr lang="fr-FR" sz="1200" dirty="0" smtClean="0">
                <a:solidFill>
                  <a:schemeClr val="tx2">
                    <a:lumMod val="75000"/>
                  </a:schemeClr>
                </a:solidFill>
              </a:rPr>
              <a:t> de la </a:t>
            </a:r>
            <a:r>
              <a:rPr lang="fr-FR" sz="1200" dirty="0" err="1" smtClean="0">
                <a:solidFill>
                  <a:schemeClr val="tx2">
                    <a:lumMod val="75000"/>
                  </a:schemeClr>
                </a:solidFill>
              </a:rPr>
              <a:t>participacion</a:t>
            </a:r>
            <a:endParaRPr lang="fr-FR" sz="1200" dirty="0" smtClean="0">
              <a:solidFill>
                <a:schemeClr val="tx2">
                  <a:lumMod val="75000"/>
                </a:schemeClr>
              </a:solidFill>
            </a:endParaRPr>
          </a:p>
        </p:txBody>
      </p:sp>
      <p:sp>
        <p:nvSpPr>
          <p:cNvPr id="34" name="ZoneTexte 33"/>
          <p:cNvSpPr txBox="1"/>
          <p:nvPr/>
        </p:nvSpPr>
        <p:spPr>
          <a:xfrm>
            <a:off x="522513" y="5522026"/>
            <a:ext cx="6638308" cy="902524"/>
          </a:xfrm>
          <a:prstGeom prst="rect">
            <a:avLst/>
          </a:prstGeom>
          <a:solidFill>
            <a:schemeClr val="accent1">
              <a:lumMod val="20000"/>
              <a:lumOff val="80000"/>
            </a:schemeClr>
          </a:solidFill>
          <a:ln/>
          <a:effectLst>
            <a:innerShdw blurRad="63500" dist="50800" dir="8100000">
              <a:prstClr val="black">
                <a:alpha val="50000"/>
              </a:prstClr>
            </a:innerShdw>
          </a:effectLst>
        </p:spPr>
        <p:style>
          <a:lnRef idx="3">
            <a:schemeClr val="lt1"/>
          </a:lnRef>
          <a:fillRef idx="1">
            <a:schemeClr val="accent6"/>
          </a:fillRef>
          <a:effectRef idx="1">
            <a:schemeClr val="accent6"/>
          </a:effectRef>
          <a:fontRef idx="minor">
            <a:schemeClr val="lt1"/>
          </a:fontRef>
        </p:style>
        <p:txBody>
          <a:bodyPr vert="horz" lIns="144000" tIns="45720" rIns="91440" bIns="45720" rtlCol="0" anchor="t" anchorCtr="1">
            <a:noAutofit/>
          </a:bodyPr>
          <a:lstStyle/>
          <a:p>
            <a:pPr algn="just">
              <a:spcAft>
                <a:spcPts val="600"/>
              </a:spcAft>
            </a:pPr>
            <a:r>
              <a:rPr lang="fr-FR" sz="1400" dirty="0" err="1" smtClean="0">
                <a:solidFill>
                  <a:schemeClr val="tx2">
                    <a:lumMod val="75000"/>
                  </a:schemeClr>
                </a:solidFill>
              </a:rPr>
              <a:t>Aunque</a:t>
            </a:r>
            <a:r>
              <a:rPr lang="fr-FR" sz="1400" dirty="0" smtClean="0">
                <a:solidFill>
                  <a:schemeClr val="tx2">
                    <a:lumMod val="75000"/>
                  </a:schemeClr>
                </a:solidFill>
              </a:rPr>
              <a:t> la venta a un </a:t>
            </a:r>
            <a:r>
              <a:rPr lang="fr-FR" sz="1400" dirty="0" err="1" smtClean="0">
                <a:solidFill>
                  <a:schemeClr val="tx2">
                    <a:lumMod val="75000"/>
                  </a:schemeClr>
                </a:solidFill>
              </a:rPr>
              <a:t>tercero</a:t>
            </a:r>
            <a:r>
              <a:rPr lang="fr-FR" sz="1400" dirty="0" smtClean="0">
                <a:solidFill>
                  <a:schemeClr val="tx2">
                    <a:lumMod val="75000"/>
                  </a:schemeClr>
                </a:solidFill>
              </a:rPr>
              <a:t> </a:t>
            </a:r>
            <a:r>
              <a:rPr lang="fr-FR" sz="1400" dirty="0" err="1" smtClean="0">
                <a:solidFill>
                  <a:schemeClr val="tx2">
                    <a:lumMod val="75000"/>
                  </a:schemeClr>
                </a:solidFill>
              </a:rPr>
              <a:t>pudiera</a:t>
            </a:r>
            <a:r>
              <a:rPr lang="fr-FR" sz="1400" dirty="0" smtClean="0">
                <a:solidFill>
                  <a:schemeClr val="tx2">
                    <a:lumMod val="75000"/>
                  </a:schemeClr>
                </a:solidFill>
              </a:rPr>
              <a:t> </a:t>
            </a:r>
            <a:r>
              <a:rPr lang="fr-FR" sz="1400" dirty="0" err="1" smtClean="0">
                <a:solidFill>
                  <a:schemeClr val="tx2">
                    <a:lumMod val="75000"/>
                  </a:schemeClr>
                </a:solidFill>
              </a:rPr>
              <a:t>resultar</a:t>
            </a:r>
            <a:r>
              <a:rPr lang="fr-FR" sz="1400" dirty="0" smtClean="0">
                <a:solidFill>
                  <a:schemeClr val="tx2">
                    <a:lumMod val="75000"/>
                  </a:schemeClr>
                </a:solidFill>
              </a:rPr>
              <a:t> </a:t>
            </a:r>
            <a:r>
              <a:rPr lang="fr-FR" sz="1400" dirty="0" err="1" smtClean="0">
                <a:solidFill>
                  <a:schemeClr val="tx2">
                    <a:lumMod val="75000"/>
                  </a:schemeClr>
                </a:solidFill>
              </a:rPr>
              <a:t>teoricamente</a:t>
            </a:r>
            <a:r>
              <a:rPr lang="fr-FR" sz="1400" dirty="0" smtClean="0">
                <a:solidFill>
                  <a:schemeClr val="tx2">
                    <a:lumMod val="75000"/>
                  </a:schemeClr>
                </a:solidFill>
              </a:rPr>
              <a:t> mas </a:t>
            </a:r>
            <a:r>
              <a:rPr lang="fr-FR" sz="1400" dirty="0" err="1" smtClean="0">
                <a:solidFill>
                  <a:schemeClr val="tx2">
                    <a:lumMod val="75000"/>
                  </a:schemeClr>
                </a:solidFill>
              </a:rPr>
              <a:t>remuneradora</a:t>
            </a:r>
            <a:r>
              <a:rPr lang="fr-FR" sz="1400" dirty="0" smtClean="0">
                <a:solidFill>
                  <a:schemeClr val="tx2">
                    <a:lumMod val="75000"/>
                  </a:schemeClr>
                </a:solidFill>
              </a:rPr>
              <a:t> </a:t>
            </a:r>
            <a:r>
              <a:rPr lang="fr-FR" sz="1400" dirty="0" smtClean="0">
                <a:solidFill>
                  <a:schemeClr val="tx2">
                    <a:lumMod val="75000"/>
                  </a:schemeClr>
                </a:solidFill>
              </a:rPr>
              <a:t>para </a:t>
            </a:r>
            <a:r>
              <a:rPr lang="fr-FR" sz="1400" dirty="0" err="1" smtClean="0">
                <a:solidFill>
                  <a:schemeClr val="tx2">
                    <a:lumMod val="75000"/>
                  </a:schemeClr>
                </a:solidFill>
              </a:rPr>
              <a:t>Soregies</a:t>
            </a:r>
            <a:r>
              <a:rPr lang="fr-FR" sz="1400" dirty="0" smtClean="0">
                <a:solidFill>
                  <a:schemeClr val="tx2">
                    <a:lumMod val="75000"/>
                  </a:schemeClr>
                </a:solidFill>
              </a:rPr>
              <a:t>, </a:t>
            </a:r>
            <a:r>
              <a:rPr lang="fr-FR" sz="1400" dirty="0" smtClean="0">
                <a:solidFill>
                  <a:schemeClr val="tx2">
                    <a:lumMod val="75000"/>
                  </a:schemeClr>
                </a:solidFill>
              </a:rPr>
              <a:t>el </a:t>
            </a:r>
            <a:r>
              <a:rPr lang="fr-FR" sz="1400" dirty="0" err="1" smtClean="0">
                <a:solidFill>
                  <a:schemeClr val="tx2">
                    <a:lumMod val="75000"/>
                  </a:schemeClr>
                </a:solidFill>
              </a:rPr>
              <a:t>reparto</a:t>
            </a:r>
            <a:r>
              <a:rPr lang="fr-FR" sz="1400" dirty="0" smtClean="0">
                <a:solidFill>
                  <a:schemeClr val="tx2">
                    <a:lumMod val="75000"/>
                  </a:schemeClr>
                </a:solidFill>
              </a:rPr>
              <a:t> con Séolis del </a:t>
            </a:r>
            <a:r>
              <a:rPr lang="fr-FR" sz="1400" dirty="0" err="1" smtClean="0">
                <a:solidFill>
                  <a:schemeClr val="tx2">
                    <a:lumMod val="75000"/>
                  </a:schemeClr>
                </a:solidFill>
              </a:rPr>
              <a:t>beneficio</a:t>
            </a:r>
            <a:r>
              <a:rPr lang="fr-FR" sz="1400" dirty="0" smtClean="0">
                <a:solidFill>
                  <a:schemeClr val="tx2">
                    <a:lumMod val="75000"/>
                  </a:schemeClr>
                </a:solidFill>
              </a:rPr>
              <a:t> y la </a:t>
            </a:r>
            <a:r>
              <a:rPr lang="fr-FR" sz="1400" dirty="0" err="1" smtClean="0">
                <a:solidFill>
                  <a:schemeClr val="tx2">
                    <a:lumMod val="75000"/>
                  </a:schemeClr>
                </a:solidFill>
              </a:rPr>
              <a:t>mayor</a:t>
            </a:r>
            <a:r>
              <a:rPr lang="fr-FR" sz="1400" dirty="0" smtClean="0">
                <a:solidFill>
                  <a:schemeClr val="tx2">
                    <a:lumMod val="75000"/>
                  </a:schemeClr>
                </a:solidFill>
              </a:rPr>
              <a:t> </a:t>
            </a:r>
            <a:r>
              <a:rPr lang="fr-FR" sz="1400" dirty="0" err="1" smtClean="0">
                <a:solidFill>
                  <a:schemeClr val="tx2">
                    <a:lumMod val="75000"/>
                  </a:schemeClr>
                </a:solidFill>
              </a:rPr>
              <a:t>complejidad</a:t>
            </a:r>
            <a:r>
              <a:rPr lang="fr-FR" sz="1400" dirty="0" smtClean="0">
                <a:solidFill>
                  <a:schemeClr val="tx2">
                    <a:lumMod val="75000"/>
                  </a:schemeClr>
                </a:solidFill>
              </a:rPr>
              <a:t> de la </a:t>
            </a:r>
            <a:r>
              <a:rPr lang="fr-FR" sz="1400" dirty="0" err="1" smtClean="0">
                <a:solidFill>
                  <a:schemeClr val="tx2">
                    <a:lumMod val="75000"/>
                  </a:schemeClr>
                </a:solidFill>
              </a:rPr>
              <a:t>colaboracion</a:t>
            </a:r>
            <a:r>
              <a:rPr lang="fr-FR" sz="1400" dirty="0" smtClean="0">
                <a:solidFill>
                  <a:schemeClr val="tx2">
                    <a:lumMod val="75000"/>
                  </a:schemeClr>
                </a:solidFill>
              </a:rPr>
              <a:t> con </a:t>
            </a:r>
            <a:r>
              <a:rPr lang="fr-FR" sz="1400" dirty="0" err="1" smtClean="0">
                <a:solidFill>
                  <a:schemeClr val="tx2">
                    <a:lumMod val="75000"/>
                  </a:schemeClr>
                </a:solidFill>
              </a:rPr>
              <a:t>Seolis</a:t>
            </a:r>
            <a:r>
              <a:rPr lang="fr-FR" sz="1400" dirty="0" smtClean="0">
                <a:solidFill>
                  <a:schemeClr val="tx2">
                    <a:lumMod val="75000"/>
                  </a:schemeClr>
                </a:solidFill>
              </a:rPr>
              <a:t>, la </a:t>
            </a:r>
            <a:r>
              <a:rPr lang="fr-FR" sz="1400" dirty="0" err="1" smtClean="0">
                <a:solidFill>
                  <a:schemeClr val="tx2">
                    <a:lumMod val="75000"/>
                  </a:schemeClr>
                </a:solidFill>
              </a:rPr>
              <a:t>hacen</a:t>
            </a:r>
            <a:r>
              <a:rPr lang="fr-FR" sz="1400" dirty="0" smtClean="0">
                <a:solidFill>
                  <a:schemeClr val="tx2">
                    <a:lumMod val="75000"/>
                  </a:schemeClr>
                </a:solidFill>
              </a:rPr>
              <a:t> </a:t>
            </a:r>
            <a:r>
              <a:rPr lang="fr-FR" sz="1400" dirty="0" err="1" smtClean="0">
                <a:solidFill>
                  <a:schemeClr val="tx2">
                    <a:lumMod val="75000"/>
                  </a:schemeClr>
                </a:solidFill>
              </a:rPr>
              <a:t>menos</a:t>
            </a:r>
            <a:r>
              <a:rPr lang="fr-FR" sz="1400" dirty="0" smtClean="0">
                <a:solidFill>
                  <a:schemeClr val="tx2">
                    <a:lumMod val="75000"/>
                  </a:schemeClr>
                </a:solidFill>
              </a:rPr>
              <a:t> </a:t>
            </a:r>
            <a:r>
              <a:rPr lang="fr-FR" sz="1400" dirty="0" err="1" smtClean="0">
                <a:solidFill>
                  <a:schemeClr val="tx2">
                    <a:lumMod val="75000"/>
                  </a:schemeClr>
                </a:solidFill>
              </a:rPr>
              <a:t>interesante</a:t>
            </a:r>
            <a:r>
              <a:rPr lang="fr-FR" sz="1400" dirty="0" smtClean="0">
                <a:solidFill>
                  <a:schemeClr val="tx2">
                    <a:lumMod val="75000"/>
                  </a:schemeClr>
                </a:solidFill>
              </a:rPr>
              <a:t> que la venta a </a:t>
            </a:r>
            <a:r>
              <a:rPr lang="fr-FR" sz="1400" dirty="0" err="1" smtClean="0">
                <a:solidFill>
                  <a:schemeClr val="tx2">
                    <a:lumMod val="75000"/>
                  </a:schemeClr>
                </a:solidFill>
              </a:rPr>
              <a:t>Sieds</a:t>
            </a:r>
            <a:r>
              <a:rPr lang="fr-FR" sz="1400" dirty="0" smtClean="0">
                <a:solidFill>
                  <a:schemeClr val="tx2">
                    <a:lumMod val="75000"/>
                  </a:schemeClr>
                </a:solidFill>
              </a:rPr>
              <a:t>.  </a:t>
            </a:r>
            <a:endParaRPr lang="fr-FR" sz="1400" dirty="0" smtClean="0">
              <a:solidFill>
                <a:schemeClr val="tx2">
                  <a:lumMod val="75000"/>
                </a:schemeClr>
              </a:solidFill>
            </a:endParaRPr>
          </a:p>
        </p:txBody>
      </p:sp>
      <p:cxnSp>
        <p:nvCxnSpPr>
          <p:cNvPr id="36" name="Connecteur droit avec flèche 35"/>
          <p:cNvCxnSpPr/>
          <p:nvPr/>
        </p:nvCxnSpPr>
        <p:spPr>
          <a:xfrm>
            <a:off x="6103917" y="3063834"/>
            <a:ext cx="546265"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358708115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1901</TotalTime>
  <Words>2559</Words>
  <Application>Microsoft Office PowerPoint</Application>
  <PresentationFormat>Affichage à l'écran (4:3)</PresentationFormat>
  <Paragraphs>348</Paragraphs>
  <Slides>23</Slides>
  <Notes>5</Notes>
  <HiddenSlides>0</HiddenSlides>
  <MMClips>0</MMClips>
  <ScaleCrop>false</ScaleCrop>
  <HeadingPairs>
    <vt:vector size="4" baseType="variant">
      <vt:variant>
        <vt:lpstr>Thème</vt:lpstr>
      </vt:variant>
      <vt:variant>
        <vt:i4>1</vt:i4>
      </vt:variant>
      <vt:variant>
        <vt:lpstr>Titres des diapositives</vt:lpstr>
      </vt:variant>
      <vt:variant>
        <vt:i4>23</vt:i4>
      </vt:variant>
    </vt:vector>
  </HeadingPairs>
  <TitlesOfParts>
    <vt:vector size="24" baseType="lpstr">
      <vt:lpstr>Thème Office</vt:lpstr>
      <vt:lpstr>Projet Alice   Présentation au Conseil d’Administration de Sorégies</vt:lpstr>
      <vt:lpstr>Index</vt:lpstr>
      <vt:lpstr>1. Sorégies est en mesure de décider son avenir: Fusion avec Séolis vs Nouvelle Stratégie (1/2)</vt:lpstr>
      <vt:lpstr>1. Sorégies est en mesure de décider son avenir: Fusion avec Séolis vs Nouvelle Stratégie (2/2)</vt:lpstr>
      <vt:lpstr>2.- Fusion Sorégies-Séolis (1/2)</vt:lpstr>
      <vt:lpstr>2.- Fusion Sorégies-Séolis (2/2): Le croisement de participations dans le chemin pratique</vt:lpstr>
      <vt:lpstr>3.- Vente de la Participation en Séolis (1/3)</vt:lpstr>
      <vt:lpstr>Diapositive 8</vt:lpstr>
      <vt:lpstr>3.- Vente de la Participation en Séolis (1/3)</vt:lpstr>
      <vt:lpstr>4.- Conclusiones</vt:lpstr>
      <vt:lpstr>Diapositive 11</vt:lpstr>
      <vt:lpstr>Backup 1. - Chronologie des relations Séolis / Sorégies (1/2)</vt:lpstr>
      <vt:lpstr>Diapositive 13</vt:lpstr>
      <vt:lpstr>Diapositive 14</vt:lpstr>
      <vt:lpstr>Analyse de l’Objectif de Fusion : Vision</vt:lpstr>
      <vt:lpstr>Diapositive 16</vt:lpstr>
      <vt:lpstr>Diapositive 17</vt:lpstr>
      <vt:lpstr>4.- Prévalorisation Sorégies (2/2)</vt:lpstr>
      <vt:lpstr>4.- Prévalorisation Séolis (2/2)</vt:lpstr>
      <vt:lpstr>Diapositive 20</vt:lpstr>
      <vt:lpstr>Analyse des Options (1/3)</vt:lpstr>
      <vt:lpstr>Diapositive 22</vt:lpstr>
      <vt:lpstr>Diapositive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Mise en Valeur de la Participation de Soregies en Seolis</dc:title>
  <dc:creator>AHS</dc:creator>
  <cp:lastModifiedBy>AHS</cp:lastModifiedBy>
  <cp:revision>189</cp:revision>
  <dcterms:created xsi:type="dcterms:W3CDTF">2010-11-12T08:24:40Z</dcterms:created>
  <dcterms:modified xsi:type="dcterms:W3CDTF">2011-03-22T08:56:37Z</dcterms:modified>
</cp:coreProperties>
</file>