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74" r:id="rId4"/>
    <p:sldId id="259" r:id="rId5"/>
    <p:sldId id="265" r:id="rId6"/>
    <p:sldId id="277" r:id="rId7"/>
    <p:sldId id="261" r:id="rId8"/>
    <p:sldId id="276" r:id="rId9"/>
    <p:sldId id="262" r:id="rId10"/>
    <p:sldId id="275" r:id="rId11"/>
  </p:sldIdLst>
  <p:sldSz cx="9144000" cy="6858000" type="screen4x3"/>
  <p:notesSz cx="6858000" cy="99456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2" autoAdjust="0"/>
    <p:restoredTop sz="94629" autoAdjust="0"/>
  </p:normalViewPr>
  <p:slideViewPr>
    <p:cSldViewPr snapToGrid="0">
      <p:cViewPr>
        <p:scale>
          <a:sx n="70" d="100"/>
          <a:sy n="70" d="100"/>
        </p:scale>
        <p:origin x="-145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5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AACD9-D682-4D95-9FE3-9025595BEEC5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2DF95-EDFB-4CD9-9D98-D5522BCAF1E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358181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BC2304-81B0-4FD6-BEFE-BCFEBB827951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E2EACD-D22B-4E17-AD82-E06961B369E8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738645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2EACD-D22B-4E17-AD82-E06961B369E8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2EACD-D22B-4E17-AD82-E06961B369E8}" type="slidenum">
              <a:rPr lang="fr-FR" smtClean="0"/>
              <a:pPr/>
              <a:t>6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14901" y="2324323"/>
            <a:ext cx="6223379" cy="1847206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indent="-180975">
              <a:defRPr/>
            </a:pPr>
            <a: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  <a:t>Projet Alice</a:t>
            </a:r>
            <a:b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fr-FR" sz="22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fr-FR" sz="2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  <a:t>[ Titre ]</a:t>
            </a:r>
            <a:endParaRPr lang="fr-FR" sz="2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268688"/>
            <a:ext cx="6400800" cy="1752600"/>
          </a:xfrm>
        </p:spPr>
        <p:txBody>
          <a:bodyPr>
            <a:normAutofit/>
          </a:bodyPr>
          <a:lstStyle/>
          <a:p>
            <a:endParaRPr lang="fr-FR" sz="2400" dirty="0" smtClean="0"/>
          </a:p>
          <a:p>
            <a:r>
              <a:rPr lang="fr-FR" sz="2400" dirty="0" smtClean="0"/>
              <a:t>10 mars 2011</a:t>
            </a:r>
            <a:endParaRPr lang="fr-FR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72007" y="-27384"/>
            <a:ext cx="31646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 </a:t>
            </a:r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4.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– Analyse des Options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16" name="Rectangle 15"/>
          <p:cNvSpPr/>
          <p:nvPr/>
        </p:nvSpPr>
        <p:spPr>
          <a:xfrm>
            <a:off x="2142691" y="1212077"/>
            <a:ext cx="1291777" cy="3312327"/>
          </a:xfrm>
          <a:prstGeom prst="rect">
            <a:avLst/>
          </a:prstGeom>
          <a:gradFill>
            <a:gsLst>
              <a:gs pos="0">
                <a:schemeClr val="accent1">
                  <a:lumMod val="61000"/>
                  <a:lumOff val="39000"/>
                  <a:alpha val="98000"/>
                </a:schemeClr>
              </a:gs>
              <a:gs pos="55000">
                <a:srgbClr val="85C2FF"/>
              </a:gs>
              <a:gs pos="91000">
                <a:srgbClr val="C4D6EB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7" name="ZoneTexte 6"/>
          <p:cNvSpPr txBox="1"/>
          <p:nvPr/>
        </p:nvSpPr>
        <p:spPr>
          <a:xfrm>
            <a:off x="301829" y="2555425"/>
            <a:ext cx="909028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Fusion</a:t>
            </a:r>
            <a:endParaRPr lang="fr-FR" sz="1600" dirty="0"/>
          </a:p>
        </p:txBody>
      </p:sp>
      <p:sp>
        <p:nvSpPr>
          <p:cNvPr id="14" name="ZoneTexte 13"/>
          <p:cNvSpPr txBox="1"/>
          <p:nvPr/>
        </p:nvSpPr>
        <p:spPr>
          <a:xfrm>
            <a:off x="2518599" y="1457453"/>
            <a:ext cx="606731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fr-FR" sz="1600" dirty="0" smtClean="0"/>
              <a:t>Oui</a:t>
            </a:r>
            <a:endParaRPr lang="fr-FR" sz="1600" dirty="0"/>
          </a:p>
        </p:txBody>
      </p:sp>
      <p:sp>
        <p:nvSpPr>
          <p:cNvPr id="15" name="ZoneTexte 14"/>
          <p:cNvSpPr txBox="1"/>
          <p:nvPr/>
        </p:nvSpPr>
        <p:spPr>
          <a:xfrm>
            <a:off x="2518599" y="3777777"/>
            <a:ext cx="594010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fr-FR" sz="1600" dirty="0" smtClean="0"/>
              <a:t>Non</a:t>
            </a:r>
            <a:endParaRPr lang="fr-FR" sz="1600" dirty="0"/>
          </a:p>
        </p:txBody>
      </p:sp>
      <p:sp>
        <p:nvSpPr>
          <p:cNvPr id="21" name="ZoneTexte 20"/>
          <p:cNvSpPr txBox="1"/>
          <p:nvPr/>
        </p:nvSpPr>
        <p:spPr>
          <a:xfrm>
            <a:off x="457200" y="4681182"/>
            <a:ext cx="8407400" cy="18424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marL="161925" indent="-342900">
              <a:defRPr/>
            </a:pPr>
            <a:r>
              <a:rPr lang="fr-FR" sz="1600" dirty="0" smtClean="0">
                <a:solidFill>
                  <a:schemeClr val="tx1"/>
                </a:solidFill>
              </a:rPr>
              <a:t>Si se </a:t>
            </a:r>
            <a:r>
              <a:rPr lang="fr-FR" sz="1600" dirty="0" err="1" smtClean="0">
                <a:solidFill>
                  <a:schemeClr val="tx1"/>
                </a:solidFill>
              </a:rPr>
              <a:t>ordenan</a:t>
            </a:r>
            <a:r>
              <a:rPr lang="fr-FR" sz="1600" dirty="0" smtClean="0">
                <a:solidFill>
                  <a:schemeClr val="tx1"/>
                </a:solidFill>
              </a:rPr>
              <a:t> las </a:t>
            </a:r>
            <a:r>
              <a:rPr lang="fr-FR" sz="1600" dirty="0" err="1" smtClean="0">
                <a:solidFill>
                  <a:schemeClr val="tx1"/>
                </a:solidFill>
              </a:rPr>
              <a:t>distintan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opciones</a:t>
            </a:r>
            <a:r>
              <a:rPr lang="fr-FR" sz="1600" dirty="0" smtClean="0">
                <a:solidFill>
                  <a:schemeClr val="tx1"/>
                </a:solidFill>
              </a:rPr>
              <a:t> en </a:t>
            </a:r>
            <a:r>
              <a:rPr lang="fr-FR" sz="1600" dirty="0" err="1" smtClean="0">
                <a:solidFill>
                  <a:schemeClr val="tx1"/>
                </a:solidFill>
              </a:rPr>
              <a:t>funcion</a:t>
            </a:r>
            <a:r>
              <a:rPr lang="fr-FR" sz="1600" dirty="0" smtClean="0">
                <a:solidFill>
                  <a:schemeClr val="tx1"/>
                </a:solidFill>
              </a:rPr>
              <a:t> de su </a:t>
            </a:r>
            <a:r>
              <a:rPr lang="fr-FR" sz="1600" dirty="0" err="1" smtClean="0">
                <a:solidFill>
                  <a:schemeClr val="tx1"/>
                </a:solidFill>
              </a:rPr>
              <a:t>contribucion</a:t>
            </a:r>
            <a:r>
              <a:rPr lang="fr-FR" sz="1600" dirty="0" smtClean="0">
                <a:solidFill>
                  <a:schemeClr val="tx1"/>
                </a:solidFill>
              </a:rPr>
              <a:t> al </a:t>
            </a:r>
            <a:r>
              <a:rPr lang="fr-FR" sz="1600" dirty="0" err="1" smtClean="0">
                <a:solidFill>
                  <a:schemeClr val="tx1"/>
                </a:solidFill>
              </a:rPr>
              <a:t>objetivo</a:t>
            </a:r>
            <a:r>
              <a:rPr lang="fr-FR" sz="1600" dirty="0" smtClean="0">
                <a:solidFill>
                  <a:schemeClr val="tx1"/>
                </a:solidFill>
              </a:rPr>
              <a:t> de fusion, </a:t>
            </a:r>
            <a:r>
              <a:rPr lang="fr-FR" sz="1600" b="1" dirty="0" smtClean="0">
                <a:solidFill>
                  <a:schemeClr val="tx1"/>
                </a:solidFill>
              </a:rPr>
              <a:t>el </a:t>
            </a:r>
            <a:r>
              <a:rPr lang="fr-FR" sz="1600" b="1" dirty="0" err="1" smtClean="0">
                <a:solidFill>
                  <a:schemeClr val="tx1"/>
                </a:solidFill>
              </a:rPr>
              <a:t>cruce</a:t>
            </a:r>
            <a:r>
              <a:rPr lang="fr-FR" sz="1600" b="1" dirty="0" smtClean="0">
                <a:solidFill>
                  <a:schemeClr val="tx1"/>
                </a:solidFill>
              </a:rPr>
              <a:t> de </a:t>
            </a:r>
            <a:r>
              <a:rPr lang="fr-FR" sz="1600" b="1" dirty="0" err="1" smtClean="0">
                <a:solidFill>
                  <a:schemeClr val="tx1"/>
                </a:solidFill>
              </a:rPr>
              <a:t>participaciones</a:t>
            </a:r>
            <a:r>
              <a:rPr lang="fr-FR" sz="1600" dirty="0" smtClean="0">
                <a:solidFill>
                  <a:schemeClr val="tx1"/>
                </a:solidFill>
              </a:rPr>
              <a:t> es la </a:t>
            </a:r>
            <a:r>
              <a:rPr lang="fr-FR" sz="1600" dirty="0" err="1" smtClean="0">
                <a:solidFill>
                  <a:schemeClr val="tx1"/>
                </a:solidFill>
              </a:rPr>
              <a:t>mejor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posicionada</a:t>
            </a:r>
            <a:r>
              <a:rPr lang="fr-FR" sz="1600" dirty="0" smtClean="0">
                <a:solidFill>
                  <a:schemeClr val="tx1"/>
                </a:solidFill>
              </a:rPr>
              <a:t>. </a:t>
            </a:r>
            <a:r>
              <a:rPr lang="fr-FR" sz="1600" b="1" dirty="0" smtClean="0">
                <a:solidFill>
                  <a:schemeClr val="tx1"/>
                </a:solidFill>
              </a:rPr>
              <a:t>La </a:t>
            </a:r>
            <a:r>
              <a:rPr lang="fr-FR" sz="1600" b="1" dirty="0" err="1" smtClean="0">
                <a:solidFill>
                  <a:schemeClr val="tx1"/>
                </a:solidFill>
              </a:rPr>
              <a:t>entrada</a:t>
            </a:r>
            <a:r>
              <a:rPr lang="fr-FR" sz="1600" b="1" dirty="0" smtClean="0">
                <a:solidFill>
                  <a:schemeClr val="tx1"/>
                </a:solidFill>
              </a:rPr>
              <a:t> de un </a:t>
            </a:r>
            <a:r>
              <a:rPr lang="fr-FR" sz="1600" b="1" dirty="0" err="1" smtClean="0">
                <a:solidFill>
                  <a:schemeClr val="tx1"/>
                </a:solidFill>
              </a:rPr>
              <a:t>tercero</a:t>
            </a:r>
            <a:r>
              <a:rPr lang="fr-FR" sz="1600" b="1" dirty="0" smtClean="0">
                <a:solidFill>
                  <a:schemeClr val="tx1"/>
                </a:solidFill>
              </a:rPr>
              <a:t> </a:t>
            </a:r>
            <a:r>
              <a:rPr lang="fr-FR" sz="1600" dirty="0" smtClean="0">
                <a:solidFill>
                  <a:schemeClr val="tx1"/>
                </a:solidFill>
              </a:rPr>
              <a:t>en </a:t>
            </a:r>
            <a:r>
              <a:rPr lang="fr-FR" sz="1600" dirty="0" err="1" smtClean="0">
                <a:solidFill>
                  <a:schemeClr val="tx1"/>
                </a:solidFill>
              </a:rPr>
              <a:t>ambas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compañias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tambien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mantiene</a:t>
            </a:r>
            <a:r>
              <a:rPr lang="fr-FR" sz="1600" dirty="0" smtClean="0">
                <a:solidFill>
                  <a:schemeClr val="tx1"/>
                </a:solidFill>
              </a:rPr>
              <a:t> la </a:t>
            </a:r>
            <a:r>
              <a:rPr lang="fr-FR" sz="1600" dirty="0" err="1" smtClean="0">
                <a:solidFill>
                  <a:schemeClr val="tx1"/>
                </a:solidFill>
              </a:rPr>
              <a:t>posibilidad</a:t>
            </a:r>
            <a:r>
              <a:rPr lang="fr-FR" sz="1600" dirty="0" smtClean="0">
                <a:solidFill>
                  <a:schemeClr val="tx1"/>
                </a:solidFill>
              </a:rPr>
              <a:t> de la fusion. </a:t>
            </a:r>
            <a:r>
              <a:rPr lang="fr-FR" sz="1600" dirty="0" err="1" smtClean="0">
                <a:solidFill>
                  <a:schemeClr val="tx1"/>
                </a:solidFill>
              </a:rPr>
              <a:t>Por</a:t>
            </a:r>
            <a:r>
              <a:rPr lang="fr-FR" sz="1600" dirty="0" smtClean="0">
                <a:solidFill>
                  <a:schemeClr val="tx1"/>
                </a:solidFill>
              </a:rPr>
              <a:t> contra, </a:t>
            </a:r>
            <a:r>
              <a:rPr lang="fr-FR" sz="1600" b="1" dirty="0" smtClean="0">
                <a:solidFill>
                  <a:schemeClr val="tx1"/>
                </a:solidFill>
              </a:rPr>
              <a:t>la venta del 15% </a:t>
            </a:r>
            <a:r>
              <a:rPr lang="fr-FR" sz="1600" dirty="0" smtClean="0">
                <a:solidFill>
                  <a:schemeClr val="tx1"/>
                </a:solidFill>
              </a:rPr>
              <a:t>de </a:t>
            </a:r>
            <a:r>
              <a:rPr lang="fr-FR" sz="1600" dirty="0" err="1" smtClean="0">
                <a:solidFill>
                  <a:schemeClr val="tx1"/>
                </a:solidFill>
              </a:rPr>
              <a:t>Seolis</a:t>
            </a:r>
            <a:r>
              <a:rPr lang="fr-FR" sz="1600" dirty="0" smtClean="0">
                <a:solidFill>
                  <a:schemeClr val="tx1"/>
                </a:solidFill>
              </a:rPr>
              <a:t> a </a:t>
            </a:r>
            <a:r>
              <a:rPr lang="fr-FR" sz="1600" dirty="0" err="1" smtClean="0">
                <a:solidFill>
                  <a:schemeClr val="tx1"/>
                </a:solidFill>
              </a:rPr>
              <a:t>Sieds</a:t>
            </a:r>
            <a:r>
              <a:rPr lang="fr-FR" sz="1600" dirty="0" smtClean="0">
                <a:solidFill>
                  <a:schemeClr val="tx1"/>
                </a:solidFill>
              </a:rPr>
              <a:t> ,o a un </a:t>
            </a:r>
            <a:r>
              <a:rPr lang="fr-FR" sz="1600" dirty="0" err="1" smtClean="0">
                <a:solidFill>
                  <a:schemeClr val="tx1"/>
                </a:solidFill>
              </a:rPr>
              <a:t>tercero</a:t>
            </a:r>
            <a:r>
              <a:rPr lang="fr-FR" sz="1600" dirty="0" smtClean="0">
                <a:solidFill>
                  <a:schemeClr val="tx1"/>
                </a:solidFill>
              </a:rPr>
              <a:t>,  </a:t>
            </a:r>
            <a:r>
              <a:rPr lang="fr-FR" sz="1600" dirty="0" err="1" smtClean="0">
                <a:solidFill>
                  <a:schemeClr val="tx1"/>
                </a:solidFill>
              </a:rPr>
              <a:t>abre</a:t>
            </a:r>
            <a:r>
              <a:rPr lang="fr-FR" sz="1600" dirty="0" smtClean="0">
                <a:solidFill>
                  <a:schemeClr val="tx1"/>
                </a:solidFill>
              </a:rPr>
              <a:t> el </a:t>
            </a:r>
            <a:r>
              <a:rPr lang="fr-FR" sz="1600" dirty="0" err="1" smtClean="0">
                <a:solidFill>
                  <a:schemeClr val="tx1"/>
                </a:solidFill>
              </a:rPr>
              <a:t>camino</a:t>
            </a:r>
            <a:r>
              <a:rPr lang="fr-FR" sz="1600" dirty="0" smtClean="0">
                <a:solidFill>
                  <a:schemeClr val="tx1"/>
                </a:solidFill>
              </a:rPr>
              <a:t> al fin del </a:t>
            </a:r>
            <a:r>
              <a:rPr lang="fr-FR" sz="1600" dirty="0" err="1" smtClean="0">
                <a:solidFill>
                  <a:schemeClr val="tx1"/>
                </a:solidFill>
              </a:rPr>
              <a:t>ideal</a:t>
            </a:r>
            <a:r>
              <a:rPr lang="fr-FR" sz="1600" dirty="0" smtClean="0">
                <a:solidFill>
                  <a:schemeClr val="tx1"/>
                </a:solidFill>
              </a:rPr>
              <a:t> de fusion. 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Aun</a:t>
            </a:r>
            <a:r>
              <a:rPr lang="fr-FR" sz="1600" dirty="0" smtClean="0">
                <a:solidFill>
                  <a:schemeClr val="tx1"/>
                </a:solidFill>
              </a:rPr>
              <a:t> mas contra </a:t>
            </a:r>
            <a:r>
              <a:rPr lang="fr-FR" sz="1600" dirty="0" err="1" smtClean="0">
                <a:solidFill>
                  <a:schemeClr val="tx1"/>
                </a:solidFill>
              </a:rPr>
              <a:t>indicado</a:t>
            </a:r>
            <a:r>
              <a:rPr lang="fr-FR" sz="1600" dirty="0" smtClean="0">
                <a:solidFill>
                  <a:schemeClr val="tx1"/>
                </a:solidFill>
              </a:rPr>
              <a:t> para la fusion es el </a:t>
            </a:r>
            <a:r>
              <a:rPr lang="fr-FR" sz="1600" dirty="0" err="1" smtClean="0">
                <a:solidFill>
                  <a:schemeClr val="tx1"/>
                </a:solidFill>
              </a:rPr>
              <a:t>mantenimiento</a:t>
            </a:r>
            <a:r>
              <a:rPr lang="fr-FR" sz="1600" dirty="0" smtClean="0">
                <a:solidFill>
                  <a:schemeClr val="tx1"/>
                </a:solidFill>
              </a:rPr>
              <a:t> del </a:t>
            </a:r>
            <a:r>
              <a:rPr lang="fr-FR" sz="1600" dirty="0" err="1" smtClean="0">
                <a:solidFill>
                  <a:schemeClr val="tx1"/>
                </a:solidFill>
              </a:rPr>
              <a:t>status</a:t>
            </a:r>
            <a:r>
              <a:rPr lang="fr-FR" sz="1600" dirty="0" smtClean="0">
                <a:solidFill>
                  <a:schemeClr val="tx1"/>
                </a:solidFill>
              </a:rPr>
              <a:t> quo. </a:t>
            </a:r>
            <a:r>
              <a:rPr lang="fr-FR" sz="1600" dirty="0" err="1" smtClean="0">
                <a:solidFill>
                  <a:schemeClr val="tx1"/>
                </a:solidFill>
              </a:rPr>
              <a:t>Situacion</a:t>
            </a:r>
            <a:r>
              <a:rPr lang="fr-FR" sz="1600" dirty="0" smtClean="0">
                <a:solidFill>
                  <a:schemeClr val="tx1"/>
                </a:solidFill>
              </a:rPr>
              <a:t> que </a:t>
            </a:r>
            <a:r>
              <a:rPr lang="fr-FR" sz="1600" dirty="0" err="1" smtClean="0">
                <a:solidFill>
                  <a:schemeClr val="tx1"/>
                </a:solidFill>
              </a:rPr>
              <a:t>degrada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continuamente</a:t>
            </a:r>
            <a:r>
              <a:rPr lang="fr-FR" sz="1600" dirty="0" smtClean="0">
                <a:solidFill>
                  <a:schemeClr val="tx1"/>
                </a:solidFill>
              </a:rPr>
              <a:t> las </a:t>
            </a:r>
            <a:r>
              <a:rPr lang="fr-FR" sz="1600" dirty="0" err="1" smtClean="0">
                <a:solidFill>
                  <a:schemeClr val="tx1"/>
                </a:solidFill>
              </a:rPr>
              <a:t>relaciones</a:t>
            </a:r>
            <a:r>
              <a:rPr lang="fr-FR" sz="1600" dirty="0" smtClean="0">
                <a:solidFill>
                  <a:schemeClr val="tx1"/>
                </a:solidFill>
              </a:rPr>
              <a:t> de </a:t>
            </a:r>
            <a:r>
              <a:rPr lang="fr-FR" sz="1600" dirty="0" err="1" smtClean="0">
                <a:solidFill>
                  <a:schemeClr val="tx1"/>
                </a:solidFill>
              </a:rPr>
              <a:t>ambas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sociedades</a:t>
            </a:r>
            <a:r>
              <a:rPr lang="fr-FR" sz="1600" dirty="0" smtClean="0">
                <a:solidFill>
                  <a:schemeClr val="tx1"/>
                </a:solidFill>
              </a:rPr>
              <a:t>. </a:t>
            </a:r>
            <a:r>
              <a:rPr lang="fr-FR" sz="1600" dirty="0" err="1" smtClean="0">
                <a:solidFill>
                  <a:schemeClr val="tx1"/>
                </a:solidFill>
              </a:rPr>
              <a:t>Por</a:t>
            </a:r>
            <a:r>
              <a:rPr lang="fr-FR" sz="1600" dirty="0" smtClean="0">
                <a:solidFill>
                  <a:schemeClr val="tx1"/>
                </a:solidFill>
              </a:rPr>
              <a:t> ultimo, la </a:t>
            </a:r>
            <a:r>
              <a:rPr lang="fr-FR" sz="1600" dirty="0" err="1" smtClean="0">
                <a:solidFill>
                  <a:schemeClr val="tx1"/>
                </a:solidFill>
              </a:rPr>
              <a:t>salida</a:t>
            </a:r>
            <a:r>
              <a:rPr lang="fr-FR" sz="1600" dirty="0" smtClean="0">
                <a:solidFill>
                  <a:schemeClr val="tx1"/>
                </a:solidFill>
              </a:rPr>
              <a:t> a traves de un </a:t>
            </a:r>
            <a:r>
              <a:rPr lang="fr-FR" sz="1600" dirty="0" err="1" smtClean="0">
                <a:solidFill>
                  <a:schemeClr val="tx1"/>
                </a:solidFill>
              </a:rPr>
              <a:t>fondo</a:t>
            </a:r>
            <a:r>
              <a:rPr lang="fr-FR" sz="1600" dirty="0" smtClean="0">
                <a:solidFill>
                  <a:schemeClr val="tx1"/>
                </a:solidFill>
              </a:rPr>
              <a:t> de gestion de </a:t>
            </a:r>
            <a:r>
              <a:rPr lang="fr-FR" sz="1600" dirty="0" err="1" smtClean="0">
                <a:solidFill>
                  <a:schemeClr val="tx1"/>
                </a:solidFill>
              </a:rPr>
              <a:t>crisis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seria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una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verdadera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declaracion</a:t>
            </a:r>
            <a:r>
              <a:rPr lang="fr-FR" sz="1600" dirty="0" smtClean="0">
                <a:solidFill>
                  <a:schemeClr val="tx1"/>
                </a:solidFill>
              </a:rPr>
              <a:t> de </a:t>
            </a:r>
            <a:r>
              <a:rPr lang="fr-FR" sz="1600" dirty="0" err="1" smtClean="0">
                <a:solidFill>
                  <a:schemeClr val="tx1"/>
                </a:solidFill>
              </a:rPr>
              <a:t>guerra</a:t>
            </a:r>
            <a:r>
              <a:rPr lang="fr-FR" sz="1600" dirty="0" smtClean="0">
                <a:solidFill>
                  <a:schemeClr val="tx1"/>
                </a:solidFill>
              </a:rPr>
              <a:t>.</a:t>
            </a:r>
            <a:endParaRPr lang="fr-FR" sz="1600" dirty="0" smtClean="0">
              <a:solidFill>
                <a:schemeClr val="tx1"/>
              </a:solidFill>
            </a:endParaRPr>
          </a:p>
        </p:txBody>
      </p:sp>
      <p:cxnSp>
        <p:nvCxnSpPr>
          <p:cNvPr id="24" name="Connecteur en angle 23"/>
          <p:cNvCxnSpPr>
            <a:stCxn id="7" idx="3"/>
            <a:endCxn id="15" idx="1"/>
          </p:cNvCxnSpPr>
          <p:nvPr/>
        </p:nvCxnSpPr>
        <p:spPr>
          <a:xfrm>
            <a:off x="1210857" y="2724702"/>
            <a:ext cx="1307742" cy="122235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en angle 28"/>
          <p:cNvCxnSpPr>
            <a:stCxn id="7" idx="3"/>
            <a:endCxn id="14" idx="1"/>
          </p:cNvCxnSpPr>
          <p:nvPr/>
        </p:nvCxnSpPr>
        <p:spPr>
          <a:xfrm flipV="1">
            <a:off x="1210857" y="1626730"/>
            <a:ext cx="1307742" cy="109797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en angle 34"/>
          <p:cNvCxnSpPr>
            <a:stCxn id="14" idx="3"/>
          </p:cNvCxnSpPr>
          <p:nvPr/>
        </p:nvCxnSpPr>
        <p:spPr>
          <a:xfrm flipV="1">
            <a:off x="3125330" y="1624080"/>
            <a:ext cx="655100" cy="265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en angle 36"/>
          <p:cNvCxnSpPr>
            <a:stCxn id="15" idx="3"/>
          </p:cNvCxnSpPr>
          <p:nvPr/>
        </p:nvCxnSpPr>
        <p:spPr>
          <a:xfrm flipV="1">
            <a:off x="3112609" y="3944210"/>
            <a:ext cx="722412" cy="284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e 21"/>
          <p:cNvGrpSpPr/>
          <p:nvPr/>
        </p:nvGrpSpPr>
        <p:grpSpPr>
          <a:xfrm>
            <a:off x="3660697" y="1232376"/>
            <a:ext cx="5101166" cy="3312327"/>
            <a:chOff x="3660697" y="1314264"/>
            <a:chExt cx="5101166" cy="3312327"/>
          </a:xfrm>
        </p:grpSpPr>
        <p:sp>
          <p:nvSpPr>
            <p:cNvPr id="23" name="Rectangle 22"/>
            <p:cNvSpPr/>
            <p:nvPr/>
          </p:nvSpPr>
          <p:spPr>
            <a:xfrm>
              <a:off x="3660697" y="1314264"/>
              <a:ext cx="5101166" cy="3312327"/>
            </a:xfrm>
            <a:prstGeom prst="rect">
              <a:avLst/>
            </a:prstGeom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55000">
                  <a:srgbClr val="85C2FF"/>
                </a:gs>
                <a:gs pos="91000">
                  <a:srgbClr val="C4D6EB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 dirty="0"/>
            </a:p>
          </p:txBody>
        </p:sp>
        <p:sp>
          <p:nvSpPr>
            <p:cNvPr id="28" name="Triangle rectangle 2"/>
            <p:cNvSpPr/>
            <p:nvPr/>
          </p:nvSpPr>
          <p:spPr>
            <a:xfrm rot="5400000">
              <a:off x="3045654" y="2517906"/>
              <a:ext cx="3015094" cy="792844"/>
            </a:xfrm>
            <a:prstGeom prst="rtTriangle">
              <a:avLst/>
            </a:prstGeom>
            <a:gradFill flip="none" rotWithShape="1">
              <a:gsLst>
                <a:gs pos="20000">
                  <a:schemeClr val="tx2">
                    <a:lumMod val="75000"/>
                    <a:alpha val="37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0" scaled="0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ZoneTexte 29"/>
            <p:cNvSpPr txBox="1"/>
            <p:nvPr/>
          </p:nvSpPr>
          <p:spPr>
            <a:xfrm>
              <a:off x="3731601" y="1401565"/>
              <a:ext cx="38985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3200" b="1" dirty="0" smtClean="0">
                  <a:solidFill>
                    <a:schemeClr val="tx2"/>
                  </a:solidFill>
                </a:rPr>
                <a:t>+</a:t>
              </a:r>
              <a:endParaRPr lang="fr-FR" sz="3200" b="1" dirty="0">
                <a:solidFill>
                  <a:schemeClr val="tx2"/>
                </a:solidFill>
              </a:endParaRPr>
            </a:p>
          </p:txBody>
        </p:sp>
        <p:sp>
          <p:nvSpPr>
            <p:cNvPr id="31" name="ZoneTexte 30"/>
            <p:cNvSpPr txBox="1"/>
            <p:nvPr/>
          </p:nvSpPr>
          <p:spPr>
            <a:xfrm>
              <a:off x="3771677" y="3702284"/>
              <a:ext cx="30970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3200" b="1" dirty="0" smtClean="0">
                  <a:solidFill>
                    <a:schemeClr val="tx2"/>
                  </a:solidFill>
                </a:rPr>
                <a:t>-</a:t>
              </a:r>
              <a:endParaRPr lang="fr-FR" sz="3200" b="1" dirty="0">
                <a:solidFill>
                  <a:schemeClr val="tx2"/>
                </a:solidFill>
              </a:endParaRPr>
            </a:p>
          </p:txBody>
        </p:sp>
        <p:sp>
          <p:nvSpPr>
            <p:cNvPr id="27" name="ZoneTexte 26"/>
            <p:cNvSpPr txBox="1"/>
            <p:nvPr/>
          </p:nvSpPr>
          <p:spPr>
            <a:xfrm>
              <a:off x="5056872" y="1392069"/>
              <a:ext cx="3677695" cy="264766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342900" indent="-342900">
                <a:spcBef>
                  <a:spcPts val="600"/>
                </a:spcBef>
                <a:spcAft>
                  <a:spcPts val="600"/>
                </a:spcAft>
              </a:pPr>
              <a:r>
                <a:rPr lang="fr-FR" sz="1700" dirty="0" smtClean="0"/>
                <a:t>Fusion </a:t>
              </a:r>
              <a:r>
                <a:rPr lang="fr-FR" sz="1700" dirty="0" smtClean="0"/>
                <a:t>Immédiate</a:t>
              </a:r>
              <a:endParaRPr lang="fr-FR" sz="1700" dirty="0" smtClean="0"/>
            </a:p>
            <a:p>
              <a:pPr marL="342900" indent="-342900">
                <a:spcBef>
                  <a:spcPts val="60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700" dirty="0" smtClean="0"/>
                <a:t>Croisement des participations</a:t>
              </a:r>
            </a:p>
            <a:p>
              <a:pPr marL="342900" indent="-342900">
                <a:spcBef>
                  <a:spcPts val="60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700" dirty="0" smtClean="0"/>
                <a:t>Entrée d’un tiers dans le capital des deux sociétés</a:t>
              </a:r>
            </a:p>
            <a:p>
              <a:pPr marL="342900" indent="-342900">
                <a:spcAft>
                  <a:spcPts val="600"/>
                </a:spcAft>
                <a:buFont typeface="+mj-lt"/>
                <a:buAutoNum type="arabicPeriod"/>
              </a:pPr>
              <a:r>
                <a:rPr lang="fr-FR" sz="1700" dirty="0" smtClean="0"/>
                <a:t>Vente de 15% de Séolis au SIEDS</a:t>
              </a:r>
            </a:p>
            <a:p>
              <a:pPr marL="342900" indent="-342900">
                <a:spcAft>
                  <a:spcPts val="600"/>
                </a:spcAft>
                <a:buFont typeface="+mj-lt"/>
                <a:buAutoNum type="arabicPeriod"/>
              </a:pPr>
              <a:r>
                <a:rPr lang="fr-FR" sz="1700" dirty="0" smtClean="0"/>
                <a:t>Vente consensuelle de 15% de Séolis à un tiers</a:t>
              </a:r>
            </a:p>
            <a:p>
              <a:pPr marL="342900" indent="-342900">
                <a:spcAft>
                  <a:spcPts val="600"/>
                </a:spcAft>
                <a:buFont typeface="+mj-lt"/>
                <a:buAutoNum type="arabicPeriod"/>
              </a:pPr>
              <a:r>
                <a:rPr lang="fr-FR" sz="1700" dirty="0" err="1" smtClean="0"/>
                <a:t>Status</a:t>
              </a:r>
              <a:r>
                <a:rPr lang="fr-FR" sz="1700" dirty="0" smtClean="0"/>
                <a:t> quo</a:t>
              </a:r>
            </a:p>
            <a:p>
              <a:pPr marL="342900" indent="-342900">
                <a:spcAft>
                  <a:spcPts val="600"/>
                </a:spcAft>
                <a:buFont typeface="+mj-lt"/>
                <a:buAutoNum type="arabicPeriod"/>
              </a:pPr>
              <a:r>
                <a:rPr lang="fr-FR" sz="1700" dirty="0" smtClean="0"/>
                <a:t>Vente à un fonds de gestion de crise</a:t>
              </a:r>
              <a:endParaRPr lang="fr-FR" sz="17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174903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0" rIns="91440" bIns="108000" rtlCol="0" anchor="ctr" anchorCtr="0">
            <a:noAutofit/>
          </a:bodyPr>
          <a:lstStyle/>
          <a:p>
            <a:pPr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Index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1115616" y="1600200"/>
            <a:ext cx="6984776" cy="4525963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 fontScale="92500"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Introduction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Analyse de la fusion du point de vue stratégique</a:t>
            </a:r>
            <a:endParaRPr lang="fr-FR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Analyse de l’option de croisement des participations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Option de sortie totale négociée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Option de vente de 10% de chacune des sociétés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Conclusion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1. - Avancement de la mission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8093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683829" y="6298293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44" name="ZoneTexte 43"/>
          <p:cNvSpPr txBox="1"/>
          <p:nvPr/>
        </p:nvSpPr>
        <p:spPr>
          <a:xfrm>
            <a:off x="749045" y="1863546"/>
            <a:ext cx="1093941" cy="247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07/02</a:t>
            </a:r>
            <a:endParaRPr lang="fr-FR" sz="1100" dirty="0"/>
          </a:p>
        </p:txBody>
      </p:sp>
      <p:sp>
        <p:nvSpPr>
          <p:cNvPr id="277" name="ZoneTexte 276"/>
          <p:cNvSpPr txBox="1"/>
          <p:nvPr/>
        </p:nvSpPr>
        <p:spPr>
          <a:xfrm>
            <a:off x="2008064" y="1890433"/>
            <a:ext cx="1093941" cy="247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14/02</a:t>
            </a:r>
            <a:endParaRPr lang="fr-FR" sz="1100" dirty="0"/>
          </a:p>
        </p:txBody>
      </p:sp>
      <p:sp>
        <p:nvSpPr>
          <p:cNvPr id="280" name="ZoneTexte 279"/>
          <p:cNvSpPr txBox="1"/>
          <p:nvPr/>
        </p:nvSpPr>
        <p:spPr>
          <a:xfrm>
            <a:off x="5057784" y="1889829"/>
            <a:ext cx="1607394" cy="247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24/02</a:t>
            </a:r>
            <a:endParaRPr lang="fr-FR" sz="1100" dirty="0"/>
          </a:p>
        </p:txBody>
      </p:sp>
      <p:grpSp>
        <p:nvGrpSpPr>
          <p:cNvPr id="3" name="Groupe 6"/>
          <p:cNvGrpSpPr/>
          <p:nvPr/>
        </p:nvGrpSpPr>
        <p:grpSpPr>
          <a:xfrm>
            <a:off x="590731" y="1907723"/>
            <a:ext cx="8092972" cy="4166398"/>
            <a:chOff x="174171" y="1078703"/>
            <a:chExt cx="8784922" cy="5031812"/>
          </a:xfrm>
        </p:grpSpPr>
        <p:cxnSp>
          <p:nvCxnSpPr>
            <p:cNvPr id="235" name="Connecteur droit 234"/>
            <p:cNvCxnSpPr>
              <a:stCxn id="60" idx="3"/>
            </p:cNvCxnSpPr>
            <p:nvPr/>
          </p:nvCxnSpPr>
          <p:spPr>
            <a:xfrm>
              <a:off x="8572739" y="3926338"/>
              <a:ext cx="5204" cy="863376"/>
            </a:xfrm>
            <a:prstGeom prst="line">
              <a:avLst/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Groupe 116"/>
            <p:cNvGrpSpPr/>
            <p:nvPr/>
          </p:nvGrpSpPr>
          <p:grpSpPr>
            <a:xfrm>
              <a:off x="8157028" y="4815885"/>
              <a:ext cx="802065" cy="1294630"/>
              <a:chOff x="8128000" y="5294856"/>
              <a:chExt cx="802065" cy="1294630"/>
            </a:xfrm>
          </p:grpSpPr>
          <p:cxnSp>
            <p:nvCxnSpPr>
              <p:cNvPr id="232" name="Connecteur droit 231"/>
              <p:cNvCxnSpPr>
                <a:stCxn id="233" idx="2"/>
              </p:cNvCxnSpPr>
              <p:nvPr/>
            </p:nvCxnSpPr>
            <p:spPr>
              <a:xfrm rot="16200000" flipH="1">
                <a:off x="8431244" y="6162838"/>
                <a:ext cx="240846" cy="1728"/>
              </a:xfrm>
              <a:prstGeom prst="line">
                <a:avLst/>
              </a:prstGeom>
              <a:ln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3" name="Organigramme : Décision 232"/>
              <p:cNvSpPr/>
              <p:nvPr/>
            </p:nvSpPr>
            <p:spPr>
              <a:xfrm>
                <a:off x="8171541" y="5682077"/>
                <a:ext cx="758524" cy="361202"/>
              </a:xfrm>
              <a:prstGeom prst="flowChartDecisi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800" dirty="0" smtClean="0"/>
                  <a:t>GO?</a:t>
                </a:r>
                <a:endParaRPr lang="fr-FR" sz="800" dirty="0"/>
              </a:p>
            </p:txBody>
          </p:sp>
          <p:grpSp>
            <p:nvGrpSpPr>
              <p:cNvPr id="7" name="Groupe 236"/>
              <p:cNvGrpSpPr/>
              <p:nvPr/>
            </p:nvGrpSpPr>
            <p:grpSpPr>
              <a:xfrm>
                <a:off x="8434051" y="5294856"/>
                <a:ext cx="262393" cy="121219"/>
                <a:chOff x="1607417" y="2361438"/>
                <a:chExt cx="262393" cy="121219"/>
              </a:xfrm>
            </p:grpSpPr>
            <p:sp>
              <p:nvSpPr>
                <p:cNvPr id="238" name="Rectangle 237"/>
                <p:cNvSpPr/>
                <p:nvPr/>
              </p:nvSpPr>
              <p:spPr>
                <a:xfrm flipV="1">
                  <a:off x="1607417" y="2361438"/>
                  <a:ext cx="262393" cy="4572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txBody>
                <a:bodyPr vert="horz" lIns="144000" tIns="45720" rIns="91440" bIns="45720" rtlCol="0">
                  <a:noAutofit/>
                </a:bodyPr>
                <a:lstStyle/>
                <a:p>
                  <a:pPr algn="ctr">
                    <a:defRPr/>
                  </a:pPr>
                  <a:endParaRPr lang="fr-FR" sz="1000" dirty="0" smtClean="0">
                    <a:solidFill>
                      <a:schemeClr val="tx2">
                        <a:lumMod val="75000"/>
                      </a:schemeClr>
                    </a:solidFill>
                  </a:endParaRPr>
                </a:p>
              </p:txBody>
            </p:sp>
            <p:sp>
              <p:nvSpPr>
                <p:cNvPr id="239" name="Rectangle 238"/>
                <p:cNvSpPr/>
                <p:nvPr/>
              </p:nvSpPr>
              <p:spPr>
                <a:xfrm flipV="1">
                  <a:off x="1607417" y="2405062"/>
                  <a:ext cx="262393" cy="77595"/>
                </a:xfrm>
                <a:prstGeom prst="rect">
                  <a:avLst/>
                </a:prstGeom>
                <a:noFill/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txBody>
                <a:bodyPr vert="horz" lIns="144000" tIns="45720" rIns="91440" bIns="45720" rtlCol="0">
                  <a:noAutofit/>
                </a:bodyPr>
                <a:lstStyle/>
                <a:p>
                  <a:pPr algn="ctr">
                    <a:spcBef>
                      <a:spcPct val="20000"/>
                    </a:spcBef>
                    <a:defRPr/>
                  </a:pPr>
                  <a:endParaRPr lang="fr-FR" sz="900" dirty="0" smtClean="0">
                    <a:solidFill>
                      <a:schemeClr val="tx2">
                        <a:lumMod val="75000"/>
                      </a:schemeClr>
                    </a:solidFill>
                  </a:endParaRPr>
                </a:p>
              </p:txBody>
            </p:sp>
          </p:grpSp>
          <p:cxnSp>
            <p:nvCxnSpPr>
              <p:cNvPr id="240" name="Connecteur droit 239"/>
              <p:cNvCxnSpPr>
                <a:stCxn id="239" idx="0"/>
              </p:cNvCxnSpPr>
              <p:nvPr/>
            </p:nvCxnSpPr>
            <p:spPr>
              <a:xfrm rot="16200000" flipH="1">
                <a:off x="8439539" y="5541784"/>
                <a:ext cx="251488" cy="70"/>
              </a:xfrm>
              <a:prstGeom prst="line">
                <a:avLst/>
              </a:prstGeom>
              <a:ln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5" name="ZoneTexte 254"/>
              <p:cNvSpPr txBox="1"/>
              <p:nvPr/>
            </p:nvSpPr>
            <p:spPr>
              <a:xfrm>
                <a:off x="8128000" y="6293990"/>
                <a:ext cx="773752" cy="295496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lIns="144000" tIns="45720" rIns="91440" bIns="45720" rtlCol="0" anchor="ctr" anchorCtr="1">
                <a:noAutofit/>
              </a:bodyPr>
              <a:lstStyle/>
              <a:p>
                <a:pPr indent="-180975" algn="ctr">
                  <a:defRPr/>
                </a:pPr>
                <a:r>
                  <a:rPr lang="en-US" sz="11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Phase 1</a:t>
                </a:r>
              </a:p>
            </p:txBody>
          </p:sp>
        </p:grpSp>
        <p:grpSp>
          <p:nvGrpSpPr>
            <p:cNvPr id="9" name="Groupe 125"/>
            <p:cNvGrpSpPr/>
            <p:nvPr/>
          </p:nvGrpSpPr>
          <p:grpSpPr>
            <a:xfrm>
              <a:off x="174171" y="1078703"/>
              <a:ext cx="8423261" cy="2927238"/>
              <a:chOff x="174171" y="1078703"/>
              <a:chExt cx="8423261" cy="2927238"/>
            </a:xfrm>
          </p:grpSpPr>
          <p:cxnSp>
            <p:nvCxnSpPr>
              <p:cNvPr id="51" name="Connecteur droit 50"/>
              <p:cNvCxnSpPr>
                <a:stCxn id="15" idx="4"/>
                <a:endCxn id="52" idx="1"/>
              </p:cNvCxnSpPr>
              <p:nvPr/>
            </p:nvCxnSpPr>
            <p:spPr>
              <a:xfrm rot="16200000" flipH="1">
                <a:off x="933646" y="2162821"/>
                <a:ext cx="1624646" cy="12334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56"/>
              <p:cNvCxnSpPr>
                <a:endCxn id="60" idx="1"/>
              </p:cNvCxnSpPr>
              <p:nvPr/>
            </p:nvCxnSpPr>
            <p:spPr>
              <a:xfrm rot="5400000">
                <a:off x="3691978" y="2628579"/>
                <a:ext cx="2584183" cy="11335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Connecteur droit 87"/>
              <p:cNvCxnSpPr>
                <a:stCxn id="10" idx="4"/>
                <a:endCxn id="49" idx="1"/>
              </p:cNvCxnSpPr>
              <p:nvPr/>
            </p:nvCxnSpPr>
            <p:spPr>
              <a:xfrm rot="5400000">
                <a:off x="-75031" y="1742683"/>
                <a:ext cx="773646" cy="1611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Connecteur droit 7"/>
              <p:cNvCxnSpPr/>
              <p:nvPr/>
            </p:nvCxnSpPr>
            <p:spPr>
              <a:xfrm>
                <a:off x="281011" y="1325204"/>
                <a:ext cx="1492215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Ellipse 9"/>
              <p:cNvSpPr/>
              <p:nvPr/>
            </p:nvSpPr>
            <p:spPr>
              <a:xfrm>
                <a:off x="279173" y="1293743"/>
                <a:ext cx="66848" cy="62922"/>
              </a:xfrm>
              <a:prstGeom prst="ellipse">
                <a:avLst/>
              </a:prstGeom>
              <a:solidFill>
                <a:schemeClr val="bg1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5" name="Ellipse 14"/>
              <p:cNvSpPr/>
              <p:nvPr/>
            </p:nvSpPr>
            <p:spPr>
              <a:xfrm>
                <a:off x="1706378" y="1293743"/>
                <a:ext cx="66848" cy="62922"/>
              </a:xfrm>
              <a:prstGeom prst="ellipse">
                <a:avLst/>
              </a:prstGeom>
              <a:solidFill>
                <a:schemeClr val="bg1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16" name="Connecteur droit 15"/>
              <p:cNvCxnSpPr>
                <a:endCxn id="23" idx="6"/>
              </p:cNvCxnSpPr>
              <p:nvPr/>
            </p:nvCxnSpPr>
            <p:spPr>
              <a:xfrm>
                <a:off x="495969" y="1325204"/>
                <a:ext cx="4527188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Ellipse 22"/>
              <p:cNvSpPr/>
              <p:nvPr/>
            </p:nvSpPr>
            <p:spPr>
              <a:xfrm>
                <a:off x="4956309" y="1293743"/>
                <a:ext cx="66848" cy="62922"/>
              </a:xfrm>
              <a:prstGeom prst="ellipse">
                <a:avLst/>
              </a:prstGeom>
              <a:solidFill>
                <a:schemeClr val="bg1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24" name="Connecteur droit 23"/>
              <p:cNvCxnSpPr>
                <a:stCxn id="23" idx="6"/>
              </p:cNvCxnSpPr>
              <p:nvPr/>
            </p:nvCxnSpPr>
            <p:spPr>
              <a:xfrm>
                <a:off x="5023157" y="1325204"/>
                <a:ext cx="3540272" cy="1011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Ellipse 24"/>
              <p:cNvSpPr/>
              <p:nvPr/>
            </p:nvSpPr>
            <p:spPr>
              <a:xfrm>
                <a:off x="8530584" y="1293743"/>
                <a:ext cx="66848" cy="62922"/>
              </a:xfrm>
              <a:prstGeom prst="ellipse">
                <a:avLst/>
              </a:prstGeom>
              <a:solidFill>
                <a:schemeClr val="bg1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34" name="Connecteur droit 33"/>
              <p:cNvCxnSpPr/>
              <p:nvPr/>
            </p:nvCxnSpPr>
            <p:spPr>
              <a:xfrm rot="5400000" flipH="1" flipV="1">
                <a:off x="241124" y="1222270"/>
                <a:ext cx="14294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/>
              <p:cNvCxnSpPr/>
              <p:nvPr/>
            </p:nvCxnSpPr>
            <p:spPr>
              <a:xfrm rot="5400000" flipH="1" flipV="1">
                <a:off x="1656432" y="1210373"/>
                <a:ext cx="16674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37"/>
              <p:cNvCxnSpPr/>
              <p:nvPr/>
            </p:nvCxnSpPr>
            <p:spPr>
              <a:xfrm rot="5400000" flipH="1" flipV="1">
                <a:off x="4906362" y="1224887"/>
                <a:ext cx="16674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onnecteur droit 38"/>
              <p:cNvCxnSpPr/>
              <p:nvPr/>
            </p:nvCxnSpPr>
            <p:spPr>
              <a:xfrm rot="5400000" flipH="1" flipV="1">
                <a:off x="8480638" y="1210373"/>
                <a:ext cx="16674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necteur droit 64"/>
              <p:cNvCxnSpPr>
                <a:endCxn id="52" idx="1"/>
              </p:cNvCxnSpPr>
              <p:nvPr/>
            </p:nvCxnSpPr>
            <p:spPr>
              <a:xfrm rot="16200000" flipH="1">
                <a:off x="1623973" y="2853148"/>
                <a:ext cx="256064" cy="261"/>
              </a:xfrm>
              <a:prstGeom prst="line">
                <a:avLst/>
              </a:prstGeom>
              <a:ln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ZoneTexte 76"/>
              <p:cNvSpPr txBox="1"/>
              <p:nvPr/>
            </p:nvSpPr>
            <p:spPr>
              <a:xfrm>
                <a:off x="584929" y="1484799"/>
                <a:ext cx="881014" cy="431087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lIns="36000" tIns="45720" rIns="36000" bIns="45720" rtlCol="0" anchor="ctr" anchorCtr="1">
                <a:noAutofit/>
              </a:bodyPr>
              <a:lstStyle/>
              <a:p>
                <a:pPr indent="-180975" algn="ctr">
                  <a:defRPr/>
                </a:pPr>
                <a:r>
                  <a:rPr lang="fr-FR" sz="11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Etat des lieux</a:t>
                </a:r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310986" y="2080978"/>
                <a:ext cx="1426635" cy="9866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1752136" y="2900108"/>
                <a:ext cx="3226264" cy="16240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4978401" y="3846734"/>
                <a:ext cx="3594338" cy="15920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100" name="Connecteur droit 99"/>
              <p:cNvCxnSpPr>
                <a:stCxn id="25" idx="4"/>
                <a:endCxn id="60" idx="3"/>
              </p:cNvCxnSpPr>
              <p:nvPr/>
            </p:nvCxnSpPr>
            <p:spPr>
              <a:xfrm rot="16200000" flipH="1">
                <a:off x="7283537" y="2637135"/>
                <a:ext cx="2569673" cy="8731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" name="ZoneTexte 104"/>
              <p:cNvSpPr txBox="1"/>
              <p:nvPr/>
            </p:nvSpPr>
            <p:spPr>
              <a:xfrm>
                <a:off x="2119087" y="1484799"/>
                <a:ext cx="2510972" cy="474630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lIns="36000" tIns="45720" rIns="36000" bIns="45720" rtlCol="0" anchor="ctr" anchorCtr="1">
                <a:noAutofit/>
              </a:bodyPr>
              <a:lstStyle/>
              <a:p>
                <a:pPr indent="-180975" algn="ctr">
                  <a:defRPr/>
                </a:pPr>
                <a:r>
                  <a:rPr lang="fr-FR" sz="11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Analyse /  Définition de la proposition de déblocage</a:t>
                </a:r>
              </a:p>
            </p:txBody>
          </p:sp>
          <p:sp>
            <p:nvSpPr>
              <p:cNvPr id="107" name="ZoneTexte 106"/>
              <p:cNvSpPr txBox="1"/>
              <p:nvPr/>
            </p:nvSpPr>
            <p:spPr>
              <a:xfrm>
                <a:off x="5675086" y="1484799"/>
                <a:ext cx="2249714" cy="474630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lIns="36000" tIns="45720" rIns="36000" bIns="45720" rtlCol="0" anchor="ctr" anchorCtr="1">
                <a:noAutofit/>
              </a:bodyPr>
              <a:lstStyle/>
              <a:p>
                <a:pPr indent="-180975" algn="ctr">
                  <a:defRPr/>
                </a:pPr>
                <a:r>
                  <a:rPr lang="fr-FR" sz="11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Contacts avec Séolis et le Syndicat</a:t>
                </a:r>
              </a:p>
            </p:txBody>
          </p:sp>
          <p:sp>
            <p:nvSpPr>
              <p:cNvPr id="91" name="ZoneTexte 90"/>
              <p:cNvSpPr txBox="1"/>
              <p:nvPr/>
            </p:nvSpPr>
            <p:spPr>
              <a:xfrm>
                <a:off x="7689675" y="1078703"/>
                <a:ext cx="84472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fr-FR" sz="1100" dirty="0" smtClean="0"/>
                  <a:t>05/03</a:t>
                </a:r>
                <a:endParaRPr lang="fr-FR" sz="1100" dirty="0"/>
              </a:p>
            </p:txBody>
          </p:sp>
          <p:sp>
            <p:nvSpPr>
              <p:cNvPr id="123" name="ZoneTexte 122"/>
              <p:cNvSpPr txBox="1"/>
              <p:nvPr/>
            </p:nvSpPr>
            <p:spPr>
              <a:xfrm>
                <a:off x="174171" y="2481943"/>
                <a:ext cx="1538515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Tx/>
                  <a:buChar char="-"/>
                </a:pPr>
                <a:r>
                  <a:rPr lang="fr-FR" sz="1000" dirty="0" smtClean="0"/>
                  <a:t>Obtention d’information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Analyse de la situation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Désignation d’un contact « projet »  chez Sorégies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Réunion finale</a:t>
                </a:r>
                <a:endParaRPr lang="fr-FR" sz="1000" dirty="0"/>
              </a:p>
            </p:txBody>
          </p:sp>
          <p:sp>
            <p:nvSpPr>
              <p:cNvPr id="124" name="ZoneTexte 123"/>
              <p:cNvSpPr txBox="1"/>
              <p:nvPr/>
            </p:nvSpPr>
            <p:spPr>
              <a:xfrm>
                <a:off x="1894114" y="3142343"/>
                <a:ext cx="2794000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Tx/>
                  <a:buChar char="-"/>
                </a:pPr>
                <a:r>
                  <a:rPr lang="fr-FR" sz="1000" dirty="0" smtClean="0"/>
                  <a:t>Réflexion sur les alternatives de déblocage, de partage de la valeur et de la tactique d’approche.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Discussion avec les avocats de Sorégies.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Points de contact téléphoniques réguliers.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Réunion finale</a:t>
                </a:r>
                <a:endParaRPr lang="fr-FR" sz="1000" dirty="0"/>
              </a:p>
            </p:txBody>
          </p:sp>
        </p:grpSp>
        <p:sp>
          <p:nvSpPr>
            <p:cNvPr id="125" name="ZoneTexte 124"/>
            <p:cNvSpPr txBox="1"/>
            <p:nvPr/>
          </p:nvSpPr>
          <p:spPr>
            <a:xfrm>
              <a:off x="5196114" y="4078515"/>
              <a:ext cx="260531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Tx/>
                <a:buChar char="-"/>
              </a:pPr>
              <a:r>
                <a:rPr lang="fr-FR" sz="1000" dirty="0" smtClean="0"/>
                <a:t>Approche de Sorégies et gestion des contacts</a:t>
              </a:r>
            </a:p>
            <a:p>
              <a:pPr>
                <a:buFontTx/>
                <a:buChar char="-"/>
              </a:pPr>
              <a:r>
                <a:rPr lang="fr-FR" sz="1000" dirty="0" smtClean="0"/>
                <a:t>Points de contact téléphoniques réguliers.</a:t>
              </a:r>
            </a:p>
            <a:p>
              <a:pPr>
                <a:buFontTx/>
                <a:buChar char="-"/>
              </a:pPr>
              <a:r>
                <a:rPr lang="fr-FR" sz="1000" dirty="0" smtClean="0"/>
                <a:t>Signature d’un accord</a:t>
              </a:r>
              <a:endParaRPr lang="fr-FR" sz="1000" dirty="0"/>
            </a:p>
          </p:txBody>
        </p:sp>
      </p:grpSp>
      <p:sp>
        <p:nvSpPr>
          <p:cNvPr id="12" name="ZoneTexte 11"/>
          <p:cNvSpPr txBox="1"/>
          <p:nvPr/>
        </p:nvSpPr>
        <p:spPr>
          <a:xfrm>
            <a:off x="1167444" y="1671755"/>
            <a:ext cx="1033117" cy="436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B050"/>
                </a:solidFill>
              </a:rPr>
              <a:t>√</a:t>
            </a:r>
            <a:endParaRPr lang="fr-FR" sz="2400" b="1" dirty="0">
              <a:solidFill>
                <a:srgbClr val="00B050"/>
              </a:solidFill>
            </a:endParaRPr>
          </a:p>
        </p:txBody>
      </p:sp>
      <p:cxnSp>
        <p:nvCxnSpPr>
          <p:cNvPr id="14" name="Connecteur droit avec flèche 13"/>
          <p:cNvCxnSpPr/>
          <p:nvPr/>
        </p:nvCxnSpPr>
        <p:spPr>
          <a:xfrm>
            <a:off x="2038725" y="1890433"/>
            <a:ext cx="2795694" cy="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>
            <a:off x="4834419" y="1671755"/>
            <a:ext cx="0" cy="43614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4834419" y="1616397"/>
            <a:ext cx="518560" cy="2471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>
                <a:solidFill>
                  <a:srgbClr val="00B050"/>
                </a:solidFill>
              </a:rPr>
              <a:t>22/02</a:t>
            </a:r>
            <a:endParaRPr lang="fr-FR" sz="1100" dirty="0">
              <a:solidFill>
                <a:srgbClr val="00B050"/>
              </a:solidFill>
            </a:endParaRPr>
          </a:p>
        </p:txBody>
      </p:sp>
      <p:sp>
        <p:nvSpPr>
          <p:cNvPr id="50" name="ZoneTexte 49"/>
          <p:cNvSpPr txBox="1"/>
          <p:nvPr/>
        </p:nvSpPr>
        <p:spPr>
          <a:xfrm>
            <a:off x="4266352" y="1185510"/>
            <a:ext cx="1136133" cy="430887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1100" dirty="0" smtClean="0"/>
              <a:t>Rapport sur </a:t>
            </a:r>
          </a:p>
          <a:p>
            <a:r>
              <a:rPr lang="fr-FR" sz="1100" dirty="0" smtClean="0"/>
              <a:t>l’état des lieux</a:t>
            </a:r>
            <a:endParaRPr lang="fr-FR" sz="1100" dirty="0"/>
          </a:p>
        </p:txBody>
      </p:sp>
      <p:sp>
        <p:nvSpPr>
          <p:cNvPr id="53" name="ZoneTexte 52"/>
          <p:cNvSpPr txBox="1"/>
          <p:nvPr/>
        </p:nvSpPr>
        <p:spPr>
          <a:xfrm>
            <a:off x="1295400" y="5080000"/>
            <a:ext cx="3924300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dirty="0" err="1" smtClean="0">
                <a:solidFill>
                  <a:srgbClr val="FF0000"/>
                </a:solidFill>
              </a:rPr>
              <a:t>Actualizar</a:t>
            </a:r>
            <a:endParaRPr lang="fr-FR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664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2.- Positionnement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(1/2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):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Sorégies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7" y="1337482"/>
            <a:ext cx="8188657" cy="4844954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/>
          </a:bodyPr>
          <a:lstStyle/>
          <a:p>
            <a:pPr lvl="1">
              <a:spcBef>
                <a:spcPts val="0"/>
              </a:spcBef>
              <a:buFontTx/>
              <a:buChar char="-"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buNone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Lors la réunion du 22 février 2011, Sorégies a considéré </a:t>
            </a:r>
            <a:r>
              <a:rPr lang="fr-FR" sz="1800" dirty="0">
                <a:solidFill>
                  <a:schemeClr val="tx2">
                    <a:lumMod val="75000"/>
                  </a:schemeClr>
                </a:solidFill>
              </a:rPr>
              <a:t>que sa priorité à ce jour 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était </a:t>
            </a:r>
            <a:r>
              <a:rPr lang="fr-FR" sz="1800" dirty="0">
                <a:solidFill>
                  <a:schemeClr val="tx2">
                    <a:lumMod val="75000"/>
                  </a:schemeClr>
                </a:solidFill>
              </a:rPr>
              <a:t>la sortie du blocage actuel avec Séolis et à ce titre 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a privilégié, </a:t>
            </a:r>
            <a:r>
              <a:rPr lang="fr-FR" sz="1800" dirty="0">
                <a:solidFill>
                  <a:schemeClr val="tx2">
                    <a:lumMod val="75000"/>
                  </a:schemeClr>
                </a:solidFill>
              </a:rPr>
              <a:t>par ordre de préférence les options 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suivantes:</a:t>
            </a:r>
          </a:p>
          <a:p>
            <a:pPr lvl="0">
              <a:buNone/>
            </a:pPr>
            <a:endParaRPr lang="fr-FR" sz="1800" dirty="0">
              <a:solidFill>
                <a:schemeClr val="tx2">
                  <a:lumMod val="75000"/>
                </a:schemeClr>
              </a:solidFill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fr-FR" sz="1600" dirty="0">
                <a:solidFill>
                  <a:schemeClr val="tx2">
                    <a:lumMod val="75000"/>
                  </a:schemeClr>
                </a:solidFill>
              </a:rPr>
              <a:t>prise de participations croisées à hauteur de 10%,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1600" dirty="0">
                <a:solidFill>
                  <a:schemeClr val="tx2">
                    <a:lumMod val="75000"/>
                  </a:schemeClr>
                </a:solidFill>
              </a:rPr>
              <a:t>la vente en concertation avec Séolis de la participation détenue par Sorégies à un partenaire industriel ou financier et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1600" dirty="0">
                <a:solidFill>
                  <a:schemeClr val="tx2">
                    <a:lumMod val="75000"/>
                  </a:schemeClr>
                </a:solidFill>
              </a:rPr>
              <a:t>la vente à un partenaire industriel de 10% de chacune des sociétés.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fr-FR" sz="1600" dirty="0">
                <a:solidFill>
                  <a:schemeClr val="tx2">
                    <a:lumMod val="75000"/>
                  </a:schemeClr>
                </a:solidFill>
              </a:rPr>
              <a:t>vente à un fond d’investissement  spécialisé dans la gestion de crise pourra être envisagée en dernier ressort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800100" lvl="1" indent="-342900">
              <a:buNone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La fusion, totale ou partielle, n’est plus un sujet immédiat même si elle peut présenter un intérêt à moyen terme.</a:t>
            </a:r>
          </a:p>
          <a:p>
            <a:pPr marL="800100" lvl="1" indent="-342900">
              <a:buNone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Le </a:t>
            </a: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status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quo est </a:t>
            </a: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innaceptable</a:t>
            </a: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1">
              <a:spcBef>
                <a:spcPts val="0"/>
              </a:spcBef>
              <a:buFontTx/>
              <a:buChar char="-"/>
            </a:pPr>
            <a:endParaRPr lang="fr-FR" sz="19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395262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42144" y="165100"/>
            <a:ext cx="8229600" cy="723900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Autofit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2.- Positionnement (2/2): Séolis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259304" y="1502778"/>
            <a:ext cx="6129748" cy="4542261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Autofit/>
          </a:bodyPr>
          <a:lstStyle/>
          <a:p>
            <a:pPr lvl="1">
              <a:spcBef>
                <a:spcPts val="0"/>
              </a:spcBef>
              <a:buFontTx/>
              <a:buChar char="-"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buNone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Sur la base des diverses discussion avec Séolis, il ressort que:</a:t>
            </a: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  <a:p>
            <a:pPr marL="444500" lvl="1" indent="-342900">
              <a:buFont typeface="+mj-lt"/>
              <a:buAutoNum type="arabicPeriod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prise de participations croisées à hauteur de 10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% est privilégiée comme premier pas à une éventuelle fusion, envisagée uniquement à moyen terme.</a:t>
            </a:r>
          </a:p>
          <a:p>
            <a:pPr marL="444500" lvl="1" indent="-342900">
              <a:buFont typeface="+mj-lt"/>
              <a:buAutoNum type="arabicPeriod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vente en concertation avec Séolis de la participation détenue par Sorégies à un partenaire industriel ou financier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peut être une option. Dans ce cas, Séolis privilégie la vente à un « sleeping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partner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 » financier.</a:t>
            </a:r>
          </a:p>
          <a:p>
            <a:pPr marL="444500" lvl="1" indent="-342900">
              <a:buFont typeface="+mj-lt"/>
              <a:buAutoNum type="arabicPeriod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vente à un partenaire industriel de 10% de chacune des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sociétés n’a pas été mentionné par Séolis comme un pré-requis à une vente de son propre capital à un tiers. Sorégies pourra l’envisager dans la suite du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process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de vente dans un but stratégique ou de levée de fonds.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  <a:p>
            <a:pPr marL="444500" lvl="1" indent="-342900">
              <a:buFont typeface="+mj-lt"/>
              <a:buAutoNum type="arabicPeriod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vente à un fond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d’investissement  spécialisé dans la gestion de crise, qui pourra être envisagée en dernier ressort, n’a pas été mentionnée à Séolis.</a:t>
            </a:r>
          </a:p>
          <a:p>
            <a:pPr marL="444500" lvl="1" indent="-342900">
              <a:buFont typeface="+mj-lt"/>
              <a:buAutoNum type="arabicPeriod"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844550" lvl="2" indent="-342900">
              <a:buNone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fusion, totale ou partielle, n’est plus un sujet immédiat même si elle peut présenter un intérêt à moyen terme.</a:t>
            </a:r>
          </a:p>
          <a:p>
            <a:pPr marL="844550" lvl="2" indent="-342900">
              <a:buNone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844550" lvl="2" indent="-342900">
              <a:buNone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status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quo est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innaceptable</a:t>
            </a:r>
            <a:endParaRPr lang="fr-FR" sz="1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lvl="1" indent="0">
              <a:buNone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5</a:t>
            </a:fld>
            <a:endParaRPr lang="fr-F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387" y="1112758"/>
            <a:ext cx="1656184" cy="496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ous-titre 2"/>
          <p:cNvSpPr txBox="1">
            <a:spLocks/>
          </p:cNvSpPr>
          <p:nvPr/>
        </p:nvSpPr>
        <p:spPr>
          <a:xfrm>
            <a:off x="6614079" y="1506321"/>
            <a:ext cx="1850066" cy="452637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6869260" y="1743444"/>
            <a:ext cx="1382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Option 1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6837362" y="2544430"/>
            <a:ext cx="1382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Option 2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6799262" y="3242930"/>
            <a:ext cx="1382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Option 3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6824662" y="4017630"/>
            <a:ext cx="1382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Option 4</a:t>
            </a:r>
            <a:endParaRPr lang="fr-FR" dirty="0"/>
          </a:p>
        </p:txBody>
      </p:sp>
      <p:pic>
        <p:nvPicPr>
          <p:cNvPr id="1026" name="Picture 2" descr="C:\Users\AHS\AppData\Local\Microsoft\Windows\Temporary Internet Files\Content.IE5\QW369GLR\MC900423567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66609" y="1231900"/>
            <a:ext cx="682447" cy="812342"/>
          </a:xfrm>
          <a:prstGeom prst="rect">
            <a:avLst/>
          </a:prstGeom>
          <a:noFill/>
        </p:spPr>
      </p:pic>
      <p:pic>
        <p:nvPicPr>
          <p:cNvPr id="15" name="Picture 2" descr="C:\Users\AHS\AppData\Local\Microsoft\Windows\Temporary Internet Files\Content.IE5\QW369GLR\MC900423567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66609" y="2044700"/>
            <a:ext cx="682447" cy="812342"/>
          </a:xfrm>
          <a:prstGeom prst="rect">
            <a:avLst/>
          </a:prstGeom>
          <a:noFill/>
        </p:spPr>
      </p:pic>
      <p:pic>
        <p:nvPicPr>
          <p:cNvPr id="16" name="Picture 2" descr="C:\Users\AHS\AppData\Local\Microsoft\Windows\Temporary Internet Files\Content.IE5\QW369GLR\MC900423567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92009" y="4203700"/>
            <a:ext cx="682447" cy="812342"/>
          </a:xfrm>
          <a:prstGeom prst="rect">
            <a:avLst/>
          </a:prstGeom>
          <a:noFill/>
        </p:spPr>
      </p:pic>
      <p:pic>
        <p:nvPicPr>
          <p:cNvPr id="17" name="Picture 2" descr="C:\Users\AHS\AppData\Local\Microsoft\Windows\Temporary Internet Files\Content.IE5\QW369GLR\MC900423567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4709" y="4787900"/>
            <a:ext cx="682447" cy="812342"/>
          </a:xfrm>
          <a:prstGeom prst="rect">
            <a:avLst/>
          </a:prstGeom>
          <a:noFill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39471" y="751291"/>
            <a:ext cx="1141279" cy="9298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4163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42144" y="165100"/>
            <a:ext cx="8229600" cy="723900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Autofit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3.- Paradoxal Consensus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18" name="ZoneTexte 17"/>
          <p:cNvSpPr txBox="1"/>
          <p:nvPr/>
        </p:nvSpPr>
        <p:spPr>
          <a:xfrm>
            <a:off x="252484" y="1978925"/>
            <a:ext cx="5779825" cy="18288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161925" indent="-342900">
              <a:buFont typeface="+mj-lt"/>
              <a:buAutoNum type="arabicPeriod"/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A nivel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estrategico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ambas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compañias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tienen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un </a:t>
            </a:r>
            <a:r>
              <a:rPr lang="fr-FR" sz="1400" b="1" dirty="0" err="1" smtClean="0">
                <a:solidFill>
                  <a:schemeClr val="tx2">
                    <a:lumMod val="75000"/>
                  </a:schemeClr>
                </a:solidFill>
              </a:rPr>
              <a:t>concepto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b="1" dirty="0" err="1" smtClean="0">
                <a:solidFill>
                  <a:schemeClr val="tx2">
                    <a:lumMod val="75000"/>
                  </a:schemeClr>
                </a:solidFill>
              </a:rPr>
              <a:t>radicalmente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b="1" dirty="0" err="1" smtClean="0">
                <a:solidFill>
                  <a:schemeClr val="tx2">
                    <a:lumMod val="75000"/>
                  </a:schemeClr>
                </a:solidFill>
              </a:rPr>
              <a:t>distinto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del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significado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de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fusion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razon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principal de la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eleccion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de la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Opcion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1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es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porque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salvaguarda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el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ideal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de fusion.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pesar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todas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las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visicitudes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sufridas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en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estos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ultimos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5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años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, la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idea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de la fusion sigue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viva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en las dos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sociedades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y en sus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respectivos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Sindicatos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Probablemente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renunciar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a la fusion se ria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considerado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como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un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fracaso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Por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contra, un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analisis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somero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nos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lleva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a la conclusion de que 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Seolis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y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Soregies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no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comparten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una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misma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Vision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de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empresa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31" name="Groupe 30"/>
          <p:cNvGrpSpPr/>
          <p:nvPr/>
        </p:nvGrpSpPr>
        <p:grpSpPr>
          <a:xfrm>
            <a:off x="6346209" y="1037231"/>
            <a:ext cx="2320120" cy="2825085"/>
            <a:chOff x="5030945" y="751291"/>
            <a:chExt cx="4140877" cy="4912909"/>
          </a:xfrm>
        </p:grpSpPr>
        <p:sp>
          <p:nvSpPr>
            <p:cNvPr id="9" name="Sous-titre 2"/>
            <p:cNvSpPr txBox="1">
              <a:spLocks/>
            </p:cNvSpPr>
            <p:nvPr/>
          </p:nvSpPr>
          <p:spPr>
            <a:xfrm>
              <a:off x="6996223" y="1137825"/>
              <a:ext cx="1850066" cy="4526375"/>
            </a:xfrm>
            <a:prstGeom prst="rect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</p:spPr>
          <p:txBody>
            <a:bodyPr vert="horz" lIns="144000" tIns="45720" rIns="91440" bIns="45720" rtlCol="0">
              <a:noAutofit/>
            </a:bodyPr>
            <a:lstStyle/>
            <a:p>
              <a:pPr marL="742950" marR="0" lvl="1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endParaRPr kumimoji="0" lang="fr-FR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742950" marR="0" lvl="1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endParaRPr lang="fr-FR" sz="1100" dirty="0" smtClean="0">
                <a:solidFill>
                  <a:schemeClr val="tx2">
                    <a:lumMod val="75000"/>
                  </a:schemeClr>
                </a:solidFill>
              </a:endParaRPr>
            </a:p>
            <a:p>
              <a:pPr marL="742950" marR="0" lvl="1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endParaRPr kumimoji="0" lang="fr-FR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7251404" y="1743444"/>
              <a:ext cx="1382234" cy="481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Option 1</a:t>
              </a:r>
              <a:endParaRPr lang="fr-FR" sz="1200" dirty="0"/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7219507" y="2544430"/>
              <a:ext cx="1382234" cy="481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Option 2</a:t>
              </a:r>
              <a:endParaRPr lang="fr-FR" sz="1200" dirty="0"/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7181405" y="3242930"/>
              <a:ext cx="1382234" cy="481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Option 3</a:t>
              </a:r>
              <a:endParaRPr lang="fr-FR" sz="1200" dirty="0"/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7206806" y="4017630"/>
              <a:ext cx="1382234" cy="481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Option 4</a:t>
              </a:r>
              <a:endParaRPr lang="fr-FR" sz="1200" dirty="0"/>
            </a:p>
          </p:txBody>
        </p:sp>
        <p:pic>
          <p:nvPicPr>
            <p:cNvPr id="1026" name="Picture 2" descr="C:\Users\AHS\AppData\Local\Microsoft\Windows\Temporary Internet Files\Content.IE5\QW369GLR\MC900423567[1].wm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48753" y="1231900"/>
              <a:ext cx="682447" cy="812342"/>
            </a:xfrm>
            <a:prstGeom prst="rect">
              <a:avLst/>
            </a:prstGeom>
            <a:noFill/>
          </p:spPr>
        </p:pic>
        <p:pic>
          <p:nvPicPr>
            <p:cNvPr id="15" name="Picture 2" descr="C:\Users\AHS\AppData\Local\Microsoft\Windows\Temporary Internet Files\Content.IE5\QW369GLR\MC900423567[1].wm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48753" y="2044700"/>
              <a:ext cx="682447" cy="812342"/>
            </a:xfrm>
            <a:prstGeom prst="rect">
              <a:avLst/>
            </a:prstGeom>
            <a:noFill/>
          </p:spPr>
        </p:pic>
        <p:pic>
          <p:nvPicPr>
            <p:cNvPr id="16" name="Picture 2" descr="C:\Users\AHS\AppData\Local\Microsoft\Windows\Temporary Internet Files\Content.IE5\QW369GLR\MC900423567[1].wm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74153" y="4203700"/>
              <a:ext cx="682447" cy="812342"/>
            </a:xfrm>
            <a:prstGeom prst="rect">
              <a:avLst/>
            </a:prstGeom>
            <a:noFill/>
          </p:spPr>
        </p:pic>
        <p:pic>
          <p:nvPicPr>
            <p:cNvPr id="17" name="Picture 2" descr="C:\Users\AHS\AppData\Local\Microsoft\Windows\Temporary Internet Files\Content.IE5\QW369GLR\MC900423567[1].wm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86853" y="4787900"/>
              <a:ext cx="682447" cy="812342"/>
            </a:xfrm>
            <a:prstGeom prst="rect">
              <a:avLst/>
            </a:prstGeom>
            <a:noFill/>
          </p:spPr>
        </p:pic>
        <p:sp>
          <p:nvSpPr>
            <p:cNvPr id="21" name="Sous-titre 2"/>
            <p:cNvSpPr txBox="1">
              <a:spLocks/>
            </p:cNvSpPr>
            <p:nvPr/>
          </p:nvSpPr>
          <p:spPr>
            <a:xfrm>
              <a:off x="5030945" y="1137825"/>
              <a:ext cx="1850066" cy="4526375"/>
            </a:xfrm>
            <a:prstGeom prst="rect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</p:spPr>
          <p:txBody>
            <a:bodyPr vert="horz" lIns="144000" tIns="45720" rIns="91440" bIns="45720" rtlCol="0">
              <a:noAutofit/>
            </a:bodyPr>
            <a:lstStyle/>
            <a:p>
              <a:pPr marL="742950" marR="0" lvl="1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endParaRPr kumimoji="0" lang="fr-FR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742950" marR="0" lvl="1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endParaRPr lang="fr-FR" sz="1100" dirty="0" smtClean="0">
                <a:solidFill>
                  <a:schemeClr val="tx2">
                    <a:lumMod val="75000"/>
                  </a:schemeClr>
                </a:solidFill>
              </a:endParaRPr>
            </a:p>
            <a:p>
              <a:pPr marL="742950" marR="0" lvl="1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endParaRPr kumimoji="0" lang="fr-FR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" name="ZoneTexte 21"/>
            <p:cNvSpPr txBox="1"/>
            <p:nvPr/>
          </p:nvSpPr>
          <p:spPr>
            <a:xfrm>
              <a:off x="5245183" y="1743444"/>
              <a:ext cx="1382234" cy="481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Option 1</a:t>
              </a:r>
              <a:endParaRPr lang="fr-FR" sz="1200" dirty="0"/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5213286" y="2544430"/>
              <a:ext cx="1382234" cy="481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Option 2</a:t>
              </a:r>
              <a:endParaRPr lang="fr-FR" sz="1200" dirty="0"/>
            </a:p>
          </p:txBody>
        </p:sp>
        <p:sp>
          <p:nvSpPr>
            <p:cNvPr id="24" name="ZoneTexte 23"/>
            <p:cNvSpPr txBox="1"/>
            <p:nvPr/>
          </p:nvSpPr>
          <p:spPr>
            <a:xfrm>
              <a:off x="5175186" y="3242930"/>
              <a:ext cx="1382234" cy="481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Option 3</a:t>
              </a:r>
              <a:endParaRPr lang="fr-FR" sz="1200" dirty="0"/>
            </a:p>
          </p:txBody>
        </p:sp>
        <p:sp>
          <p:nvSpPr>
            <p:cNvPr id="25" name="ZoneTexte 24"/>
            <p:cNvSpPr txBox="1"/>
            <p:nvPr/>
          </p:nvSpPr>
          <p:spPr>
            <a:xfrm>
              <a:off x="5200585" y="4017630"/>
              <a:ext cx="1382234" cy="481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Option 4</a:t>
              </a:r>
              <a:endParaRPr lang="fr-FR" sz="1200" dirty="0"/>
            </a:p>
          </p:txBody>
        </p:sp>
        <p:pic>
          <p:nvPicPr>
            <p:cNvPr id="26" name="Picture 2" descr="C:\Users\AHS\AppData\Local\Microsoft\Windows\Temporary Internet Files\Content.IE5\QW369GLR\MC900423567[1].wm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642533" y="1231900"/>
              <a:ext cx="682447" cy="812342"/>
            </a:xfrm>
            <a:prstGeom prst="rect">
              <a:avLst/>
            </a:prstGeom>
            <a:noFill/>
          </p:spPr>
        </p:pic>
        <p:pic>
          <p:nvPicPr>
            <p:cNvPr id="27" name="Picture 2" descr="C:\Users\AHS\AppData\Local\Microsoft\Windows\Temporary Internet Files\Content.IE5\QW369GLR\MC900423567[1].wm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642533" y="2044700"/>
              <a:ext cx="682447" cy="812342"/>
            </a:xfrm>
            <a:prstGeom prst="rect">
              <a:avLst/>
            </a:prstGeom>
            <a:noFill/>
          </p:spPr>
        </p:pic>
        <p:pic>
          <p:nvPicPr>
            <p:cNvPr id="28" name="Picture 2" descr="C:\Users\AHS\AppData\Local\Microsoft\Windows\Temporary Internet Files\Content.IE5\QW369GLR\MC900423567[1].wm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667933" y="4203700"/>
              <a:ext cx="682447" cy="812342"/>
            </a:xfrm>
            <a:prstGeom prst="rect">
              <a:avLst/>
            </a:prstGeom>
            <a:noFill/>
          </p:spPr>
        </p:pic>
        <p:pic>
          <p:nvPicPr>
            <p:cNvPr id="29" name="Picture 2" descr="C:\Users\AHS\AppData\Local\Microsoft\Windows\Temporary Internet Files\Content.IE5\QW369GLR\MC900423567[1].wm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680633" y="4787900"/>
              <a:ext cx="682447" cy="812342"/>
            </a:xfrm>
            <a:prstGeom prst="rect">
              <a:avLst/>
            </a:prstGeom>
            <a:noFill/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101820" y="867094"/>
              <a:ext cx="1656184" cy="4964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030543" y="751291"/>
              <a:ext cx="1141279" cy="929834"/>
            </a:xfrm>
            <a:prstGeom prst="rect">
              <a:avLst/>
            </a:prstGeom>
            <a:noFill/>
          </p:spPr>
        </p:pic>
      </p:grpSp>
      <p:sp>
        <p:nvSpPr>
          <p:cNvPr id="30" name="ZoneTexte 29"/>
          <p:cNvSpPr txBox="1"/>
          <p:nvPr/>
        </p:nvSpPr>
        <p:spPr>
          <a:xfrm>
            <a:off x="238835" y="1201004"/>
            <a:ext cx="5452281" cy="723330"/>
          </a:xfrm>
          <a:prstGeom prst="rect">
            <a:avLst/>
          </a:prstGeom>
          <a:noFill/>
          <a:ln>
            <a:noFill/>
          </a:ln>
        </p:spPr>
        <p:txBody>
          <a:bodyPr vert="horz" lIns="144000" tIns="45720" rIns="91440" bIns="45720" rtlCol="0">
            <a:noAutofit/>
          </a:bodyPr>
          <a:lstStyle/>
          <a:p>
            <a:pPr marL="161925" indent="-342900">
              <a:defRPr/>
            </a:pPr>
            <a:r>
              <a:rPr lang="fr-FR" dirty="0" err="1" smtClean="0">
                <a:solidFill>
                  <a:schemeClr val="tx2">
                    <a:lumMod val="75000"/>
                  </a:schemeClr>
                </a:solidFill>
              </a:rPr>
              <a:t>Paradojicamente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, el </a:t>
            </a:r>
            <a:r>
              <a:rPr lang="fr-FR" dirty="0" err="1" smtClean="0">
                <a:solidFill>
                  <a:schemeClr val="tx2">
                    <a:lumMod val="75000"/>
                  </a:schemeClr>
                </a:solidFill>
              </a:rPr>
              <a:t>consenso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fr-FR" dirty="0" err="1" smtClean="0">
                <a:solidFill>
                  <a:schemeClr val="tx2">
                    <a:lumMod val="75000"/>
                  </a:schemeClr>
                </a:solidFill>
              </a:rPr>
              <a:t>ambas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dirty="0" err="1" smtClean="0">
                <a:solidFill>
                  <a:schemeClr val="tx2">
                    <a:lumMod val="75000"/>
                  </a:schemeClr>
                </a:solidFill>
              </a:rPr>
              <a:t>posiciones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dirty="0" err="1" smtClean="0">
                <a:solidFill>
                  <a:schemeClr val="tx2">
                    <a:lumMod val="75000"/>
                  </a:schemeClr>
                </a:solidFill>
              </a:rPr>
              <a:t>esconde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dirty="0" err="1" smtClean="0">
                <a:solidFill>
                  <a:schemeClr val="tx2">
                    <a:lumMod val="75000"/>
                  </a:schemeClr>
                </a:solidFill>
              </a:rPr>
              <a:t>profundas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dirty="0" err="1" smtClean="0">
                <a:solidFill>
                  <a:schemeClr val="tx2">
                    <a:lumMod val="75000"/>
                  </a:schemeClr>
                </a:solidFill>
              </a:rPr>
              <a:t>divergencias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endParaRPr lang="fr-FR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266132" y="4039737"/>
            <a:ext cx="8263720" cy="244295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161925" indent="-342900">
              <a:buFont typeface="+mj-lt"/>
              <a:buAutoNum type="arabicPeriod" startAt="2"/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A nivel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financiero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,</a:t>
            </a:r>
          </a:p>
          <a:p>
            <a:pPr marL="161925" indent="-342900">
              <a:buFont typeface="Arial" pitchFamily="34" charset="0"/>
              <a:buChar char="•"/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valoracion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de la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participacion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Soregies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en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Seolis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es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completamente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divergente entre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ambas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empresas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Seolis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entiende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que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Soregies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no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tiene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derecho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una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plusvalia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mas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allá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una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rentabilidad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« 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razonable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 ».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Soregies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se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siente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en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derecho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reclamar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el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valor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venal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de su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participacion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y en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consecuencia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la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plusvalia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161925" indent="-342900">
              <a:buFont typeface="Arial" pitchFamily="34" charset="0"/>
              <a:buChar char="•"/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El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intercambio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del 10% de las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sociedades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en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principio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deberia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hacerse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valor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paritario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 No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obstante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, en los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ultimos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años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las dos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sociedades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ha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seguido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caminos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muy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divergentes.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Soregies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se ha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adaptado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al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mercado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liberalizado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cuenta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con un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vehiculo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comercializacion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y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una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unidad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energy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management,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ademas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haber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adquirido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200 MW de CCGT.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Por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su parte,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Seolis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ha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pospuesto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su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adaptacion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al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mercado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liberalizado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.¨En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tanto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Sieds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, a traves de 3D Energie, ha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realizado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considerables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inversiones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en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activos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renovables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 En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estas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condiciones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,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cabe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replantearse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la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vigencia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del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pricipio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equidad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163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38512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3.1.- Analyse de l’Objective de Fusion :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Vision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7</a:t>
            </a:fld>
            <a:endParaRPr lang="fr-FR" dirty="0"/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96490299"/>
              </p:ext>
            </p:extLst>
          </p:nvPr>
        </p:nvGraphicFramePr>
        <p:xfrm>
          <a:off x="533400" y="1187871"/>
          <a:ext cx="8181975" cy="36381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00"/>
                <a:gridCol w="2495550"/>
                <a:gridCol w="2828925"/>
              </a:tblGrid>
              <a:tr h="374899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Sorégies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Sujet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Séolis</a:t>
                      </a:r>
                      <a:endParaRPr lang="fr-FR" sz="1600" dirty="0"/>
                    </a:p>
                  </a:txBody>
                  <a:tcPr/>
                </a:tc>
              </a:tr>
              <a:tr h="352125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b="1" dirty="0" smtClean="0"/>
                        <a:t>Politique expansive</a:t>
                      </a:r>
                      <a:r>
                        <a:rPr lang="fr-FR" sz="1200" dirty="0" smtClean="0"/>
                        <a:t>: </a:t>
                      </a:r>
                      <a:r>
                        <a:rPr lang="fr-FR" sz="1200" dirty="0" err="1" smtClean="0"/>
                        <a:t>Soregies</a:t>
                      </a:r>
                      <a:r>
                        <a:rPr lang="fr-FR" sz="1200" dirty="0" smtClean="0"/>
                        <a:t> envisage la</a:t>
                      </a:r>
                      <a:r>
                        <a:rPr lang="fr-FR" sz="1200" baseline="0" dirty="0" smtClean="0"/>
                        <a:t> </a:t>
                      </a:r>
                      <a:r>
                        <a:rPr lang="fr-FR" sz="1200" baseline="0" dirty="0" err="1" smtClean="0"/>
                        <a:t>creation</a:t>
                      </a:r>
                      <a:r>
                        <a:rPr lang="fr-FR" sz="1200" baseline="0" dirty="0" smtClean="0"/>
                        <a:t> de un </a:t>
                      </a:r>
                      <a:r>
                        <a:rPr lang="fr-FR" sz="1200" baseline="0" dirty="0" err="1" smtClean="0"/>
                        <a:t>troisieme</a:t>
                      </a:r>
                      <a:r>
                        <a:rPr lang="fr-FR" sz="1200" baseline="0" dirty="0" smtClean="0"/>
                        <a:t> operateur </a:t>
                      </a:r>
                      <a:r>
                        <a:rPr lang="fr-FR" sz="1200" baseline="0" dirty="0" err="1" smtClean="0"/>
                        <a:t>integral</a:t>
                      </a:r>
                      <a:r>
                        <a:rPr lang="fr-FR" sz="1200" baseline="0" dirty="0" smtClean="0"/>
                        <a:t> a niveau national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Développement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dirty="0" smtClean="0"/>
                        <a:t>Politique </a:t>
                      </a:r>
                      <a:r>
                        <a:rPr lang="fr-FR" sz="1200" b="1" dirty="0" smtClean="0"/>
                        <a:t>défensive</a:t>
                      </a:r>
                      <a:r>
                        <a:rPr lang="fr-FR" sz="1200" dirty="0" smtClean="0"/>
                        <a:t>: </a:t>
                      </a:r>
                      <a:r>
                        <a:rPr lang="fr-FR" sz="1200" dirty="0" err="1" smtClean="0"/>
                        <a:t>Seolis</a:t>
                      </a:r>
                      <a:r>
                        <a:rPr lang="fr-FR" sz="1200" dirty="0" smtClean="0"/>
                        <a:t> cherche </a:t>
                      </a:r>
                      <a:r>
                        <a:rPr lang="fr-FR" sz="1200" dirty="0" err="1" smtClean="0"/>
                        <a:t>proteger</a:t>
                      </a:r>
                      <a:r>
                        <a:rPr lang="fr-FR" sz="1200" dirty="0" smtClean="0"/>
                        <a:t> la</a:t>
                      </a:r>
                      <a:r>
                        <a:rPr lang="fr-FR" sz="1200" baseline="0" dirty="0" smtClean="0"/>
                        <a:t> position </a:t>
                      </a:r>
                      <a:r>
                        <a:rPr lang="fr-FR" sz="1200" baseline="0" dirty="0" err="1" smtClean="0"/>
                        <a:t>actual</a:t>
                      </a:r>
                      <a:r>
                        <a:rPr lang="fr-FR" sz="1200" baseline="0" dirty="0" smtClean="0"/>
                        <a:t> des attaques des concurrents</a:t>
                      </a:r>
                      <a:endParaRPr lang="fr-FR" sz="1200" dirty="0"/>
                    </a:p>
                  </a:txBody>
                  <a:tcPr/>
                </a:tc>
              </a:tr>
              <a:tr h="499865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dirty="0" smtClean="0"/>
                        <a:t>Accès à la production comme moyen d’</a:t>
                      </a:r>
                      <a:r>
                        <a:rPr lang="fr-FR" sz="1200" b="1" dirty="0" smtClean="0"/>
                        <a:t>indépendance</a:t>
                      </a:r>
                      <a:r>
                        <a:rPr lang="fr-FR" sz="1200" dirty="0" smtClean="0"/>
                        <a:t> et  positionnement dans le marché </a:t>
                      </a:r>
                      <a:r>
                        <a:rPr lang="fr-FR" sz="1200" dirty="0" err="1" smtClean="0"/>
                        <a:t>liberalisé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Production / Approvisionnement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dirty="0" err="1" smtClean="0"/>
                        <a:t>Acces</a:t>
                      </a:r>
                      <a:r>
                        <a:rPr lang="fr-FR" sz="1200" dirty="0" smtClean="0"/>
                        <a:t> a la </a:t>
                      </a:r>
                      <a:r>
                        <a:rPr lang="fr-FR" sz="1200" dirty="0" err="1" smtClean="0"/>
                        <a:t>Productiion</a:t>
                      </a:r>
                      <a:r>
                        <a:rPr lang="fr-FR" sz="1200" baseline="0" dirty="0" smtClean="0"/>
                        <a:t> comme </a:t>
                      </a:r>
                      <a:r>
                        <a:rPr lang="fr-FR" sz="1200" b="1" baseline="0" dirty="0" smtClean="0"/>
                        <a:t>couverture</a:t>
                      </a:r>
                      <a:r>
                        <a:rPr lang="fr-FR" sz="1200" baseline="0" dirty="0" smtClean="0"/>
                        <a:t> dans la fourniture</a:t>
                      </a:r>
                      <a:r>
                        <a:rPr lang="fr-FR" sz="1200" dirty="0" smtClean="0"/>
                        <a:t> de ses propres clients</a:t>
                      </a:r>
                      <a:endParaRPr lang="fr-FR" sz="1200" dirty="0"/>
                    </a:p>
                  </a:txBody>
                  <a:tcPr/>
                </a:tc>
              </a:tr>
              <a:tr h="702935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b="1" dirty="0" smtClean="0"/>
                        <a:t>Opportuniste</a:t>
                      </a:r>
                      <a:r>
                        <a:rPr lang="fr-FR" sz="1200" dirty="0" smtClean="0"/>
                        <a:t>:</a:t>
                      </a:r>
                      <a:r>
                        <a:rPr lang="fr-FR" sz="1200" baseline="0" dirty="0" smtClean="0"/>
                        <a:t> comme chemin pour </a:t>
                      </a:r>
                      <a:r>
                        <a:rPr lang="fr-FR" sz="1200" baseline="0" dirty="0" err="1" smtClean="0"/>
                        <a:t>acceder</a:t>
                      </a:r>
                      <a:r>
                        <a:rPr lang="fr-FR" sz="1200" baseline="0" dirty="0" smtClean="0"/>
                        <a:t> aux moyens </a:t>
                      </a:r>
                      <a:r>
                        <a:rPr lang="fr-FR" sz="1200" baseline="0" dirty="0" err="1" smtClean="0"/>
                        <a:t>necesaires</a:t>
                      </a:r>
                      <a:r>
                        <a:rPr lang="fr-FR" sz="1200" baseline="0" dirty="0" smtClean="0"/>
                        <a:t> dans la politique d’expansion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Partenaire Industriel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b="1" baseline="0" dirty="0" smtClean="0"/>
                        <a:t>Protection</a:t>
                      </a:r>
                      <a:r>
                        <a:rPr lang="fr-FR" sz="1200" dirty="0" smtClean="0"/>
                        <a:t>. L’</a:t>
                      </a:r>
                      <a:r>
                        <a:rPr lang="fr-FR" sz="1200" dirty="0" err="1" smtClean="0"/>
                        <a:t>approach</a:t>
                      </a:r>
                      <a:r>
                        <a:rPr lang="fr-FR" sz="1200" baseline="0" dirty="0" smtClean="0"/>
                        <a:t> a Gdf Suez ou a </a:t>
                      </a:r>
                      <a:r>
                        <a:rPr lang="fr-FR" sz="1200" baseline="0" dirty="0" err="1" smtClean="0"/>
                        <a:t>Soregies</a:t>
                      </a:r>
                      <a:r>
                        <a:rPr lang="fr-FR" sz="1200" baseline="0" dirty="0" smtClean="0"/>
                        <a:t> est un pas dans la </a:t>
                      </a:r>
                      <a:r>
                        <a:rPr lang="fr-FR" sz="1200" baseline="0" dirty="0" err="1" smtClean="0"/>
                        <a:t>necesité</a:t>
                      </a:r>
                      <a:r>
                        <a:rPr lang="fr-FR" sz="1200" baseline="0" dirty="0" smtClean="0"/>
                        <a:t> de </a:t>
                      </a:r>
                      <a:r>
                        <a:rPr lang="fr-FR" sz="1200" baseline="0" dirty="0" err="1" smtClean="0"/>
                        <a:t>proteger</a:t>
                      </a:r>
                      <a:r>
                        <a:rPr lang="fr-FR" sz="1200" baseline="0" dirty="0" smtClean="0"/>
                        <a:t> le </a:t>
                      </a:r>
                      <a:r>
                        <a:rPr lang="fr-FR" sz="1200" baseline="0" dirty="0" err="1" smtClean="0"/>
                        <a:t>status</a:t>
                      </a:r>
                      <a:r>
                        <a:rPr lang="fr-FR" sz="1200" baseline="0" dirty="0" smtClean="0"/>
                        <a:t> quo</a:t>
                      </a:r>
                      <a:endParaRPr lang="fr-FR" sz="1200" dirty="0"/>
                    </a:p>
                  </a:txBody>
                  <a:tcPr/>
                </a:tc>
              </a:tr>
              <a:tr h="352125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baseline="0" dirty="0" smtClean="0"/>
                        <a:t>Alterna, </a:t>
                      </a:r>
                      <a:r>
                        <a:rPr lang="fr-FR" sz="1200" b="1" baseline="0" dirty="0" err="1" smtClean="0"/>
                        <a:t>premiere</a:t>
                      </a:r>
                      <a:r>
                        <a:rPr lang="fr-FR" sz="1200" baseline="0" dirty="0" smtClean="0"/>
                        <a:t> </a:t>
                      </a:r>
                      <a:r>
                        <a:rPr lang="fr-FR" sz="1200" baseline="0" dirty="0" err="1" smtClean="0"/>
                        <a:t>plataforme</a:t>
                      </a:r>
                      <a:r>
                        <a:rPr lang="fr-FR" sz="1200" baseline="0" dirty="0" smtClean="0"/>
                        <a:t> ELD pour la vente libre 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Fourniture</a:t>
                      </a:r>
                      <a:r>
                        <a:rPr lang="fr-FR" sz="1400" baseline="0" dirty="0" smtClean="0"/>
                        <a:t> a clients </a:t>
                      </a:r>
                      <a:r>
                        <a:rPr lang="fr-FR" sz="1400" baseline="0" dirty="0" err="1" smtClean="0"/>
                        <a:t>liberalisés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b="1" dirty="0" smtClean="0"/>
                        <a:t>Hésitation</a:t>
                      </a:r>
                      <a:r>
                        <a:rPr lang="fr-FR" sz="1200" dirty="0" smtClean="0"/>
                        <a:t> dans la </a:t>
                      </a:r>
                      <a:r>
                        <a:rPr lang="fr-FR" sz="1200" dirty="0" err="1" smtClean="0"/>
                        <a:t>creation</a:t>
                      </a:r>
                      <a:r>
                        <a:rPr lang="fr-FR" sz="1200" baseline="0" dirty="0" smtClean="0"/>
                        <a:t> de un </a:t>
                      </a:r>
                      <a:r>
                        <a:rPr lang="fr-FR" sz="1200" baseline="0" dirty="0" err="1" smtClean="0"/>
                        <a:t>vehicule</a:t>
                      </a:r>
                      <a:r>
                        <a:rPr lang="fr-FR" sz="1200" baseline="0" dirty="0" smtClean="0"/>
                        <a:t> de </a:t>
                      </a:r>
                      <a:r>
                        <a:rPr lang="fr-FR" sz="1200" baseline="0" dirty="0" err="1" smtClean="0"/>
                        <a:t>commercialisatioin</a:t>
                      </a:r>
                      <a:r>
                        <a:rPr lang="fr-FR" sz="1200" baseline="0" dirty="0" smtClean="0"/>
                        <a:t>: avec ou sans </a:t>
                      </a:r>
                      <a:r>
                        <a:rPr lang="fr-FR" sz="1200" baseline="0" dirty="0" err="1" smtClean="0"/>
                        <a:t>GdF</a:t>
                      </a:r>
                      <a:r>
                        <a:rPr lang="fr-FR" sz="1200" baseline="0" dirty="0" smtClean="0"/>
                        <a:t> Suez,  </a:t>
                      </a:r>
                      <a:r>
                        <a:rPr lang="fr-FR" sz="1200" baseline="0" dirty="0" err="1" smtClean="0"/>
                        <a:t>Soregies</a:t>
                      </a:r>
                      <a:r>
                        <a:rPr lang="fr-FR" sz="1200" baseline="0" dirty="0" smtClean="0"/>
                        <a:t>. </a:t>
                      </a:r>
                      <a:endParaRPr lang="fr-FR" sz="1200" dirty="0"/>
                    </a:p>
                  </a:txBody>
                  <a:tcPr/>
                </a:tc>
              </a:tr>
              <a:tr h="352125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dirty="0" smtClean="0"/>
                        <a:t>Développement</a:t>
                      </a:r>
                      <a:r>
                        <a:rPr lang="fr-FR" sz="1200" baseline="0" dirty="0" smtClean="0"/>
                        <a:t> interne a fin de </a:t>
                      </a:r>
                      <a:r>
                        <a:rPr lang="fr-FR" sz="1200" baseline="0" dirty="0" err="1" smtClean="0"/>
                        <a:t>garantire</a:t>
                      </a:r>
                      <a:r>
                        <a:rPr lang="fr-FR" sz="1200" baseline="0" dirty="0" smtClean="0"/>
                        <a:t> l’</a:t>
                      </a:r>
                      <a:r>
                        <a:rPr lang="fr-FR" sz="1200" b="1" baseline="0" dirty="0" err="1" smtClean="0"/>
                        <a:t>independance</a:t>
                      </a:r>
                      <a:endParaRPr lang="fr-F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Gestion des systèmes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dirty="0" err="1" smtClean="0"/>
                        <a:t>Recherhe</a:t>
                      </a:r>
                      <a:r>
                        <a:rPr lang="fr-FR" sz="1200" dirty="0" smtClean="0"/>
                        <a:t> de </a:t>
                      </a:r>
                      <a:r>
                        <a:rPr lang="fr-FR" sz="1200" b="1" dirty="0" err="1" smtClean="0"/>
                        <a:t>securité</a:t>
                      </a:r>
                      <a:r>
                        <a:rPr lang="fr-FR" sz="1200" b="0" dirty="0" smtClean="0"/>
                        <a:t> dans l’adaptation </a:t>
                      </a:r>
                      <a:r>
                        <a:rPr lang="fr-FR" sz="1200" dirty="0" smtClean="0"/>
                        <a:t>d’un système déjà éprouve.</a:t>
                      </a:r>
                      <a:endParaRPr lang="fr-FR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Flèche vers le bas 16"/>
          <p:cNvSpPr/>
          <p:nvPr/>
        </p:nvSpPr>
        <p:spPr>
          <a:xfrm>
            <a:off x="948171" y="4875521"/>
            <a:ext cx="1761339" cy="2390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 vers le bas 24"/>
          <p:cNvSpPr/>
          <p:nvPr/>
        </p:nvSpPr>
        <p:spPr>
          <a:xfrm>
            <a:off x="6277979" y="4875521"/>
            <a:ext cx="1761339" cy="2390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368111" y="5158855"/>
            <a:ext cx="8407400" cy="13365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Les deux sociétés présentent des stratégies et des cultures </a:t>
            </a:r>
            <a:r>
              <a:rPr lang="fr-FR" sz="1600" dirty="0" err="1" smtClean="0">
                <a:solidFill>
                  <a:schemeClr val="tx1"/>
                </a:solidFill>
              </a:rPr>
              <a:t>tres</a:t>
            </a:r>
            <a:r>
              <a:rPr lang="fr-FR" sz="1600" dirty="0" smtClean="0">
                <a:solidFill>
                  <a:schemeClr val="tx1"/>
                </a:solidFill>
              </a:rPr>
              <a:t> éloignées. En </a:t>
            </a:r>
            <a:r>
              <a:rPr lang="fr-FR" sz="1600" dirty="0" err="1" smtClean="0">
                <a:solidFill>
                  <a:schemeClr val="tx1"/>
                </a:solidFill>
              </a:rPr>
              <a:t>una</a:t>
            </a:r>
            <a:r>
              <a:rPr lang="fr-FR" sz="1600" dirty="0" smtClean="0">
                <a:solidFill>
                  <a:schemeClr val="tx1"/>
                </a:solidFill>
              </a:rPr>
              <a:t> fusion </a:t>
            </a:r>
            <a:r>
              <a:rPr lang="fr-FR" sz="1600" dirty="0" err="1" smtClean="0">
                <a:solidFill>
                  <a:schemeClr val="tx1"/>
                </a:solidFill>
              </a:rPr>
              <a:t>paritaria</a:t>
            </a:r>
            <a:r>
              <a:rPr lang="fr-FR" sz="1600" dirty="0" smtClean="0">
                <a:solidFill>
                  <a:schemeClr val="tx1"/>
                </a:solidFill>
              </a:rPr>
              <a:t>, es </a:t>
            </a:r>
            <a:r>
              <a:rPr lang="fr-FR" sz="1600" dirty="0" err="1" smtClean="0">
                <a:solidFill>
                  <a:schemeClr val="tx1"/>
                </a:solidFill>
              </a:rPr>
              <a:t>necesario</a:t>
            </a:r>
            <a:r>
              <a:rPr lang="fr-FR" sz="1600" dirty="0" smtClean="0">
                <a:solidFill>
                  <a:schemeClr val="tx1"/>
                </a:solidFill>
              </a:rPr>
              <a:t> que </a:t>
            </a:r>
            <a:r>
              <a:rPr lang="fr-FR" sz="1600" dirty="0" err="1" smtClean="0">
                <a:solidFill>
                  <a:schemeClr val="tx1"/>
                </a:solidFill>
              </a:rPr>
              <a:t>ambas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estructuras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compartan</a:t>
            </a:r>
            <a:r>
              <a:rPr lang="fr-FR" sz="1600" dirty="0" smtClean="0">
                <a:solidFill>
                  <a:schemeClr val="tx1"/>
                </a:solidFill>
              </a:rPr>
              <a:t> la vision final. Este no es el </a:t>
            </a:r>
            <a:r>
              <a:rPr lang="fr-FR" sz="1600" dirty="0" err="1" smtClean="0">
                <a:solidFill>
                  <a:schemeClr val="tx1"/>
                </a:solidFill>
              </a:rPr>
              <a:t>caso</a:t>
            </a:r>
            <a:r>
              <a:rPr lang="fr-FR" sz="1600" dirty="0" smtClean="0">
                <a:solidFill>
                  <a:schemeClr val="tx1"/>
                </a:solidFill>
              </a:rPr>
              <a:t> de </a:t>
            </a:r>
            <a:r>
              <a:rPr lang="fr-FR" sz="1600" dirty="0" err="1" smtClean="0">
                <a:solidFill>
                  <a:schemeClr val="tx1"/>
                </a:solidFill>
              </a:rPr>
              <a:t>Seolis</a:t>
            </a:r>
            <a:r>
              <a:rPr lang="fr-FR" sz="1600" dirty="0" smtClean="0">
                <a:solidFill>
                  <a:schemeClr val="tx1"/>
                </a:solidFill>
              </a:rPr>
              <a:t> y </a:t>
            </a:r>
            <a:r>
              <a:rPr lang="fr-FR" sz="1600" dirty="0" err="1" smtClean="0">
                <a:solidFill>
                  <a:schemeClr val="tx1"/>
                </a:solidFill>
              </a:rPr>
              <a:t>Soregis</a:t>
            </a:r>
            <a:r>
              <a:rPr lang="fr-FR" sz="1600" dirty="0" smtClean="0">
                <a:solidFill>
                  <a:schemeClr val="tx1"/>
                </a:solidFill>
              </a:rPr>
              <a:t>. La primera </a:t>
            </a:r>
            <a:r>
              <a:rPr lang="fr-FR" sz="1600" dirty="0" err="1" smtClean="0">
                <a:solidFill>
                  <a:schemeClr val="tx1"/>
                </a:solidFill>
              </a:rPr>
              <a:t>busca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confortar</a:t>
            </a:r>
            <a:r>
              <a:rPr lang="fr-FR" sz="1600" dirty="0" smtClean="0">
                <a:solidFill>
                  <a:schemeClr val="tx1"/>
                </a:solidFill>
              </a:rPr>
              <a:t> su </a:t>
            </a:r>
            <a:r>
              <a:rPr lang="fr-FR" sz="1600" dirty="0" err="1" smtClean="0">
                <a:solidFill>
                  <a:schemeClr val="tx1"/>
                </a:solidFill>
              </a:rPr>
              <a:t>posicion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defensiva</a:t>
            </a:r>
            <a:r>
              <a:rPr lang="fr-FR" sz="1600" dirty="0" smtClean="0">
                <a:solidFill>
                  <a:schemeClr val="tx1"/>
                </a:solidFill>
              </a:rPr>
              <a:t>, en </a:t>
            </a:r>
            <a:r>
              <a:rPr lang="fr-FR" sz="1600" dirty="0" err="1" smtClean="0">
                <a:solidFill>
                  <a:schemeClr val="tx1"/>
                </a:solidFill>
              </a:rPr>
              <a:t>tanto</a:t>
            </a:r>
            <a:r>
              <a:rPr lang="fr-FR" sz="1600" dirty="0" smtClean="0">
                <a:solidFill>
                  <a:schemeClr val="tx1"/>
                </a:solidFill>
              </a:rPr>
              <a:t> que </a:t>
            </a:r>
            <a:r>
              <a:rPr lang="fr-FR" sz="1600" dirty="0" err="1" smtClean="0">
                <a:solidFill>
                  <a:schemeClr val="tx1"/>
                </a:solidFill>
              </a:rPr>
              <a:t>Soregies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persigue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una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politica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expansiva</a:t>
            </a:r>
            <a:r>
              <a:rPr lang="fr-FR" sz="1600" dirty="0" smtClean="0">
                <a:solidFill>
                  <a:schemeClr val="tx1"/>
                </a:solidFill>
              </a:rPr>
              <a:t>. En </a:t>
            </a:r>
            <a:r>
              <a:rPr lang="fr-FR" sz="1600" dirty="0" err="1" smtClean="0">
                <a:solidFill>
                  <a:schemeClr val="tx1"/>
                </a:solidFill>
              </a:rPr>
              <a:t>caso</a:t>
            </a:r>
            <a:r>
              <a:rPr lang="fr-FR" sz="1600" dirty="0" smtClean="0">
                <a:solidFill>
                  <a:schemeClr val="tx1"/>
                </a:solidFill>
              </a:rPr>
              <a:t> de fusion, solo </a:t>
            </a:r>
            <a:r>
              <a:rPr lang="fr-FR" sz="1600" dirty="0" err="1" smtClean="0">
                <a:solidFill>
                  <a:schemeClr val="tx1"/>
                </a:solidFill>
              </a:rPr>
              <a:t>uno</a:t>
            </a:r>
            <a:r>
              <a:rPr lang="fr-FR" sz="1600" dirty="0" smtClean="0">
                <a:solidFill>
                  <a:schemeClr val="tx1"/>
                </a:solidFill>
              </a:rPr>
              <a:t> de las dos </a:t>
            </a:r>
            <a:r>
              <a:rPr lang="fr-FR" sz="1600" dirty="0" err="1" smtClean="0">
                <a:solidFill>
                  <a:schemeClr val="tx1"/>
                </a:solidFill>
              </a:rPr>
              <a:t>sociedades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conseguira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imponer</a:t>
            </a:r>
            <a:r>
              <a:rPr lang="fr-FR" sz="1600" dirty="0" smtClean="0">
                <a:solidFill>
                  <a:schemeClr val="tx1"/>
                </a:solidFill>
              </a:rPr>
              <a:t> su vision.</a:t>
            </a:r>
            <a:endParaRPr lang="fr-FR" sz="1600" dirty="0">
              <a:solidFill>
                <a:schemeClr val="tx1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5653" y="1085460"/>
            <a:ext cx="1656184" cy="496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2319" y="847817"/>
            <a:ext cx="936039" cy="7626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9784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42144" y="165100"/>
            <a:ext cx="8229600" cy="723900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Autofit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3.2 </a:t>
            </a:r>
            <a:r>
              <a:rPr lang="fr-FR" sz="2800" dirty="0" err="1" smtClean="0">
                <a:solidFill>
                  <a:schemeClr val="tx2">
                    <a:lumMod val="75000"/>
                  </a:schemeClr>
                </a:solidFill>
              </a:rPr>
              <a:t>Valoracion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 del 15%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8" y="1134282"/>
            <a:ext cx="6129748" cy="4542261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Autofit/>
          </a:bodyPr>
          <a:lstStyle/>
          <a:p>
            <a:pPr lvl="1">
              <a:spcBef>
                <a:spcPts val="0"/>
              </a:spcBef>
              <a:buFontTx/>
              <a:buChar char="-"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844550" lvl="2" indent="-342900">
              <a:buNone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Clave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Financiera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8</a:t>
            </a:fld>
            <a:endParaRPr lang="fr-F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387" y="867094"/>
            <a:ext cx="1656184" cy="496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39471" y="751291"/>
            <a:ext cx="1141279" cy="929834"/>
          </a:xfrm>
          <a:prstGeom prst="rect">
            <a:avLst/>
          </a:prstGeom>
          <a:noFill/>
        </p:spPr>
      </p:pic>
      <p:sp>
        <p:nvSpPr>
          <p:cNvPr id="9" name="Sous-titre 2"/>
          <p:cNvSpPr txBox="1">
            <a:spLocks/>
          </p:cNvSpPr>
          <p:nvPr/>
        </p:nvSpPr>
        <p:spPr>
          <a:xfrm>
            <a:off x="6996223" y="1137825"/>
            <a:ext cx="1850066" cy="452637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7251404" y="1743444"/>
            <a:ext cx="1382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Option 1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7219506" y="2544430"/>
            <a:ext cx="1382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Option 2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7181406" y="3242930"/>
            <a:ext cx="1382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Option 3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7206806" y="4017630"/>
            <a:ext cx="1382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Option 4</a:t>
            </a:r>
            <a:endParaRPr lang="fr-FR" dirty="0"/>
          </a:p>
        </p:txBody>
      </p:sp>
      <p:pic>
        <p:nvPicPr>
          <p:cNvPr id="1026" name="Picture 2" descr="C:\Users\AHS\AppData\Local\Microsoft\Windows\Temporary Internet Files\Content.IE5\QW369GLR\MC900423567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48753" y="1231900"/>
            <a:ext cx="682447" cy="812342"/>
          </a:xfrm>
          <a:prstGeom prst="rect">
            <a:avLst/>
          </a:prstGeom>
          <a:noFill/>
        </p:spPr>
      </p:pic>
      <p:pic>
        <p:nvPicPr>
          <p:cNvPr id="15" name="Picture 2" descr="C:\Users\AHS\AppData\Local\Microsoft\Windows\Temporary Internet Files\Content.IE5\QW369GLR\MC900423567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48753" y="2044700"/>
            <a:ext cx="682447" cy="812342"/>
          </a:xfrm>
          <a:prstGeom prst="rect">
            <a:avLst/>
          </a:prstGeom>
          <a:noFill/>
        </p:spPr>
      </p:pic>
      <p:pic>
        <p:nvPicPr>
          <p:cNvPr id="16" name="Picture 2" descr="C:\Users\AHS\AppData\Local\Microsoft\Windows\Temporary Internet Files\Content.IE5\QW369GLR\MC900423567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74153" y="4203700"/>
            <a:ext cx="682447" cy="812342"/>
          </a:xfrm>
          <a:prstGeom prst="rect">
            <a:avLst/>
          </a:prstGeom>
          <a:noFill/>
        </p:spPr>
      </p:pic>
      <p:pic>
        <p:nvPicPr>
          <p:cNvPr id="17" name="Picture 2" descr="C:\Users\AHS\AppData\Local\Microsoft\Windows\Temporary Internet Files\Content.IE5\QW369GLR\MC900423567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86853" y="4787900"/>
            <a:ext cx="682447" cy="812342"/>
          </a:xfrm>
          <a:prstGeom prst="rect">
            <a:avLst/>
          </a:prstGeom>
          <a:noFill/>
        </p:spPr>
      </p:pic>
      <p:sp>
        <p:nvSpPr>
          <p:cNvPr id="18" name="ZoneTexte 17"/>
          <p:cNvSpPr txBox="1"/>
          <p:nvPr/>
        </p:nvSpPr>
        <p:spPr>
          <a:xfrm>
            <a:off x="457200" y="5377218"/>
            <a:ext cx="8407400" cy="12146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marL="161925" indent="-342900">
              <a:defRPr/>
            </a:pPr>
            <a:endParaRPr lang="fr-FR" sz="1600" dirty="0" smtClean="0">
              <a:solidFill>
                <a:schemeClr val="tx1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241946" y="2470245"/>
            <a:ext cx="3043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Situacion</a:t>
            </a:r>
            <a:r>
              <a:rPr lang="fr-FR" dirty="0" smtClean="0"/>
              <a:t> anormal </a:t>
            </a:r>
            <a:r>
              <a:rPr lang="fr-FR" dirty="0" err="1" smtClean="0"/>
              <a:t>debido</a:t>
            </a:r>
            <a:r>
              <a:rPr lang="fr-FR" dirty="0" smtClean="0"/>
              <a:t> a </a:t>
            </a:r>
            <a:r>
              <a:rPr lang="fr-FR" dirty="0" err="1" smtClean="0"/>
              <a:t>pecado</a:t>
            </a:r>
            <a:r>
              <a:rPr lang="fr-FR" dirty="0" smtClean="0"/>
              <a:t> original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324163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5216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3.3 Parité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9</a:t>
            </a:fld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58787955"/>
              </p:ext>
            </p:extLst>
          </p:nvPr>
        </p:nvGraphicFramePr>
        <p:xfrm>
          <a:off x="423081" y="1212613"/>
          <a:ext cx="8379725" cy="4248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5945"/>
                <a:gridCol w="1675945"/>
                <a:gridCol w="1675945"/>
                <a:gridCol w="1675945"/>
                <a:gridCol w="1675945"/>
              </a:tblGrid>
              <a:tr h="321909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Poids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Sorégies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Séolis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Equilibre</a:t>
                      </a:r>
                      <a:endParaRPr lang="fr-FR" sz="1600" dirty="0"/>
                    </a:p>
                  </a:txBody>
                  <a:tcPr/>
                </a:tc>
              </a:tr>
              <a:tr h="614554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Activité Réseau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+++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SRD</a:t>
                      </a:r>
                    </a:p>
                    <a:p>
                      <a:pPr algn="ctr"/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Inclure donnés </a:t>
                      </a:r>
                      <a:r>
                        <a:rPr lang="fr-FR" sz="1200" dirty="0" err="1" smtClean="0">
                          <a:solidFill>
                            <a:srgbClr val="FF0000"/>
                          </a:solidFill>
                        </a:rPr>
                        <a:t>resseau</a:t>
                      </a:r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; EBITDA</a:t>
                      </a:r>
                      <a:endParaRPr lang="fr-FR" sz="1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err="1" smtClean="0"/>
                        <a:t>Gérédis</a:t>
                      </a:r>
                      <a:endParaRPr lang="fr-FR" sz="1200" dirty="0" smtClean="0"/>
                    </a:p>
                    <a:p>
                      <a:pPr algn="ctr"/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Inclure donnés </a:t>
                      </a:r>
                      <a:r>
                        <a:rPr lang="fr-FR" sz="1200" dirty="0" err="1" smtClean="0">
                          <a:solidFill>
                            <a:srgbClr val="FF0000"/>
                          </a:solidFill>
                        </a:rPr>
                        <a:t>resseau</a:t>
                      </a:r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; EBITDA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≈</a:t>
                      </a:r>
                      <a:endParaRPr lang="fr-FR" sz="1200" dirty="0"/>
                    </a:p>
                  </a:txBody>
                  <a:tcPr anchor="ctr"/>
                </a:tc>
              </a:tr>
              <a:tr h="614554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Fourniture</a:t>
                      </a:r>
                      <a:r>
                        <a:rPr lang="fr-FR" sz="1200" baseline="0" dirty="0" smtClean="0"/>
                        <a:t> Tarif </a:t>
                      </a:r>
                      <a:r>
                        <a:rPr lang="fr-FR" sz="1200" baseline="0" dirty="0" err="1" smtClean="0"/>
                        <a:t>Reglamenté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+++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err="1" smtClean="0">
                          <a:solidFill>
                            <a:srgbClr val="FF0000"/>
                          </a:solidFill>
                        </a:rPr>
                        <a:t>Soregies</a:t>
                      </a:r>
                      <a:endParaRPr lang="fr-FR" sz="1200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Inclure donnés # Clients; EBITDA</a:t>
                      </a:r>
                      <a:endParaRPr lang="fr-FR" sz="1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Séolis</a:t>
                      </a:r>
                    </a:p>
                    <a:p>
                      <a:pPr algn="ctr"/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Inclure donnés #</a:t>
                      </a:r>
                      <a:r>
                        <a:rPr lang="fr-FR" sz="1200" baseline="0" dirty="0" smtClean="0">
                          <a:solidFill>
                            <a:srgbClr val="FF0000"/>
                          </a:solidFill>
                        </a:rPr>
                        <a:t> Clients</a:t>
                      </a:r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; EBITDA</a:t>
                      </a:r>
                      <a:endParaRPr lang="fr-FR" sz="1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 Séolis</a:t>
                      </a:r>
                      <a:endParaRPr lang="fr-FR" sz="1200" dirty="0"/>
                    </a:p>
                  </a:txBody>
                  <a:tcPr anchor="ctr"/>
                </a:tc>
              </a:tr>
              <a:tr h="614554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Fourniture</a:t>
                      </a:r>
                      <a:r>
                        <a:rPr lang="fr-FR" sz="1200" baseline="0" dirty="0" smtClean="0"/>
                        <a:t> marché libre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++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Alterna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Inclure donnés # Clients; EBITDA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En</a:t>
                      </a:r>
                      <a:r>
                        <a:rPr lang="fr-FR" sz="1200" baseline="0" dirty="0" smtClean="0"/>
                        <a:t> cours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 Sorégies</a:t>
                      </a:r>
                      <a:endParaRPr lang="fr-FR" sz="1200" dirty="0"/>
                    </a:p>
                  </a:txBody>
                  <a:tcPr anchor="ctr"/>
                </a:tc>
              </a:tr>
              <a:tr h="438967"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Resseau</a:t>
                      </a:r>
                      <a:r>
                        <a:rPr lang="fr-FR" sz="1200" dirty="0" smtClean="0"/>
                        <a:t> Gaz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Inclure donnés </a:t>
                      </a:r>
                      <a:r>
                        <a:rPr lang="fr-FR" sz="1200" dirty="0" err="1" smtClean="0">
                          <a:solidFill>
                            <a:srgbClr val="FF0000"/>
                          </a:solidFill>
                        </a:rPr>
                        <a:t>resseau</a:t>
                      </a:r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; EBITDA</a:t>
                      </a:r>
                      <a:endParaRPr lang="fr-FR" sz="1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Non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 Sorégies</a:t>
                      </a:r>
                      <a:endParaRPr lang="fr-FR" sz="1200" dirty="0"/>
                    </a:p>
                  </a:txBody>
                  <a:tcPr anchor="ctr"/>
                </a:tc>
              </a:tr>
              <a:tr h="614554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Energies renouvelables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++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err="1" smtClean="0"/>
                        <a:t>Sergies</a:t>
                      </a:r>
                      <a:endParaRPr lang="fr-FR" sz="12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Inclure donnés; EBITDA</a:t>
                      </a:r>
                    </a:p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3D Energie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Inclure donnés; EBITDA</a:t>
                      </a:r>
                    </a:p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+ Séolis [TBD]</a:t>
                      </a:r>
                      <a:endParaRPr lang="fr-FR" sz="1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438967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Production Thermique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+++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200 MW</a:t>
                      </a:r>
                      <a:r>
                        <a:rPr lang="fr-FR" sz="1200" baseline="0" dirty="0" smtClean="0"/>
                        <a:t> CCGT</a:t>
                      </a:r>
                    </a:p>
                    <a:p>
                      <a:pPr algn="ctr"/>
                      <a:r>
                        <a:rPr lang="fr-FR" sz="1200" baseline="0" dirty="0" smtClean="0"/>
                        <a:t>EBITDA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Non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 </a:t>
                      </a:r>
                      <a:r>
                        <a:rPr lang="fr-FR" sz="1200" dirty="0" err="1" smtClean="0"/>
                        <a:t>SorégiesEnet</a:t>
                      </a:r>
                      <a:endParaRPr lang="fr-FR" sz="1200" dirty="0"/>
                    </a:p>
                  </a:txBody>
                  <a:tcPr anchor="ctr"/>
                </a:tc>
              </a:tr>
              <a:tr h="438308"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Energy</a:t>
                      </a:r>
                      <a:r>
                        <a:rPr lang="fr-FR" sz="1200" dirty="0" smtClean="0"/>
                        <a:t> Management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++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Expérimenté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?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 Sorégies</a:t>
                      </a:r>
                      <a:endParaRPr lang="fr-FR" sz="1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348018" y="5581934"/>
            <a:ext cx="8407400" cy="10372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algn="just"/>
            <a:r>
              <a:rPr lang="fr-FR" sz="1600" dirty="0" smtClean="0">
                <a:solidFill>
                  <a:schemeClr val="tx1"/>
                </a:solidFill>
              </a:rPr>
              <a:t>La </a:t>
            </a:r>
            <a:r>
              <a:rPr lang="fr-FR" sz="1600" dirty="0" err="1" smtClean="0">
                <a:solidFill>
                  <a:schemeClr val="tx1"/>
                </a:solidFill>
              </a:rPr>
              <a:t>evolucion</a:t>
            </a:r>
            <a:r>
              <a:rPr lang="fr-FR" sz="1600" dirty="0" smtClean="0">
                <a:solidFill>
                  <a:schemeClr val="tx1"/>
                </a:solidFill>
              </a:rPr>
              <a:t> divergente de </a:t>
            </a:r>
            <a:r>
              <a:rPr lang="fr-FR" sz="1600" dirty="0" err="1" smtClean="0">
                <a:solidFill>
                  <a:schemeClr val="tx1"/>
                </a:solidFill>
              </a:rPr>
              <a:t>ambas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empresas</a:t>
            </a:r>
            <a:r>
              <a:rPr lang="fr-FR" sz="1600" dirty="0" smtClean="0">
                <a:solidFill>
                  <a:schemeClr val="tx1"/>
                </a:solidFill>
              </a:rPr>
              <a:t> en los </a:t>
            </a:r>
            <a:r>
              <a:rPr lang="fr-FR" sz="1600" dirty="0" err="1" smtClean="0">
                <a:solidFill>
                  <a:schemeClr val="tx1"/>
                </a:solidFill>
              </a:rPr>
              <a:t>ultimos</a:t>
            </a:r>
            <a:r>
              <a:rPr lang="fr-FR" sz="1600" dirty="0" smtClean="0">
                <a:solidFill>
                  <a:schemeClr val="tx1"/>
                </a:solidFill>
              </a:rPr>
              <a:t> 5 </a:t>
            </a:r>
            <a:r>
              <a:rPr lang="fr-FR" sz="1600" dirty="0" err="1" smtClean="0">
                <a:solidFill>
                  <a:schemeClr val="tx1"/>
                </a:solidFill>
              </a:rPr>
              <a:t>años</a:t>
            </a:r>
            <a:r>
              <a:rPr lang="fr-FR" sz="1600" dirty="0" smtClean="0">
                <a:solidFill>
                  <a:schemeClr val="tx1"/>
                </a:solidFill>
              </a:rPr>
              <a:t> nos </a:t>
            </a:r>
            <a:r>
              <a:rPr lang="fr-FR" sz="1600" dirty="0" err="1" smtClean="0">
                <a:solidFill>
                  <a:schemeClr val="tx1"/>
                </a:solidFill>
              </a:rPr>
              <a:t>debe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llevar</a:t>
            </a:r>
            <a:r>
              <a:rPr lang="fr-FR" sz="1600" dirty="0" smtClean="0">
                <a:solidFill>
                  <a:schemeClr val="tx1"/>
                </a:solidFill>
              </a:rPr>
              <a:t> a </a:t>
            </a:r>
            <a:r>
              <a:rPr lang="fr-FR" sz="1600" dirty="0" err="1" smtClean="0">
                <a:solidFill>
                  <a:schemeClr val="tx1"/>
                </a:solidFill>
              </a:rPr>
              <a:t>reflexionar</a:t>
            </a:r>
            <a:r>
              <a:rPr lang="fr-FR" sz="1600" dirty="0" smtClean="0">
                <a:solidFill>
                  <a:schemeClr val="tx1"/>
                </a:solidFill>
              </a:rPr>
              <a:t> sobre el </a:t>
            </a:r>
            <a:r>
              <a:rPr lang="fr-FR" sz="1600" dirty="0" err="1" smtClean="0">
                <a:solidFill>
                  <a:schemeClr val="tx1"/>
                </a:solidFill>
              </a:rPr>
              <a:t>caracter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paritario</a:t>
            </a:r>
            <a:r>
              <a:rPr lang="fr-FR" sz="1600" dirty="0" smtClean="0">
                <a:solidFill>
                  <a:schemeClr val="tx1"/>
                </a:solidFill>
              </a:rPr>
              <a:t> de la fusion. </a:t>
            </a:r>
            <a:r>
              <a:rPr lang="fr-FR" sz="1600" dirty="0" err="1" smtClean="0">
                <a:solidFill>
                  <a:schemeClr val="tx1"/>
                </a:solidFill>
              </a:rPr>
              <a:t>Incluso</a:t>
            </a:r>
            <a:r>
              <a:rPr lang="fr-FR" sz="1600" dirty="0" smtClean="0">
                <a:solidFill>
                  <a:schemeClr val="tx1"/>
                </a:solidFill>
              </a:rPr>
              <a:t> si </a:t>
            </a:r>
            <a:r>
              <a:rPr lang="fr-FR" sz="1600" dirty="0" err="1" smtClean="0">
                <a:solidFill>
                  <a:schemeClr val="tx1"/>
                </a:solidFill>
              </a:rPr>
              <a:t>ambas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compañias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llegaran</a:t>
            </a:r>
            <a:r>
              <a:rPr lang="fr-FR" sz="1600" dirty="0" smtClean="0">
                <a:solidFill>
                  <a:schemeClr val="tx1"/>
                </a:solidFill>
              </a:rPr>
              <a:t> a </a:t>
            </a:r>
            <a:r>
              <a:rPr lang="fr-FR" sz="1600" dirty="0" err="1" smtClean="0">
                <a:solidFill>
                  <a:schemeClr val="tx1"/>
                </a:solidFill>
              </a:rPr>
              <a:t>compartir</a:t>
            </a:r>
            <a:r>
              <a:rPr lang="fr-FR" sz="1600" dirty="0" smtClean="0">
                <a:solidFill>
                  <a:schemeClr val="tx1"/>
                </a:solidFill>
              </a:rPr>
              <a:t> la </a:t>
            </a:r>
            <a:r>
              <a:rPr lang="fr-FR" sz="1600" dirty="0" err="1" smtClean="0">
                <a:solidFill>
                  <a:schemeClr val="tx1"/>
                </a:solidFill>
              </a:rPr>
              <a:t>misma</a:t>
            </a:r>
            <a:r>
              <a:rPr lang="fr-FR" sz="1600" dirty="0" smtClean="0">
                <a:solidFill>
                  <a:schemeClr val="tx1"/>
                </a:solidFill>
              </a:rPr>
              <a:t> vision, un accord de fusion strictement paritaire semble difficile compte tenu de l’avance de Sorégies</a:t>
            </a:r>
            <a:endParaRPr lang="fr-FR" sz="1600" dirty="0">
              <a:solidFill>
                <a:schemeClr val="tx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20434" y="1169323"/>
            <a:ext cx="1285332" cy="385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0110" y="879651"/>
            <a:ext cx="813209" cy="6625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92706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856</TotalTime>
  <Words>1053</Words>
  <Application>Microsoft Office PowerPoint</Application>
  <PresentationFormat>Affichage à l'écran (4:3)</PresentationFormat>
  <Paragraphs>191</Paragraphs>
  <Slides>10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Projet Alice  [ Titre ]</vt:lpstr>
      <vt:lpstr>Index</vt:lpstr>
      <vt:lpstr>1. - Avancement de la mission</vt:lpstr>
      <vt:lpstr>2.- Positionnement (1/2): Sorégies</vt:lpstr>
      <vt:lpstr>2.- Positionnement (2/2): Séolis</vt:lpstr>
      <vt:lpstr>3.- Paradoxal Consensus</vt:lpstr>
      <vt:lpstr>3.1.- Analyse de l’Objective de Fusion : Vision</vt:lpstr>
      <vt:lpstr>3.2 Valoracion del 15%</vt:lpstr>
      <vt:lpstr>3.3 Parité</vt:lpstr>
      <vt:lpstr>4. – Analyse des Options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Mise en Valeur de la Participation de Soregies en Seolis</dc:title>
  <dc:creator>AHS</dc:creator>
  <cp:lastModifiedBy>AHS</cp:lastModifiedBy>
  <cp:revision>104</cp:revision>
  <dcterms:created xsi:type="dcterms:W3CDTF">2010-11-12T08:24:40Z</dcterms:created>
  <dcterms:modified xsi:type="dcterms:W3CDTF">2011-03-08T23:11:19Z</dcterms:modified>
</cp:coreProperties>
</file>