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74" r:id="rId4"/>
    <p:sldId id="259" r:id="rId5"/>
    <p:sldId id="265" r:id="rId6"/>
    <p:sldId id="260" r:id="rId7"/>
    <p:sldId id="261" r:id="rId8"/>
    <p:sldId id="262" r:id="rId9"/>
    <p:sldId id="263" r:id="rId10"/>
    <p:sldId id="276" r:id="rId11"/>
    <p:sldId id="27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110" d="100"/>
          <a:sy n="110" d="100"/>
        </p:scale>
        <p:origin x="-282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14901" y="2324323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fr-FR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[ Titre ]</a:t>
            </a:r>
            <a:endParaRPr lang="fr-FR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endParaRPr lang="fr-FR" sz="2400" dirty="0" smtClean="0"/>
          </a:p>
          <a:p>
            <a:r>
              <a:rPr lang="fr-FR" sz="2400" dirty="0" smtClean="0"/>
              <a:t>10 mars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144" y="165100"/>
            <a:ext cx="8229600" cy="7239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Implicaciones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de las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decisiones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8" y="1134282"/>
            <a:ext cx="6129748" cy="4542261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Clave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Financiera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87" y="867094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9471" y="751291"/>
            <a:ext cx="1141279" cy="929834"/>
          </a:xfrm>
          <a:prstGeom prst="rect">
            <a:avLst/>
          </a:prstGeom>
          <a:noFill/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6996223" y="1137825"/>
            <a:ext cx="1850066" cy="45263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251404" y="1743444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1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219506" y="25444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2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7181406" y="32429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3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7206806" y="40176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4</a:t>
            </a:r>
            <a:endParaRPr lang="fr-FR" dirty="0"/>
          </a:p>
        </p:txBody>
      </p:sp>
      <p:pic>
        <p:nvPicPr>
          <p:cNvPr id="102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8753" y="1231900"/>
            <a:ext cx="682447" cy="812342"/>
          </a:xfrm>
          <a:prstGeom prst="rect">
            <a:avLst/>
          </a:prstGeom>
          <a:noFill/>
        </p:spPr>
      </p:pic>
      <p:pic>
        <p:nvPicPr>
          <p:cNvPr id="15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8753" y="2044700"/>
            <a:ext cx="682447" cy="812342"/>
          </a:xfrm>
          <a:prstGeom prst="rect">
            <a:avLst/>
          </a:prstGeom>
          <a:noFill/>
        </p:spPr>
      </p:pic>
      <p:pic>
        <p:nvPicPr>
          <p:cNvPr id="1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153" y="4203700"/>
            <a:ext cx="682447" cy="812342"/>
          </a:xfrm>
          <a:prstGeom prst="rect">
            <a:avLst/>
          </a:prstGeom>
          <a:noFill/>
        </p:spPr>
      </p:pic>
      <p:pic>
        <p:nvPicPr>
          <p:cNvPr id="17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6853" y="4787900"/>
            <a:ext cx="682447" cy="812342"/>
          </a:xfrm>
          <a:prstGeom prst="rect">
            <a:avLst/>
          </a:prstGeom>
          <a:noFill/>
        </p:spPr>
      </p:pic>
      <p:sp>
        <p:nvSpPr>
          <p:cNvPr id="18" name="ZoneTexte 17"/>
          <p:cNvSpPr txBox="1"/>
          <p:nvPr/>
        </p:nvSpPr>
        <p:spPr>
          <a:xfrm>
            <a:off x="457200" y="5377218"/>
            <a:ext cx="8407400" cy="1214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Les positionnements de des parties sont </a:t>
            </a:r>
            <a:r>
              <a:rPr lang="fr-FR" sz="1600" dirty="0" err="1" smtClean="0">
                <a:solidFill>
                  <a:schemeClr val="tx1"/>
                </a:solidFill>
              </a:rPr>
              <a:t>tres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smtClean="0">
                <a:solidFill>
                  <a:schemeClr val="tx1"/>
                </a:solidFill>
              </a:rPr>
              <a:t>proches (si nous ne </a:t>
            </a:r>
            <a:r>
              <a:rPr lang="fr-FR" sz="1600" dirty="0" err="1" smtClean="0">
                <a:solidFill>
                  <a:schemeClr val="tx1"/>
                </a:solidFill>
              </a:rPr>
              <a:t>considerons</a:t>
            </a:r>
            <a:r>
              <a:rPr lang="fr-FR" sz="1600" dirty="0" smtClean="0">
                <a:solidFill>
                  <a:schemeClr val="tx1"/>
                </a:solidFill>
              </a:rPr>
              <a:t> pas des aspect </a:t>
            </a:r>
            <a:r>
              <a:rPr lang="fr-FR" sz="1600" dirty="0" err="1" smtClean="0">
                <a:solidFill>
                  <a:schemeClr val="tx1"/>
                </a:solidFill>
              </a:rPr>
              <a:t>finnacier</a:t>
            </a:r>
            <a:r>
              <a:rPr lang="fr-FR" sz="1600" dirty="0" smtClean="0">
                <a:solidFill>
                  <a:schemeClr val="tx1"/>
                </a:solidFill>
              </a:rPr>
              <a:t>): </a:t>
            </a:r>
            <a:r>
              <a:rPr lang="fr-FR" sz="1600" dirty="0" smtClean="0">
                <a:solidFill>
                  <a:schemeClr val="tx1"/>
                </a:solidFill>
              </a:rPr>
              <a:t>L’</a:t>
            </a:r>
            <a:r>
              <a:rPr lang="fr-FR" sz="1600" dirty="0" err="1" smtClean="0">
                <a:solidFill>
                  <a:schemeClr val="tx1"/>
                </a:solidFill>
              </a:rPr>
              <a:t>idee</a:t>
            </a:r>
            <a:r>
              <a:rPr lang="fr-FR" sz="1600" dirty="0" smtClean="0">
                <a:solidFill>
                  <a:schemeClr val="tx1"/>
                </a:solidFill>
              </a:rPr>
              <a:t> de fusion reste valable (pas dans le court terme) et la solution pour sortir de l’impasse devrait respecter l’objective du long </a:t>
            </a:r>
            <a:r>
              <a:rPr lang="fr-FR" sz="1600" dirty="0" smtClean="0">
                <a:solidFill>
                  <a:schemeClr val="tx1"/>
                </a:solidFill>
              </a:rPr>
              <a:t>terme. </a:t>
            </a:r>
            <a:r>
              <a:rPr lang="fr-FR" sz="1600" dirty="0" err="1" smtClean="0">
                <a:solidFill>
                  <a:schemeClr val="tx1"/>
                </a:solidFill>
              </a:rPr>
              <a:t>Detras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estos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posiciones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existen</a:t>
            </a:r>
            <a:r>
              <a:rPr lang="fr-FR" sz="1600" dirty="0" smtClean="0">
                <a:solidFill>
                  <a:schemeClr val="tx1"/>
                </a:solidFill>
              </a:rPr>
              <a:t> grandes </a:t>
            </a:r>
            <a:r>
              <a:rPr lang="fr-FR" sz="1600" dirty="0" err="1" smtClean="0">
                <a:solidFill>
                  <a:schemeClr val="tx1"/>
                </a:solidFill>
              </a:rPr>
              <a:t>incognitas</a:t>
            </a:r>
            <a:r>
              <a:rPr lang="fr-FR" sz="1600" dirty="0" smtClean="0">
                <a:solidFill>
                  <a:schemeClr val="tx1"/>
                </a:solidFill>
              </a:rPr>
              <a:t>: las </a:t>
            </a:r>
            <a:r>
              <a:rPr lang="fr-FR" sz="1600" dirty="0" err="1" smtClean="0">
                <a:solidFill>
                  <a:schemeClr val="tx1"/>
                </a:solidFill>
              </a:rPr>
              <a:t>opcion</a:t>
            </a:r>
            <a:r>
              <a:rPr lang="fr-FR" sz="1600" dirty="0" smtClean="0">
                <a:solidFill>
                  <a:schemeClr val="tx1"/>
                </a:solidFill>
              </a:rPr>
              <a:t> 1 solo </a:t>
            </a:r>
            <a:r>
              <a:rPr lang="fr-FR" sz="1600" dirty="0" err="1" smtClean="0">
                <a:solidFill>
                  <a:schemeClr val="tx1"/>
                </a:solidFill>
              </a:rPr>
              <a:t>tiene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sentido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enmarcada</a:t>
            </a:r>
            <a:r>
              <a:rPr lang="fr-FR" sz="1600" dirty="0" smtClean="0">
                <a:solidFill>
                  <a:schemeClr val="tx1"/>
                </a:solidFill>
              </a:rPr>
              <a:t> en un </a:t>
            </a:r>
            <a:r>
              <a:rPr lang="fr-FR" sz="1600" dirty="0" err="1" smtClean="0">
                <a:solidFill>
                  <a:schemeClr val="tx1"/>
                </a:solidFill>
              </a:rPr>
              <a:t>proceso</a:t>
            </a:r>
            <a:r>
              <a:rPr lang="fr-FR" sz="1600" dirty="0" smtClean="0">
                <a:solidFill>
                  <a:schemeClr val="tx1"/>
                </a:solidFill>
              </a:rPr>
              <a:t> de fusion a medio </a:t>
            </a:r>
            <a:r>
              <a:rPr lang="fr-FR" sz="1600" dirty="0" err="1" smtClean="0">
                <a:solidFill>
                  <a:schemeClr val="tx1"/>
                </a:solidFill>
              </a:rPr>
              <a:t>plazo</a:t>
            </a:r>
            <a:r>
              <a:rPr lang="fr-FR" sz="1600" dirty="0" smtClean="0">
                <a:solidFill>
                  <a:schemeClr val="tx1"/>
                </a:solidFill>
              </a:rPr>
              <a:t> y </a:t>
            </a:r>
            <a:r>
              <a:rPr lang="fr-FR" sz="1600" dirty="0" err="1" smtClean="0">
                <a:solidFill>
                  <a:schemeClr val="tx1"/>
                </a:solidFill>
              </a:rPr>
              <a:t>tanto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esta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opcion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como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opcion</a:t>
            </a:r>
            <a:r>
              <a:rPr lang="fr-FR" sz="1600" dirty="0" smtClean="0">
                <a:solidFill>
                  <a:schemeClr val="tx1"/>
                </a:solidFill>
              </a:rPr>
              <a:t> 2 </a:t>
            </a:r>
            <a:r>
              <a:rPr lang="fr-FR" sz="1600" dirty="0" err="1" smtClean="0">
                <a:solidFill>
                  <a:schemeClr val="tx1"/>
                </a:solidFill>
              </a:rPr>
              <a:t>pasan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acuerdos</a:t>
            </a:r>
            <a:r>
              <a:rPr lang="fr-FR" sz="1600" dirty="0" smtClean="0">
                <a:solidFill>
                  <a:schemeClr val="tx1"/>
                </a:solidFill>
              </a:rPr>
              <a:t> sobre l as </a:t>
            </a:r>
            <a:r>
              <a:rPr lang="fr-FR" sz="1600" dirty="0" err="1" smtClean="0">
                <a:solidFill>
                  <a:schemeClr val="tx1"/>
                </a:solidFill>
              </a:rPr>
              <a:t>modalidades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financieras</a:t>
            </a:r>
            <a:endParaRPr lang="fr-FR" sz="1600" dirty="0" smtClean="0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241946" y="2470245"/>
            <a:ext cx="30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Situacion</a:t>
            </a:r>
            <a:r>
              <a:rPr lang="fr-FR" dirty="0" smtClean="0"/>
              <a:t> anormal </a:t>
            </a:r>
            <a:r>
              <a:rPr lang="fr-FR" dirty="0" err="1" smtClean="0"/>
              <a:t>debido</a:t>
            </a:r>
            <a:r>
              <a:rPr lang="fr-FR" dirty="0" smtClean="0"/>
              <a:t> a </a:t>
            </a:r>
            <a:r>
              <a:rPr lang="fr-FR" dirty="0" err="1" smtClean="0"/>
              <a:t>pecado</a:t>
            </a:r>
            <a:r>
              <a:rPr lang="fr-FR" dirty="0" smtClean="0"/>
              <a:t> original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241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– Analyse des Options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2142691" y="1293965"/>
            <a:ext cx="1291777" cy="3312327"/>
          </a:xfrm>
          <a:prstGeom prst="rect">
            <a:avLst/>
          </a:prstGeom>
          <a:gradFill>
            <a:gsLst>
              <a:gs pos="0">
                <a:schemeClr val="accent1">
                  <a:lumMod val="61000"/>
                  <a:lumOff val="39000"/>
                  <a:alpha val="98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7" name="ZoneTexte 6"/>
          <p:cNvSpPr txBox="1"/>
          <p:nvPr/>
        </p:nvSpPr>
        <p:spPr>
          <a:xfrm>
            <a:off x="301829" y="2637313"/>
            <a:ext cx="909028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Fusion</a:t>
            </a:r>
            <a:endParaRPr lang="fr-FR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2518599" y="1539341"/>
            <a:ext cx="60673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fr-FR" sz="1600" dirty="0" smtClean="0"/>
              <a:t>Oui</a:t>
            </a:r>
            <a:endParaRPr lang="fr-FR" sz="1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2518599" y="3859665"/>
            <a:ext cx="59401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fr-FR" sz="1600" dirty="0" smtClean="0"/>
              <a:t>Non</a:t>
            </a:r>
            <a:endParaRPr lang="fr-FR" sz="1600" dirty="0"/>
          </a:p>
        </p:txBody>
      </p:sp>
      <p:sp>
        <p:nvSpPr>
          <p:cNvPr id="32" name="ZoneTexte 31"/>
          <p:cNvSpPr txBox="1"/>
          <p:nvPr/>
        </p:nvSpPr>
        <p:spPr>
          <a:xfrm>
            <a:off x="2357202" y="4632120"/>
            <a:ext cx="926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Stratégie</a:t>
            </a:r>
            <a:endParaRPr lang="fr-FR" sz="1600" dirty="0"/>
          </a:p>
        </p:txBody>
      </p:sp>
      <p:sp>
        <p:nvSpPr>
          <p:cNvPr id="33" name="ZoneTexte 32"/>
          <p:cNvSpPr txBox="1"/>
          <p:nvPr/>
        </p:nvSpPr>
        <p:spPr>
          <a:xfrm>
            <a:off x="5472361" y="4637453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Tactique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457200" y="5199797"/>
            <a:ext cx="8407400" cy="12137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Una </a:t>
            </a:r>
            <a:r>
              <a:rPr lang="fr-FR" sz="1600" dirty="0" err="1" smtClean="0">
                <a:solidFill>
                  <a:schemeClr val="tx1"/>
                </a:solidFill>
              </a:rPr>
              <a:t>vez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definido</a:t>
            </a:r>
            <a:r>
              <a:rPr lang="fr-FR" sz="1600" dirty="0" smtClean="0">
                <a:solidFill>
                  <a:schemeClr val="tx1"/>
                </a:solidFill>
              </a:rPr>
              <a:t> el </a:t>
            </a:r>
            <a:r>
              <a:rPr lang="fr-FR" sz="1600" dirty="0" err="1" smtClean="0">
                <a:solidFill>
                  <a:schemeClr val="tx1"/>
                </a:solidFill>
              </a:rPr>
              <a:t>objetivo</a:t>
            </a:r>
            <a:r>
              <a:rPr lang="fr-FR" sz="1600" dirty="0" smtClean="0">
                <a:solidFill>
                  <a:schemeClr val="tx1"/>
                </a:solidFill>
              </a:rPr>
              <a:t> final, …….</a:t>
            </a:r>
          </a:p>
        </p:txBody>
      </p:sp>
      <p:cxnSp>
        <p:nvCxnSpPr>
          <p:cNvPr id="24" name="Connecteur en angle 23"/>
          <p:cNvCxnSpPr>
            <a:stCxn id="7" idx="3"/>
            <a:endCxn id="15" idx="1"/>
          </p:cNvCxnSpPr>
          <p:nvPr/>
        </p:nvCxnSpPr>
        <p:spPr>
          <a:xfrm>
            <a:off x="1210857" y="2806590"/>
            <a:ext cx="1307742" cy="122235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>
            <a:stCxn id="7" idx="3"/>
            <a:endCxn id="14" idx="1"/>
          </p:cNvCxnSpPr>
          <p:nvPr/>
        </p:nvCxnSpPr>
        <p:spPr>
          <a:xfrm flipV="1">
            <a:off x="1210857" y="1708618"/>
            <a:ext cx="1307742" cy="109797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14" idx="3"/>
          </p:cNvCxnSpPr>
          <p:nvPr/>
        </p:nvCxnSpPr>
        <p:spPr>
          <a:xfrm flipV="1">
            <a:off x="3125330" y="1705968"/>
            <a:ext cx="655100" cy="26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ngle 36"/>
          <p:cNvCxnSpPr>
            <a:stCxn id="15" idx="3"/>
          </p:cNvCxnSpPr>
          <p:nvPr/>
        </p:nvCxnSpPr>
        <p:spPr>
          <a:xfrm flipV="1">
            <a:off x="3112609" y="4026098"/>
            <a:ext cx="722412" cy="28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e 21"/>
          <p:cNvGrpSpPr/>
          <p:nvPr/>
        </p:nvGrpSpPr>
        <p:grpSpPr>
          <a:xfrm>
            <a:off x="3660697" y="1314264"/>
            <a:ext cx="5101166" cy="3312327"/>
            <a:chOff x="3660697" y="1314264"/>
            <a:chExt cx="5101166" cy="3312327"/>
          </a:xfrm>
        </p:grpSpPr>
        <p:sp>
          <p:nvSpPr>
            <p:cNvPr id="23" name="Rectangle 22"/>
            <p:cNvSpPr/>
            <p:nvPr/>
          </p:nvSpPr>
          <p:spPr>
            <a:xfrm>
              <a:off x="3660697" y="1314264"/>
              <a:ext cx="5101166" cy="3312327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55000">
                  <a:srgbClr val="85C2FF"/>
                </a:gs>
                <a:gs pos="91000">
                  <a:srgbClr val="C4D6EB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/>
            </a:p>
          </p:txBody>
        </p:sp>
        <p:sp>
          <p:nvSpPr>
            <p:cNvPr id="28" name="Triangle rectangle 2"/>
            <p:cNvSpPr/>
            <p:nvPr/>
          </p:nvSpPr>
          <p:spPr>
            <a:xfrm rot="5400000">
              <a:off x="3045654" y="2517906"/>
              <a:ext cx="3015094" cy="792844"/>
            </a:xfrm>
            <a:prstGeom prst="rtTriangle">
              <a:avLst/>
            </a:prstGeom>
            <a:gradFill flip="none" rotWithShape="1">
              <a:gsLst>
                <a:gs pos="20000">
                  <a:schemeClr val="tx2">
                    <a:lumMod val="75000"/>
                    <a:alpha val="37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3731601" y="1401565"/>
              <a:ext cx="3898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3200" b="1" dirty="0" smtClean="0">
                  <a:solidFill>
                    <a:schemeClr val="tx2"/>
                  </a:solidFill>
                </a:rPr>
                <a:t>+</a:t>
              </a:r>
              <a:endParaRPr lang="fr-FR" sz="3200" b="1" dirty="0">
                <a:solidFill>
                  <a:schemeClr val="tx2"/>
                </a:solidFill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3771677" y="3702284"/>
              <a:ext cx="3097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3200" b="1" dirty="0" smtClean="0">
                  <a:solidFill>
                    <a:schemeClr val="tx2"/>
                  </a:solidFill>
                </a:rPr>
                <a:t>-</a:t>
              </a:r>
              <a:endParaRPr lang="fr-FR" sz="3200" b="1" dirty="0">
                <a:solidFill>
                  <a:schemeClr val="tx2"/>
                </a:solidFill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5056872" y="1392069"/>
              <a:ext cx="3677695" cy="264766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fr-FR" sz="1700" dirty="0" smtClean="0"/>
                <a:t>Fusion </a:t>
              </a:r>
              <a:r>
                <a:rPr lang="fr-FR" sz="1700" dirty="0" err="1" smtClean="0"/>
                <a:t>Inmediate</a:t>
              </a:r>
              <a:endParaRPr lang="fr-FR" sz="1700" dirty="0" smtClean="0"/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Croisement des participations</a:t>
              </a: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Entrée d’un tiers dans le capital des deux sociétés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Vente de 15% de Séolis au SIEDS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Vente consensuelle de 15% de Séolis à un tiers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err="1" smtClean="0"/>
                <a:t>Status</a:t>
              </a:r>
              <a:r>
                <a:rPr lang="fr-FR" sz="1700" dirty="0" smtClean="0"/>
                <a:t> quo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Vente à un fonds de gestion de crise</a:t>
              </a:r>
              <a:endParaRPr lang="fr-FR" sz="17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74903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3.1.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l’option de croisement des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participations 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2743200"/>
            <a:ext cx="8188657" cy="343923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 lnSpcReduction="10000"/>
          </a:bodyPr>
          <a:lstStyle/>
          <a:p>
            <a:pPr marL="0" lvl="0" indent="0">
              <a:buNone/>
            </a:pP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Description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Sorégies propose une cession de 5% du capital de Séolis au SIEDS à la valeur de souscription des titres (€10,8m/3=€3,6m), puis une vente de 10% du capital de Sorégies à Séolis/SIEDS sur la base de « l’option Endesa » (€18-20m).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Séolis propose un rachat par le SIEDS des 15% du capital de Séolis à la valeur de souscription des titres, augmentée d’une soulte à calcule (correspondant, entre autres, à la  valeur des réserves accumulées, la rémunération du portage…) pour un montant maximal de €3,0m. Dans un deuxième temps, les sociétés échangent leur capital à hauteur de 10%, sans considération de valeur.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Implications Financières</a:t>
            </a: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Dans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la proposition Sorégies, le SIEDS paie entre €21,6m et €23,6m à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Séolis/SIEEDV.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Dans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la proposition Séolis, le SIEDS paie €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13,6m à Sorégies / SIEEDV.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Dans le cas d’un croisement égalitaire, l’un des deux syndicats perdra la différence entre 10% de la valeur de marché de Séolis et 10% de la valeur de marché de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Sorégies.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12</a:t>
            </a:fld>
            <a:endParaRPr lang="fr-FR" dirty="0"/>
          </a:p>
        </p:txBody>
      </p:sp>
      <p:grpSp>
        <p:nvGrpSpPr>
          <p:cNvPr id="7" name="Groupe 6"/>
          <p:cNvGrpSpPr/>
          <p:nvPr/>
        </p:nvGrpSpPr>
        <p:grpSpPr>
          <a:xfrm>
            <a:off x="180517" y="1064526"/>
            <a:ext cx="2426205" cy="1528549"/>
            <a:chOff x="3660697" y="1314264"/>
            <a:chExt cx="5101166" cy="3312327"/>
          </a:xfrm>
        </p:grpSpPr>
        <p:sp>
          <p:nvSpPr>
            <p:cNvPr id="8" name="Rectangle 7"/>
            <p:cNvSpPr/>
            <p:nvPr/>
          </p:nvSpPr>
          <p:spPr>
            <a:xfrm>
              <a:off x="3660697" y="1314264"/>
              <a:ext cx="5101166" cy="3312327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55000">
                  <a:srgbClr val="85C2FF"/>
                </a:gs>
                <a:gs pos="91000">
                  <a:srgbClr val="C4D6EB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500" dirty="0"/>
            </a:p>
          </p:txBody>
        </p:sp>
        <p:sp>
          <p:nvSpPr>
            <p:cNvPr id="9" name="Triangle rectangle 2"/>
            <p:cNvSpPr/>
            <p:nvPr/>
          </p:nvSpPr>
          <p:spPr>
            <a:xfrm rot="5400000">
              <a:off x="3045654" y="2517906"/>
              <a:ext cx="3015094" cy="792844"/>
            </a:xfrm>
            <a:prstGeom prst="rtTriangle">
              <a:avLst/>
            </a:prstGeom>
            <a:gradFill flip="none" rotWithShape="1">
              <a:gsLst>
                <a:gs pos="20000">
                  <a:schemeClr val="tx2">
                    <a:lumMod val="75000"/>
                    <a:alpha val="37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3664988" y="1401565"/>
              <a:ext cx="523082" cy="533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 smtClean="0">
                  <a:solidFill>
                    <a:schemeClr val="tx2"/>
                  </a:solidFill>
                </a:rPr>
                <a:t>+</a:t>
              </a:r>
              <a:endParaRPr lang="fr-FR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691947" y="3702283"/>
              <a:ext cx="469156" cy="533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 smtClean="0">
                  <a:solidFill>
                    <a:schemeClr val="tx2"/>
                  </a:solidFill>
                </a:rPr>
                <a:t>-</a:t>
              </a:r>
              <a:endParaRPr lang="fr-FR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5056872" y="1392069"/>
              <a:ext cx="3677695" cy="264766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fr-FR" sz="600" dirty="0" smtClean="0"/>
                <a:t>Fusion </a:t>
              </a:r>
              <a:r>
                <a:rPr lang="fr-FR" sz="600" dirty="0" err="1" smtClean="0"/>
                <a:t>Inmediate</a:t>
              </a:r>
              <a:endParaRPr lang="fr-FR" sz="600" dirty="0" smtClean="0"/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Croisement des participations</a:t>
              </a: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Entrée d’un tiers dans le capital des deux sociétés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Vente de 15% de Séolis au SIEDS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Vente consensuelle de 15% de Séolis à un tiers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err="1" smtClean="0"/>
                <a:t>Status</a:t>
              </a:r>
              <a:r>
                <a:rPr lang="fr-FR" sz="600" dirty="0" smtClean="0"/>
                <a:t> quo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Vente à un fonds de gestion de crise</a:t>
              </a:r>
              <a:endParaRPr lang="fr-FR" sz="600" dirty="0"/>
            </a:p>
          </p:txBody>
        </p:sp>
      </p:grpSp>
      <p:sp>
        <p:nvSpPr>
          <p:cNvPr id="14" name="Rectangle à coins arrondis 13"/>
          <p:cNvSpPr/>
          <p:nvPr/>
        </p:nvSpPr>
        <p:spPr>
          <a:xfrm>
            <a:off x="818866" y="1296537"/>
            <a:ext cx="1705970" cy="286603"/>
          </a:xfrm>
          <a:prstGeom prst="round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043451" y="1269242"/>
            <a:ext cx="5677468" cy="10372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/>
          <a:p>
            <a:pPr lvl="0">
              <a:lnSpc>
                <a:spcPct val="80000"/>
              </a:lnSpc>
            </a:pP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Cette option apparaît comme l’option privilégiée par les deux parties. Séolis l’envisage comme une prélude à une fusion paritaire à moyen terme.</a:t>
            </a:r>
          </a:p>
          <a:p>
            <a:pPr>
              <a:lnSpc>
                <a:spcPct val="80000"/>
              </a:lnSpc>
            </a:pPr>
            <a:endParaRPr lang="fr-F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815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3.1.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l’option de croisement des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participations 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lnSpcReduction="10000"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 sur la gestion de Sorégies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Nécessité de négocier nouveau protocole, incluant des limitations sur la gestion de Sorégies et Séolis.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Croisement des Directoires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Implications politiques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Solution la plus simple à expliquer aux Elus.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Faisabilité</a:t>
            </a: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Exécution plus simple, au-delà d’une nécessaire négociation, car ne dépendant que de la volonté des parties.</a:t>
            </a:r>
          </a:p>
          <a:p>
            <a:pPr marL="857250" lvl="1" indent="-342900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5720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Option permettant une sortie « par le haut » pour toutes les parties et permettant de laisser la porte ouverte pour la fusion.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Dans ce cas, et compte tenu de l’historique, Sorégies ne pourra exiger de son partenaire de lui payer la valeur pleine des titres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séolis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Financièrement, elle ne pourra donc être optimale.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Il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pourraît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être envisagé dans de cas de procéder uniquement à la cessions des actions Séolis au SIEDS, sans procéder par la suite au croisement du capital.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59045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3.2. – Option de sortie totale négociée 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2647666"/>
            <a:ext cx="8188657" cy="3534770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Description</a:t>
            </a: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Sorégies réalise une cession de 5% du capital de Séolis au SIEDS à la valeur de souscription des titres et vend le reliquat à un partenaire. Le résultat économique est de restituer un tiers de la plus-value éventuellement réalisée au SIEDS.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Séolis demande un partage de la plus-value, sans faire dans l’immédiat de proposition concrète.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Implications Financières</a:t>
            </a: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Sur la base de la valorisation dérivée de l’option Endesa, pour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la proposition Sorégies,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Sorégies reçoit entre €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xxm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et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€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xxm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et le SIEDS/ SIEDS entre €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xxm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et €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xxm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 tableau en annexe 1 illustre le bénéfice économique de cette option pour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Soérgies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selon la valorisation atteinte par Séolis, dans le cas d’une rétrocession d’un tiers de la valeur au SIEDS, ainsi que dans le cas d’une rétrocession à hauteur de 50% (demande probable du SIEDS).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14</a:t>
            </a:fld>
            <a:endParaRPr lang="fr-FR" dirty="0"/>
          </a:p>
        </p:txBody>
      </p:sp>
      <p:grpSp>
        <p:nvGrpSpPr>
          <p:cNvPr id="8" name="Groupe 7"/>
          <p:cNvGrpSpPr/>
          <p:nvPr/>
        </p:nvGrpSpPr>
        <p:grpSpPr>
          <a:xfrm>
            <a:off x="180517" y="1064526"/>
            <a:ext cx="2426205" cy="1528549"/>
            <a:chOff x="3660697" y="1314264"/>
            <a:chExt cx="5101166" cy="3312327"/>
          </a:xfrm>
        </p:grpSpPr>
        <p:sp>
          <p:nvSpPr>
            <p:cNvPr id="9" name="Rectangle 8"/>
            <p:cNvSpPr/>
            <p:nvPr/>
          </p:nvSpPr>
          <p:spPr>
            <a:xfrm>
              <a:off x="3660697" y="1314264"/>
              <a:ext cx="5101166" cy="3312327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55000">
                  <a:srgbClr val="85C2FF"/>
                </a:gs>
                <a:gs pos="91000">
                  <a:srgbClr val="C4D6EB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500" dirty="0"/>
            </a:p>
          </p:txBody>
        </p:sp>
        <p:sp>
          <p:nvSpPr>
            <p:cNvPr id="10" name="Triangle rectangle 2"/>
            <p:cNvSpPr/>
            <p:nvPr/>
          </p:nvSpPr>
          <p:spPr>
            <a:xfrm rot="5400000">
              <a:off x="3045654" y="2517906"/>
              <a:ext cx="3015094" cy="792844"/>
            </a:xfrm>
            <a:prstGeom prst="rtTriangle">
              <a:avLst/>
            </a:prstGeom>
            <a:gradFill flip="none" rotWithShape="1">
              <a:gsLst>
                <a:gs pos="20000">
                  <a:schemeClr val="tx2">
                    <a:lumMod val="75000"/>
                    <a:alpha val="37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664988" y="1401565"/>
              <a:ext cx="523082" cy="533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 smtClean="0">
                  <a:solidFill>
                    <a:schemeClr val="tx2"/>
                  </a:solidFill>
                </a:rPr>
                <a:t>+</a:t>
              </a:r>
              <a:endParaRPr lang="fr-FR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691947" y="3702283"/>
              <a:ext cx="469156" cy="533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 smtClean="0">
                  <a:solidFill>
                    <a:schemeClr val="tx2"/>
                  </a:solidFill>
                </a:rPr>
                <a:t>-</a:t>
              </a:r>
              <a:endParaRPr lang="fr-FR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5056872" y="1392069"/>
              <a:ext cx="3677695" cy="264766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fr-FR" sz="600" dirty="0" smtClean="0"/>
                <a:t>Fusion </a:t>
              </a:r>
              <a:r>
                <a:rPr lang="fr-FR" sz="600" dirty="0" err="1" smtClean="0"/>
                <a:t>Inmediate</a:t>
              </a:r>
              <a:endParaRPr lang="fr-FR" sz="600" dirty="0" smtClean="0"/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Croisement des participations</a:t>
              </a: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Entrée d’un tiers dans le capital des deux sociétés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Vente de 15% de Séolis au SIEDS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Vente consensuelle de 15% de Séolis à un tiers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err="1" smtClean="0"/>
                <a:t>Status</a:t>
              </a:r>
              <a:r>
                <a:rPr lang="fr-FR" sz="600" dirty="0" smtClean="0"/>
                <a:t> quo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600" dirty="0" smtClean="0"/>
                <a:t>Vente à un fonds de gestion de crise</a:t>
              </a:r>
              <a:endParaRPr lang="fr-FR" sz="600" dirty="0"/>
            </a:p>
          </p:txBody>
        </p:sp>
      </p:grpSp>
      <p:sp>
        <p:nvSpPr>
          <p:cNvPr id="14" name="Rectangle à coins arrondis 13"/>
          <p:cNvSpPr/>
          <p:nvPr/>
        </p:nvSpPr>
        <p:spPr>
          <a:xfrm>
            <a:off x="836118" y="2009423"/>
            <a:ext cx="1705970" cy="286603"/>
          </a:xfrm>
          <a:prstGeom prst="round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Sous-titre 2"/>
          <p:cNvSpPr txBox="1">
            <a:spLocks/>
          </p:cNvSpPr>
          <p:nvPr/>
        </p:nvSpPr>
        <p:spPr>
          <a:xfrm>
            <a:off x="2920621" y="1244223"/>
            <a:ext cx="5759355" cy="115778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 cas d’absence de volonté de fusion, Séolis pourrait accepter la vente à un tiers, de préférence financier, tout en demandant un partage de plus-value.</a:t>
            </a: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32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3.2. – Option de sortie totale négociée 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lnSpcReduction="10000"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 sur la gestion de Sorégies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Aucune.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Implications politiques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 partage de plus-value sera critique afin d’éviter une action des élus des Deux –Sèvres, accusant Sorégies de réaliser des plus-values à leurs dépens.</a:t>
            </a:r>
          </a:p>
          <a:p>
            <a:pPr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En outre, l’entrée d’un tiers privé peut être instrumentalisé par les syndicats sur la base d’une « privatisation rampante », orchestrée par Sorégies.</a:t>
            </a:r>
          </a:p>
          <a:p>
            <a:pPr lvl="1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0005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Faisabilité</a:t>
            </a: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Exécution plus risquée car implique une collaboration constante de Séolis durant tout le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857250" lvl="1" indent="-3429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Risque pris par Sorégies sur la valorisation et l’existence d’une demande pour l’actif.</a:t>
            </a:r>
          </a:p>
          <a:p>
            <a:pPr marL="857250" lvl="1" indent="-342900"/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57200">
              <a:buFont typeface="+mj-lt"/>
              <a:buAutoNum type="arabicPeriod" startAt="3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Option qui permet de maximiser la valeur de l’actif.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Met un point final à toute velléité de fusion.</a:t>
            </a:r>
          </a:p>
          <a:p>
            <a:pPr marL="857250" lvl="1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Risque politique et d’image à gérer attentivement.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73090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bIns="108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Tableau récapitulatif des différentes options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500307" y="1573474"/>
            <a:ext cx="4197453" cy="3427151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2" name="Groupe 11"/>
          <p:cNvGrpSpPr/>
          <p:nvPr/>
        </p:nvGrpSpPr>
        <p:grpSpPr>
          <a:xfrm>
            <a:off x="627513" y="1881660"/>
            <a:ext cx="530108" cy="2768272"/>
            <a:chOff x="4853766" y="1586266"/>
            <a:chExt cx="523374" cy="2087638"/>
          </a:xfrm>
        </p:grpSpPr>
        <p:sp>
          <p:nvSpPr>
            <p:cNvPr id="3" name="Triangle rectangle 2"/>
            <p:cNvSpPr/>
            <p:nvPr/>
          </p:nvSpPr>
          <p:spPr>
            <a:xfrm rot="5400000">
              <a:off x="4406790" y="2518564"/>
              <a:ext cx="1759716" cy="180984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4853766" y="1586266"/>
              <a:ext cx="3288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tx2"/>
                  </a:solidFill>
                </a:rPr>
                <a:t>+</a:t>
              </a:r>
              <a:endParaRPr lang="fr-FR" b="1" dirty="0">
                <a:solidFill>
                  <a:schemeClr val="tx2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4878356" y="3304572"/>
              <a:ext cx="2796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chemeClr val="tx2"/>
                  </a:solidFill>
                </a:rPr>
                <a:t>-</a:t>
              </a:r>
              <a:endParaRPr lang="fr-FR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1266507" y="2102880"/>
            <a:ext cx="3351490" cy="22403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Croisement des participations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Entrée d’un tiers dans le capital des deux sociétés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Vente de 15% de Séolis au SIEDS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Vente consensuelle de 15% de Séolis à un tiers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err="1" smtClean="0"/>
              <a:t>Status</a:t>
            </a:r>
            <a:r>
              <a:rPr lang="fr-FR" sz="1100" dirty="0" smtClean="0"/>
              <a:t> quo</a:t>
            </a:r>
          </a:p>
          <a:p>
            <a:pPr marL="285750" indent="-285750">
              <a:spcAft>
                <a:spcPts val="1800"/>
              </a:spcAft>
              <a:buFontTx/>
              <a:buChar char="-"/>
            </a:pPr>
            <a:r>
              <a:rPr lang="fr-FR" sz="1100" dirty="0" smtClean="0"/>
              <a:t>Vente à un fonds de gestion de crise</a:t>
            </a:r>
            <a:endParaRPr lang="fr-FR" sz="1100" dirty="0"/>
          </a:p>
        </p:txBody>
      </p:sp>
      <p:sp>
        <p:nvSpPr>
          <p:cNvPr id="57" name="Ellipse 56"/>
          <p:cNvSpPr/>
          <p:nvPr/>
        </p:nvSpPr>
        <p:spPr>
          <a:xfrm>
            <a:off x="5143301" y="4091218"/>
            <a:ext cx="252000" cy="25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2" name="Groupe 61"/>
          <p:cNvGrpSpPr/>
          <p:nvPr/>
        </p:nvGrpSpPr>
        <p:grpSpPr>
          <a:xfrm>
            <a:off x="7109824" y="4090833"/>
            <a:ext cx="252000" cy="252000"/>
            <a:chOff x="3023214" y="5714999"/>
            <a:chExt cx="638175" cy="638175"/>
          </a:xfrm>
        </p:grpSpPr>
        <p:sp>
          <p:nvSpPr>
            <p:cNvPr id="55" name="Ellipse 54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Secteurs 58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63" name="Tableau 6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56920763"/>
              </p:ext>
            </p:extLst>
          </p:nvPr>
        </p:nvGraphicFramePr>
        <p:xfrm>
          <a:off x="4824412" y="1573474"/>
          <a:ext cx="3881440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360"/>
                <a:gridCol w="970360"/>
                <a:gridCol w="970360"/>
                <a:gridCol w="970360"/>
              </a:tblGrid>
              <a:tr h="267667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Intérêt</a:t>
                      </a:r>
                      <a:r>
                        <a:rPr lang="fr-FR" sz="1100" baseline="0" dirty="0" smtClean="0"/>
                        <a:t> stratégique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Faisabilité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Impact Financier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Impact Politique</a:t>
                      </a:r>
                      <a:endParaRPr lang="fr-FR" sz="11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4" name="Groupe 63"/>
          <p:cNvGrpSpPr/>
          <p:nvPr/>
        </p:nvGrpSpPr>
        <p:grpSpPr>
          <a:xfrm rot="10800000">
            <a:off x="5142531" y="2099717"/>
            <a:ext cx="252000" cy="252000"/>
            <a:chOff x="1752600" y="5391150"/>
            <a:chExt cx="638175" cy="638175"/>
          </a:xfrm>
        </p:grpSpPr>
        <p:sp>
          <p:nvSpPr>
            <p:cNvPr id="65" name="Ellipse 64"/>
            <p:cNvSpPr/>
            <p:nvPr/>
          </p:nvSpPr>
          <p:spPr>
            <a:xfrm>
              <a:off x="1752600" y="5391150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Secteurs 65"/>
            <p:cNvSpPr/>
            <p:nvPr/>
          </p:nvSpPr>
          <p:spPr>
            <a:xfrm>
              <a:off x="1752600" y="5391150"/>
              <a:ext cx="637200" cy="637200"/>
            </a:xfrm>
            <a:prstGeom prst="pie">
              <a:avLst>
                <a:gd name="adj1" fmla="val 5457413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e 66"/>
          <p:cNvGrpSpPr/>
          <p:nvPr/>
        </p:nvGrpSpPr>
        <p:grpSpPr>
          <a:xfrm rot="5400000">
            <a:off x="6120049" y="2100102"/>
            <a:ext cx="252000" cy="252000"/>
            <a:chOff x="790044" y="5529261"/>
            <a:chExt cx="638175" cy="638175"/>
          </a:xfrm>
        </p:grpSpPr>
        <p:sp>
          <p:nvSpPr>
            <p:cNvPr id="68" name="Ellipse 67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Secteurs 68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e 69"/>
          <p:cNvGrpSpPr/>
          <p:nvPr/>
        </p:nvGrpSpPr>
        <p:grpSpPr>
          <a:xfrm>
            <a:off x="7109439" y="2096969"/>
            <a:ext cx="252000" cy="252000"/>
            <a:chOff x="3023214" y="5714999"/>
            <a:chExt cx="638175" cy="638175"/>
          </a:xfrm>
        </p:grpSpPr>
        <p:sp>
          <p:nvSpPr>
            <p:cNvPr id="71" name="Ellipse 70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Secteurs 71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73" name="Ellipse 72"/>
          <p:cNvSpPr/>
          <p:nvPr/>
        </p:nvSpPr>
        <p:spPr>
          <a:xfrm>
            <a:off x="8085756" y="2102880"/>
            <a:ext cx="252000" cy="25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4" name="Groupe 73"/>
          <p:cNvGrpSpPr/>
          <p:nvPr/>
        </p:nvGrpSpPr>
        <p:grpSpPr>
          <a:xfrm>
            <a:off x="5142916" y="2495549"/>
            <a:ext cx="252000" cy="252000"/>
            <a:chOff x="3023214" y="5714999"/>
            <a:chExt cx="638175" cy="638175"/>
          </a:xfrm>
        </p:grpSpPr>
        <p:sp>
          <p:nvSpPr>
            <p:cNvPr id="75" name="Ellipse 74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Secteurs 75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oupe 76"/>
          <p:cNvGrpSpPr/>
          <p:nvPr/>
        </p:nvGrpSpPr>
        <p:grpSpPr>
          <a:xfrm rot="10800000">
            <a:off x="6119664" y="2495549"/>
            <a:ext cx="252000" cy="252000"/>
            <a:chOff x="1752600" y="5391150"/>
            <a:chExt cx="638175" cy="638175"/>
          </a:xfrm>
        </p:grpSpPr>
        <p:sp>
          <p:nvSpPr>
            <p:cNvPr id="78" name="Ellipse 77"/>
            <p:cNvSpPr/>
            <p:nvPr/>
          </p:nvSpPr>
          <p:spPr>
            <a:xfrm>
              <a:off x="1752600" y="5391150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Secteurs 78"/>
            <p:cNvSpPr/>
            <p:nvPr/>
          </p:nvSpPr>
          <p:spPr>
            <a:xfrm>
              <a:off x="1752600" y="5391150"/>
              <a:ext cx="637200" cy="637200"/>
            </a:xfrm>
            <a:prstGeom prst="pie">
              <a:avLst>
                <a:gd name="adj1" fmla="val 5457413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80" name="Ellipse 79"/>
          <p:cNvSpPr/>
          <p:nvPr/>
        </p:nvSpPr>
        <p:spPr>
          <a:xfrm>
            <a:off x="7109054" y="2495357"/>
            <a:ext cx="252000" cy="25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1" name="Groupe 80"/>
          <p:cNvGrpSpPr/>
          <p:nvPr/>
        </p:nvGrpSpPr>
        <p:grpSpPr>
          <a:xfrm rot="10800000">
            <a:off x="8085756" y="2493181"/>
            <a:ext cx="252000" cy="252000"/>
            <a:chOff x="1752600" y="5391150"/>
            <a:chExt cx="638175" cy="638175"/>
          </a:xfrm>
        </p:grpSpPr>
        <p:sp>
          <p:nvSpPr>
            <p:cNvPr id="82" name="Ellipse 81"/>
            <p:cNvSpPr/>
            <p:nvPr/>
          </p:nvSpPr>
          <p:spPr>
            <a:xfrm>
              <a:off x="1752600" y="5391150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Secteurs 82"/>
            <p:cNvSpPr/>
            <p:nvPr/>
          </p:nvSpPr>
          <p:spPr>
            <a:xfrm>
              <a:off x="1752600" y="5391150"/>
              <a:ext cx="637200" cy="637200"/>
            </a:xfrm>
            <a:prstGeom prst="pie">
              <a:avLst>
                <a:gd name="adj1" fmla="val 5457413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84" name="Groupe 83"/>
          <p:cNvGrpSpPr/>
          <p:nvPr/>
        </p:nvGrpSpPr>
        <p:grpSpPr>
          <a:xfrm rot="10800000">
            <a:off x="7109054" y="2883822"/>
            <a:ext cx="252000" cy="252000"/>
            <a:chOff x="1752600" y="5391150"/>
            <a:chExt cx="638175" cy="638175"/>
          </a:xfrm>
        </p:grpSpPr>
        <p:sp>
          <p:nvSpPr>
            <p:cNvPr id="85" name="Ellipse 84"/>
            <p:cNvSpPr/>
            <p:nvPr/>
          </p:nvSpPr>
          <p:spPr>
            <a:xfrm>
              <a:off x="1752600" y="5391150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Secteurs 85"/>
            <p:cNvSpPr/>
            <p:nvPr/>
          </p:nvSpPr>
          <p:spPr>
            <a:xfrm>
              <a:off x="1752600" y="5391150"/>
              <a:ext cx="637200" cy="637200"/>
            </a:xfrm>
            <a:prstGeom prst="pie">
              <a:avLst>
                <a:gd name="adj1" fmla="val 5457413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87" name="Groupe 86"/>
          <p:cNvGrpSpPr/>
          <p:nvPr/>
        </p:nvGrpSpPr>
        <p:grpSpPr>
          <a:xfrm rot="5400000">
            <a:off x="5142531" y="2883822"/>
            <a:ext cx="252000" cy="252000"/>
            <a:chOff x="790044" y="5529261"/>
            <a:chExt cx="638175" cy="638175"/>
          </a:xfrm>
        </p:grpSpPr>
        <p:sp>
          <p:nvSpPr>
            <p:cNvPr id="88" name="Ellipse 87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Secteurs 88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90" name="Groupe 89"/>
          <p:cNvGrpSpPr/>
          <p:nvPr/>
        </p:nvGrpSpPr>
        <p:grpSpPr>
          <a:xfrm>
            <a:off x="6119664" y="4091218"/>
            <a:ext cx="252000" cy="252000"/>
            <a:chOff x="3023214" y="5714999"/>
            <a:chExt cx="638175" cy="638175"/>
          </a:xfrm>
        </p:grpSpPr>
        <p:sp>
          <p:nvSpPr>
            <p:cNvPr id="91" name="Ellipse 90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Secteurs 91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93" name="Ellipse 92"/>
          <p:cNvSpPr/>
          <p:nvPr/>
        </p:nvSpPr>
        <p:spPr>
          <a:xfrm>
            <a:off x="6119664" y="2883822"/>
            <a:ext cx="252000" cy="25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4" name="Groupe 93"/>
          <p:cNvGrpSpPr/>
          <p:nvPr/>
        </p:nvGrpSpPr>
        <p:grpSpPr>
          <a:xfrm rot="5400000">
            <a:off x="5142916" y="3287049"/>
            <a:ext cx="252000" cy="252000"/>
            <a:chOff x="790044" y="5529261"/>
            <a:chExt cx="638175" cy="638175"/>
          </a:xfrm>
        </p:grpSpPr>
        <p:sp>
          <p:nvSpPr>
            <p:cNvPr id="95" name="Ellipse 94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Secteurs 95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Groupe 96"/>
          <p:cNvGrpSpPr/>
          <p:nvPr/>
        </p:nvGrpSpPr>
        <p:grpSpPr>
          <a:xfrm rot="5400000">
            <a:off x="7109439" y="3287049"/>
            <a:ext cx="252000" cy="252000"/>
            <a:chOff x="790044" y="5529261"/>
            <a:chExt cx="638175" cy="638175"/>
          </a:xfrm>
        </p:grpSpPr>
        <p:sp>
          <p:nvSpPr>
            <p:cNvPr id="98" name="Ellipse 97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Secteurs 98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00" name="Groupe 99"/>
          <p:cNvGrpSpPr/>
          <p:nvPr/>
        </p:nvGrpSpPr>
        <p:grpSpPr>
          <a:xfrm rot="5400000">
            <a:off x="6119664" y="3287049"/>
            <a:ext cx="252000" cy="252000"/>
            <a:chOff x="790044" y="5529261"/>
            <a:chExt cx="638175" cy="638175"/>
          </a:xfrm>
        </p:grpSpPr>
        <p:sp>
          <p:nvSpPr>
            <p:cNvPr id="101" name="Ellipse 100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Secteurs 101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03" name="Groupe 102"/>
          <p:cNvGrpSpPr/>
          <p:nvPr/>
        </p:nvGrpSpPr>
        <p:grpSpPr>
          <a:xfrm>
            <a:off x="8085756" y="3286663"/>
            <a:ext cx="252000" cy="252000"/>
            <a:chOff x="3023214" y="5714999"/>
            <a:chExt cx="638175" cy="638175"/>
          </a:xfrm>
        </p:grpSpPr>
        <p:sp>
          <p:nvSpPr>
            <p:cNvPr id="104" name="Ellipse 103"/>
            <p:cNvSpPr/>
            <p:nvPr/>
          </p:nvSpPr>
          <p:spPr>
            <a:xfrm>
              <a:off x="3023214" y="5714999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Secteurs 104"/>
            <p:cNvSpPr/>
            <p:nvPr/>
          </p:nvSpPr>
          <p:spPr>
            <a:xfrm rot="16200000">
              <a:off x="3023214" y="5714999"/>
              <a:ext cx="637200" cy="637200"/>
            </a:xfrm>
            <a:prstGeom prst="pi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106" name="Ellipse 105"/>
          <p:cNvSpPr/>
          <p:nvPr/>
        </p:nvSpPr>
        <p:spPr>
          <a:xfrm>
            <a:off x="6120434" y="3676427"/>
            <a:ext cx="252000" cy="25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Ellipse 106"/>
          <p:cNvSpPr/>
          <p:nvPr/>
        </p:nvSpPr>
        <p:spPr>
          <a:xfrm>
            <a:off x="5142531" y="3676427"/>
            <a:ext cx="252000" cy="25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Ellipse 107"/>
          <p:cNvSpPr/>
          <p:nvPr/>
        </p:nvSpPr>
        <p:spPr>
          <a:xfrm>
            <a:off x="8086141" y="3690713"/>
            <a:ext cx="252000" cy="25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Ellipse 108"/>
          <p:cNvSpPr/>
          <p:nvPr/>
        </p:nvSpPr>
        <p:spPr>
          <a:xfrm>
            <a:off x="7109054" y="3690713"/>
            <a:ext cx="252000" cy="25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0" name="Groupe 109"/>
          <p:cNvGrpSpPr/>
          <p:nvPr/>
        </p:nvGrpSpPr>
        <p:grpSpPr>
          <a:xfrm rot="5400000">
            <a:off x="8086141" y="2883437"/>
            <a:ext cx="252000" cy="252000"/>
            <a:chOff x="790044" y="5529261"/>
            <a:chExt cx="638175" cy="638175"/>
          </a:xfrm>
        </p:grpSpPr>
        <p:sp>
          <p:nvSpPr>
            <p:cNvPr id="111" name="Ellipse 110"/>
            <p:cNvSpPr/>
            <p:nvPr/>
          </p:nvSpPr>
          <p:spPr>
            <a:xfrm>
              <a:off x="790044" y="5529261"/>
              <a:ext cx="638175" cy="6381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Secteurs 111"/>
            <p:cNvSpPr/>
            <p:nvPr/>
          </p:nvSpPr>
          <p:spPr>
            <a:xfrm>
              <a:off x="790044" y="5529261"/>
              <a:ext cx="637200" cy="63720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121" name="ZoneTexte 120"/>
          <p:cNvSpPr txBox="1"/>
          <p:nvPr/>
        </p:nvSpPr>
        <p:spPr>
          <a:xfrm>
            <a:off x="8033852" y="3985807"/>
            <a:ext cx="3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latin typeface="Engravers MT" pitchFamily="18" charset="0"/>
              </a:rPr>
              <a:t>!</a:t>
            </a:r>
            <a:endParaRPr lang="fr-FR" sz="2400" dirty="0">
              <a:solidFill>
                <a:srgbClr val="FF0000"/>
              </a:solidFill>
              <a:latin typeface="Engravers M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381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>
              <a:spcBef>
                <a:spcPts val="0"/>
              </a:spcBef>
            </a:pP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A ce stade, deux alternatives crédibles demeurent: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fr-FR" sz="2000" dirty="0">
              <a:solidFill>
                <a:schemeClr val="tx2">
                  <a:lumMod val="75000"/>
                </a:schemeClr>
              </a:solidFill>
            </a:endParaRPr>
          </a:p>
          <a:p>
            <a:pPr marL="857250" lvl="1" indent="-45720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L’échange de participations est la route privilégiée par les parties.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(…)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2. La cession à un tiers</a:t>
            </a:r>
          </a:p>
          <a:p>
            <a:pPr marL="400050" lvl="1" indent="0">
              <a:spcBef>
                <a:spcPts val="0"/>
              </a:spcBef>
              <a:buNone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Dans le cas du choix n°2, une argumentation crédible devra être exposée afin de dédramatiser la situation vis-à-vis de Séolis / SIEDS</a:t>
            </a:r>
          </a:p>
          <a:p>
            <a:pPr marL="857250" lvl="1" indent="-457200">
              <a:spcBef>
                <a:spcPts val="0"/>
              </a:spcBef>
              <a:buFont typeface="+mj-lt"/>
              <a:buAutoNum type="arabicPeriod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2162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Annexe 1. – Analyse Echange Participations vs Cession à un tiers</a:t>
            </a: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524750" y="2295525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Brut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210425" y="4514850"/>
            <a:ext cx="142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Après Impôts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95257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Introduction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la fusion du point de vue stratégique</a:t>
            </a:r>
            <a:endParaRPr lang="fr-FR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l’option de croisement des participations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Option de sortie totale négociée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Option de vente de 10% de chacune des sociétés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- Avancement de la mission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8093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683829" y="6298293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749045" y="1863546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07/02</a:t>
            </a:r>
            <a:endParaRPr lang="fr-FR" sz="1100" dirty="0"/>
          </a:p>
        </p:txBody>
      </p:sp>
      <p:sp>
        <p:nvSpPr>
          <p:cNvPr id="277" name="ZoneTexte 276"/>
          <p:cNvSpPr txBox="1"/>
          <p:nvPr/>
        </p:nvSpPr>
        <p:spPr>
          <a:xfrm>
            <a:off x="2008064" y="1890433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14/02</a:t>
            </a:r>
            <a:endParaRPr lang="fr-FR" sz="1100" dirty="0"/>
          </a:p>
        </p:txBody>
      </p:sp>
      <p:sp>
        <p:nvSpPr>
          <p:cNvPr id="280" name="ZoneTexte 279"/>
          <p:cNvSpPr txBox="1"/>
          <p:nvPr/>
        </p:nvSpPr>
        <p:spPr>
          <a:xfrm>
            <a:off x="5057784" y="1889829"/>
            <a:ext cx="1607394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24/02</a:t>
            </a:r>
            <a:endParaRPr lang="fr-FR" sz="1100" dirty="0"/>
          </a:p>
        </p:txBody>
      </p:sp>
      <p:grpSp>
        <p:nvGrpSpPr>
          <p:cNvPr id="3" name="Groupe 6"/>
          <p:cNvGrpSpPr/>
          <p:nvPr/>
        </p:nvGrpSpPr>
        <p:grpSpPr>
          <a:xfrm>
            <a:off x="590731" y="1907723"/>
            <a:ext cx="8092972" cy="4166398"/>
            <a:chOff x="174171" y="1078703"/>
            <a:chExt cx="8784922" cy="5031812"/>
          </a:xfrm>
        </p:grpSpPr>
        <p:cxnSp>
          <p:nvCxnSpPr>
            <p:cNvPr id="235" name="Connecteur droit 234"/>
            <p:cNvCxnSpPr>
              <a:stCxn id="60" idx="3"/>
            </p:cNvCxnSpPr>
            <p:nvPr/>
          </p:nvCxnSpPr>
          <p:spPr>
            <a:xfrm>
              <a:off x="8572739" y="3926338"/>
              <a:ext cx="5204" cy="863376"/>
            </a:xfrm>
            <a:prstGeom prst="line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e 116"/>
            <p:cNvGrpSpPr/>
            <p:nvPr/>
          </p:nvGrpSpPr>
          <p:grpSpPr>
            <a:xfrm>
              <a:off x="8157028" y="4815885"/>
              <a:ext cx="802065" cy="1294630"/>
              <a:chOff x="8128000" y="5294856"/>
              <a:chExt cx="802065" cy="1294630"/>
            </a:xfrm>
          </p:grpSpPr>
          <p:cxnSp>
            <p:nvCxnSpPr>
              <p:cNvPr id="232" name="Connecteur droit 231"/>
              <p:cNvCxnSpPr>
                <a:stCxn id="233" idx="2"/>
              </p:cNvCxnSpPr>
              <p:nvPr/>
            </p:nvCxnSpPr>
            <p:spPr>
              <a:xfrm rot="16200000" flipH="1">
                <a:off x="8431244" y="6162838"/>
                <a:ext cx="240846" cy="1728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Organigramme : Décision 232"/>
              <p:cNvSpPr/>
              <p:nvPr/>
            </p:nvSpPr>
            <p:spPr>
              <a:xfrm>
                <a:off x="8171541" y="5682077"/>
                <a:ext cx="758524" cy="3612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800" dirty="0" smtClean="0"/>
                  <a:t>GO?</a:t>
                </a:r>
                <a:endParaRPr lang="fr-FR" sz="800" dirty="0"/>
              </a:p>
            </p:txBody>
          </p:sp>
          <p:grpSp>
            <p:nvGrpSpPr>
              <p:cNvPr id="7" name="Groupe 236"/>
              <p:cNvGrpSpPr/>
              <p:nvPr/>
            </p:nvGrpSpPr>
            <p:grpSpPr>
              <a:xfrm>
                <a:off x="8434051" y="5294856"/>
                <a:ext cx="262393" cy="121219"/>
                <a:chOff x="1607417" y="2361438"/>
                <a:chExt cx="262393" cy="121219"/>
              </a:xfrm>
            </p:grpSpPr>
            <p:sp>
              <p:nvSpPr>
                <p:cNvPr id="238" name="Rectangle 237"/>
                <p:cNvSpPr/>
                <p:nvPr/>
              </p:nvSpPr>
              <p:spPr>
                <a:xfrm flipV="1">
                  <a:off x="1607417" y="2361438"/>
                  <a:ext cx="262393" cy="4572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defRPr/>
                  </a:pPr>
                  <a:endParaRPr lang="fr-FR" sz="10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 flipV="1">
                  <a:off x="1607417" y="2405062"/>
                  <a:ext cx="262393" cy="77595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endParaRPr lang="fr-FR" sz="9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</p:grpSp>
          <p:cxnSp>
            <p:nvCxnSpPr>
              <p:cNvPr id="240" name="Connecteur droit 239"/>
              <p:cNvCxnSpPr>
                <a:stCxn id="239" idx="0"/>
              </p:cNvCxnSpPr>
              <p:nvPr/>
            </p:nvCxnSpPr>
            <p:spPr>
              <a:xfrm rot="16200000" flipH="1">
                <a:off x="8439539" y="5541784"/>
                <a:ext cx="251488" cy="70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ZoneTexte 254"/>
              <p:cNvSpPr txBox="1"/>
              <p:nvPr/>
            </p:nvSpPr>
            <p:spPr>
              <a:xfrm>
                <a:off x="8128000" y="6293990"/>
                <a:ext cx="773752" cy="295496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144000" tIns="45720" rIns="9144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en-US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Phase 1</a:t>
                </a:r>
              </a:p>
            </p:txBody>
          </p:sp>
        </p:grpSp>
        <p:grpSp>
          <p:nvGrpSpPr>
            <p:cNvPr id="9" name="Groupe 125"/>
            <p:cNvGrpSpPr/>
            <p:nvPr/>
          </p:nvGrpSpPr>
          <p:grpSpPr>
            <a:xfrm>
              <a:off x="174171" y="1078703"/>
              <a:ext cx="8423261" cy="2927238"/>
              <a:chOff x="174171" y="1078703"/>
              <a:chExt cx="8423261" cy="2927238"/>
            </a:xfrm>
          </p:grpSpPr>
          <p:cxnSp>
            <p:nvCxnSpPr>
              <p:cNvPr id="51" name="Connecteur droit 50"/>
              <p:cNvCxnSpPr>
                <a:stCxn id="15" idx="4"/>
                <a:endCxn id="52" idx="1"/>
              </p:cNvCxnSpPr>
              <p:nvPr/>
            </p:nvCxnSpPr>
            <p:spPr>
              <a:xfrm rot="16200000" flipH="1">
                <a:off x="933646" y="2162821"/>
                <a:ext cx="1624646" cy="12334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>
                <a:endCxn id="60" idx="1"/>
              </p:cNvCxnSpPr>
              <p:nvPr/>
            </p:nvCxnSpPr>
            <p:spPr>
              <a:xfrm rot="5400000">
                <a:off x="3691978" y="2628579"/>
                <a:ext cx="2584183" cy="11335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/>
              <p:cNvCxnSpPr>
                <a:stCxn id="10" idx="4"/>
                <a:endCxn id="49" idx="1"/>
              </p:cNvCxnSpPr>
              <p:nvPr/>
            </p:nvCxnSpPr>
            <p:spPr>
              <a:xfrm rot="5400000">
                <a:off x="-75031" y="1742683"/>
                <a:ext cx="773646" cy="161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/>
              <p:cNvCxnSpPr/>
              <p:nvPr/>
            </p:nvCxnSpPr>
            <p:spPr>
              <a:xfrm>
                <a:off x="281011" y="1325204"/>
                <a:ext cx="14922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Ellipse 9"/>
              <p:cNvSpPr/>
              <p:nvPr/>
            </p:nvSpPr>
            <p:spPr>
              <a:xfrm>
                <a:off x="279173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5" name="Ellipse 14"/>
              <p:cNvSpPr/>
              <p:nvPr/>
            </p:nvSpPr>
            <p:spPr>
              <a:xfrm>
                <a:off x="1706378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6" name="Connecteur droit 15"/>
              <p:cNvCxnSpPr>
                <a:endCxn id="23" idx="6"/>
              </p:cNvCxnSpPr>
              <p:nvPr/>
            </p:nvCxnSpPr>
            <p:spPr>
              <a:xfrm>
                <a:off x="495969" y="1325204"/>
                <a:ext cx="4527188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Ellipse 22"/>
              <p:cNvSpPr/>
              <p:nvPr/>
            </p:nvSpPr>
            <p:spPr>
              <a:xfrm>
                <a:off x="4956309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4" name="Connecteur droit 23"/>
              <p:cNvCxnSpPr>
                <a:stCxn id="23" idx="6"/>
              </p:cNvCxnSpPr>
              <p:nvPr/>
            </p:nvCxnSpPr>
            <p:spPr>
              <a:xfrm>
                <a:off x="5023157" y="1325204"/>
                <a:ext cx="3540272" cy="1011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Ellipse 24"/>
              <p:cNvSpPr/>
              <p:nvPr/>
            </p:nvSpPr>
            <p:spPr>
              <a:xfrm>
                <a:off x="8530584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34" name="Connecteur droit 33"/>
              <p:cNvCxnSpPr/>
              <p:nvPr/>
            </p:nvCxnSpPr>
            <p:spPr>
              <a:xfrm rot="5400000" flipH="1" flipV="1">
                <a:off x="241124" y="1222270"/>
                <a:ext cx="14294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 rot="5400000" flipH="1" flipV="1">
                <a:off x="1656432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rot="5400000" flipH="1" flipV="1">
                <a:off x="4906362" y="1224887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 rot="5400000" flipH="1" flipV="1">
                <a:off x="8480638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>
                <a:endCxn id="52" idx="1"/>
              </p:cNvCxnSpPr>
              <p:nvPr/>
            </p:nvCxnSpPr>
            <p:spPr>
              <a:xfrm rot="16200000" flipH="1">
                <a:off x="1623973" y="2853148"/>
                <a:ext cx="256064" cy="261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/>
            </p:nvSpPr>
            <p:spPr>
              <a:xfrm>
                <a:off x="584929" y="1484799"/>
                <a:ext cx="881014" cy="431087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Etat des lieux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310986" y="2080978"/>
                <a:ext cx="1426635" cy="986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752136" y="2900108"/>
                <a:ext cx="3226264" cy="1624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4978401" y="3846734"/>
                <a:ext cx="3594338" cy="15920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00" name="Connecteur droit 99"/>
              <p:cNvCxnSpPr>
                <a:stCxn id="25" idx="4"/>
                <a:endCxn id="60" idx="3"/>
              </p:cNvCxnSpPr>
              <p:nvPr/>
            </p:nvCxnSpPr>
            <p:spPr>
              <a:xfrm rot="16200000" flipH="1">
                <a:off x="7283537" y="2637135"/>
                <a:ext cx="2569673" cy="873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ZoneTexte 104"/>
              <p:cNvSpPr txBox="1"/>
              <p:nvPr/>
            </p:nvSpPr>
            <p:spPr>
              <a:xfrm>
                <a:off x="2119087" y="1484799"/>
                <a:ext cx="2510972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Analyse /  Définition de la proposition de déblocage</a:t>
                </a:r>
              </a:p>
            </p:txBody>
          </p:sp>
          <p:sp>
            <p:nvSpPr>
              <p:cNvPr id="107" name="ZoneTexte 106"/>
              <p:cNvSpPr txBox="1"/>
              <p:nvPr/>
            </p:nvSpPr>
            <p:spPr>
              <a:xfrm>
                <a:off x="5675086" y="1484799"/>
                <a:ext cx="2249714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Contacts avec Séolis et le Syndicat</a:t>
                </a: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7689675" y="1078703"/>
                <a:ext cx="84472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sz="1100" dirty="0" smtClean="0"/>
                  <a:t>05/03</a:t>
                </a:r>
                <a:endParaRPr lang="fr-FR" sz="1100" dirty="0"/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4171" y="2481943"/>
                <a:ext cx="15385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Obtention d’information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Analyse de la situation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Désignation d’un contact « projet »  chez Sorégies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  <p:sp>
            <p:nvSpPr>
              <p:cNvPr id="124" name="ZoneTexte 123"/>
              <p:cNvSpPr txBox="1"/>
              <p:nvPr/>
            </p:nvSpPr>
            <p:spPr>
              <a:xfrm>
                <a:off x="1894114" y="3142343"/>
                <a:ext cx="27940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Réflexion sur les alternatives de déblocage, de partage de la valeur et de la tactique d’approche.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Discussion avec les avocats de Sorégies.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Points de contact téléphoniques réguliers.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</p:grpSp>
        <p:sp>
          <p:nvSpPr>
            <p:cNvPr id="125" name="ZoneTexte 124"/>
            <p:cNvSpPr txBox="1"/>
            <p:nvPr/>
          </p:nvSpPr>
          <p:spPr>
            <a:xfrm>
              <a:off x="5196114" y="4078515"/>
              <a:ext cx="26053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fr-FR" sz="1000" dirty="0" smtClean="0"/>
                <a:t>Approche de Sorégies et gestion des contacts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Points de contact téléphoniques réguliers.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Signature d’un accord</a:t>
              </a:r>
              <a:endParaRPr lang="fr-FR" sz="1000" dirty="0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1167444" y="1671755"/>
            <a:ext cx="1033117" cy="436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√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038725" y="1890433"/>
            <a:ext cx="2795694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4834419" y="1671755"/>
            <a:ext cx="0" cy="43614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834419" y="1616397"/>
            <a:ext cx="518560" cy="247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00B050"/>
                </a:solidFill>
              </a:rPr>
              <a:t>22/02</a:t>
            </a:r>
            <a:endParaRPr lang="fr-FR" sz="1100" dirty="0">
              <a:solidFill>
                <a:srgbClr val="00B05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4266352" y="1185510"/>
            <a:ext cx="1136133" cy="430887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Rapport sur </a:t>
            </a:r>
          </a:p>
          <a:p>
            <a:r>
              <a:rPr lang="fr-FR" sz="1100" dirty="0" smtClean="0"/>
              <a:t>l’état des lieux</a:t>
            </a:r>
            <a:endParaRPr lang="fr-FR" sz="1100" dirty="0"/>
          </a:p>
        </p:txBody>
      </p:sp>
      <p:sp>
        <p:nvSpPr>
          <p:cNvPr id="53" name="ZoneTexte 52"/>
          <p:cNvSpPr txBox="1"/>
          <p:nvPr/>
        </p:nvSpPr>
        <p:spPr>
          <a:xfrm>
            <a:off x="1295400" y="5080000"/>
            <a:ext cx="39243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dirty="0" err="1" smtClean="0">
                <a:solidFill>
                  <a:srgbClr val="FF0000"/>
                </a:solidFill>
              </a:rPr>
              <a:t>Actualizar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664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- Introduction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Lors la réunion du 22 février 2011, Sorégies a considéré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que sa priorité à ce jour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était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la sortie du blocage actuel avec Séolis et à ce titre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a privilégié,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par ordre de préférence les options 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suivantes:</a:t>
            </a:r>
          </a:p>
          <a:p>
            <a:pPr lvl="0">
              <a:buNone/>
            </a:pP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prise de participations croisées à hauteur de 10%,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la vente en concertation avec Séolis de la participation détenue par Sorégies à un partenaire industriel ou financier et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la vente à un partenaire industriel de 10% de chacune des sociétés.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vente à un fond d’investissement  spécialisé dans la gestion de crise pourra être envisagée en dernier ressort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800100" lvl="1" indent="-3429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fusion, totale ou partielle, n’est plus un sujet immédiat même si elle peut présenter un intérêt à moyen terme.</a:t>
            </a:r>
          </a:p>
          <a:p>
            <a:pPr marL="800100" lvl="1" indent="-3429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quo est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innaceptable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  <a:buFontTx/>
              <a:buChar char="-"/>
            </a:pPr>
            <a:endParaRPr lang="fr-FR" sz="1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95262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144" y="165100"/>
            <a:ext cx="8229600" cy="7239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Possitionnement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des parties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8" y="1134282"/>
            <a:ext cx="6129748" cy="4542261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Sur la base des diverses discussion avec Séolis, il ressort que: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prise de participations croisées à hauteur de 10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% est privilégiée comme premier pas à une éventuelle fusion, envisagée uniquement à moyen terme.</a:t>
            </a: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en concertation avec Séolis de la participation détenue par Sorégies à un partenaire industriel ou financier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peut être une option. Dans ce cas, Séolis privilégie la vente à un « sleeping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partner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 » financier.</a:t>
            </a: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à un partenaire industriel de 10% de chacune des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sociétés n’a pas été mentionné par Séolis comme un pré-requis à une vente de son propre capital à un tiers. Sorégies pourra l’envisager dans la suite du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vente dans un but stratégique ou de levée de fonds.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à un fond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d’investissement  spécialisé dans la gestion de crise, qui pourra être envisagée en dernier ressort, n’a pas été mentionnée à Séolis.</a:t>
            </a:r>
          </a:p>
          <a:p>
            <a:pPr marL="444500" lvl="1" indent="-342900">
              <a:buFont typeface="+mj-lt"/>
              <a:buAutoNum type="arabicPeriod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fusion, totale ou partielle, n’est plus un sujet immédiat même si elle peut présenter un intérêt à moyen terme.</a:t>
            </a:r>
          </a:p>
          <a:p>
            <a:pPr marL="844550" lvl="2" indent="-34290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quo est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innaceptable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87" y="867094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9471" y="751291"/>
            <a:ext cx="1141279" cy="929834"/>
          </a:xfrm>
          <a:prstGeom prst="rect">
            <a:avLst/>
          </a:prstGeom>
          <a:noFill/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6996223" y="1137825"/>
            <a:ext cx="1850066" cy="45263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251404" y="1743444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1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219506" y="25444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2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7181406" y="32429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3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7206806" y="40176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4</a:t>
            </a:r>
            <a:endParaRPr lang="fr-FR" dirty="0"/>
          </a:p>
        </p:txBody>
      </p:sp>
      <p:pic>
        <p:nvPicPr>
          <p:cNvPr id="102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8753" y="1231900"/>
            <a:ext cx="682447" cy="812342"/>
          </a:xfrm>
          <a:prstGeom prst="rect">
            <a:avLst/>
          </a:prstGeom>
          <a:noFill/>
        </p:spPr>
      </p:pic>
      <p:pic>
        <p:nvPicPr>
          <p:cNvPr id="15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8753" y="2044700"/>
            <a:ext cx="682447" cy="812342"/>
          </a:xfrm>
          <a:prstGeom prst="rect">
            <a:avLst/>
          </a:prstGeom>
          <a:noFill/>
        </p:spPr>
      </p:pic>
      <p:pic>
        <p:nvPicPr>
          <p:cNvPr id="1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153" y="4203700"/>
            <a:ext cx="682447" cy="812342"/>
          </a:xfrm>
          <a:prstGeom prst="rect">
            <a:avLst/>
          </a:prstGeom>
          <a:noFill/>
        </p:spPr>
      </p:pic>
      <p:pic>
        <p:nvPicPr>
          <p:cNvPr id="17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6853" y="4787900"/>
            <a:ext cx="682447" cy="812342"/>
          </a:xfrm>
          <a:prstGeom prst="rect">
            <a:avLst/>
          </a:prstGeom>
          <a:noFill/>
        </p:spPr>
      </p:pic>
      <p:sp>
        <p:nvSpPr>
          <p:cNvPr id="18" name="ZoneTexte 17"/>
          <p:cNvSpPr txBox="1"/>
          <p:nvPr/>
        </p:nvSpPr>
        <p:spPr>
          <a:xfrm>
            <a:off x="457200" y="5377218"/>
            <a:ext cx="8407400" cy="1214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Les positionnements de des parties sont </a:t>
            </a:r>
            <a:r>
              <a:rPr lang="fr-FR" sz="1600" dirty="0" err="1" smtClean="0">
                <a:solidFill>
                  <a:schemeClr val="tx1"/>
                </a:solidFill>
              </a:rPr>
              <a:t>tres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smtClean="0">
                <a:solidFill>
                  <a:schemeClr val="tx1"/>
                </a:solidFill>
              </a:rPr>
              <a:t>proches (si nous ne </a:t>
            </a:r>
            <a:r>
              <a:rPr lang="fr-FR" sz="1600" dirty="0" err="1" smtClean="0">
                <a:solidFill>
                  <a:schemeClr val="tx1"/>
                </a:solidFill>
              </a:rPr>
              <a:t>considerons</a:t>
            </a:r>
            <a:r>
              <a:rPr lang="fr-FR" sz="1600" dirty="0" smtClean="0">
                <a:solidFill>
                  <a:schemeClr val="tx1"/>
                </a:solidFill>
              </a:rPr>
              <a:t> pas des aspect </a:t>
            </a:r>
            <a:r>
              <a:rPr lang="fr-FR" sz="1600" dirty="0" err="1" smtClean="0">
                <a:solidFill>
                  <a:schemeClr val="tx1"/>
                </a:solidFill>
              </a:rPr>
              <a:t>finnacier</a:t>
            </a:r>
            <a:r>
              <a:rPr lang="fr-FR" sz="1600" dirty="0" smtClean="0">
                <a:solidFill>
                  <a:schemeClr val="tx1"/>
                </a:solidFill>
              </a:rPr>
              <a:t>): </a:t>
            </a:r>
            <a:r>
              <a:rPr lang="fr-FR" sz="1600" dirty="0" smtClean="0">
                <a:solidFill>
                  <a:schemeClr val="tx1"/>
                </a:solidFill>
              </a:rPr>
              <a:t>L’</a:t>
            </a:r>
            <a:r>
              <a:rPr lang="fr-FR" sz="1600" dirty="0" err="1" smtClean="0">
                <a:solidFill>
                  <a:schemeClr val="tx1"/>
                </a:solidFill>
              </a:rPr>
              <a:t>idee</a:t>
            </a:r>
            <a:r>
              <a:rPr lang="fr-FR" sz="1600" dirty="0" smtClean="0">
                <a:solidFill>
                  <a:schemeClr val="tx1"/>
                </a:solidFill>
              </a:rPr>
              <a:t> de fusion reste valable (pas dans le court terme) et la solution pour sortir de l’impasse devrait respecter l’objective du long </a:t>
            </a:r>
            <a:r>
              <a:rPr lang="fr-FR" sz="1600" dirty="0" smtClean="0">
                <a:solidFill>
                  <a:schemeClr val="tx1"/>
                </a:solidFill>
              </a:rPr>
              <a:t>terme. </a:t>
            </a:r>
            <a:r>
              <a:rPr lang="fr-FR" sz="1600" dirty="0" err="1" smtClean="0">
                <a:solidFill>
                  <a:schemeClr val="tx1"/>
                </a:solidFill>
              </a:rPr>
              <a:t>Detras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estos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posiciones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existen</a:t>
            </a:r>
            <a:r>
              <a:rPr lang="fr-FR" sz="1600" dirty="0" smtClean="0">
                <a:solidFill>
                  <a:schemeClr val="tx1"/>
                </a:solidFill>
              </a:rPr>
              <a:t> grandes </a:t>
            </a:r>
            <a:r>
              <a:rPr lang="fr-FR" sz="1600" dirty="0" err="1" smtClean="0">
                <a:solidFill>
                  <a:schemeClr val="tx1"/>
                </a:solidFill>
              </a:rPr>
              <a:t>incognitas</a:t>
            </a:r>
            <a:r>
              <a:rPr lang="fr-FR" sz="1600" dirty="0" smtClean="0">
                <a:solidFill>
                  <a:schemeClr val="tx1"/>
                </a:solidFill>
              </a:rPr>
              <a:t>: las </a:t>
            </a:r>
            <a:r>
              <a:rPr lang="fr-FR" sz="1600" dirty="0" err="1" smtClean="0">
                <a:solidFill>
                  <a:schemeClr val="tx1"/>
                </a:solidFill>
              </a:rPr>
              <a:t>opcion</a:t>
            </a:r>
            <a:r>
              <a:rPr lang="fr-FR" sz="1600" dirty="0" smtClean="0">
                <a:solidFill>
                  <a:schemeClr val="tx1"/>
                </a:solidFill>
              </a:rPr>
              <a:t> 1 solo </a:t>
            </a:r>
            <a:r>
              <a:rPr lang="fr-FR" sz="1600" dirty="0" err="1" smtClean="0">
                <a:solidFill>
                  <a:schemeClr val="tx1"/>
                </a:solidFill>
              </a:rPr>
              <a:t>tiene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sentido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enmarcada</a:t>
            </a:r>
            <a:r>
              <a:rPr lang="fr-FR" sz="1600" dirty="0" smtClean="0">
                <a:solidFill>
                  <a:schemeClr val="tx1"/>
                </a:solidFill>
              </a:rPr>
              <a:t> en un </a:t>
            </a:r>
            <a:r>
              <a:rPr lang="fr-FR" sz="1600" dirty="0" err="1" smtClean="0">
                <a:solidFill>
                  <a:schemeClr val="tx1"/>
                </a:solidFill>
              </a:rPr>
              <a:t>proceso</a:t>
            </a:r>
            <a:r>
              <a:rPr lang="fr-FR" sz="1600" dirty="0" smtClean="0">
                <a:solidFill>
                  <a:schemeClr val="tx1"/>
                </a:solidFill>
              </a:rPr>
              <a:t> de fusion a medio </a:t>
            </a:r>
            <a:r>
              <a:rPr lang="fr-FR" sz="1600" dirty="0" err="1" smtClean="0">
                <a:solidFill>
                  <a:schemeClr val="tx1"/>
                </a:solidFill>
              </a:rPr>
              <a:t>plazo</a:t>
            </a:r>
            <a:r>
              <a:rPr lang="fr-FR" sz="1600" dirty="0" smtClean="0">
                <a:solidFill>
                  <a:schemeClr val="tx1"/>
                </a:solidFill>
              </a:rPr>
              <a:t> y </a:t>
            </a:r>
            <a:r>
              <a:rPr lang="fr-FR" sz="1600" dirty="0" err="1" smtClean="0">
                <a:solidFill>
                  <a:schemeClr val="tx1"/>
                </a:solidFill>
              </a:rPr>
              <a:t>tanto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esta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opcion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como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opcion</a:t>
            </a:r>
            <a:r>
              <a:rPr lang="fr-FR" sz="1600" dirty="0" smtClean="0">
                <a:solidFill>
                  <a:schemeClr val="tx1"/>
                </a:solidFill>
              </a:rPr>
              <a:t> 2 </a:t>
            </a:r>
            <a:r>
              <a:rPr lang="fr-FR" sz="1600" dirty="0" err="1" smtClean="0">
                <a:solidFill>
                  <a:schemeClr val="tx1"/>
                </a:solidFill>
              </a:rPr>
              <a:t>pasan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acuerdos</a:t>
            </a:r>
            <a:r>
              <a:rPr lang="fr-FR" sz="1600" dirty="0" smtClean="0">
                <a:solidFill>
                  <a:schemeClr val="tx1"/>
                </a:solidFill>
              </a:rPr>
              <a:t> sobre l as </a:t>
            </a:r>
            <a:r>
              <a:rPr lang="fr-FR" sz="1600" dirty="0" err="1" smtClean="0">
                <a:solidFill>
                  <a:schemeClr val="tx1"/>
                </a:solidFill>
              </a:rPr>
              <a:t>modalidades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financieras</a:t>
            </a:r>
            <a:endParaRPr lang="fr-FR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1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– Objective Fusion (1/x)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4411756" y="1314264"/>
            <a:ext cx="3055844" cy="2725161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16" name="Rectangle 15"/>
          <p:cNvSpPr/>
          <p:nvPr/>
        </p:nvSpPr>
        <p:spPr>
          <a:xfrm>
            <a:off x="2820632" y="1334909"/>
            <a:ext cx="1036924" cy="2725161"/>
          </a:xfrm>
          <a:prstGeom prst="rect">
            <a:avLst/>
          </a:prstGeom>
          <a:gradFill>
            <a:gsLst>
              <a:gs pos="0">
                <a:schemeClr val="accent1">
                  <a:lumMod val="61000"/>
                  <a:lumOff val="39000"/>
                  <a:alpha val="98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7" name="ZoneTexte 6"/>
          <p:cNvSpPr txBox="1"/>
          <p:nvPr/>
        </p:nvSpPr>
        <p:spPr>
          <a:xfrm>
            <a:off x="1300049" y="2432594"/>
            <a:ext cx="729687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 smtClean="0"/>
              <a:t>Fusion</a:t>
            </a:r>
            <a:endParaRPr lang="fr-FR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3072034" y="1730414"/>
            <a:ext cx="47481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 smtClean="0"/>
              <a:t>Oui</a:t>
            </a:r>
            <a:endParaRPr lang="fr-FR" sz="1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3072034" y="3190914"/>
            <a:ext cx="53412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 smtClean="0"/>
              <a:t>Non</a:t>
            </a:r>
            <a:endParaRPr lang="fr-FR" sz="1600" dirty="0"/>
          </a:p>
        </p:txBody>
      </p:sp>
      <p:sp>
        <p:nvSpPr>
          <p:cNvPr id="32" name="ZoneTexte 31"/>
          <p:cNvSpPr txBox="1"/>
          <p:nvPr/>
        </p:nvSpPr>
        <p:spPr>
          <a:xfrm>
            <a:off x="2875826" y="4236328"/>
            <a:ext cx="926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Stratégie</a:t>
            </a:r>
            <a:endParaRPr lang="fr-FR" sz="1600" dirty="0"/>
          </a:p>
        </p:txBody>
      </p:sp>
      <p:sp>
        <p:nvSpPr>
          <p:cNvPr id="33" name="ZoneTexte 32"/>
          <p:cNvSpPr txBox="1"/>
          <p:nvPr/>
        </p:nvSpPr>
        <p:spPr>
          <a:xfrm>
            <a:off x="5622489" y="4241661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Tactique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457200" y="4572000"/>
            <a:ext cx="8407400" cy="1841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r>
              <a:rPr lang="fr-FR" sz="1600" dirty="0" err="1" smtClean="0">
                <a:solidFill>
                  <a:schemeClr val="tx1"/>
                </a:solidFill>
              </a:rPr>
              <a:t>Tras</a:t>
            </a:r>
            <a:r>
              <a:rPr lang="fr-FR" sz="1600" dirty="0" smtClean="0">
                <a:solidFill>
                  <a:schemeClr val="tx1"/>
                </a:solidFill>
              </a:rPr>
              <a:t> las </a:t>
            </a:r>
            <a:r>
              <a:rPr lang="fr-FR" sz="1600" dirty="0" err="1" smtClean="0">
                <a:solidFill>
                  <a:schemeClr val="tx1"/>
                </a:solidFill>
              </a:rPr>
              <a:t>reuniones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mantenidas</a:t>
            </a:r>
            <a:r>
              <a:rPr lang="fr-FR" sz="1600" dirty="0" smtClean="0">
                <a:solidFill>
                  <a:schemeClr val="tx1"/>
                </a:solidFill>
              </a:rPr>
              <a:t> con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compañias</a:t>
            </a:r>
            <a:r>
              <a:rPr lang="fr-FR" sz="1600" dirty="0" smtClean="0">
                <a:solidFill>
                  <a:schemeClr val="tx1"/>
                </a:solidFill>
              </a:rPr>
              <a:t>, las dos </a:t>
            </a:r>
            <a:r>
              <a:rPr lang="fr-FR" sz="1600" dirty="0" err="1" smtClean="0">
                <a:solidFill>
                  <a:schemeClr val="tx1"/>
                </a:solidFill>
              </a:rPr>
              <a:t>quieren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seguir</a:t>
            </a:r>
            <a:r>
              <a:rPr lang="fr-FR" sz="1600" dirty="0" smtClean="0">
                <a:solidFill>
                  <a:schemeClr val="tx1"/>
                </a:solidFill>
              </a:rPr>
              <a:t> en el </a:t>
            </a:r>
            <a:r>
              <a:rPr lang="fr-FR" sz="1600" dirty="0" err="1" smtClean="0">
                <a:solidFill>
                  <a:schemeClr val="tx1"/>
                </a:solidFill>
              </a:rPr>
              <a:t>camino</a:t>
            </a:r>
            <a:r>
              <a:rPr lang="fr-FR" sz="1600" dirty="0" smtClean="0">
                <a:solidFill>
                  <a:schemeClr val="tx1"/>
                </a:solidFill>
              </a:rPr>
              <a:t> de la fusion. La conclusion </a:t>
            </a:r>
            <a:r>
              <a:rPr lang="fr-FR" sz="1600" dirty="0" err="1" smtClean="0">
                <a:solidFill>
                  <a:schemeClr val="tx1"/>
                </a:solidFill>
              </a:rPr>
              <a:t>inmediata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seria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cualquier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tactica</a:t>
            </a:r>
            <a:r>
              <a:rPr lang="fr-FR" sz="1600" dirty="0" smtClean="0">
                <a:solidFill>
                  <a:schemeClr val="tx1"/>
                </a:solidFill>
              </a:rPr>
              <a:t> para salir de la </a:t>
            </a:r>
            <a:r>
              <a:rPr lang="fr-FR" sz="1600" dirty="0" err="1" smtClean="0">
                <a:solidFill>
                  <a:schemeClr val="tx1"/>
                </a:solidFill>
              </a:rPr>
              <a:t>actual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situacion</a:t>
            </a:r>
            <a:r>
              <a:rPr lang="fr-FR" sz="1600" dirty="0" smtClean="0">
                <a:solidFill>
                  <a:schemeClr val="tx1"/>
                </a:solidFill>
              </a:rPr>
              <a:t> de Impasse, </a:t>
            </a:r>
            <a:r>
              <a:rPr lang="fr-FR" sz="1600" dirty="0" err="1" smtClean="0">
                <a:solidFill>
                  <a:schemeClr val="tx1"/>
                </a:solidFill>
              </a:rPr>
              <a:t>deberia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respetar</a:t>
            </a:r>
            <a:r>
              <a:rPr lang="fr-FR" sz="1600" dirty="0" smtClean="0">
                <a:solidFill>
                  <a:schemeClr val="tx1"/>
                </a:solidFill>
              </a:rPr>
              <a:t> este </a:t>
            </a:r>
            <a:r>
              <a:rPr lang="fr-FR" sz="1600" dirty="0" err="1" smtClean="0">
                <a:solidFill>
                  <a:schemeClr val="tx1"/>
                </a:solidFill>
              </a:rPr>
              <a:t>objetivo</a:t>
            </a:r>
            <a:r>
              <a:rPr lang="fr-FR" sz="1600" dirty="0" smtClean="0">
                <a:solidFill>
                  <a:schemeClr val="tx1"/>
                </a:solidFill>
              </a:rPr>
              <a:t> final.</a:t>
            </a:r>
          </a:p>
          <a:p>
            <a:pPr marL="161925" indent="-342900"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No </a:t>
            </a:r>
            <a:r>
              <a:rPr lang="fr-FR" sz="1600" dirty="0" err="1" smtClean="0">
                <a:solidFill>
                  <a:schemeClr val="tx1"/>
                </a:solidFill>
              </a:rPr>
              <a:t>obstante</a:t>
            </a:r>
            <a:r>
              <a:rPr lang="fr-FR" sz="1600" dirty="0" smtClean="0">
                <a:solidFill>
                  <a:schemeClr val="tx1"/>
                </a:solidFill>
              </a:rPr>
              <a:t>, en este </a:t>
            </a:r>
            <a:r>
              <a:rPr lang="fr-FR" sz="1600" dirty="0" err="1" smtClean="0">
                <a:solidFill>
                  <a:schemeClr val="tx1"/>
                </a:solidFill>
              </a:rPr>
              <a:t>momento</a:t>
            </a:r>
            <a:r>
              <a:rPr lang="fr-FR" sz="1600" dirty="0" smtClean="0">
                <a:solidFill>
                  <a:schemeClr val="tx1"/>
                </a:solidFill>
              </a:rPr>
              <a:t> de la </a:t>
            </a:r>
            <a:r>
              <a:rPr lang="fr-FR" sz="1600" dirty="0" err="1" smtClean="0">
                <a:solidFill>
                  <a:schemeClr val="tx1"/>
                </a:solidFill>
              </a:rPr>
              <a:t>mision</a:t>
            </a:r>
            <a:r>
              <a:rPr lang="fr-FR" sz="1600" dirty="0" smtClean="0">
                <a:solidFill>
                  <a:schemeClr val="tx1"/>
                </a:solidFill>
              </a:rPr>
              <a:t>, </a:t>
            </a:r>
            <a:r>
              <a:rPr lang="fr-FR" sz="1600" dirty="0" err="1" smtClean="0">
                <a:solidFill>
                  <a:schemeClr val="tx1"/>
                </a:solidFill>
              </a:rPr>
              <a:t>cabe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preguntarse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por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pertinencia</a:t>
            </a:r>
            <a:r>
              <a:rPr lang="fr-FR" sz="1600" dirty="0" smtClean="0">
                <a:solidFill>
                  <a:schemeClr val="tx1"/>
                </a:solidFill>
              </a:rPr>
              <a:t> de la fusion, si </a:t>
            </a:r>
            <a:r>
              <a:rPr lang="fr-FR" sz="1600" dirty="0" err="1" smtClean="0">
                <a:solidFill>
                  <a:schemeClr val="tx1"/>
                </a:solidFill>
              </a:rPr>
              <a:t>tiene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sentido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industrial</a:t>
            </a:r>
            <a:r>
              <a:rPr lang="fr-FR" sz="1600" dirty="0" smtClean="0">
                <a:solidFill>
                  <a:schemeClr val="tx1"/>
                </a:solidFill>
              </a:rPr>
              <a:t> y si es viable. </a:t>
            </a:r>
          </a:p>
        </p:txBody>
      </p:sp>
      <p:cxnSp>
        <p:nvCxnSpPr>
          <p:cNvPr id="24" name="Connecteur en angle 23"/>
          <p:cNvCxnSpPr>
            <a:stCxn id="7" idx="3"/>
            <a:endCxn id="15" idx="1"/>
          </p:cNvCxnSpPr>
          <p:nvPr/>
        </p:nvCxnSpPr>
        <p:spPr>
          <a:xfrm>
            <a:off x="2029736" y="2601871"/>
            <a:ext cx="1042298" cy="75832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>
            <a:stCxn id="7" idx="3"/>
            <a:endCxn id="14" idx="1"/>
          </p:cNvCxnSpPr>
          <p:nvPr/>
        </p:nvCxnSpPr>
        <p:spPr>
          <a:xfrm flipV="1">
            <a:off x="2029736" y="1899691"/>
            <a:ext cx="1042298" cy="70218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14" idx="3"/>
            <a:endCxn id="38" idx="1"/>
          </p:cNvCxnSpPr>
          <p:nvPr/>
        </p:nvCxnSpPr>
        <p:spPr>
          <a:xfrm>
            <a:off x="3546844" y="1899691"/>
            <a:ext cx="1533156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ngle 36"/>
          <p:cNvCxnSpPr>
            <a:stCxn id="15" idx="3"/>
            <a:endCxn id="45" idx="1"/>
          </p:cNvCxnSpPr>
          <p:nvPr/>
        </p:nvCxnSpPr>
        <p:spPr>
          <a:xfrm>
            <a:off x="3606155" y="3360191"/>
            <a:ext cx="1473845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ccolade ouvrante 37"/>
          <p:cNvSpPr/>
          <p:nvPr/>
        </p:nvSpPr>
        <p:spPr>
          <a:xfrm>
            <a:off x="5080000" y="1385341"/>
            <a:ext cx="266700" cy="10287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/>
          <p:cNvSpPr txBox="1"/>
          <p:nvPr/>
        </p:nvSpPr>
        <p:spPr>
          <a:xfrm>
            <a:off x="5500273" y="1484193"/>
            <a:ext cx="671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1600" dirty="0" smtClean="0"/>
              <a:t>…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600" dirty="0" smtClean="0"/>
              <a:t>…</a:t>
            </a:r>
          </a:p>
          <a:p>
            <a:pPr marL="342900" indent="-342900"/>
            <a:r>
              <a:rPr lang="fr-FR" sz="1600" dirty="0" smtClean="0"/>
              <a:t>…</a:t>
            </a:r>
            <a:endParaRPr lang="fr-FR" sz="1600" dirty="0"/>
          </a:p>
        </p:txBody>
      </p:sp>
      <p:sp>
        <p:nvSpPr>
          <p:cNvPr id="45" name="Accolade ouvrante 44"/>
          <p:cNvSpPr/>
          <p:nvPr/>
        </p:nvSpPr>
        <p:spPr>
          <a:xfrm>
            <a:off x="5080000" y="2845841"/>
            <a:ext cx="266700" cy="10287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/>
          <p:cNvSpPr txBox="1"/>
          <p:nvPr/>
        </p:nvSpPr>
        <p:spPr>
          <a:xfrm>
            <a:off x="5500273" y="2944693"/>
            <a:ext cx="671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1600" dirty="0" smtClean="0"/>
              <a:t>…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600" dirty="0" smtClean="0"/>
              <a:t>…</a:t>
            </a:r>
          </a:p>
          <a:p>
            <a:pPr marL="342900" indent="-342900"/>
            <a:r>
              <a:rPr lang="fr-FR" sz="1600" dirty="0" smtClean="0"/>
              <a:t>…</a:t>
            </a:r>
            <a:endParaRPr lang="fr-FR" sz="1600" dirty="0"/>
          </a:p>
        </p:txBody>
      </p:sp>
      <p:sp>
        <p:nvSpPr>
          <p:cNvPr id="22" name="ZoneTexte 21"/>
          <p:cNvSpPr txBox="1"/>
          <p:nvPr/>
        </p:nvSpPr>
        <p:spPr>
          <a:xfrm>
            <a:off x="464024" y="1269242"/>
            <a:ext cx="1897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</a:t>
            </a:r>
            <a:r>
              <a:rPr lang="fr-FR" dirty="0" err="1" smtClean="0"/>
              <a:t>opcion</a:t>
            </a:r>
            <a:r>
              <a:rPr lang="fr-FR" dirty="0" smtClean="0"/>
              <a:t> 1 solo 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74903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– Objective Fusion (1/x): Vision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96490299"/>
              </p:ext>
            </p:extLst>
          </p:nvPr>
        </p:nvGraphicFramePr>
        <p:xfrm>
          <a:off x="533400" y="1187871"/>
          <a:ext cx="8181975" cy="3638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00"/>
                <a:gridCol w="2495550"/>
                <a:gridCol w="2828925"/>
              </a:tblGrid>
              <a:tr h="37489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Sorégies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Sujet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Séolis</a:t>
                      </a:r>
                      <a:endParaRPr lang="fr-FR" sz="16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Politique expansive</a:t>
                      </a:r>
                      <a:r>
                        <a:rPr lang="fr-FR" sz="1200" dirty="0" smtClean="0"/>
                        <a:t>: </a:t>
                      </a:r>
                      <a:r>
                        <a:rPr lang="fr-FR" sz="1200" dirty="0" err="1" smtClean="0"/>
                        <a:t>Soregies</a:t>
                      </a:r>
                      <a:r>
                        <a:rPr lang="fr-FR" sz="1200" dirty="0" smtClean="0"/>
                        <a:t> envisage la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err="1" smtClean="0"/>
                        <a:t>creation</a:t>
                      </a:r>
                      <a:r>
                        <a:rPr lang="fr-FR" sz="1200" baseline="0" dirty="0" smtClean="0"/>
                        <a:t> de un </a:t>
                      </a:r>
                      <a:r>
                        <a:rPr lang="fr-FR" sz="1200" baseline="0" dirty="0" err="1" smtClean="0"/>
                        <a:t>troisieme</a:t>
                      </a:r>
                      <a:r>
                        <a:rPr lang="fr-FR" sz="1200" baseline="0" dirty="0" smtClean="0"/>
                        <a:t> operateur </a:t>
                      </a:r>
                      <a:r>
                        <a:rPr lang="fr-FR" sz="1200" baseline="0" dirty="0" err="1" smtClean="0"/>
                        <a:t>integral</a:t>
                      </a:r>
                      <a:r>
                        <a:rPr lang="fr-FR" sz="1200" baseline="0" dirty="0" smtClean="0"/>
                        <a:t> a niveau national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Développement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Politique </a:t>
                      </a:r>
                      <a:r>
                        <a:rPr lang="fr-FR" sz="1200" b="1" dirty="0" smtClean="0"/>
                        <a:t>défensive</a:t>
                      </a:r>
                      <a:r>
                        <a:rPr lang="fr-FR" sz="1200" dirty="0" smtClean="0"/>
                        <a:t>: </a:t>
                      </a:r>
                      <a:r>
                        <a:rPr lang="fr-FR" sz="1200" dirty="0" err="1" smtClean="0"/>
                        <a:t>Seolis</a:t>
                      </a:r>
                      <a:r>
                        <a:rPr lang="fr-FR" sz="1200" dirty="0" smtClean="0"/>
                        <a:t> cherche </a:t>
                      </a:r>
                      <a:r>
                        <a:rPr lang="fr-FR" sz="1200" dirty="0" err="1" smtClean="0"/>
                        <a:t>proteger</a:t>
                      </a:r>
                      <a:r>
                        <a:rPr lang="fr-FR" sz="1200" dirty="0" smtClean="0"/>
                        <a:t> la</a:t>
                      </a:r>
                      <a:r>
                        <a:rPr lang="fr-FR" sz="1200" baseline="0" dirty="0" smtClean="0"/>
                        <a:t> position </a:t>
                      </a:r>
                      <a:r>
                        <a:rPr lang="fr-FR" sz="1200" baseline="0" dirty="0" err="1" smtClean="0"/>
                        <a:t>actual</a:t>
                      </a:r>
                      <a:r>
                        <a:rPr lang="fr-FR" sz="1200" baseline="0" dirty="0" smtClean="0"/>
                        <a:t> des attaques des concurrents</a:t>
                      </a:r>
                      <a:endParaRPr lang="fr-FR" sz="1200" dirty="0"/>
                    </a:p>
                  </a:txBody>
                  <a:tcPr/>
                </a:tc>
              </a:tr>
              <a:tr h="49986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Accès à la production comme moyen d’</a:t>
                      </a:r>
                      <a:r>
                        <a:rPr lang="fr-FR" sz="1200" b="1" dirty="0" smtClean="0"/>
                        <a:t>indépendance</a:t>
                      </a:r>
                      <a:r>
                        <a:rPr lang="fr-FR" sz="1200" dirty="0" smtClean="0"/>
                        <a:t> et  positionnement dans le marché </a:t>
                      </a:r>
                      <a:r>
                        <a:rPr lang="fr-FR" sz="1200" dirty="0" err="1" smtClean="0"/>
                        <a:t>liberalisé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Production / Approvisionnement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err="1" smtClean="0"/>
                        <a:t>Acces</a:t>
                      </a:r>
                      <a:r>
                        <a:rPr lang="fr-FR" sz="1200" dirty="0" smtClean="0"/>
                        <a:t> a la </a:t>
                      </a:r>
                      <a:r>
                        <a:rPr lang="fr-FR" sz="1200" dirty="0" err="1" smtClean="0"/>
                        <a:t>Productiion</a:t>
                      </a:r>
                      <a:r>
                        <a:rPr lang="fr-FR" sz="1200" baseline="0" dirty="0" smtClean="0"/>
                        <a:t> comme </a:t>
                      </a:r>
                      <a:r>
                        <a:rPr lang="fr-FR" sz="1200" b="1" baseline="0" dirty="0" smtClean="0"/>
                        <a:t>couverture</a:t>
                      </a:r>
                      <a:r>
                        <a:rPr lang="fr-FR" sz="1200" baseline="0" dirty="0" smtClean="0"/>
                        <a:t> dans la fourniture</a:t>
                      </a:r>
                      <a:r>
                        <a:rPr lang="fr-FR" sz="1200" dirty="0" smtClean="0"/>
                        <a:t> de ses propres clients</a:t>
                      </a:r>
                      <a:endParaRPr lang="fr-FR" sz="1200" dirty="0"/>
                    </a:p>
                  </a:txBody>
                  <a:tcPr/>
                </a:tc>
              </a:tr>
              <a:tr h="70293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Opportuniste</a:t>
                      </a:r>
                      <a:r>
                        <a:rPr lang="fr-FR" sz="1200" dirty="0" smtClean="0"/>
                        <a:t>:</a:t>
                      </a:r>
                      <a:r>
                        <a:rPr lang="fr-FR" sz="1200" baseline="0" dirty="0" smtClean="0"/>
                        <a:t> comme chemin pour </a:t>
                      </a:r>
                      <a:r>
                        <a:rPr lang="fr-FR" sz="1200" baseline="0" dirty="0" err="1" smtClean="0"/>
                        <a:t>acceder</a:t>
                      </a:r>
                      <a:r>
                        <a:rPr lang="fr-FR" sz="1200" baseline="0" dirty="0" smtClean="0"/>
                        <a:t> aux moyens </a:t>
                      </a:r>
                      <a:r>
                        <a:rPr lang="fr-FR" sz="1200" baseline="0" dirty="0" err="1" smtClean="0"/>
                        <a:t>necesaires</a:t>
                      </a:r>
                      <a:r>
                        <a:rPr lang="fr-FR" sz="1200" baseline="0" dirty="0" smtClean="0"/>
                        <a:t> dans la politique d’expansion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Partenaire Industriel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baseline="0" dirty="0" smtClean="0"/>
                        <a:t>Protection</a:t>
                      </a:r>
                      <a:r>
                        <a:rPr lang="fr-FR" sz="1200" dirty="0" smtClean="0"/>
                        <a:t>. L’</a:t>
                      </a:r>
                      <a:r>
                        <a:rPr lang="fr-FR" sz="1200" dirty="0" err="1" smtClean="0"/>
                        <a:t>approach</a:t>
                      </a:r>
                      <a:r>
                        <a:rPr lang="fr-FR" sz="1200" baseline="0" dirty="0" smtClean="0"/>
                        <a:t> a Gdf Suez ou a </a:t>
                      </a:r>
                      <a:r>
                        <a:rPr lang="fr-FR" sz="1200" baseline="0" dirty="0" err="1" smtClean="0"/>
                        <a:t>Soregies</a:t>
                      </a:r>
                      <a:r>
                        <a:rPr lang="fr-FR" sz="1200" baseline="0" dirty="0" smtClean="0"/>
                        <a:t> est un pas dans la </a:t>
                      </a:r>
                      <a:r>
                        <a:rPr lang="fr-FR" sz="1200" baseline="0" dirty="0" err="1" smtClean="0"/>
                        <a:t>necesité</a:t>
                      </a:r>
                      <a:r>
                        <a:rPr lang="fr-FR" sz="1200" baseline="0" dirty="0" smtClean="0"/>
                        <a:t> de </a:t>
                      </a:r>
                      <a:r>
                        <a:rPr lang="fr-FR" sz="1200" baseline="0" dirty="0" err="1" smtClean="0"/>
                        <a:t>proteger</a:t>
                      </a:r>
                      <a:r>
                        <a:rPr lang="fr-FR" sz="1200" baseline="0" dirty="0" smtClean="0"/>
                        <a:t> le </a:t>
                      </a:r>
                      <a:r>
                        <a:rPr lang="fr-FR" sz="1200" baseline="0" dirty="0" err="1" smtClean="0"/>
                        <a:t>status</a:t>
                      </a:r>
                      <a:r>
                        <a:rPr lang="fr-FR" sz="1200" baseline="0" dirty="0" smtClean="0"/>
                        <a:t> quo</a:t>
                      </a:r>
                      <a:endParaRPr lang="fr-FR" sz="12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aseline="0" dirty="0" smtClean="0"/>
                        <a:t>Alterna, </a:t>
                      </a:r>
                      <a:r>
                        <a:rPr lang="fr-FR" sz="1200" b="1" baseline="0" dirty="0" err="1" smtClean="0"/>
                        <a:t>premiere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err="1" smtClean="0"/>
                        <a:t>plataforme</a:t>
                      </a:r>
                      <a:r>
                        <a:rPr lang="fr-FR" sz="1200" baseline="0" dirty="0" smtClean="0"/>
                        <a:t> ELD pour la vente libre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Fourniture</a:t>
                      </a:r>
                      <a:r>
                        <a:rPr lang="fr-FR" sz="1400" baseline="0" dirty="0" smtClean="0"/>
                        <a:t> a clients </a:t>
                      </a:r>
                      <a:r>
                        <a:rPr lang="fr-FR" sz="1400" baseline="0" dirty="0" err="1" smtClean="0"/>
                        <a:t>liberalisés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Hésitation</a:t>
                      </a:r>
                      <a:r>
                        <a:rPr lang="fr-FR" sz="1200" dirty="0" smtClean="0"/>
                        <a:t> dans la </a:t>
                      </a:r>
                      <a:r>
                        <a:rPr lang="fr-FR" sz="1200" dirty="0" err="1" smtClean="0"/>
                        <a:t>creation</a:t>
                      </a:r>
                      <a:r>
                        <a:rPr lang="fr-FR" sz="1200" baseline="0" dirty="0" smtClean="0"/>
                        <a:t> de un </a:t>
                      </a:r>
                      <a:r>
                        <a:rPr lang="fr-FR" sz="1200" baseline="0" dirty="0" err="1" smtClean="0"/>
                        <a:t>vehicule</a:t>
                      </a:r>
                      <a:r>
                        <a:rPr lang="fr-FR" sz="1200" baseline="0" dirty="0" smtClean="0"/>
                        <a:t> de </a:t>
                      </a:r>
                      <a:r>
                        <a:rPr lang="fr-FR" sz="1200" baseline="0" dirty="0" err="1" smtClean="0"/>
                        <a:t>commercialisatioin</a:t>
                      </a:r>
                      <a:r>
                        <a:rPr lang="fr-FR" sz="1200" baseline="0" dirty="0" smtClean="0"/>
                        <a:t>: avec ou sans </a:t>
                      </a:r>
                      <a:r>
                        <a:rPr lang="fr-FR" sz="1200" baseline="0" dirty="0" err="1" smtClean="0"/>
                        <a:t>GdF</a:t>
                      </a:r>
                      <a:r>
                        <a:rPr lang="fr-FR" sz="1200" baseline="0" dirty="0" smtClean="0"/>
                        <a:t> Suez,  </a:t>
                      </a:r>
                      <a:r>
                        <a:rPr lang="fr-FR" sz="1200" baseline="0" dirty="0" err="1" smtClean="0"/>
                        <a:t>Soregies</a:t>
                      </a:r>
                      <a:r>
                        <a:rPr lang="fr-FR" sz="1200" baseline="0" dirty="0" smtClean="0"/>
                        <a:t>. </a:t>
                      </a:r>
                      <a:endParaRPr lang="fr-FR" sz="12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Développement</a:t>
                      </a:r>
                      <a:r>
                        <a:rPr lang="fr-FR" sz="1200" baseline="0" dirty="0" smtClean="0"/>
                        <a:t> interne a fin de </a:t>
                      </a:r>
                      <a:r>
                        <a:rPr lang="fr-FR" sz="1200" baseline="0" dirty="0" err="1" smtClean="0"/>
                        <a:t>garantire</a:t>
                      </a:r>
                      <a:r>
                        <a:rPr lang="fr-FR" sz="1200" baseline="0" dirty="0" smtClean="0"/>
                        <a:t> l’</a:t>
                      </a:r>
                      <a:r>
                        <a:rPr lang="fr-FR" sz="1200" b="1" baseline="0" dirty="0" err="1" smtClean="0"/>
                        <a:t>independance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Gestion des systèmes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err="1" smtClean="0"/>
                        <a:t>Recherhe</a:t>
                      </a:r>
                      <a:r>
                        <a:rPr lang="fr-FR" sz="1200" dirty="0" smtClean="0"/>
                        <a:t> de </a:t>
                      </a:r>
                      <a:r>
                        <a:rPr lang="fr-FR" sz="1200" b="1" dirty="0" err="1" smtClean="0"/>
                        <a:t>securité</a:t>
                      </a:r>
                      <a:r>
                        <a:rPr lang="fr-FR" sz="1200" b="0" dirty="0" smtClean="0"/>
                        <a:t> dans l’adaptation </a:t>
                      </a:r>
                      <a:r>
                        <a:rPr lang="fr-FR" sz="1200" dirty="0" smtClean="0"/>
                        <a:t>d’un système déjà éprouve.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Flèche vers le bas 16"/>
          <p:cNvSpPr/>
          <p:nvPr/>
        </p:nvSpPr>
        <p:spPr>
          <a:xfrm>
            <a:off x="948171" y="48755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>
            <a:off x="6277979" y="48755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368111" y="5104263"/>
            <a:ext cx="8407400" cy="13365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Les deux sociétés présentent des stratégies et des cultures </a:t>
            </a:r>
            <a:r>
              <a:rPr lang="fr-FR" sz="1600" dirty="0" err="1" smtClean="0">
                <a:solidFill>
                  <a:schemeClr val="tx1"/>
                </a:solidFill>
              </a:rPr>
              <a:t>tres</a:t>
            </a:r>
            <a:r>
              <a:rPr lang="fr-FR" sz="1600" dirty="0" smtClean="0">
                <a:solidFill>
                  <a:schemeClr val="tx1"/>
                </a:solidFill>
              </a:rPr>
              <a:t> éloignées. En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fusion </a:t>
            </a:r>
            <a:r>
              <a:rPr lang="fr-FR" sz="1600" dirty="0" err="1" smtClean="0">
                <a:solidFill>
                  <a:schemeClr val="tx1"/>
                </a:solidFill>
              </a:rPr>
              <a:t>paritaria</a:t>
            </a:r>
            <a:r>
              <a:rPr lang="fr-FR" sz="1600" dirty="0" smtClean="0">
                <a:solidFill>
                  <a:schemeClr val="tx1"/>
                </a:solidFill>
              </a:rPr>
              <a:t>, es </a:t>
            </a:r>
            <a:r>
              <a:rPr lang="fr-FR" sz="1600" dirty="0" err="1" smtClean="0">
                <a:solidFill>
                  <a:schemeClr val="tx1"/>
                </a:solidFill>
              </a:rPr>
              <a:t>necesario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estructuras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compartan</a:t>
            </a:r>
            <a:r>
              <a:rPr lang="fr-FR" sz="1600" dirty="0" smtClean="0">
                <a:solidFill>
                  <a:schemeClr val="tx1"/>
                </a:solidFill>
              </a:rPr>
              <a:t> la vision final. Este no es el </a:t>
            </a:r>
            <a:r>
              <a:rPr lang="fr-FR" sz="1600" dirty="0" err="1" smtClean="0">
                <a:solidFill>
                  <a:schemeClr val="tx1"/>
                </a:solidFill>
              </a:rPr>
              <a:t>caso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y </a:t>
            </a:r>
            <a:r>
              <a:rPr lang="fr-FR" sz="1600" dirty="0" err="1" smtClean="0">
                <a:solidFill>
                  <a:schemeClr val="tx1"/>
                </a:solidFill>
              </a:rPr>
              <a:t>Soregis</a:t>
            </a:r>
            <a:r>
              <a:rPr lang="fr-FR" sz="1600" dirty="0" smtClean="0">
                <a:solidFill>
                  <a:schemeClr val="tx1"/>
                </a:solidFill>
              </a:rPr>
              <a:t>. La primera </a:t>
            </a:r>
            <a:r>
              <a:rPr lang="fr-FR" sz="1600" dirty="0" err="1" smtClean="0">
                <a:solidFill>
                  <a:schemeClr val="tx1"/>
                </a:solidFill>
              </a:rPr>
              <a:t>busca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confortar</a:t>
            </a:r>
            <a:r>
              <a:rPr lang="fr-FR" sz="1600" dirty="0" smtClean="0">
                <a:solidFill>
                  <a:schemeClr val="tx1"/>
                </a:solidFill>
              </a:rPr>
              <a:t> su </a:t>
            </a:r>
            <a:r>
              <a:rPr lang="fr-FR" sz="1600" dirty="0" err="1" smtClean="0">
                <a:solidFill>
                  <a:schemeClr val="tx1"/>
                </a:solidFill>
              </a:rPr>
              <a:t>posicion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defensiva</a:t>
            </a:r>
            <a:r>
              <a:rPr lang="fr-FR" sz="1600" dirty="0" smtClean="0">
                <a:solidFill>
                  <a:schemeClr val="tx1"/>
                </a:solidFill>
              </a:rPr>
              <a:t>, en </a:t>
            </a:r>
            <a:r>
              <a:rPr lang="fr-FR" sz="1600" dirty="0" err="1" smtClean="0">
                <a:solidFill>
                  <a:schemeClr val="tx1"/>
                </a:solidFill>
              </a:rPr>
              <a:t>tanto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Soregies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persigue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politica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expansiva</a:t>
            </a:r>
            <a:r>
              <a:rPr lang="fr-FR" sz="1600" dirty="0" smtClean="0">
                <a:solidFill>
                  <a:schemeClr val="tx1"/>
                </a:solidFill>
              </a:rPr>
              <a:t>. En </a:t>
            </a:r>
            <a:r>
              <a:rPr lang="fr-FR" sz="1600" dirty="0" err="1" smtClean="0">
                <a:solidFill>
                  <a:schemeClr val="tx1"/>
                </a:solidFill>
              </a:rPr>
              <a:t>caso</a:t>
            </a:r>
            <a:r>
              <a:rPr lang="fr-FR" sz="1600" dirty="0" smtClean="0">
                <a:solidFill>
                  <a:schemeClr val="tx1"/>
                </a:solidFill>
              </a:rPr>
              <a:t> de fusion, solo </a:t>
            </a:r>
            <a:r>
              <a:rPr lang="fr-FR" sz="1600" dirty="0" err="1" smtClean="0">
                <a:solidFill>
                  <a:schemeClr val="tx1"/>
                </a:solidFill>
              </a:rPr>
              <a:t>uno</a:t>
            </a:r>
            <a:r>
              <a:rPr lang="fr-FR" sz="1600" dirty="0" smtClean="0">
                <a:solidFill>
                  <a:schemeClr val="tx1"/>
                </a:solidFill>
              </a:rPr>
              <a:t> de las dos </a:t>
            </a:r>
            <a:r>
              <a:rPr lang="fr-FR" sz="1600" dirty="0" err="1" smtClean="0">
                <a:solidFill>
                  <a:schemeClr val="tx1"/>
                </a:solidFill>
              </a:rPr>
              <a:t>sociedades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conseguira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imponer</a:t>
            </a:r>
            <a:r>
              <a:rPr lang="fr-FR" sz="1600" dirty="0" smtClean="0">
                <a:solidFill>
                  <a:schemeClr val="tx1"/>
                </a:solidFill>
              </a:rPr>
              <a:t> su vision.</a:t>
            </a: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5653" y="1085460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319" y="847817"/>
            <a:ext cx="936039" cy="762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– Objective Fusion (1/x): Parité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58787955"/>
              </p:ext>
            </p:extLst>
          </p:nvPr>
        </p:nvGraphicFramePr>
        <p:xfrm>
          <a:off x="423081" y="1212613"/>
          <a:ext cx="8379725" cy="4248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945"/>
                <a:gridCol w="1675945"/>
                <a:gridCol w="1675945"/>
                <a:gridCol w="1675945"/>
                <a:gridCol w="1675945"/>
              </a:tblGrid>
              <a:tr h="321909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Poids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Sorégies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Séolis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Equilibre</a:t>
                      </a:r>
                      <a:endParaRPr lang="fr-FR" sz="1600" dirty="0"/>
                    </a:p>
                  </a:txBody>
                  <a:tcPr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Activité Réseau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SRD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/>
                        <a:t>Gérédis</a:t>
                      </a:r>
                      <a:endParaRPr lang="fr-FR" sz="1200" dirty="0" smtClean="0"/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≈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Fourniture</a:t>
                      </a:r>
                      <a:r>
                        <a:rPr lang="fr-FR" sz="1200" baseline="0" dirty="0" smtClean="0"/>
                        <a:t> Tarif </a:t>
                      </a:r>
                      <a:r>
                        <a:rPr lang="fr-FR" sz="1200" baseline="0" dirty="0" err="1" smtClean="0"/>
                        <a:t>Reglamenté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Soregies</a:t>
                      </a:r>
                      <a:endParaRPr lang="fr-FR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# Clients;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Séolis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 #</a:t>
                      </a:r>
                      <a:r>
                        <a:rPr lang="fr-FR" sz="1200" baseline="0" dirty="0" smtClean="0">
                          <a:solidFill>
                            <a:srgbClr val="FF0000"/>
                          </a:solidFill>
                        </a:rPr>
                        <a:t> Clients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Séolis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Fourniture</a:t>
                      </a:r>
                      <a:r>
                        <a:rPr lang="fr-FR" sz="1200" baseline="0" dirty="0" smtClean="0"/>
                        <a:t> marché libre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Alterna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# Clients; EBITDA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En</a:t>
                      </a:r>
                      <a:r>
                        <a:rPr lang="fr-FR" sz="1200" baseline="0" dirty="0" smtClean="0"/>
                        <a:t> cours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  <a:tr h="438967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Resseau</a:t>
                      </a:r>
                      <a:r>
                        <a:rPr lang="fr-FR" sz="1200" dirty="0" smtClean="0"/>
                        <a:t> Gaz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Non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Energies renouvelables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/>
                        <a:t>Sergies</a:t>
                      </a:r>
                      <a:endParaRPr lang="fr-FR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donnés; EBITDA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3D Energie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donnés; EBITDA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+ Séolis [TBD]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38967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Production Thermique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200 MW</a:t>
                      </a:r>
                      <a:r>
                        <a:rPr lang="fr-FR" sz="1200" baseline="0" dirty="0" smtClean="0"/>
                        <a:t> CCGT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EBITDA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Non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</a:t>
                      </a:r>
                      <a:r>
                        <a:rPr lang="fr-FR" sz="1200" dirty="0" err="1" smtClean="0"/>
                        <a:t>SorégiesEnet</a:t>
                      </a:r>
                      <a:endParaRPr lang="fr-FR" sz="1200" dirty="0"/>
                    </a:p>
                  </a:txBody>
                  <a:tcPr anchor="ctr"/>
                </a:tc>
              </a:tr>
              <a:tr h="438308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Energy</a:t>
                      </a:r>
                      <a:r>
                        <a:rPr lang="fr-FR" sz="1200" dirty="0" smtClean="0"/>
                        <a:t> Management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Expérimenté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?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48018" y="5581934"/>
            <a:ext cx="8407400" cy="1037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just"/>
            <a:r>
              <a:rPr lang="fr-FR" sz="1600" dirty="0" smtClean="0">
                <a:solidFill>
                  <a:schemeClr val="tx1"/>
                </a:solidFill>
              </a:rPr>
              <a:t>La </a:t>
            </a:r>
            <a:r>
              <a:rPr lang="fr-FR" sz="1600" dirty="0" err="1" smtClean="0">
                <a:solidFill>
                  <a:schemeClr val="tx1"/>
                </a:solidFill>
              </a:rPr>
              <a:t>evolucion</a:t>
            </a:r>
            <a:r>
              <a:rPr lang="fr-FR" sz="1600" dirty="0" smtClean="0">
                <a:solidFill>
                  <a:schemeClr val="tx1"/>
                </a:solidFill>
              </a:rPr>
              <a:t> divergente de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empresas</a:t>
            </a:r>
            <a:r>
              <a:rPr lang="fr-FR" sz="1600" dirty="0" smtClean="0">
                <a:solidFill>
                  <a:schemeClr val="tx1"/>
                </a:solidFill>
              </a:rPr>
              <a:t> en los </a:t>
            </a:r>
            <a:r>
              <a:rPr lang="fr-FR" sz="1600" dirty="0" err="1" smtClean="0">
                <a:solidFill>
                  <a:schemeClr val="tx1"/>
                </a:solidFill>
              </a:rPr>
              <a:t>ultimos</a:t>
            </a:r>
            <a:r>
              <a:rPr lang="fr-FR" sz="1600" dirty="0" smtClean="0">
                <a:solidFill>
                  <a:schemeClr val="tx1"/>
                </a:solidFill>
              </a:rPr>
              <a:t> 5 </a:t>
            </a:r>
            <a:r>
              <a:rPr lang="fr-FR" sz="1600" dirty="0" err="1" smtClean="0">
                <a:solidFill>
                  <a:schemeClr val="tx1"/>
                </a:solidFill>
              </a:rPr>
              <a:t>años</a:t>
            </a:r>
            <a:r>
              <a:rPr lang="fr-FR" sz="1600" dirty="0" smtClean="0">
                <a:solidFill>
                  <a:schemeClr val="tx1"/>
                </a:solidFill>
              </a:rPr>
              <a:t> nos </a:t>
            </a:r>
            <a:r>
              <a:rPr lang="fr-FR" sz="1600" dirty="0" err="1" smtClean="0">
                <a:solidFill>
                  <a:schemeClr val="tx1"/>
                </a:solidFill>
              </a:rPr>
              <a:t>debe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llevar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reflexionar</a:t>
            </a:r>
            <a:r>
              <a:rPr lang="fr-FR" sz="1600" dirty="0" smtClean="0">
                <a:solidFill>
                  <a:schemeClr val="tx1"/>
                </a:solidFill>
              </a:rPr>
              <a:t> sobre el </a:t>
            </a:r>
            <a:r>
              <a:rPr lang="fr-FR" sz="1600" dirty="0" err="1" smtClean="0">
                <a:solidFill>
                  <a:schemeClr val="tx1"/>
                </a:solidFill>
              </a:rPr>
              <a:t>caracter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paritario</a:t>
            </a:r>
            <a:r>
              <a:rPr lang="fr-FR" sz="1600" dirty="0" smtClean="0">
                <a:solidFill>
                  <a:schemeClr val="tx1"/>
                </a:solidFill>
              </a:rPr>
              <a:t> de la fusion. </a:t>
            </a:r>
            <a:r>
              <a:rPr lang="fr-FR" sz="1600" dirty="0" err="1" smtClean="0">
                <a:solidFill>
                  <a:schemeClr val="tx1"/>
                </a:solidFill>
              </a:rPr>
              <a:t>Incluso</a:t>
            </a:r>
            <a:r>
              <a:rPr lang="fr-FR" sz="1600" dirty="0" smtClean="0">
                <a:solidFill>
                  <a:schemeClr val="tx1"/>
                </a:solidFill>
              </a:rPr>
              <a:t> si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compañias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llegaran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compartir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misma</a:t>
            </a:r>
            <a:r>
              <a:rPr lang="fr-FR" sz="1600" dirty="0" smtClean="0">
                <a:solidFill>
                  <a:schemeClr val="tx1"/>
                </a:solidFill>
              </a:rPr>
              <a:t> vision, un accord de fusion strictement paritaire semble difficile compte tenu de l’avance de Sorégies</a:t>
            </a:r>
            <a:endParaRPr lang="fr-F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Objective Fusion (1/x):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Advantages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Inconvenients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847726" y="5443419"/>
            <a:ext cx="7467599" cy="1031051"/>
          </a:xfrm>
          <a:prstGeom prst="rect">
            <a:avLst/>
          </a:prstGeom>
          <a:noFill/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spcAft>
                <a:spcPts val="600"/>
              </a:spcAft>
              <a:buFont typeface="Arial" pitchFamily="34" charset="0"/>
              <a:buChar char="•"/>
            </a:pPr>
            <a:r>
              <a:rPr lang="fr-FR" sz="1400" dirty="0" smtClean="0"/>
              <a:t>Une fusion apportera plus d’efficience opérationnelle, au prix d’une stratégie globale moins ambitieuse.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fr-FR" sz="1400" dirty="0" smtClean="0"/>
              <a:t>En outre, cette voie sera nécessairement la moins optimale pour valoriser la participation de Sorégies dans Séolis</a:t>
            </a:r>
            <a:endParaRPr lang="fr-FR" sz="14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3148224"/>
              </p:ext>
            </p:extLst>
          </p:nvPr>
        </p:nvGraphicFramePr>
        <p:xfrm>
          <a:off x="495301" y="1390651"/>
          <a:ext cx="8201024" cy="3724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0512"/>
                <a:gridCol w="4100512"/>
              </a:tblGrid>
              <a:tr h="37557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Avantages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Inconvénients</a:t>
                      </a:r>
                      <a:endParaRPr lang="fr-FR" dirty="0"/>
                    </a:p>
                  </a:txBody>
                  <a:tcPr/>
                </a:tc>
              </a:tr>
              <a:tr h="53205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fr-FR" sz="1400" dirty="0" smtClean="0"/>
                        <a:t>Résolution d’un problème politique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Dilution de la stratégie de Sorégies</a:t>
                      </a:r>
                      <a:endParaRPr lang="fr-FR" sz="1400" dirty="0"/>
                    </a:p>
                  </a:txBody>
                  <a:tcPr/>
                </a:tc>
              </a:tr>
              <a:tr h="31297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Visibilité</a:t>
                      </a:r>
                      <a:r>
                        <a:rPr lang="fr-FR" sz="1400" baseline="0" dirty="0" smtClean="0"/>
                        <a:t> nationale plus importante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Partage de pouvoir</a:t>
                      </a:r>
                      <a:endParaRPr lang="fr-FR" sz="1400" dirty="0"/>
                    </a:p>
                  </a:txBody>
                  <a:tcPr/>
                </a:tc>
              </a:tr>
              <a:tr h="53205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Pouvoir</a:t>
                      </a:r>
                      <a:r>
                        <a:rPr lang="fr-FR" sz="1400" baseline="0" dirty="0" smtClean="0"/>
                        <a:t> de négociation vis-à-vis des fournisseurs renforcé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Obligation de parité, provenant de l’historique des discussions.</a:t>
                      </a:r>
                      <a:endParaRPr lang="fr-FR" sz="1400" dirty="0"/>
                    </a:p>
                  </a:txBody>
                  <a:tcPr/>
                </a:tc>
              </a:tr>
              <a:tr h="63600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Optimisation de coûts de fonctionnement dupliqués aujourd’hui</a:t>
                      </a:r>
                      <a:r>
                        <a:rPr lang="fr-FR" sz="1400" baseline="0" dirty="0" smtClean="0"/>
                        <a:t>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Sacrifice financier</a:t>
                      </a:r>
                      <a:r>
                        <a:rPr lang="fr-FR" sz="1400" baseline="0" dirty="0" smtClean="0"/>
                        <a:t> sur la valeur de la participation Séolis</a:t>
                      </a:r>
                      <a:endParaRPr lang="fr-FR" sz="1400" dirty="0"/>
                    </a:p>
                  </a:txBody>
                  <a:tcPr/>
                </a:tc>
              </a:tr>
              <a:tr h="44520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Développement plus ambitieux possible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Difficulté d’accord</a:t>
                      </a:r>
                      <a:endParaRPr lang="fr-FR" sz="1400" dirty="0"/>
                    </a:p>
                  </a:txBody>
                  <a:tcPr/>
                </a:tc>
              </a:tr>
              <a:tr h="44520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Pouvoir</a:t>
                      </a:r>
                      <a:r>
                        <a:rPr lang="fr-FR" sz="1400" baseline="0" dirty="0" smtClean="0"/>
                        <a:t> de lobbying accru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Gestion</a:t>
                      </a:r>
                      <a:r>
                        <a:rPr lang="fr-FR" sz="1400" baseline="0" dirty="0" smtClean="0"/>
                        <a:t> de Sorégies contrainte jusqu’à la fusion</a:t>
                      </a:r>
                      <a:endParaRPr lang="fr-FR" sz="1400" dirty="0"/>
                    </a:p>
                  </a:txBody>
                  <a:tcPr/>
                </a:tc>
              </a:tr>
              <a:tr h="44520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400" dirty="0" smtClean="0"/>
                        <a:t>Rationalisation du réseau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733800" y="1063109"/>
            <a:ext cx="112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A discuter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991369" y="941695"/>
            <a:ext cx="1555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 </a:t>
            </a:r>
            <a:r>
              <a:rPr lang="fr-FR" dirty="0" err="1" smtClean="0"/>
              <a:t>completar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55542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1809</Words>
  <Application>Microsoft Office PowerPoint</Application>
  <PresentationFormat>Affichage à l'écran (4:3)</PresentationFormat>
  <Paragraphs>327</Paragraphs>
  <Slides>18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Projet Alice  [ Titre ]</vt:lpstr>
      <vt:lpstr>Index</vt:lpstr>
      <vt:lpstr>1. - Avancement de la mission</vt:lpstr>
      <vt:lpstr>1. - Introduction</vt:lpstr>
      <vt:lpstr>Possitionnement des parties</vt:lpstr>
      <vt:lpstr>2. – Objective Fusion (1/x)</vt:lpstr>
      <vt:lpstr>2. – Objective Fusion (1/x): Vision</vt:lpstr>
      <vt:lpstr>2. – Objective Fusion (1/x): Parité</vt:lpstr>
      <vt:lpstr>2. - Objective Fusion (1/x): Advantages/Inconvenients</vt:lpstr>
      <vt:lpstr>Implicaciones de las decisiones</vt:lpstr>
      <vt:lpstr>2. – Analyse des Options</vt:lpstr>
      <vt:lpstr>3.1. - Analyse de l’option de croisement des participations </vt:lpstr>
      <vt:lpstr>3.1. - Analyse de l’option de croisement des participations </vt:lpstr>
      <vt:lpstr>3.2. – Option de sortie totale négociée </vt:lpstr>
      <vt:lpstr>3.2. – Option de sortie totale négociée </vt:lpstr>
      <vt:lpstr>Tableau récapitulatif des différentes options</vt:lpstr>
      <vt:lpstr>Conclusion</vt:lpstr>
      <vt:lpstr>Annexe 1. – Analyse Echange Participations vs Cession à un tiers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103</cp:revision>
  <dcterms:created xsi:type="dcterms:W3CDTF">2010-11-12T08:24:40Z</dcterms:created>
  <dcterms:modified xsi:type="dcterms:W3CDTF">2011-03-08T21:44:57Z</dcterms:modified>
</cp:coreProperties>
</file>