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57" r:id="rId3"/>
    <p:sldId id="321" r:id="rId4"/>
    <p:sldId id="322" r:id="rId5"/>
    <p:sldId id="301" r:id="rId6"/>
    <p:sldId id="302" r:id="rId7"/>
    <p:sldId id="303" r:id="rId8"/>
    <p:sldId id="318" r:id="rId9"/>
    <p:sldId id="307" r:id="rId10"/>
    <p:sldId id="310" r:id="rId11"/>
    <p:sldId id="311" r:id="rId12"/>
    <p:sldId id="317" r:id="rId13"/>
    <p:sldId id="298" r:id="rId14"/>
    <p:sldId id="299" r:id="rId15"/>
    <p:sldId id="300" r:id="rId16"/>
    <p:sldId id="305" r:id="rId17"/>
    <p:sldId id="313" r:id="rId18"/>
    <p:sldId id="319" r:id="rId19"/>
    <p:sldId id="291" r:id="rId20"/>
    <p:sldId id="320" r:id="rId21"/>
    <p:sldId id="306" r:id="rId22"/>
    <p:sldId id="312" r:id="rId23"/>
    <p:sldId id="314" r:id="rId24"/>
    <p:sldId id="315" r:id="rId25"/>
    <p:sldId id="316" r:id="rId26"/>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85" autoAdjust="0"/>
    <p:restoredTop sz="94629" autoAdjust="0"/>
  </p:normalViewPr>
  <p:slideViewPr>
    <p:cSldViewPr snapToGrid="0">
      <p:cViewPr>
        <p:scale>
          <a:sx n="100" d="100"/>
          <a:sy n="100" d="100"/>
        </p:scale>
        <p:origin x="-678" y="102"/>
      </p:cViewPr>
      <p:guideLst>
        <p:guide orient="horz" pos="2160"/>
        <p:guide pos="2880"/>
      </p:guideLst>
    </p:cSldViewPr>
  </p:slideViewPr>
  <p:outlineViewPr>
    <p:cViewPr>
      <p:scale>
        <a:sx n="33" d="100"/>
        <a:sy n="33" d="100"/>
      </p:scale>
      <p:origin x="0" y="7254"/>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8" d="100"/>
          <a:sy n="48" d="100"/>
        </p:scale>
        <p:origin x="-2934" y="-108"/>
      </p:cViewPr>
      <p:guideLst>
        <p:guide orient="horz" pos="3132"/>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24/03/2011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extLst>
      <p:ext uri="{BB962C8B-B14F-4D97-AF65-F5344CB8AC3E}">
        <p14:creationId xmlns:p14="http://schemas.microsoft.com/office/powerpoint/2010/main" xmlns="" val="235818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24/03/2011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extLst>
      <p:ext uri="{BB962C8B-B14F-4D97-AF65-F5344CB8AC3E}">
        <p14:creationId xmlns:p14="http://schemas.microsoft.com/office/powerpoint/2010/main" xmlns="" val="273864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5</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8</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9</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11</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12</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24/03/2011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24/03/2011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24/03/2011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24/03/2011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24/03/2011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24/03/2011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24/03/2011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24/03/2011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24/03/2011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24/03/2011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2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67276" y="2295748"/>
            <a:ext cx="6223379"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indent="-180975">
              <a:defRPr/>
            </a:pPr>
            <a:r>
              <a:rPr lang="fr-FR" sz="2200" dirty="0" smtClean="0">
                <a:solidFill>
                  <a:schemeClr val="tx2">
                    <a:lumMod val="75000"/>
                  </a:schemeClr>
                </a:solidFill>
              </a:rPr>
              <a:t>Projet Alice</a:t>
            </a:r>
            <a:br>
              <a:rPr lang="fr-FR" sz="2200" dirty="0" smtClean="0">
                <a:solidFill>
                  <a:schemeClr val="tx2">
                    <a:lumMod val="75000"/>
                  </a:schemeClr>
                </a:solidFill>
              </a:rPr>
            </a:br>
            <a:r>
              <a:rPr lang="fr-FR" sz="2400" dirty="0" smtClean="0"/>
              <a:t> </a:t>
            </a:r>
            <a:br>
              <a:rPr lang="fr-FR" sz="2400" dirty="0" smtClean="0"/>
            </a:br>
            <a:r>
              <a:rPr lang="fr-FR" sz="2000" dirty="0" smtClean="0">
                <a:solidFill>
                  <a:schemeClr val="tx2">
                    <a:lumMod val="75000"/>
                  </a:schemeClr>
                </a:solidFill>
              </a:rPr>
              <a:t>Présentation au Directoire de Sorégies</a:t>
            </a:r>
            <a:endParaRPr lang="fr-FR" sz="2200" dirty="0">
              <a:solidFill>
                <a:schemeClr val="tx2">
                  <a:lumMod val="75000"/>
                </a:schemeClr>
              </a:solidFill>
            </a:endParaRPr>
          </a:p>
        </p:txBody>
      </p:sp>
      <p:sp>
        <p:nvSpPr>
          <p:cNvPr id="3" name="Sous-titre 2"/>
          <p:cNvSpPr>
            <a:spLocks noGrp="1"/>
          </p:cNvSpPr>
          <p:nvPr>
            <p:ph type="subTitle" idx="1"/>
          </p:nvPr>
        </p:nvSpPr>
        <p:spPr>
          <a:xfrm>
            <a:off x="1371600" y="4268688"/>
            <a:ext cx="6400800" cy="1752600"/>
          </a:xfrm>
        </p:spPr>
        <p:txBody>
          <a:bodyPr>
            <a:normAutofit/>
          </a:bodyPr>
          <a:lstStyle/>
          <a:p>
            <a:endParaRPr lang="fr-FR" sz="2400" dirty="0" smtClean="0"/>
          </a:p>
          <a:p>
            <a:r>
              <a:rPr lang="fr-FR" sz="2400" dirty="0" smtClean="0"/>
              <a:t>25 mars 2011</a:t>
            </a:r>
            <a:endParaRPr lang="fr-FR"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
        <p:nvSpPr>
          <p:cNvPr id="5" name="ZoneTexte 4"/>
          <p:cNvSpPr txBox="1"/>
          <p:nvPr/>
        </p:nvSpPr>
        <p:spPr>
          <a:xfrm>
            <a:off x="5462650" y="629393"/>
            <a:ext cx="2945080" cy="830997"/>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fr-FR" sz="2400" dirty="0" smtClean="0"/>
              <a:t>Document pour discussion</a:t>
            </a:r>
            <a:endParaRPr lang="fr-FR"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3.- Vente de la Participation </a:t>
            </a:r>
            <a:r>
              <a:rPr lang="fr-FR" sz="2400" dirty="0" smtClean="0">
                <a:solidFill>
                  <a:schemeClr val="tx2">
                    <a:lumMod val="75000"/>
                  </a:schemeClr>
                </a:solidFill>
              </a:rPr>
              <a:t>dans</a:t>
            </a: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 Séolis: vision</a:t>
            </a:r>
            <a:r>
              <a:rPr kumimoji="0" lang="fr-FR" sz="2400" b="0" i="0" u="none" strike="noStrike" kern="1200" cap="none" spc="0" normalizeH="0" noProof="0" dirty="0" smtClean="0">
                <a:ln>
                  <a:noFill/>
                </a:ln>
                <a:solidFill>
                  <a:schemeClr val="tx2">
                    <a:lumMod val="75000"/>
                  </a:schemeClr>
                </a:solidFill>
                <a:effectLst/>
                <a:uLnTx/>
                <a:uFillTx/>
                <a:latin typeface="+mn-lt"/>
                <a:ea typeface="+mn-ea"/>
                <a:cs typeface="+mn-cs"/>
              </a:rPr>
              <a:t> marché</a:t>
            </a: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 (2/3)</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10</a:t>
            </a:fld>
            <a:endParaRPr lang="fr-FR" dirty="0"/>
          </a:p>
        </p:txBody>
      </p:sp>
      <p:pic>
        <p:nvPicPr>
          <p:cNvPr id="10" name="Picture 2"/>
          <p:cNvPicPr>
            <a:picLocks noChangeAspect="1" noChangeArrowheads="1"/>
          </p:cNvPicPr>
          <p:nvPr/>
        </p:nvPicPr>
        <p:blipFill>
          <a:blip r:embed="rId2" cstate="print"/>
          <a:srcRect/>
          <a:stretch>
            <a:fillRect/>
          </a:stretch>
        </p:blipFill>
        <p:spPr bwMode="auto">
          <a:xfrm>
            <a:off x="1291458" y="1205014"/>
            <a:ext cx="1478232" cy="443088"/>
          </a:xfrm>
          <a:prstGeom prst="rect">
            <a:avLst/>
          </a:prstGeom>
          <a:noFill/>
          <a:ln w="9525">
            <a:noFill/>
            <a:miter lim="800000"/>
            <a:headEnd/>
            <a:tailEnd/>
          </a:ln>
        </p:spPr>
      </p:pic>
      <p:sp>
        <p:nvSpPr>
          <p:cNvPr id="19" name="ZoneTexte 18"/>
          <p:cNvSpPr txBox="1"/>
          <p:nvPr/>
        </p:nvSpPr>
        <p:spPr>
          <a:xfrm>
            <a:off x="467544" y="5001148"/>
            <a:ext cx="8229600" cy="95222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600" dirty="0" smtClean="0">
                <a:solidFill>
                  <a:schemeClr val="tx2">
                    <a:lumMod val="75000"/>
                  </a:schemeClr>
                </a:solidFill>
              </a:rPr>
              <a:t>La valeur des titres Séolis obtenue par la méthode d’actualisation des flux futurs ressort à €91,5m, soit €13,7m pour la participation détenue par Sorégies.</a:t>
            </a:r>
            <a:endParaRPr lang="fr-FR" sz="1600" dirty="0">
              <a:solidFill>
                <a:schemeClr val="tx2">
                  <a:lumMod val="75000"/>
                </a:schemeClr>
              </a:solidFill>
            </a:endParaRPr>
          </a:p>
        </p:txBody>
      </p:sp>
      <p:pic>
        <p:nvPicPr>
          <p:cNvPr id="1034" name="Picture 1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91459" y="1757363"/>
            <a:ext cx="3928242" cy="16683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91458" y="3662364"/>
            <a:ext cx="5271266" cy="11595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1028" name="Group 4"/>
          <p:cNvGrpSpPr>
            <a:grpSpLocks noChangeAspect="1"/>
          </p:cNvGrpSpPr>
          <p:nvPr/>
        </p:nvGrpSpPr>
        <p:grpSpPr bwMode="auto">
          <a:xfrm>
            <a:off x="468313" y="6043613"/>
            <a:ext cx="8229600" cy="428625"/>
            <a:chOff x="295" y="3807"/>
            <a:chExt cx="5184" cy="270"/>
          </a:xfrm>
        </p:grpSpPr>
        <p:sp>
          <p:nvSpPr>
            <p:cNvPr id="1027" name="AutoShape 3"/>
            <p:cNvSpPr>
              <a:spLocks noChangeAspect="1" noChangeArrowheads="1" noTextEdit="1"/>
            </p:cNvSpPr>
            <p:nvPr/>
          </p:nvSpPr>
          <p:spPr bwMode="auto">
            <a:xfrm>
              <a:off x="295" y="3807"/>
              <a:ext cx="5184" cy="24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29" name="Rectangle 5"/>
            <p:cNvSpPr>
              <a:spLocks noChangeArrowheads="1"/>
            </p:cNvSpPr>
            <p:nvPr/>
          </p:nvSpPr>
          <p:spPr bwMode="auto">
            <a:xfrm>
              <a:off x="313" y="3819"/>
              <a:ext cx="4935"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smtClean="0">
                  <a:ln>
                    <a:noFill/>
                  </a:ln>
                  <a:solidFill>
                    <a:srgbClr val="FF0000"/>
                  </a:solidFill>
                  <a:effectLst/>
                  <a:latin typeface="Calibri" pitchFamily="34" charset="0"/>
                  <a:cs typeface="Arial" pitchFamily="34" charset="0"/>
                </a:rPr>
                <a:t>IMPORTANT:  Ces chiffres sont basés sur une information </a:t>
              </a:r>
              <a:r>
                <a:rPr kumimoji="0" lang="fr-FR" sz="1100" b="1" i="0" u="none" strike="noStrike" cap="none" normalizeH="0" baseline="0" dirty="0" err="1" smtClean="0">
                  <a:ln>
                    <a:noFill/>
                  </a:ln>
                  <a:solidFill>
                    <a:srgbClr val="FF0000"/>
                  </a:solidFill>
                  <a:effectLst/>
                  <a:latin typeface="Calibri" pitchFamily="34" charset="0"/>
                  <a:cs typeface="Arial" pitchFamily="34" charset="0"/>
                </a:rPr>
                <a:t>extrêment</a:t>
              </a:r>
              <a:r>
                <a:rPr kumimoji="0" lang="fr-FR" sz="1100" b="1" i="0" u="none" strike="noStrike" cap="none" normalizeH="0" baseline="0" dirty="0" smtClean="0">
                  <a:ln>
                    <a:noFill/>
                  </a:ln>
                  <a:solidFill>
                    <a:srgbClr val="FF0000"/>
                  </a:solidFill>
                  <a:effectLst/>
                  <a:latin typeface="Calibri" pitchFamily="34" charset="0"/>
                  <a:cs typeface="Arial" pitchFamily="34" charset="0"/>
                </a:rPr>
                <a:t> parcellaire (budget 2011 Séolis seul et comptes consolidés 2009).</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Rectangle 6"/>
            <p:cNvSpPr>
              <a:spLocks noChangeArrowheads="1"/>
            </p:cNvSpPr>
            <p:nvPr/>
          </p:nvSpPr>
          <p:spPr bwMode="auto">
            <a:xfrm>
              <a:off x="313" y="3939"/>
              <a:ext cx="4638" cy="1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smtClean="0">
                  <a:ln>
                    <a:noFill/>
                  </a:ln>
                  <a:solidFill>
                    <a:srgbClr val="FF0000"/>
                  </a:solidFill>
                  <a:effectLst/>
                  <a:latin typeface="Calibri" pitchFamily="34" charset="0"/>
                  <a:cs typeface="Arial" pitchFamily="34" charset="0"/>
                </a:rPr>
                <a:t>Il n'a pas été possible à ce stade d'obtenir d'informations sur Gérédis, qui génère une partie importante de l'EBE.</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Line 7"/>
            <p:cNvSpPr>
              <a:spLocks noChangeShapeType="1"/>
            </p:cNvSpPr>
            <p:nvPr/>
          </p:nvSpPr>
          <p:spPr bwMode="auto">
            <a:xfrm>
              <a:off x="295" y="3807"/>
              <a:ext cx="1" cy="246"/>
            </a:xfrm>
            <a:prstGeom prst="line">
              <a:avLst/>
            </a:prstGeom>
            <a:no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2" name="Rectangle 8"/>
            <p:cNvSpPr>
              <a:spLocks noChangeArrowheads="1"/>
            </p:cNvSpPr>
            <p:nvPr/>
          </p:nvSpPr>
          <p:spPr bwMode="auto">
            <a:xfrm>
              <a:off x="295" y="3807"/>
              <a:ext cx="6" cy="246"/>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33" name="Line 9"/>
            <p:cNvSpPr>
              <a:spLocks noChangeShapeType="1"/>
            </p:cNvSpPr>
            <p:nvPr/>
          </p:nvSpPr>
          <p:spPr bwMode="auto">
            <a:xfrm>
              <a:off x="5473" y="3813"/>
              <a:ext cx="1" cy="240"/>
            </a:xfrm>
            <a:prstGeom prst="line">
              <a:avLst/>
            </a:prstGeom>
            <a:no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2" name="Rectangle 10"/>
            <p:cNvSpPr>
              <a:spLocks noChangeArrowheads="1"/>
            </p:cNvSpPr>
            <p:nvPr/>
          </p:nvSpPr>
          <p:spPr bwMode="auto">
            <a:xfrm>
              <a:off x="5473" y="3813"/>
              <a:ext cx="6" cy="240"/>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3" name="Line 11"/>
            <p:cNvSpPr>
              <a:spLocks noChangeShapeType="1"/>
            </p:cNvSpPr>
            <p:nvPr/>
          </p:nvSpPr>
          <p:spPr bwMode="auto">
            <a:xfrm>
              <a:off x="301" y="3807"/>
              <a:ext cx="5178" cy="1"/>
            </a:xfrm>
            <a:prstGeom prst="line">
              <a:avLst/>
            </a:prstGeom>
            <a:no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4" name="Rectangle 12"/>
            <p:cNvSpPr>
              <a:spLocks noChangeArrowheads="1"/>
            </p:cNvSpPr>
            <p:nvPr/>
          </p:nvSpPr>
          <p:spPr bwMode="auto">
            <a:xfrm>
              <a:off x="301" y="3807"/>
              <a:ext cx="5178" cy="6"/>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37" name="Line 13"/>
            <p:cNvSpPr>
              <a:spLocks noChangeShapeType="1"/>
            </p:cNvSpPr>
            <p:nvPr/>
          </p:nvSpPr>
          <p:spPr bwMode="auto">
            <a:xfrm>
              <a:off x="301" y="4047"/>
              <a:ext cx="5178" cy="1"/>
            </a:xfrm>
            <a:prstGeom prst="line">
              <a:avLst/>
            </a:prstGeom>
            <a:no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8" name="Rectangle 14"/>
            <p:cNvSpPr>
              <a:spLocks noChangeArrowheads="1"/>
            </p:cNvSpPr>
            <p:nvPr/>
          </p:nvSpPr>
          <p:spPr bwMode="auto">
            <a:xfrm>
              <a:off x="301" y="4047"/>
              <a:ext cx="5178" cy="6"/>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xmlns="" val="39270687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3.- Vente de la Participation dans Séolis (1/3)</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11</a:t>
            </a:fld>
            <a:endParaRPr lang="fr-FR" dirty="0"/>
          </a:p>
        </p:txBody>
      </p:sp>
      <p:graphicFrame>
        <p:nvGraphicFramePr>
          <p:cNvPr id="46" name="Tableau 45"/>
          <p:cNvGraphicFramePr>
            <a:graphicFrameLocks noGrp="1"/>
          </p:cNvGraphicFramePr>
          <p:nvPr>
            <p:extLst>
              <p:ext uri="{D42A27DB-BD31-4B8C-83A1-F6EECF244321}">
                <p14:modId xmlns:p14="http://schemas.microsoft.com/office/powerpoint/2010/main" xmlns="" val="1855567087"/>
              </p:ext>
            </p:extLst>
          </p:nvPr>
        </p:nvGraphicFramePr>
        <p:xfrm>
          <a:off x="522512" y="1496566"/>
          <a:ext cx="5949538" cy="3241046"/>
        </p:xfrm>
        <a:graphic>
          <a:graphicData uri="http://schemas.openxmlformats.org/drawingml/2006/table">
            <a:tbl>
              <a:tblPr firstRow="1" bandRow="1">
                <a:tableStyleId>{5C22544A-7EE6-4342-B048-85BDC9FD1C3A}</a:tableStyleId>
              </a:tblPr>
              <a:tblGrid>
                <a:gridCol w="1301284"/>
                <a:gridCol w="1136845"/>
                <a:gridCol w="1022442"/>
                <a:gridCol w="2488967"/>
              </a:tblGrid>
              <a:tr h="721668">
                <a:tc>
                  <a:txBody>
                    <a:bodyPr/>
                    <a:lstStyle/>
                    <a:p>
                      <a:r>
                        <a:rPr lang="fr-FR" sz="1600" dirty="0" smtClean="0"/>
                        <a:t>Critère</a:t>
                      </a:r>
                      <a:endParaRPr lang="fr-FR" sz="1600" dirty="0"/>
                    </a:p>
                  </a:txBody>
                  <a:tcPr/>
                </a:tc>
                <a:tc>
                  <a:txBody>
                    <a:bodyPr/>
                    <a:lstStyle/>
                    <a:p>
                      <a:pPr algn="ctr"/>
                      <a:r>
                        <a:rPr lang="fr-FR" sz="1600" dirty="0" smtClean="0"/>
                        <a:t>Vente</a:t>
                      </a:r>
                      <a:r>
                        <a:rPr lang="fr-FR" sz="1600" baseline="0" dirty="0" smtClean="0"/>
                        <a:t> au  Sieds</a:t>
                      </a:r>
                      <a:endParaRPr lang="fr-FR" sz="1600" dirty="0"/>
                    </a:p>
                  </a:txBody>
                  <a:tcPr/>
                </a:tc>
                <a:tc>
                  <a:txBody>
                    <a:bodyPr/>
                    <a:lstStyle/>
                    <a:p>
                      <a:pPr algn="ctr"/>
                      <a:r>
                        <a:rPr lang="fr-FR" sz="1600" dirty="0" smtClean="0"/>
                        <a:t>Vente à un tiers</a:t>
                      </a:r>
                      <a:endParaRPr lang="fr-FR" sz="1600" dirty="0"/>
                    </a:p>
                  </a:txBody>
                  <a:tcPr/>
                </a:tc>
                <a:tc>
                  <a:txBody>
                    <a:bodyPr/>
                    <a:lstStyle/>
                    <a:p>
                      <a:pPr algn="ctr"/>
                      <a:r>
                        <a:rPr lang="fr-FR" sz="1600" dirty="0" smtClean="0"/>
                        <a:t>Commentaires</a:t>
                      </a:r>
                      <a:endParaRPr lang="fr-FR" sz="1600" dirty="0"/>
                    </a:p>
                  </a:txBody>
                  <a:tcPr/>
                </a:tc>
              </a:tr>
              <a:tr h="827738">
                <a:tc>
                  <a:txBody>
                    <a:bodyPr/>
                    <a:lstStyle/>
                    <a:p>
                      <a:r>
                        <a:rPr lang="fr-FR" sz="1100" dirty="0" smtClean="0">
                          <a:solidFill>
                            <a:schemeClr val="tx2">
                              <a:lumMod val="75000"/>
                            </a:schemeClr>
                          </a:solidFill>
                        </a:rPr>
                        <a:t>Maximisation Financière</a:t>
                      </a:r>
                      <a:endParaRPr lang="fr-FR" sz="1100" dirty="0">
                        <a:solidFill>
                          <a:schemeClr val="tx2">
                            <a:lumMod val="75000"/>
                          </a:schemeClr>
                        </a:solidFill>
                      </a:endParaRPr>
                    </a:p>
                  </a:txBody>
                  <a:tcPr anchor="ctr"/>
                </a:tc>
                <a:tc>
                  <a:txBody>
                    <a:bodyPr/>
                    <a:lstStyle/>
                    <a:p>
                      <a:pPr algn="ctr"/>
                      <a:endParaRPr lang="fr-FR" sz="900" b="0" i="0" kern="1200" dirty="0">
                        <a:solidFill>
                          <a:schemeClr val="tx2">
                            <a:lumMod val="75000"/>
                          </a:schemeClr>
                        </a:solidFill>
                        <a:effectLst/>
                        <a:latin typeface="+mn-lt"/>
                        <a:ea typeface="+mn-ea"/>
                        <a:cs typeface="+mn-cs"/>
                      </a:endParaRPr>
                    </a:p>
                  </a:txBody>
                  <a:tcPr anchor="ctr"/>
                </a:tc>
                <a:tc>
                  <a:txBody>
                    <a:bodyPr/>
                    <a:lstStyle/>
                    <a:p>
                      <a:pPr algn="ct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900" b="1" i="0" kern="1200" dirty="0" smtClean="0">
                          <a:solidFill>
                            <a:schemeClr val="tx2">
                              <a:lumMod val="75000"/>
                            </a:schemeClr>
                          </a:solidFill>
                          <a:effectLst/>
                          <a:latin typeface="+mn-lt"/>
                          <a:ea typeface="+mn-ea"/>
                          <a:cs typeface="+mn-cs"/>
                        </a:rPr>
                        <a:t>La vente à</a:t>
                      </a:r>
                      <a:r>
                        <a:rPr lang="fr-FR" sz="900" b="1" i="0" kern="1200" baseline="0" dirty="0" smtClean="0">
                          <a:solidFill>
                            <a:schemeClr val="tx2">
                              <a:lumMod val="75000"/>
                            </a:schemeClr>
                          </a:solidFill>
                          <a:effectLst/>
                          <a:latin typeface="+mn-lt"/>
                          <a:ea typeface="+mn-ea"/>
                          <a:cs typeface="+mn-cs"/>
                        </a:rPr>
                        <a:t> un tiers est plus incertaine mais pourrait permettre d’obtenir une valorisation supérieure dans le cas d’un acquéreur stratégique prêt à payer une  prime pour pénétrer le marché de la distribution électrique.</a:t>
                      </a:r>
                      <a:endParaRPr lang="fr-FR" sz="900" b="1" i="0" kern="1200" dirty="0">
                        <a:solidFill>
                          <a:schemeClr val="tx2">
                            <a:lumMod val="75000"/>
                          </a:schemeClr>
                        </a:solidFill>
                        <a:effectLst/>
                        <a:latin typeface="+mn-lt"/>
                        <a:ea typeface="+mn-ea"/>
                        <a:cs typeface="+mn-cs"/>
                      </a:endParaRPr>
                    </a:p>
                  </a:txBody>
                  <a:tcPr anchor="ctr"/>
                </a:tc>
              </a:tr>
              <a:tr h="562087">
                <a:tc>
                  <a:txBody>
                    <a:bodyPr/>
                    <a:lstStyle/>
                    <a:p>
                      <a:r>
                        <a:rPr lang="fr-FR" sz="1100" dirty="0" smtClean="0">
                          <a:solidFill>
                            <a:schemeClr val="tx2">
                              <a:lumMod val="75000"/>
                            </a:schemeClr>
                          </a:solidFill>
                        </a:rPr>
                        <a:t>Minimisation du temps et du risque d’exécution.</a:t>
                      </a:r>
                    </a:p>
                    <a:p>
                      <a:endParaRPr lang="fr-FR" sz="1100" dirty="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r>
                        <a:rPr lang="fr-FR" sz="1100" b="1" dirty="0" smtClean="0">
                          <a:solidFill>
                            <a:schemeClr val="tx2">
                              <a:lumMod val="75000"/>
                            </a:schemeClr>
                          </a:solidFill>
                        </a:rPr>
                        <a:t>Le Sieds connaissant la cible, il n’y a aura pas d’audits. Pas de problèmes de garantie d’actif</a:t>
                      </a:r>
                      <a:r>
                        <a:rPr lang="fr-FR" sz="1100" b="1" baseline="0" dirty="0" smtClean="0">
                          <a:solidFill>
                            <a:schemeClr val="tx2">
                              <a:lumMod val="75000"/>
                            </a:schemeClr>
                          </a:solidFill>
                        </a:rPr>
                        <a:t> et de passif à négocier.</a:t>
                      </a:r>
                      <a:endParaRPr lang="fr-FR" sz="1100" b="1" dirty="0" smtClean="0">
                        <a:solidFill>
                          <a:schemeClr val="tx2">
                            <a:lumMod val="75000"/>
                          </a:schemeClr>
                        </a:solidFill>
                      </a:endParaRPr>
                    </a:p>
                  </a:txBody>
                  <a:tcPr anchor="ctr"/>
                </a:tc>
              </a:tr>
              <a:tr h="879162">
                <a:tc>
                  <a:txBody>
                    <a:bodyPr/>
                    <a:lstStyle/>
                    <a:p>
                      <a:r>
                        <a:rPr lang="fr-FR" sz="1100" dirty="0" smtClean="0">
                          <a:solidFill>
                            <a:schemeClr val="tx2">
                              <a:lumMod val="75000"/>
                            </a:schemeClr>
                          </a:solidFill>
                        </a:rPr>
                        <a:t>Gestion de l’image</a:t>
                      </a:r>
                    </a:p>
                    <a:p>
                      <a:endParaRPr lang="fr-FR" sz="1100" dirty="0" smtClean="0">
                        <a:solidFill>
                          <a:schemeClr val="tx2">
                            <a:lumMod val="75000"/>
                          </a:schemeClr>
                        </a:solidFill>
                      </a:endParaRPr>
                    </a:p>
                    <a:p>
                      <a:endParaRPr lang="fr-FR" sz="1100" dirty="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En vendant</a:t>
                      </a:r>
                      <a:r>
                        <a:rPr lang="fr-FR" sz="1100" b="1" baseline="0" dirty="0" smtClean="0">
                          <a:solidFill>
                            <a:schemeClr val="tx2">
                              <a:lumMod val="75000"/>
                            </a:schemeClr>
                          </a:solidFill>
                        </a:rPr>
                        <a:t> à un tiers, Sorégies peut être perçu comme le complice d’une entrée d’une société privé au capital, ce qui peut être mal perçu par l’opinion et les syndicats ouvriers.</a:t>
                      </a:r>
                      <a:endParaRPr lang="fr-FR" sz="1100" b="1" dirty="0">
                        <a:solidFill>
                          <a:schemeClr val="tx2">
                            <a:lumMod val="75000"/>
                          </a:schemeClr>
                        </a:solidFill>
                      </a:endParaRPr>
                    </a:p>
                  </a:txBody>
                  <a:tcPr anchor="ctr"/>
                </a:tc>
              </a:tr>
            </a:tbl>
          </a:graphicData>
        </a:graphic>
      </p:graphicFrame>
      <p:grpSp>
        <p:nvGrpSpPr>
          <p:cNvPr id="61" name="Groupe 60"/>
          <p:cNvGrpSpPr/>
          <p:nvPr/>
        </p:nvGrpSpPr>
        <p:grpSpPr>
          <a:xfrm rot="5400000">
            <a:off x="2268203" y="2485384"/>
            <a:ext cx="238317" cy="238425"/>
            <a:chOff x="790044" y="5529261"/>
            <a:chExt cx="638175" cy="638175"/>
          </a:xfrm>
        </p:grpSpPr>
        <p:sp>
          <p:nvSpPr>
            <p:cNvPr id="62" name="Ellipse 61"/>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Secteurs 62"/>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64" name="Ellipse 63"/>
          <p:cNvSpPr/>
          <p:nvPr/>
        </p:nvSpPr>
        <p:spPr>
          <a:xfrm>
            <a:off x="3342627" y="2488247"/>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2268148" y="3246216"/>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a:p>
        </p:txBody>
      </p:sp>
      <p:grpSp>
        <p:nvGrpSpPr>
          <p:cNvPr id="66" name="Groupe 65"/>
          <p:cNvGrpSpPr/>
          <p:nvPr/>
        </p:nvGrpSpPr>
        <p:grpSpPr>
          <a:xfrm rot="10800000">
            <a:off x="3342627" y="3246216"/>
            <a:ext cx="238425" cy="238317"/>
            <a:chOff x="1752600" y="5391150"/>
            <a:chExt cx="638175" cy="638175"/>
          </a:xfrm>
        </p:grpSpPr>
        <p:sp>
          <p:nvSpPr>
            <p:cNvPr id="67" name="Ellipse 66"/>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Secteurs 67"/>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2" name="Ellipse 71"/>
          <p:cNvSpPr/>
          <p:nvPr/>
        </p:nvSpPr>
        <p:spPr>
          <a:xfrm>
            <a:off x="2268513" y="4076263"/>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nvGrpSpPr>
        <p:grpSpPr>
          <a:xfrm rot="5400000">
            <a:off x="3343044" y="4076209"/>
            <a:ext cx="238317" cy="238425"/>
            <a:chOff x="790044" y="5529261"/>
            <a:chExt cx="638175" cy="638175"/>
          </a:xfrm>
        </p:grpSpPr>
        <p:sp>
          <p:nvSpPr>
            <p:cNvPr id="77" name="Ellipse 76"/>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Secteurs 77"/>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29" name="ZoneTexte 28"/>
          <p:cNvSpPr txBox="1"/>
          <p:nvPr/>
        </p:nvSpPr>
        <p:spPr>
          <a:xfrm>
            <a:off x="6673936" y="1517195"/>
            <a:ext cx="2244436" cy="3550722"/>
          </a:xfrm>
          <a:prstGeom prst="rect">
            <a:avLst/>
          </a:prstGeom>
          <a:solidFill>
            <a:schemeClr val="bg1"/>
          </a:solidFill>
          <a:ln>
            <a:solidFill>
              <a:schemeClr val="tx2">
                <a:lumMod val="75000"/>
              </a:schemeClr>
            </a:solidFill>
          </a:ln>
        </p:spPr>
        <p:txBody>
          <a:bodyPr vert="horz" lIns="144000" tIns="45720" rIns="91440" bIns="45720" rtlCol="0">
            <a:noAutofit/>
          </a:bodyPr>
          <a:lstStyle/>
          <a:p>
            <a:pPr>
              <a:spcBef>
                <a:spcPct val="20000"/>
              </a:spcBef>
              <a:spcAft>
                <a:spcPts val="600"/>
              </a:spcAft>
              <a:buFont typeface="Arial" pitchFamily="34" charset="0"/>
            </a:pPr>
            <a:r>
              <a:rPr lang="fr-FR" sz="1200" dirty="0" smtClean="0">
                <a:solidFill>
                  <a:schemeClr val="tx2">
                    <a:lumMod val="75000"/>
                  </a:schemeClr>
                </a:solidFill>
              </a:rPr>
              <a:t>Impact de l’attitude de Séolis / Sieds sur la valeur de marché:</a:t>
            </a:r>
          </a:p>
          <a:p>
            <a:pPr>
              <a:spcBef>
                <a:spcPct val="20000"/>
              </a:spcBef>
              <a:spcAft>
                <a:spcPts val="600"/>
              </a:spcAft>
              <a:buFont typeface="Arial" pitchFamily="34" charset="0"/>
              <a:buChar char="•"/>
            </a:pPr>
            <a:r>
              <a:rPr lang="fr-FR" sz="1200" dirty="0" smtClean="0">
                <a:solidFill>
                  <a:schemeClr val="tx2">
                    <a:lumMod val="75000"/>
                  </a:schemeClr>
                </a:solidFill>
              </a:rPr>
              <a:t> Le valeur d’une participation minoritaire dépend des droits concédés par le majoritaire dans un pacte d’actionnaire.</a:t>
            </a:r>
          </a:p>
          <a:p>
            <a:pPr>
              <a:spcBef>
                <a:spcPct val="20000"/>
              </a:spcBef>
              <a:spcAft>
                <a:spcPts val="600"/>
              </a:spcAft>
              <a:buFont typeface="Arial" pitchFamily="34" charset="0"/>
              <a:buChar char="•"/>
            </a:pPr>
            <a:r>
              <a:rPr lang="fr-FR" sz="1200" dirty="0" smtClean="0">
                <a:solidFill>
                  <a:schemeClr val="tx2">
                    <a:lumMod val="75000"/>
                  </a:schemeClr>
                </a:solidFill>
              </a:rPr>
              <a:t> Séolis devra en outre collaborer pour la fourniture d’information (comptes, budgets, présentation du management).</a:t>
            </a:r>
          </a:p>
          <a:p>
            <a:pPr>
              <a:spcBef>
                <a:spcPct val="20000"/>
              </a:spcBef>
              <a:spcAft>
                <a:spcPts val="600"/>
              </a:spcAft>
              <a:buFont typeface="Arial" pitchFamily="34" charset="0"/>
              <a:buChar char="•"/>
            </a:pPr>
            <a:r>
              <a:rPr lang="fr-FR" sz="1200" dirty="0" smtClean="0">
                <a:solidFill>
                  <a:schemeClr val="tx2">
                    <a:lumMod val="75000"/>
                  </a:schemeClr>
                </a:solidFill>
              </a:rPr>
              <a:t> Séolis n’aura alors aucun intérêt, mis à part la sortie de Sorégies de son capital, à collaborer pour maximiser une plus-value qu’elle devra partager avec Sorégies.</a:t>
            </a:r>
            <a:endParaRPr lang="fr-FR" sz="1200" b="1" dirty="0" smtClean="0">
              <a:solidFill>
                <a:srgbClr val="FF0000"/>
              </a:solidFill>
            </a:endParaRPr>
          </a:p>
        </p:txBody>
      </p:sp>
      <p:sp>
        <p:nvSpPr>
          <p:cNvPr id="34" name="ZoneTexte 33"/>
          <p:cNvSpPr txBox="1"/>
          <p:nvPr/>
        </p:nvSpPr>
        <p:spPr>
          <a:xfrm>
            <a:off x="522512" y="5522026"/>
            <a:ext cx="8145237" cy="90252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ctr">
              <a:spcAft>
                <a:spcPts val="600"/>
              </a:spcAft>
            </a:pPr>
            <a:r>
              <a:rPr lang="fr-FR" sz="1300" b="1" dirty="0">
                <a:solidFill>
                  <a:schemeClr val="tx2">
                    <a:lumMod val="75000"/>
                  </a:schemeClr>
                </a:solidFill>
              </a:rPr>
              <a:t>Avec une valorisation des titres Séolis </a:t>
            </a:r>
            <a:r>
              <a:rPr lang="fr-FR" sz="1300" b="1" dirty="0" smtClean="0">
                <a:solidFill>
                  <a:schemeClr val="tx2">
                    <a:lumMod val="75000"/>
                  </a:schemeClr>
                </a:solidFill>
              </a:rPr>
              <a:t>aux alentours de </a:t>
            </a:r>
            <a:r>
              <a:rPr lang="fr-FR" sz="1300" b="1" dirty="0">
                <a:solidFill>
                  <a:schemeClr val="tx2">
                    <a:lumMod val="75000"/>
                  </a:schemeClr>
                </a:solidFill>
              </a:rPr>
              <a:t>€100m, l’écart entre la proposition de Séolis et la valeur que Sorégies pourrait </a:t>
            </a:r>
            <a:r>
              <a:rPr lang="fr-FR" sz="1300" b="1" dirty="0" smtClean="0">
                <a:solidFill>
                  <a:schemeClr val="tx2">
                    <a:lumMod val="75000"/>
                  </a:schemeClr>
                </a:solidFill>
              </a:rPr>
              <a:t>en retirer dans </a:t>
            </a:r>
            <a:r>
              <a:rPr lang="fr-FR" sz="1300" b="1" dirty="0">
                <a:solidFill>
                  <a:schemeClr val="tx2">
                    <a:lumMod val="75000"/>
                  </a:schemeClr>
                </a:solidFill>
              </a:rPr>
              <a:t>le marché est très réduit. </a:t>
            </a:r>
            <a:r>
              <a:rPr lang="fr-FR" sz="1300" b="1" dirty="0" smtClean="0">
                <a:solidFill>
                  <a:schemeClr val="tx2">
                    <a:lumMod val="75000"/>
                  </a:schemeClr>
                </a:solidFill>
              </a:rPr>
              <a:t>Bien que la vente à un tiers puisse permettre dans certaines limites d’améliorer le prix de cession, la répartition de la plus-value potentielle avec Séolis et la nécessité de la collaboration pleine et entière de Sieds / Séolis durant le </a:t>
            </a:r>
            <a:r>
              <a:rPr lang="fr-FR" sz="1300" b="1" dirty="0" err="1" smtClean="0">
                <a:solidFill>
                  <a:schemeClr val="tx2">
                    <a:lumMod val="75000"/>
                  </a:schemeClr>
                </a:solidFill>
              </a:rPr>
              <a:t>process</a:t>
            </a:r>
            <a:r>
              <a:rPr lang="fr-FR" sz="1300" b="1" dirty="0" smtClean="0">
                <a:solidFill>
                  <a:schemeClr val="tx2">
                    <a:lumMod val="75000"/>
                  </a:schemeClr>
                </a:solidFill>
              </a:rPr>
              <a:t>, la rendent et plus risquée.  </a:t>
            </a:r>
          </a:p>
        </p:txBody>
      </p:sp>
      <p:cxnSp>
        <p:nvCxnSpPr>
          <p:cNvPr id="36" name="Connecteur droit avec flèche 35"/>
          <p:cNvCxnSpPr/>
          <p:nvPr/>
        </p:nvCxnSpPr>
        <p:spPr>
          <a:xfrm>
            <a:off x="6315075" y="2644734"/>
            <a:ext cx="358861" cy="1588"/>
          </a:xfrm>
          <a:prstGeom prst="straightConnector1">
            <a:avLst/>
          </a:prstGeom>
          <a:ln w="25400" cmpd="sng">
            <a:tailEnd type="stealth"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1918"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4.- Conclusion</a:t>
            </a:r>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1:</a:t>
            </a:r>
          </a:p>
          <a:p>
            <a:pPr marL="457200" marR="0" lvl="0" indent="-457200" fontAlgn="auto">
              <a:spcBef>
                <a:spcPct val="0"/>
              </a:spcBef>
              <a:spcAft>
                <a:spcPts val="0"/>
              </a:spcAft>
              <a:buClrTx/>
              <a:buSzTx/>
              <a:tabLst/>
              <a:defRPr/>
            </a:pPr>
            <a:r>
              <a:rPr lang="fr-FR" sz="2800" dirty="0" smtClean="0">
                <a:solidFill>
                  <a:schemeClr val="tx2">
                    <a:lumMod val="75000"/>
                  </a:schemeClr>
                </a:solidFill>
              </a:rPr>
              <a:t> Chronologie des relations Séolis / Sorégies </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Backup 1. - Chronologie </a:t>
            </a:r>
            <a:r>
              <a:rPr lang="fr-FR" sz="2400" dirty="0">
                <a:solidFill>
                  <a:schemeClr val="tx2">
                    <a:lumMod val="75000"/>
                  </a:schemeClr>
                </a:solidFill>
              </a:rPr>
              <a:t>des relations Séolis / </a:t>
            </a:r>
            <a:r>
              <a:rPr lang="fr-FR" sz="2400" dirty="0" smtClean="0">
                <a:solidFill>
                  <a:schemeClr val="tx2">
                    <a:lumMod val="75000"/>
                  </a:schemeClr>
                </a:solidFill>
              </a:rPr>
              <a:t>Sorégies (1/2)</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14</a:t>
            </a:fld>
            <a:endParaRPr lang="fr-FR" dirty="0"/>
          </a:p>
        </p:txBody>
      </p:sp>
      <p:sp>
        <p:nvSpPr>
          <p:cNvPr id="30" name="ZoneTexte 29"/>
          <p:cNvSpPr txBox="1"/>
          <p:nvPr/>
        </p:nvSpPr>
        <p:spPr>
          <a:xfrm>
            <a:off x="427884" y="1966270"/>
            <a:ext cx="652743" cy="369332"/>
          </a:xfrm>
          <a:prstGeom prst="rect">
            <a:avLst/>
          </a:prstGeom>
          <a:noFill/>
        </p:spPr>
        <p:txBody>
          <a:bodyPr wrap="none" rtlCol="0">
            <a:spAutoFit/>
          </a:bodyPr>
          <a:lstStyle/>
          <a:p>
            <a:r>
              <a:rPr lang="fr-FR" dirty="0" smtClean="0">
                <a:solidFill>
                  <a:schemeClr val="accent1">
                    <a:lumMod val="50000"/>
                  </a:schemeClr>
                </a:solidFill>
              </a:rPr>
              <a:t>2006</a:t>
            </a:r>
            <a:endParaRPr lang="fr-FR" dirty="0">
              <a:solidFill>
                <a:schemeClr val="accent1">
                  <a:lumMod val="50000"/>
                </a:schemeClr>
              </a:solidFill>
            </a:endParaRPr>
          </a:p>
        </p:txBody>
      </p:sp>
      <p:sp>
        <p:nvSpPr>
          <p:cNvPr id="47" name="Flèche droite 46"/>
          <p:cNvSpPr/>
          <p:nvPr/>
        </p:nvSpPr>
        <p:spPr>
          <a:xfrm>
            <a:off x="1241502" y="2027271"/>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2" name="Connecteur droit 61"/>
          <p:cNvCxnSpPr/>
          <p:nvPr/>
        </p:nvCxnSpPr>
        <p:spPr>
          <a:xfrm flipV="1">
            <a:off x="2968702" y="17559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2968702" y="1755987"/>
            <a:ext cx="148899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9" name="ZoneTexte 48"/>
          <p:cNvSpPr txBox="1"/>
          <p:nvPr/>
        </p:nvSpPr>
        <p:spPr>
          <a:xfrm>
            <a:off x="2875734" y="2284207"/>
            <a:ext cx="497252" cy="246221"/>
          </a:xfrm>
          <a:prstGeom prst="rect">
            <a:avLst/>
          </a:prstGeom>
          <a:noFill/>
        </p:spPr>
        <p:txBody>
          <a:bodyPr wrap="none" rtlCol="0">
            <a:spAutoFit/>
          </a:bodyPr>
          <a:lstStyle/>
          <a:p>
            <a:r>
              <a:rPr lang="fr-FR" sz="1000" dirty="0" smtClean="0">
                <a:solidFill>
                  <a:schemeClr val="accent1">
                    <a:lumMod val="50000"/>
                  </a:schemeClr>
                </a:solidFill>
              </a:rPr>
              <a:t>22/05</a:t>
            </a:r>
            <a:endParaRPr lang="fr-FR" sz="1000" dirty="0">
              <a:solidFill>
                <a:schemeClr val="accent1">
                  <a:lumMod val="50000"/>
                </a:schemeClr>
              </a:solidFill>
            </a:endParaRPr>
          </a:p>
        </p:txBody>
      </p:sp>
      <p:sp>
        <p:nvSpPr>
          <p:cNvPr id="50" name="ZoneTexte 49"/>
          <p:cNvSpPr txBox="1"/>
          <p:nvPr/>
        </p:nvSpPr>
        <p:spPr>
          <a:xfrm>
            <a:off x="2876273" y="1545194"/>
            <a:ext cx="1673856" cy="246221"/>
          </a:xfrm>
          <a:prstGeom prst="rect">
            <a:avLst/>
          </a:prstGeom>
          <a:noFill/>
        </p:spPr>
        <p:txBody>
          <a:bodyPr wrap="none" rtlCol="0">
            <a:spAutoFit/>
          </a:bodyPr>
          <a:lstStyle/>
          <a:p>
            <a:r>
              <a:rPr lang="fr-FR" sz="1000" dirty="0" smtClean="0">
                <a:solidFill>
                  <a:schemeClr val="accent1">
                    <a:lumMod val="50000"/>
                  </a:schemeClr>
                </a:solidFill>
              </a:rPr>
              <a:t>Protocole d’accord de fusion</a:t>
            </a:r>
            <a:endParaRPr lang="fr-FR" sz="1000" dirty="0">
              <a:solidFill>
                <a:schemeClr val="accent1">
                  <a:lumMod val="50000"/>
                </a:schemeClr>
              </a:solidFill>
            </a:endParaRPr>
          </a:p>
        </p:txBody>
      </p:sp>
      <p:cxnSp>
        <p:nvCxnSpPr>
          <p:cNvPr id="60" name="Connecteur droit 59"/>
          <p:cNvCxnSpPr/>
          <p:nvPr/>
        </p:nvCxnSpPr>
        <p:spPr>
          <a:xfrm flipV="1">
            <a:off x="5503738" y="17559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a:off x="5503738" y="1755987"/>
            <a:ext cx="157016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52" name="ZoneTexte 51"/>
          <p:cNvSpPr txBox="1"/>
          <p:nvPr/>
        </p:nvSpPr>
        <p:spPr>
          <a:xfrm>
            <a:off x="5410771" y="2284207"/>
            <a:ext cx="497252" cy="246221"/>
          </a:xfrm>
          <a:prstGeom prst="rect">
            <a:avLst/>
          </a:prstGeom>
          <a:noFill/>
        </p:spPr>
        <p:txBody>
          <a:bodyPr wrap="none" rtlCol="0">
            <a:spAutoFit/>
          </a:bodyPr>
          <a:lstStyle/>
          <a:p>
            <a:r>
              <a:rPr lang="fr-FR" sz="1000" dirty="0" smtClean="0">
                <a:solidFill>
                  <a:schemeClr val="accent1">
                    <a:lumMod val="50000"/>
                  </a:schemeClr>
                </a:solidFill>
              </a:rPr>
              <a:t>11/09</a:t>
            </a:r>
            <a:endParaRPr lang="fr-FR" sz="1000" dirty="0">
              <a:solidFill>
                <a:schemeClr val="accent1">
                  <a:lumMod val="50000"/>
                </a:schemeClr>
              </a:solidFill>
            </a:endParaRPr>
          </a:p>
        </p:txBody>
      </p:sp>
      <p:sp>
        <p:nvSpPr>
          <p:cNvPr id="53" name="ZoneTexte 52"/>
          <p:cNvSpPr txBox="1"/>
          <p:nvPr/>
        </p:nvSpPr>
        <p:spPr>
          <a:xfrm>
            <a:off x="5410771" y="1530380"/>
            <a:ext cx="1967929" cy="246221"/>
          </a:xfrm>
          <a:prstGeom prst="rect">
            <a:avLst/>
          </a:prstGeom>
          <a:noFill/>
        </p:spPr>
        <p:txBody>
          <a:bodyPr wrap="square" rtlCol="0">
            <a:spAutoFit/>
          </a:bodyPr>
          <a:lstStyle/>
          <a:p>
            <a:r>
              <a:rPr lang="fr-FR" sz="1000" dirty="0" smtClean="0">
                <a:solidFill>
                  <a:schemeClr val="accent1">
                    <a:lumMod val="50000"/>
                  </a:schemeClr>
                </a:solidFill>
              </a:rPr>
              <a:t>Création Sorégies Deux Sèvres</a:t>
            </a:r>
            <a:endParaRPr lang="fr-FR" sz="1000" dirty="0">
              <a:solidFill>
                <a:schemeClr val="accent1">
                  <a:lumMod val="50000"/>
                </a:schemeClr>
              </a:solidFill>
            </a:endParaRPr>
          </a:p>
        </p:txBody>
      </p:sp>
      <p:grpSp>
        <p:nvGrpSpPr>
          <p:cNvPr id="3" name="Groupe 54"/>
          <p:cNvGrpSpPr/>
          <p:nvPr/>
        </p:nvGrpSpPr>
        <p:grpSpPr>
          <a:xfrm>
            <a:off x="7489034" y="1755987"/>
            <a:ext cx="1488998" cy="271283"/>
            <a:chOff x="573206" y="2047164"/>
            <a:chExt cx="1105469" cy="271283"/>
          </a:xfrm>
        </p:grpSpPr>
        <p:cxnSp>
          <p:nvCxnSpPr>
            <p:cNvPr id="58" name="Connecteur droit 57"/>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6" name="ZoneTexte 55"/>
          <p:cNvSpPr txBox="1"/>
          <p:nvPr/>
        </p:nvSpPr>
        <p:spPr>
          <a:xfrm>
            <a:off x="7396066" y="2284207"/>
            <a:ext cx="497252" cy="246221"/>
          </a:xfrm>
          <a:prstGeom prst="rect">
            <a:avLst/>
          </a:prstGeom>
          <a:noFill/>
        </p:spPr>
        <p:txBody>
          <a:bodyPr wrap="none" rtlCol="0">
            <a:spAutoFit/>
          </a:bodyPr>
          <a:lstStyle/>
          <a:p>
            <a:r>
              <a:rPr lang="fr-FR" sz="1000" dirty="0" smtClean="0">
                <a:solidFill>
                  <a:schemeClr val="accent1">
                    <a:lumMod val="50000"/>
                  </a:schemeClr>
                </a:solidFill>
              </a:rPr>
              <a:t>04/12</a:t>
            </a:r>
            <a:endParaRPr lang="fr-FR" sz="1000" dirty="0">
              <a:solidFill>
                <a:schemeClr val="accent1">
                  <a:lumMod val="50000"/>
                </a:schemeClr>
              </a:solidFill>
            </a:endParaRPr>
          </a:p>
        </p:txBody>
      </p:sp>
      <p:sp>
        <p:nvSpPr>
          <p:cNvPr id="57" name="ZoneTexte 56"/>
          <p:cNvSpPr txBox="1"/>
          <p:nvPr/>
        </p:nvSpPr>
        <p:spPr>
          <a:xfrm>
            <a:off x="7396066" y="1530380"/>
            <a:ext cx="1818126" cy="246221"/>
          </a:xfrm>
          <a:prstGeom prst="rect">
            <a:avLst/>
          </a:prstGeom>
          <a:noFill/>
        </p:spPr>
        <p:txBody>
          <a:bodyPr wrap="none" rtlCol="0">
            <a:spAutoFit/>
          </a:bodyPr>
          <a:lstStyle/>
          <a:p>
            <a:r>
              <a:rPr lang="fr-FR" sz="1000" dirty="0" smtClean="0">
                <a:solidFill>
                  <a:schemeClr val="accent1">
                    <a:lumMod val="50000"/>
                  </a:schemeClr>
                </a:solidFill>
              </a:rPr>
              <a:t>Avenant au protocole de fusion</a:t>
            </a:r>
          </a:p>
        </p:txBody>
      </p:sp>
      <p:sp>
        <p:nvSpPr>
          <p:cNvPr id="4" name="Flèche droite 3"/>
          <p:cNvSpPr/>
          <p:nvPr/>
        </p:nvSpPr>
        <p:spPr>
          <a:xfrm>
            <a:off x="1290753" y="3555982"/>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28"/>
          <p:cNvGrpSpPr/>
          <p:nvPr/>
        </p:nvGrpSpPr>
        <p:grpSpPr>
          <a:xfrm>
            <a:off x="1290753" y="3407808"/>
            <a:ext cx="1376469" cy="148173"/>
            <a:chOff x="573206" y="2047164"/>
            <a:chExt cx="1105469" cy="271283"/>
          </a:xfrm>
        </p:grpSpPr>
        <p:cxnSp>
          <p:nvCxnSpPr>
            <p:cNvPr id="23" name="Connecteur droit 2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1197785" y="3812918"/>
            <a:ext cx="497252" cy="246221"/>
          </a:xfrm>
          <a:prstGeom prst="rect">
            <a:avLst/>
          </a:prstGeom>
          <a:noFill/>
        </p:spPr>
        <p:txBody>
          <a:bodyPr wrap="none" rtlCol="0">
            <a:spAutoFit/>
          </a:bodyPr>
          <a:lstStyle/>
          <a:p>
            <a:r>
              <a:rPr lang="fr-FR" sz="1000" dirty="0" smtClean="0">
                <a:solidFill>
                  <a:schemeClr val="accent1">
                    <a:lumMod val="50000"/>
                  </a:schemeClr>
                </a:solidFill>
              </a:rPr>
              <a:t>01/03</a:t>
            </a:r>
            <a:endParaRPr lang="fr-FR" sz="1000" dirty="0">
              <a:solidFill>
                <a:schemeClr val="accent1">
                  <a:lumMod val="50000"/>
                </a:schemeClr>
              </a:solidFill>
            </a:endParaRPr>
          </a:p>
        </p:txBody>
      </p:sp>
      <p:sp>
        <p:nvSpPr>
          <p:cNvPr id="31" name="ZoneTexte 30"/>
          <p:cNvSpPr txBox="1"/>
          <p:nvPr/>
        </p:nvSpPr>
        <p:spPr>
          <a:xfrm>
            <a:off x="1198324" y="3197015"/>
            <a:ext cx="1545616" cy="246221"/>
          </a:xfrm>
          <a:prstGeom prst="rect">
            <a:avLst/>
          </a:prstGeom>
          <a:noFill/>
        </p:spPr>
        <p:txBody>
          <a:bodyPr wrap="none" rtlCol="0">
            <a:spAutoFit/>
          </a:bodyPr>
          <a:lstStyle/>
          <a:p>
            <a:r>
              <a:rPr lang="fr-FR" sz="1000" dirty="0" smtClean="0">
                <a:solidFill>
                  <a:schemeClr val="accent1">
                    <a:lumMod val="50000"/>
                  </a:schemeClr>
                </a:solidFill>
              </a:rPr>
              <a:t>Appel d’offres infructueux</a:t>
            </a:r>
            <a:endParaRPr lang="fr-FR" sz="1000" dirty="0">
              <a:solidFill>
                <a:schemeClr val="accent1">
                  <a:lumMod val="50000"/>
                </a:schemeClr>
              </a:solidFill>
            </a:endParaRPr>
          </a:p>
        </p:txBody>
      </p:sp>
      <p:grpSp>
        <p:nvGrpSpPr>
          <p:cNvPr id="8" name="Groupe 86"/>
          <p:cNvGrpSpPr/>
          <p:nvPr/>
        </p:nvGrpSpPr>
        <p:grpSpPr>
          <a:xfrm>
            <a:off x="6058669" y="3182201"/>
            <a:ext cx="1967929" cy="827190"/>
            <a:chOff x="3792925" y="3278881"/>
            <a:chExt cx="1967929" cy="827190"/>
          </a:xfrm>
        </p:grpSpPr>
        <p:grpSp>
          <p:nvGrpSpPr>
            <p:cNvPr id="9" name="Groupe 33"/>
            <p:cNvGrpSpPr/>
            <p:nvPr/>
          </p:nvGrpSpPr>
          <p:grpSpPr>
            <a:xfrm>
              <a:off x="3885892" y="3504488"/>
              <a:ext cx="996915" cy="162988"/>
              <a:chOff x="573206" y="2047164"/>
              <a:chExt cx="701876" cy="162988"/>
            </a:xfrm>
          </p:grpSpPr>
          <p:cxnSp>
            <p:nvCxnSpPr>
              <p:cNvPr id="37" name="Connecteur droit 36"/>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70187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ZoneTexte 34"/>
            <p:cNvSpPr txBox="1"/>
            <p:nvPr/>
          </p:nvSpPr>
          <p:spPr>
            <a:xfrm>
              <a:off x="3792925" y="3859850"/>
              <a:ext cx="497252" cy="246221"/>
            </a:xfrm>
            <a:prstGeom prst="rect">
              <a:avLst/>
            </a:prstGeom>
            <a:noFill/>
          </p:spPr>
          <p:txBody>
            <a:bodyPr wrap="none" rtlCol="0">
              <a:spAutoFit/>
            </a:bodyPr>
            <a:lstStyle/>
            <a:p>
              <a:r>
                <a:rPr lang="fr-FR" sz="1000" dirty="0" smtClean="0">
                  <a:solidFill>
                    <a:schemeClr val="accent1">
                      <a:lumMod val="50000"/>
                    </a:schemeClr>
                  </a:solidFill>
                </a:rPr>
                <a:t>12/12</a:t>
              </a:r>
              <a:endParaRPr lang="fr-FR" sz="1000" dirty="0">
                <a:solidFill>
                  <a:schemeClr val="accent1">
                    <a:lumMod val="50000"/>
                  </a:schemeClr>
                </a:solidFill>
              </a:endParaRPr>
            </a:p>
          </p:txBody>
        </p:sp>
        <p:sp>
          <p:nvSpPr>
            <p:cNvPr id="36" name="ZoneTexte 35"/>
            <p:cNvSpPr txBox="1"/>
            <p:nvPr/>
          </p:nvSpPr>
          <p:spPr>
            <a:xfrm>
              <a:off x="3792925" y="3278881"/>
              <a:ext cx="1967929" cy="246221"/>
            </a:xfrm>
            <a:prstGeom prst="rect">
              <a:avLst/>
            </a:prstGeom>
            <a:noFill/>
          </p:spPr>
          <p:txBody>
            <a:bodyPr wrap="square" rtlCol="0">
              <a:spAutoFit/>
            </a:bodyPr>
            <a:lstStyle/>
            <a:p>
              <a:r>
                <a:rPr lang="fr-FR" sz="1000" dirty="0" smtClean="0">
                  <a:solidFill>
                    <a:schemeClr val="accent1">
                      <a:lumMod val="50000"/>
                    </a:schemeClr>
                  </a:solidFill>
                </a:rPr>
                <a:t>Transaction Endesa</a:t>
              </a:r>
              <a:endParaRPr lang="fr-FR" sz="1000" dirty="0">
                <a:solidFill>
                  <a:schemeClr val="accent1">
                    <a:lumMod val="50000"/>
                  </a:schemeClr>
                </a:solidFill>
              </a:endParaRPr>
            </a:p>
          </p:txBody>
        </p:sp>
      </p:grpSp>
      <p:grpSp>
        <p:nvGrpSpPr>
          <p:cNvPr id="10" name="Groupe 38"/>
          <p:cNvGrpSpPr/>
          <p:nvPr/>
        </p:nvGrpSpPr>
        <p:grpSpPr>
          <a:xfrm>
            <a:off x="7686617" y="3028561"/>
            <a:ext cx="1479892" cy="1030578"/>
            <a:chOff x="1161234" y="1791026"/>
            <a:chExt cx="1479892" cy="1030578"/>
          </a:xfrm>
        </p:grpSpPr>
        <p:grpSp>
          <p:nvGrpSpPr>
            <p:cNvPr id="11" name="Groupe 39"/>
            <p:cNvGrpSpPr/>
            <p:nvPr/>
          </p:nvGrpSpPr>
          <p:grpSpPr>
            <a:xfrm>
              <a:off x="1254202" y="2170273"/>
              <a:ext cx="1313837" cy="148174"/>
              <a:chOff x="573206" y="2170274"/>
              <a:chExt cx="975425" cy="148174"/>
            </a:xfrm>
          </p:grpSpPr>
          <p:cxnSp>
            <p:nvCxnSpPr>
              <p:cNvPr id="43" name="Connecteur droit 42"/>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161234" y="2575383"/>
              <a:ext cx="497252" cy="246221"/>
            </a:xfrm>
            <a:prstGeom prst="rect">
              <a:avLst/>
            </a:prstGeom>
            <a:noFill/>
          </p:spPr>
          <p:txBody>
            <a:bodyPr wrap="none" rtlCol="0">
              <a:spAutoFit/>
            </a:bodyPr>
            <a:lstStyle/>
            <a:p>
              <a:r>
                <a:rPr lang="fr-FR" sz="1000" dirty="0" smtClean="0">
                  <a:solidFill>
                    <a:schemeClr val="accent1">
                      <a:lumMod val="50000"/>
                    </a:schemeClr>
                  </a:solidFill>
                </a:rPr>
                <a:t>21/12</a:t>
              </a:r>
              <a:endParaRPr lang="fr-FR" sz="1000" dirty="0">
                <a:solidFill>
                  <a:schemeClr val="accent1">
                    <a:lumMod val="50000"/>
                  </a:schemeClr>
                </a:solidFill>
              </a:endParaRPr>
            </a:p>
          </p:txBody>
        </p:sp>
        <p:sp>
          <p:nvSpPr>
            <p:cNvPr id="42" name="ZoneTexte 41"/>
            <p:cNvSpPr txBox="1"/>
            <p:nvPr/>
          </p:nvSpPr>
          <p:spPr>
            <a:xfrm>
              <a:off x="1161234" y="1791026"/>
              <a:ext cx="147989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Augmentation </a:t>
              </a:r>
              <a:r>
                <a:rPr lang="fr-FR" sz="1000" dirty="0">
                  <a:solidFill>
                    <a:schemeClr val="tx2"/>
                  </a:solidFill>
                </a:rPr>
                <a:t>de Capital</a:t>
              </a:r>
            </a:p>
          </p:txBody>
        </p:sp>
      </p:grpSp>
      <p:sp>
        <p:nvSpPr>
          <p:cNvPr id="82" name="ZoneTexte 81"/>
          <p:cNvSpPr txBox="1"/>
          <p:nvPr/>
        </p:nvSpPr>
        <p:spPr>
          <a:xfrm>
            <a:off x="440584" y="3494981"/>
            <a:ext cx="652743" cy="369332"/>
          </a:xfrm>
          <a:prstGeom prst="rect">
            <a:avLst/>
          </a:prstGeom>
          <a:noFill/>
        </p:spPr>
        <p:txBody>
          <a:bodyPr wrap="none" rtlCol="0">
            <a:spAutoFit/>
          </a:bodyPr>
          <a:lstStyle/>
          <a:p>
            <a:r>
              <a:rPr lang="fr-FR" dirty="0" smtClean="0">
                <a:solidFill>
                  <a:schemeClr val="accent1">
                    <a:lumMod val="50000"/>
                  </a:schemeClr>
                </a:solidFill>
              </a:rPr>
              <a:t>2007</a:t>
            </a:r>
            <a:endParaRPr lang="fr-FR" dirty="0">
              <a:solidFill>
                <a:schemeClr val="accent1">
                  <a:lumMod val="50000"/>
                </a:schemeClr>
              </a:solidFill>
            </a:endParaRPr>
          </a:p>
        </p:txBody>
      </p:sp>
      <p:grpSp>
        <p:nvGrpSpPr>
          <p:cNvPr id="12" name="Groupe 88"/>
          <p:cNvGrpSpPr/>
          <p:nvPr/>
        </p:nvGrpSpPr>
        <p:grpSpPr>
          <a:xfrm>
            <a:off x="4155418" y="3014088"/>
            <a:ext cx="2009168" cy="556709"/>
            <a:chOff x="573206" y="1761740"/>
            <a:chExt cx="1414551" cy="556709"/>
          </a:xfrm>
        </p:grpSpPr>
        <p:cxnSp>
          <p:nvCxnSpPr>
            <p:cNvPr id="92" name="Connecteur droit 91"/>
            <p:cNvCxnSpPr/>
            <p:nvPr/>
          </p:nvCxnSpPr>
          <p:spPr>
            <a:xfrm flipV="1">
              <a:off x="573206" y="1761740"/>
              <a:ext cx="0" cy="5567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0" name="ZoneTexte 89"/>
          <p:cNvSpPr txBox="1"/>
          <p:nvPr/>
        </p:nvSpPr>
        <p:spPr>
          <a:xfrm>
            <a:off x="4090231" y="3803313"/>
            <a:ext cx="497252" cy="246221"/>
          </a:xfrm>
          <a:prstGeom prst="rect">
            <a:avLst/>
          </a:prstGeom>
          <a:noFill/>
        </p:spPr>
        <p:txBody>
          <a:bodyPr wrap="none" rtlCol="0">
            <a:spAutoFit/>
          </a:bodyPr>
          <a:lstStyle/>
          <a:p>
            <a:r>
              <a:rPr lang="fr-FR" sz="1000" dirty="0" smtClean="0">
                <a:solidFill>
                  <a:schemeClr val="accent1">
                    <a:lumMod val="50000"/>
                  </a:schemeClr>
                </a:solidFill>
              </a:rPr>
              <a:t>16/10</a:t>
            </a:r>
            <a:endParaRPr lang="fr-FR" sz="1000" dirty="0">
              <a:solidFill>
                <a:schemeClr val="accent1">
                  <a:lumMod val="50000"/>
                </a:schemeClr>
              </a:solidFill>
            </a:endParaRPr>
          </a:p>
        </p:txBody>
      </p:sp>
      <p:sp>
        <p:nvSpPr>
          <p:cNvPr id="91" name="ZoneTexte 90"/>
          <p:cNvSpPr txBox="1"/>
          <p:nvPr/>
        </p:nvSpPr>
        <p:spPr>
          <a:xfrm>
            <a:off x="4090231" y="2782340"/>
            <a:ext cx="2217064" cy="246221"/>
          </a:xfrm>
          <a:prstGeom prst="rect">
            <a:avLst/>
          </a:prstGeom>
          <a:noFill/>
        </p:spPr>
        <p:txBody>
          <a:bodyPr wrap="square" rtlCol="0">
            <a:spAutoFit/>
          </a:bodyPr>
          <a:lstStyle/>
          <a:p>
            <a:r>
              <a:rPr lang="fr-FR" sz="1000" dirty="0" smtClean="0">
                <a:solidFill>
                  <a:schemeClr val="accent1">
                    <a:lumMod val="50000"/>
                  </a:schemeClr>
                </a:solidFill>
              </a:rPr>
              <a:t>Réunion pour recherche de production</a:t>
            </a:r>
            <a:endParaRPr lang="fr-FR" sz="1000" dirty="0">
              <a:solidFill>
                <a:schemeClr val="accent1">
                  <a:lumMod val="50000"/>
                </a:schemeClr>
              </a:solidFill>
            </a:endParaRPr>
          </a:p>
        </p:txBody>
      </p:sp>
      <p:grpSp>
        <p:nvGrpSpPr>
          <p:cNvPr id="13" name="Groupe 70"/>
          <p:cNvGrpSpPr/>
          <p:nvPr/>
        </p:nvGrpSpPr>
        <p:grpSpPr>
          <a:xfrm>
            <a:off x="440584" y="4520084"/>
            <a:ext cx="8779534" cy="1269788"/>
            <a:chOff x="198745" y="1179129"/>
            <a:chExt cx="8779534" cy="1269788"/>
          </a:xfrm>
        </p:grpSpPr>
        <p:sp>
          <p:nvSpPr>
            <p:cNvPr id="72" name="ZoneTexte 71"/>
            <p:cNvSpPr txBox="1"/>
            <p:nvPr/>
          </p:nvSpPr>
          <p:spPr>
            <a:xfrm>
              <a:off x="198745" y="1894364"/>
              <a:ext cx="652743" cy="369332"/>
            </a:xfrm>
            <a:prstGeom prst="rect">
              <a:avLst/>
            </a:prstGeom>
            <a:noFill/>
          </p:spPr>
          <p:txBody>
            <a:bodyPr wrap="none" rtlCol="0">
              <a:spAutoFit/>
            </a:bodyPr>
            <a:lstStyle/>
            <a:p>
              <a:r>
                <a:rPr lang="fr-FR" dirty="0" smtClean="0">
                  <a:solidFill>
                    <a:schemeClr val="accent1">
                      <a:lumMod val="50000"/>
                    </a:schemeClr>
                  </a:solidFill>
                </a:rPr>
                <a:t>2008</a:t>
              </a:r>
              <a:endParaRPr lang="fr-FR" dirty="0">
                <a:solidFill>
                  <a:schemeClr val="accent1">
                    <a:lumMod val="50000"/>
                  </a:schemeClr>
                </a:solidFill>
              </a:endParaRPr>
            </a:p>
          </p:txBody>
        </p:sp>
        <p:sp>
          <p:nvSpPr>
            <p:cNvPr id="73" name="Flèche droite 72"/>
            <p:cNvSpPr/>
            <p:nvPr/>
          </p:nvSpPr>
          <p:spPr>
            <a:xfrm>
              <a:off x="1037424" y="195536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 name="Groupe 73"/>
            <p:cNvGrpSpPr/>
            <p:nvPr/>
          </p:nvGrpSpPr>
          <p:grpSpPr>
            <a:xfrm>
              <a:off x="1037422" y="1550802"/>
              <a:ext cx="2026059" cy="404564"/>
              <a:chOff x="573204" y="1577752"/>
              <a:chExt cx="1627167" cy="740697"/>
            </a:xfrm>
          </p:grpSpPr>
          <p:cxnSp>
            <p:nvCxnSpPr>
              <p:cNvPr id="108" name="Connecteur droit 107"/>
              <p:cNvCxnSpPr/>
              <p:nvPr/>
            </p:nvCxnSpPr>
            <p:spPr>
              <a:xfrm flipV="1">
                <a:off x="838836" y="1577752"/>
                <a:ext cx="0" cy="74069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p:nvPr/>
            </p:nvCxnSpPr>
            <p:spPr>
              <a:xfrm>
                <a:off x="573204" y="1577752"/>
                <a:ext cx="162716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1113061" y="2202696"/>
              <a:ext cx="497252" cy="246221"/>
            </a:xfrm>
            <a:prstGeom prst="rect">
              <a:avLst/>
            </a:prstGeom>
            <a:noFill/>
          </p:spPr>
          <p:txBody>
            <a:bodyPr wrap="none" rtlCol="0">
              <a:spAutoFit/>
            </a:bodyPr>
            <a:lstStyle/>
            <a:p>
              <a:r>
                <a:rPr lang="fr-FR" sz="1000" dirty="0" smtClean="0">
                  <a:solidFill>
                    <a:schemeClr val="accent1">
                      <a:lumMod val="50000"/>
                    </a:schemeClr>
                  </a:solidFill>
                </a:rPr>
                <a:t>31/01</a:t>
              </a:r>
              <a:endParaRPr lang="fr-FR" sz="1000" dirty="0">
                <a:solidFill>
                  <a:schemeClr val="accent1">
                    <a:lumMod val="50000"/>
                  </a:schemeClr>
                </a:solidFill>
              </a:endParaRPr>
            </a:p>
          </p:txBody>
        </p:sp>
        <p:sp>
          <p:nvSpPr>
            <p:cNvPr id="76" name="ZoneTexte 75"/>
            <p:cNvSpPr txBox="1"/>
            <p:nvPr/>
          </p:nvSpPr>
          <p:spPr>
            <a:xfrm>
              <a:off x="950632" y="1304580"/>
              <a:ext cx="2199641" cy="246221"/>
            </a:xfrm>
            <a:prstGeom prst="rect">
              <a:avLst/>
            </a:prstGeom>
            <a:solidFill>
              <a:schemeClr val="bg1"/>
            </a:solidFill>
          </p:spPr>
          <p:txBody>
            <a:bodyPr wrap="none" rtlCol="0">
              <a:spAutoFit/>
            </a:bodyPr>
            <a:lstStyle/>
            <a:p>
              <a:pPr algn="ctr"/>
              <a:r>
                <a:rPr lang="fr-FR" sz="1000" dirty="0">
                  <a:solidFill>
                    <a:schemeClr val="tx2"/>
                  </a:solidFill>
                </a:rPr>
                <a:t>Assemblée SIEEDV pour accord Endesa</a:t>
              </a:r>
            </a:p>
          </p:txBody>
        </p:sp>
        <p:grpSp>
          <p:nvGrpSpPr>
            <p:cNvPr id="15" name="Groupe 120"/>
            <p:cNvGrpSpPr/>
            <p:nvPr/>
          </p:nvGrpSpPr>
          <p:grpSpPr>
            <a:xfrm>
              <a:off x="3438886" y="1801692"/>
              <a:ext cx="1787538" cy="174165"/>
              <a:chOff x="132737" y="2041665"/>
              <a:chExt cx="1787538" cy="174165"/>
            </a:xfrm>
          </p:grpSpPr>
          <p:cxnSp>
            <p:nvCxnSpPr>
              <p:cNvPr id="106" name="Connecteur droit 105"/>
              <p:cNvCxnSpPr/>
              <p:nvPr/>
            </p:nvCxnSpPr>
            <p:spPr>
              <a:xfrm flipV="1">
                <a:off x="1598999" y="2052843"/>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8" name="ZoneTexte 77"/>
            <p:cNvSpPr txBox="1"/>
            <p:nvPr/>
          </p:nvSpPr>
          <p:spPr>
            <a:xfrm>
              <a:off x="4656522" y="2162553"/>
              <a:ext cx="497252" cy="246221"/>
            </a:xfrm>
            <a:prstGeom prst="rect">
              <a:avLst/>
            </a:prstGeom>
            <a:noFill/>
          </p:spPr>
          <p:txBody>
            <a:bodyPr wrap="none" rtlCol="0">
              <a:spAutoFit/>
            </a:bodyPr>
            <a:lstStyle/>
            <a:p>
              <a:r>
                <a:rPr lang="fr-FR" sz="1000" dirty="0" smtClean="0">
                  <a:solidFill>
                    <a:schemeClr val="accent1">
                      <a:lumMod val="50000"/>
                    </a:schemeClr>
                  </a:solidFill>
                </a:rPr>
                <a:t>23/06</a:t>
              </a:r>
              <a:endParaRPr lang="fr-FR" sz="1000" dirty="0">
                <a:solidFill>
                  <a:schemeClr val="accent1">
                    <a:lumMod val="50000"/>
                  </a:schemeClr>
                </a:solidFill>
              </a:endParaRPr>
            </a:p>
          </p:txBody>
        </p:sp>
        <p:sp>
          <p:nvSpPr>
            <p:cNvPr id="79" name="ZoneTexte 78"/>
            <p:cNvSpPr txBox="1"/>
            <p:nvPr/>
          </p:nvSpPr>
          <p:spPr>
            <a:xfrm>
              <a:off x="3370705" y="1581584"/>
              <a:ext cx="1967929" cy="246221"/>
            </a:xfrm>
            <a:prstGeom prst="rect">
              <a:avLst/>
            </a:prstGeom>
            <a:noFill/>
          </p:spPr>
          <p:txBody>
            <a:bodyPr wrap="square" rtlCol="0">
              <a:spAutoFit/>
            </a:bodyPr>
            <a:lstStyle/>
            <a:p>
              <a:pPr algn="ctr"/>
              <a:r>
                <a:rPr lang="fr-FR" sz="1000" dirty="0">
                  <a:solidFill>
                    <a:schemeClr val="tx2"/>
                  </a:solidFill>
                </a:rPr>
                <a:t>Motion d'Interruption de la Fusion</a:t>
              </a:r>
            </a:p>
          </p:txBody>
        </p:sp>
        <p:cxnSp>
          <p:nvCxnSpPr>
            <p:cNvPr id="80" name="Connecteur droit 79"/>
            <p:cNvCxnSpPr/>
            <p:nvPr/>
          </p:nvCxnSpPr>
          <p:spPr>
            <a:xfrm>
              <a:off x="1676400" y="1871057"/>
              <a:ext cx="144106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2868839" y="2140585"/>
              <a:ext cx="497252" cy="246221"/>
            </a:xfrm>
            <a:prstGeom prst="rect">
              <a:avLst/>
            </a:prstGeom>
            <a:noFill/>
          </p:spPr>
          <p:txBody>
            <a:bodyPr wrap="none" rtlCol="0">
              <a:spAutoFit/>
            </a:bodyPr>
            <a:lstStyle/>
            <a:p>
              <a:r>
                <a:rPr lang="fr-FR" sz="1000" dirty="0" smtClean="0">
                  <a:solidFill>
                    <a:schemeClr val="accent1">
                      <a:lumMod val="50000"/>
                    </a:schemeClr>
                  </a:solidFill>
                </a:rPr>
                <a:t>04/02</a:t>
              </a:r>
              <a:endParaRPr lang="fr-FR" sz="1000" dirty="0">
                <a:solidFill>
                  <a:schemeClr val="accent1">
                    <a:lumMod val="50000"/>
                  </a:schemeClr>
                </a:solidFill>
              </a:endParaRPr>
            </a:p>
          </p:txBody>
        </p:sp>
        <p:sp>
          <p:nvSpPr>
            <p:cNvPr id="84" name="ZoneTexte 83"/>
            <p:cNvSpPr txBox="1"/>
            <p:nvPr/>
          </p:nvSpPr>
          <p:spPr>
            <a:xfrm>
              <a:off x="1576632" y="1635056"/>
              <a:ext cx="1755853" cy="246221"/>
            </a:xfrm>
            <a:prstGeom prst="rect">
              <a:avLst/>
            </a:prstGeom>
            <a:noFill/>
          </p:spPr>
          <p:txBody>
            <a:bodyPr wrap="square" rtlCol="0">
              <a:spAutoFit/>
            </a:bodyPr>
            <a:lstStyle/>
            <a:p>
              <a:r>
                <a:rPr lang="fr-FR" sz="1000" dirty="0" smtClean="0">
                  <a:solidFill>
                    <a:schemeClr val="accent1">
                      <a:lumMod val="50000"/>
                    </a:schemeClr>
                  </a:solidFill>
                </a:rPr>
                <a:t>Motion de mécontentement</a:t>
              </a:r>
              <a:endParaRPr lang="fr-FR" sz="1000" dirty="0">
                <a:solidFill>
                  <a:schemeClr val="accent1">
                    <a:lumMod val="50000"/>
                  </a:schemeClr>
                </a:solidFill>
              </a:endParaRPr>
            </a:p>
          </p:txBody>
        </p:sp>
        <p:cxnSp>
          <p:nvCxnSpPr>
            <p:cNvPr id="85" name="Connecteur droit 84"/>
            <p:cNvCxnSpPr/>
            <p:nvPr/>
          </p:nvCxnSpPr>
          <p:spPr>
            <a:xfrm flipV="1">
              <a:off x="5557316" y="1436312"/>
              <a:ext cx="0" cy="5806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4785791" y="1427691"/>
              <a:ext cx="17540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8" name="ZoneTexte 87"/>
            <p:cNvSpPr txBox="1"/>
            <p:nvPr/>
          </p:nvSpPr>
          <p:spPr>
            <a:xfrm>
              <a:off x="5338634" y="2162553"/>
              <a:ext cx="497252" cy="246221"/>
            </a:xfrm>
            <a:prstGeom prst="rect">
              <a:avLst/>
            </a:prstGeom>
            <a:noFill/>
          </p:spPr>
          <p:txBody>
            <a:bodyPr wrap="none" rtlCol="0">
              <a:spAutoFit/>
            </a:bodyPr>
            <a:lstStyle/>
            <a:p>
              <a:r>
                <a:rPr lang="fr-FR" sz="1000" dirty="0" smtClean="0">
                  <a:solidFill>
                    <a:schemeClr val="accent1">
                      <a:lumMod val="50000"/>
                    </a:schemeClr>
                  </a:solidFill>
                </a:rPr>
                <a:t>03/07</a:t>
              </a:r>
              <a:endParaRPr lang="fr-FR" sz="1000" dirty="0">
                <a:solidFill>
                  <a:schemeClr val="accent1">
                    <a:lumMod val="50000"/>
                  </a:schemeClr>
                </a:solidFill>
              </a:endParaRPr>
            </a:p>
          </p:txBody>
        </p:sp>
        <p:sp>
          <p:nvSpPr>
            <p:cNvPr id="94" name="ZoneTexte 93"/>
            <p:cNvSpPr txBox="1"/>
            <p:nvPr/>
          </p:nvSpPr>
          <p:spPr>
            <a:xfrm>
              <a:off x="4672493" y="1193136"/>
              <a:ext cx="1989647" cy="246221"/>
            </a:xfrm>
            <a:prstGeom prst="rect">
              <a:avLst/>
            </a:prstGeom>
            <a:noFill/>
          </p:spPr>
          <p:txBody>
            <a:bodyPr wrap="none" rtlCol="0">
              <a:spAutoFit/>
            </a:bodyPr>
            <a:lstStyle/>
            <a:p>
              <a:r>
                <a:rPr lang="fr-FR" sz="1000" dirty="0" smtClean="0">
                  <a:solidFill>
                    <a:schemeClr val="tx2"/>
                  </a:solidFill>
                </a:rPr>
                <a:t>Résiliation de l’usage de la marque</a:t>
              </a:r>
              <a:endParaRPr lang="fr-FR" sz="1000" dirty="0">
                <a:solidFill>
                  <a:schemeClr val="tx2"/>
                </a:solidFill>
              </a:endParaRPr>
            </a:p>
          </p:txBody>
        </p:sp>
        <p:grpSp>
          <p:nvGrpSpPr>
            <p:cNvPr id="16" name="Groupe 152"/>
            <p:cNvGrpSpPr/>
            <p:nvPr/>
          </p:nvGrpSpPr>
          <p:grpSpPr>
            <a:xfrm>
              <a:off x="7264372" y="1581584"/>
              <a:ext cx="1459884" cy="435337"/>
              <a:chOff x="387080" y="2041665"/>
              <a:chExt cx="1459884" cy="435337"/>
            </a:xfrm>
          </p:grpSpPr>
          <p:cxnSp>
            <p:nvCxnSpPr>
              <p:cNvPr id="104" name="Connecteur droit 103"/>
              <p:cNvCxnSpPr/>
              <p:nvPr/>
            </p:nvCxnSpPr>
            <p:spPr>
              <a:xfrm flipV="1">
                <a:off x="1081369" y="2041666"/>
                <a:ext cx="0" cy="435336"/>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387080" y="2041665"/>
                <a:ext cx="1459884"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6" name="ZoneTexte 95"/>
            <p:cNvSpPr txBox="1"/>
            <p:nvPr/>
          </p:nvSpPr>
          <p:spPr>
            <a:xfrm>
              <a:off x="7710035" y="2159818"/>
              <a:ext cx="497252" cy="246221"/>
            </a:xfrm>
            <a:prstGeom prst="rect">
              <a:avLst/>
            </a:prstGeom>
            <a:noFill/>
          </p:spPr>
          <p:txBody>
            <a:bodyPr wrap="none" rtlCol="0">
              <a:spAutoFit/>
            </a:bodyPr>
            <a:lstStyle/>
            <a:p>
              <a:r>
                <a:rPr lang="fr-FR" sz="1000" dirty="0" smtClean="0">
                  <a:solidFill>
                    <a:schemeClr val="accent1">
                      <a:lumMod val="50000"/>
                    </a:schemeClr>
                  </a:solidFill>
                </a:rPr>
                <a:t>29/09</a:t>
              </a:r>
              <a:endParaRPr lang="fr-FR" sz="1000" dirty="0">
                <a:solidFill>
                  <a:schemeClr val="accent1">
                    <a:lumMod val="50000"/>
                  </a:schemeClr>
                </a:solidFill>
              </a:endParaRPr>
            </a:p>
          </p:txBody>
        </p:sp>
        <p:sp>
          <p:nvSpPr>
            <p:cNvPr id="97" name="ZoneTexte 96"/>
            <p:cNvSpPr txBox="1"/>
            <p:nvPr/>
          </p:nvSpPr>
          <p:spPr>
            <a:xfrm>
              <a:off x="7010350" y="1179129"/>
              <a:ext cx="1967929" cy="400110"/>
            </a:xfrm>
            <a:prstGeom prst="rect">
              <a:avLst/>
            </a:prstGeom>
            <a:noFill/>
          </p:spPr>
          <p:txBody>
            <a:bodyPr wrap="square" rtlCol="0">
              <a:spAutoFit/>
            </a:bodyPr>
            <a:lstStyle/>
            <a:p>
              <a:pPr algn="ctr"/>
              <a:r>
                <a:rPr lang="fr-FR" sz="1000" dirty="0" smtClean="0">
                  <a:solidFill>
                    <a:schemeClr val="tx2"/>
                  </a:solidFill>
                </a:rPr>
                <a:t>Délibération du SIEDS </a:t>
              </a:r>
            </a:p>
            <a:p>
              <a:pPr algn="ctr"/>
              <a:r>
                <a:rPr lang="fr-FR" sz="1000" dirty="0" smtClean="0">
                  <a:solidFill>
                    <a:schemeClr val="tx2"/>
                  </a:solidFill>
                </a:rPr>
                <a:t>sur la caducité du protocole</a:t>
              </a:r>
              <a:endParaRPr lang="fr-FR" sz="1000" dirty="0">
                <a:solidFill>
                  <a:schemeClr val="tx2"/>
                </a:solidFill>
              </a:endParaRPr>
            </a:p>
          </p:txBody>
        </p:sp>
        <p:cxnSp>
          <p:nvCxnSpPr>
            <p:cNvPr id="98" name="Connecteur droit 97"/>
            <p:cNvCxnSpPr/>
            <p:nvPr/>
          </p:nvCxnSpPr>
          <p:spPr>
            <a:xfrm>
              <a:off x="3117468" y="1871057"/>
              <a:ext cx="0" cy="83402"/>
            </a:xfrm>
            <a:prstGeom prst="line">
              <a:avLst/>
            </a:prstGeom>
          </p:spPr>
          <p:style>
            <a:lnRef idx="1">
              <a:schemeClr val="accent1"/>
            </a:lnRef>
            <a:fillRef idx="0">
              <a:schemeClr val="accent1"/>
            </a:fillRef>
            <a:effectRef idx="0">
              <a:schemeClr val="accent1"/>
            </a:effectRef>
            <a:fontRef idx="minor">
              <a:schemeClr val="tx1"/>
            </a:fontRef>
          </p:style>
        </p:cxnSp>
        <p:sp>
          <p:nvSpPr>
            <p:cNvPr id="99" name="ZoneTexte 98"/>
            <p:cNvSpPr txBox="1"/>
            <p:nvPr/>
          </p:nvSpPr>
          <p:spPr>
            <a:xfrm>
              <a:off x="6666721" y="2166050"/>
              <a:ext cx="497252" cy="246221"/>
            </a:xfrm>
            <a:prstGeom prst="rect">
              <a:avLst/>
            </a:prstGeom>
            <a:noFill/>
          </p:spPr>
          <p:txBody>
            <a:bodyPr wrap="none" rtlCol="0">
              <a:spAutoFit/>
            </a:bodyPr>
            <a:lstStyle/>
            <a:p>
              <a:r>
                <a:rPr lang="fr-FR" sz="1000" dirty="0">
                  <a:solidFill>
                    <a:schemeClr val="accent1">
                      <a:lumMod val="50000"/>
                    </a:schemeClr>
                  </a:solidFill>
                </a:rPr>
                <a:t>1</a:t>
              </a:r>
              <a:r>
                <a:rPr lang="fr-FR" sz="1000" dirty="0" smtClean="0">
                  <a:solidFill>
                    <a:schemeClr val="accent1">
                      <a:lumMod val="50000"/>
                    </a:schemeClr>
                  </a:solidFill>
                </a:rPr>
                <a:t>9/09</a:t>
              </a:r>
              <a:endParaRPr lang="fr-FR" sz="1000" dirty="0">
                <a:solidFill>
                  <a:schemeClr val="accent1">
                    <a:lumMod val="50000"/>
                  </a:schemeClr>
                </a:solidFill>
              </a:endParaRPr>
            </a:p>
          </p:txBody>
        </p:sp>
        <p:grpSp>
          <p:nvGrpSpPr>
            <p:cNvPr id="17" name="Groupe 120"/>
            <p:cNvGrpSpPr/>
            <p:nvPr/>
          </p:nvGrpSpPr>
          <p:grpSpPr>
            <a:xfrm>
              <a:off x="5835886" y="1845597"/>
              <a:ext cx="1787538" cy="168782"/>
              <a:chOff x="132737" y="2041665"/>
              <a:chExt cx="1787538" cy="168782"/>
            </a:xfrm>
          </p:grpSpPr>
          <p:cxnSp>
            <p:nvCxnSpPr>
              <p:cNvPr id="102" name="Connecteur droit 101"/>
              <p:cNvCxnSpPr/>
              <p:nvPr/>
            </p:nvCxnSpPr>
            <p:spPr>
              <a:xfrm flipV="1">
                <a:off x="1199108" y="2047460"/>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1" name="ZoneTexte 100"/>
            <p:cNvSpPr txBox="1"/>
            <p:nvPr/>
          </p:nvSpPr>
          <p:spPr>
            <a:xfrm>
              <a:off x="5742106" y="1624836"/>
              <a:ext cx="1967929" cy="230832"/>
            </a:xfrm>
            <a:prstGeom prst="rect">
              <a:avLst/>
            </a:prstGeom>
            <a:noFill/>
          </p:spPr>
          <p:txBody>
            <a:bodyPr wrap="square" rtlCol="0">
              <a:spAutoFit/>
            </a:bodyPr>
            <a:lstStyle/>
            <a:p>
              <a:pPr algn="ctr"/>
              <a:r>
                <a:rPr lang="fr-FR" sz="900" dirty="0" smtClean="0">
                  <a:solidFill>
                    <a:schemeClr val="tx2"/>
                  </a:solidFill>
                </a:rPr>
                <a:t>Appel capital Sorégies D-S non libéré</a:t>
              </a:r>
              <a:endParaRPr lang="fr-FR" sz="900" dirty="0">
                <a:solidFill>
                  <a:schemeClr val="tx2"/>
                </a:solidFill>
              </a:endParaRPr>
            </a:p>
          </p:txBody>
        </p:sp>
      </p:grpSp>
    </p:spTree>
    <p:extLst>
      <p:ext uri="{BB962C8B-B14F-4D97-AF65-F5344CB8AC3E}">
        <p14:creationId xmlns:p14="http://schemas.microsoft.com/office/powerpoint/2010/main" xmlns="" val="35251410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15</a:t>
            </a:fld>
            <a:endParaRPr lang="fr-FR" dirty="0"/>
          </a:p>
        </p:txBody>
      </p:sp>
      <p:grpSp>
        <p:nvGrpSpPr>
          <p:cNvPr id="3" name="Groupe 6"/>
          <p:cNvGrpSpPr/>
          <p:nvPr/>
        </p:nvGrpSpPr>
        <p:grpSpPr>
          <a:xfrm>
            <a:off x="566613" y="2077103"/>
            <a:ext cx="8262294" cy="1291364"/>
            <a:chOff x="566613" y="2077103"/>
            <a:chExt cx="8262294" cy="1291364"/>
          </a:xfrm>
        </p:grpSpPr>
        <p:sp>
          <p:nvSpPr>
            <p:cNvPr id="4" name="Flèche droite 3"/>
            <p:cNvSpPr/>
            <p:nvPr/>
          </p:nvSpPr>
          <p:spPr>
            <a:xfrm>
              <a:off x="1416782" y="285074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28"/>
            <p:cNvGrpSpPr/>
            <p:nvPr/>
          </p:nvGrpSpPr>
          <p:grpSpPr>
            <a:xfrm>
              <a:off x="1416782" y="2702571"/>
              <a:ext cx="1126394" cy="148173"/>
              <a:chOff x="573206" y="2047164"/>
              <a:chExt cx="904628" cy="271283"/>
            </a:xfrm>
          </p:grpSpPr>
          <p:cxnSp>
            <p:nvCxnSpPr>
              <p:cNvPr id="23" name="Connecteur droit 2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73206" y="2047164"/>
                <a:ext cx="90462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1323814" y="3107681"/>
              <a:ext cx="497252" cy="246221"/>
            </a:xfrm>
            <a:prstGeom prst="rect">
              <a:avLst/>
            </a:prstGeom>
            <a:noFill/>
          </p:spPr>
          <p:txBody>
            <a:bodyPr wrap="none" rtlCol="0">
              <a:spAutoFit/>
            </a:bodyPr>
            <a:lstStyle/>
            <a:p>
              <a:r>
                <a:rPr lang="fr-FR" sz="1000" dirty="0" smtClean="0">
                  <a:solidFill>
                    <a:schemeClr val="accent1">
                      <a:lumMod val="50000"/>
                    </a:schemeClr>
                  </a:solidFill>
                </a:rPr>
                <a:t>23/03</a:t>
              </a:r>
              <a:endParaRPr lang="fr-FR" sz="1000" dirty="0">
                <a:solidFill>
                  <a:schemeClr val="accent1">
                    <a:lumMod val="50000"/>
                  </a:schemeClr>
                </a:solidFill>
              </a:endParaRPr>
            </a:p>
          </p:txBody>
        </p:sp>
        <p:sp>
          <p:nvSpPr>
            <p:cNvPr id="31" name="ZoneTexte 30"/>
            <p:cNvSpPr txBox="1"/>
            <p:nvPr/>
          </p:nvSpPr>
          <p:spPr>
            <a:xfrm>
              <a:off x="1324353" y="2491778"/>
              <a:ext cx="1401346" cy="246221"/>
            </a:xfrm>
            <a:prstGeom prst="rect">
              <a:avLst/>
            </a:prstGeom>
            <a:noFill/>
          </p:spPr>
          <p:txBody>
            <a:bodyPr wrap="none" rtlCol="0">
              <a:spAutoFit/>
            </a:bodyPr>
            <a:lstStyle/>
            <a:p>
              <a:r>
                <a:rPr lang="fr-FR" sz="1000" dirty="0" smtClean="0">
                  <a:solidFill>
                    <a:schemeClr val="accent1">
                      <a:lumMod val="50000"/>
                    </a:schemeClr>
                  </a:solidFill>
                </a:rPr>
                <a:t>Saisie du Tribunal </a:t>
              </a:r>
              <a:r>
                <a:rPr lang="fr-FR" sz="1000" dirty="0" err="1" smtClean="0">
                  <a:solidFill>
                    <a:schemeClr val="accent1">
                      <a:lumMod val="50000"/>
                    </a:schemeClr>
                  </a:solidFill>
                </a:rPr>
                <a:t>Adm</a:t>
              </a:r>
              <a:r>
                <a:rPr lang="fr-FR" sz="1000" dirty="0" smtClean="0">
                  <a:solidFill>
                    <a:schemeClr val="accent1">
                      <a:lumMod val="50000"/>
                    </a:schemeClr>
                  </a:solidFill>
                </a:rPr>
                <a:t>.</a:t>
              </a:r>
              <a:endParaRPr lang="fr-FR" sz="1000" dirty="0">
                <a:solidFill>
                  <a:schemeClr val="accent1">
                    <a:lumMod val="50000"/>
                  </a:schemeClr>
                </a:solidFill>
              </a:endParaRPr>
            </a:p>
          </p:txBody>
        </p:sp>
        <p:grpSp>
          <p:nvGrpSpPr>
            <p:cNvPr id="8" name="Groupe 86"/>
            <p:cNvGrpSpPr/>
            <p:nvPr/>
          </p:nvGrpSpPr>
          <p:grpSpPr>
            <a:xfrm>
              <a:off x="5120443" y="2349475"/>
              <a:ext cx="1627948" cy="966265"/>
              <a:chOff x="3790532" y="3139806"/>
              <a:chExt cx="1627948" cy="966265"/>
            </a:xfrm>
          </p:grpSpPr>
          <p:grpSp>
            <p:nvGrpSpPr>
              <p:cNvPr id="9" name="Groupe 33"/>
              <p:cNvGrpSpPr/>
              <p:nvPr/>
            </p:nvGrpSpPr>
            <p:grpSpPr>
              <a:xfrm>
                <a:off x="3885892" y="3504488"/>
                <a:ext cx="1377260" cy="162988"/>
                <a:chOff x="573206" y="2047164"/>
                <a:chExt cx="969657" cy="162988"/>
              </a:xfrm>
            </p:grpSpPr>
            <p:cxnSp>
              <p:nvCxnSpPr>
                <p:cNvPr id="37" name="Connecteur droit 36"/>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96965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ZoneTexte 34"/>
              <p:cNvSpPr txBox="1"/>
              <p:nvPr/>
            </p:nvSpPr>
            <p:spPr>
              <a:xfrm>
                <a:off x="3792925" y="3859850"/>
                <a:ext cx="478016" cy="246221"/>
              </a:xfrm>
              <a:prstGeom prst="rect">
                <a:avLst/>
              </a:prstGeom>
              <a:noFill/>
            </p:spPr>
            <p:txBody>
              <a:bodyPr wrap="none" rtlCol="0">
                <a:spAutoFit/>
              </a:bodyPr>
              <a:lstStyle/>
              <a:p>
                <a:r>
                  <a:rPr lang="fr-FR" sz="1000" dirty="0">
                    <a:solidFill>
                      <a:schemeClr val="accent1">
                        <a:lumMod val="50000"/>
                      </a:schemeClr>
                    </a:solidFill>
                  </a:rPr>
                  <a:t>x</a:t>
                </a:r>
                <a:r>
                  <a:rPr lang="fr-FR" sz="1000" dirty="0" smtClean="0">
                    <a:solidFill>
                      <a:schemeClr val="accent1">
                        <a:lumMod val="50000"/>
                      </a:schemeClr>
                    </a:solidFill>
                  </a:rPr>
                  <a:t>x/04</a:t>
                </a:r>
                <a:endParaRPr lang="fr-FR" sz="1000" dirty="0">
                  <a:solidFill>
                    <a:schemeClr val="accent1">
                      <a:lumMod val="50000"/>
                    </a:schemeClr>
                  </a:solidFill>
                </a:endParaRPr>
              </a:p>
            </p:txBody>
          </p:sp>
          <p:sp>
            <p:nvSpPr>
              <p:cNvPr id="36" name="ZoneTexte 35"/>
              <p:cNvSpPr txBox="1"/>
              <p:nvPr/>
            </p:nvSpPr>
            <p:spPr>
              <a:xfrm>
                <a:off x="3790532" y="3139806"/>
                <a:ext cx="1627948" cy="400110"/>
              </a:xfrm>
              <a:prstGeom prst="rect">
                <a:avLst/>
              </a:prstGeom>
              <a:noFill/>
            </p:spPr>
            <p:txBody>
              <a:bodyPr wrap="square" rtlCol="0">
                <a:spAutoFit/>
              </a:bodyPr>
              <a:lstStyle/>
              <a:p>
                <a:r>
                  <a:rPr lang="fr-FR" sz="1000" dirty="0" smtClean="0">
                    <a:solidFill>
                      <a:schemeClr val="accent1">
                        <a:lumMod val="50000"/>
                      </a:schemeClr>
                    </a:solidFill>
                  </a:rPr>
                  <a:t>Prise de participation du Syndicat du Maine et Loire</a:t>
                </a:r>
                <a:endParaRPr lang="fr-FR" sz="1000" dirty="0">
                  <a:solidFill>
                    <a:schemeClr val="accent1">
                      <a:lumMod val="50000"/>
                    </a:schemeClr>
                  </a:solidFill>
                </a:endParaRPr>
              </a:p>
            </p:txBody>
          </p:sp>
        </p:grpSp>
        <p:grpSp>
          <p:nvGrpSpPr>
            <p:cNvPr id="10" name="Groupe 38"/>
            <p:cNvGrpSpPr/>
            <p:nvPr/>
          </p:nvGrpSpPr>
          <p:grpSpPr>
            <a:xfrm>
              <a:off x="6920070" y="2337889"/>
              <a:ext cx="1447832" cy="1030578"/>
              <a:chOff x="1161234" y="1791026"/>
              <a:chExt cx="1447832" cy="1030578"/>
            </a:xfrm>
          </p:grpSpPr>
          <p:grpSp>
            <p:nvGrpSpPr>
              <p:cNvPr id="11" name="Groupe 39"/>
              <p:cNvGrpSpPr/>
              <p:nvPr/>
            </p:nvGrpSpPr>
            <p:grpSpPr>
              <a:xfrm>
                <a:off x="1254202" y="2170273"/>
                <a:ext cx="1313837" cy="148174"/>
                <a:chOff x="573206" y="2170274"/>
                <a:chExt cx="975425" cy="148174"/>
              </a:xfrm>
            </p:grpSpPr>
            <p:cxnSp>
              <p:nvCxnSpPr>
                <p:cNvPr id="43" name="Connecteur droit 42"/>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161234" y="2575383"/>
                <a:ext cx="497252" cy="246221"/>
              </a:xfrm>
              <a:prstGeom prst="rect">
                <a:avLst/>
              </a:prstGeom>
              <a:noFill/>
            </p:spPr>
            <p:txBody>
              <a:bodyPr wrap="none" rtlCol="0">
                <a:spAutoFit/>
              </a:bodyPr>
              <a:lstStyle/>
              <a:p>
                <a:r>
                  <a:rPr lang="fr-FR" sz="1000" dirty="0" smtClean="0">
                    <a:solidFill>
                      <a:schemeClr val="accent1">
                        <a:lumMod val="50000"/>
                      </a:schemeClr>
                    </a:solidFill>
                  </a:rPr>
                  <a:t>26/06</a:t>
                </a:r>
                <a:endParaRPr lang="fr-FR" sz="1000" dirty="0">
                  <a:solidFill>
                    <a:schemeClr val="accent1">
                      <a:lumMod val="50000"/>
                    </a:schemeClr>
                  </a:solidFill>
                </a:endParaRPr>
              </a:p>
            </p:txBody>
          </p:sp>
          <p:sp>
            <p:nvSpPr>
              <p:cNvPr id="42" name="ZoneTexte 41"/>
              <p:cNvSpPr txBox="1"/>
              <p:nvPr/>
            </p:nvSpPr>
            <p:spPr>
              <a:xfrm>
                <a:off x="1161234" y="1791026"/>
                <a:ext cx="144783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Changement des statuts</a:t>
                </a:r>
                <a:endParaRPr lang="fr-FR" sz="1000" dirty="0">
                  <a:solidFill>
                    <a:schemeClr val="tx2"/>
                  </a:solidFill>
                </a:endParaRPr>
              </a:p>
            </p:txBody>
          </p:sp>
        </p:grpSp>
        <p:sp>
          <p:nvSpPr>
            <p:cNvPr id="82" name="ZoneTexte 81"/>
            <p:cNvSpPr txBox="1"/>
            <p:nvPr/>
          </p:nvSpPr>
          <p:spPr>
            <a:xfrm>
              <a:off x="566613" y="2789744"/>
              <a:ext cx="652743" cy="369332"/>
            </a:xfrm>
            <a:prstGeom prst="rect">
              <a:avLst/>
            </a:prstGeom>
            <a:noFill/>
          </p:spPr>
          <p:txBody>
            <a:bodyPr wrap="none" rtlCol="0">
              <a:spAutoFit/>
            </a:bodyPr>
            <a:lstStyle/>
            <a:p>
              <a:r>
                <a:rPr lang="fr-FR" dirty="0" smtClean="0">
                  <a:solidFill>
                    <a:schemeClr val="accent1">
                      <a:lumMod val="50000"/>
                    </a:schemeClr>
                  </a:solidFill>
                </a:rPr>
                <a:t>2009</a:t>
              </a:r>
              <a:endParaRPr lang="fr-FR" dirty="0">
                <a:solidFill>
                  <a:schemeClr val="accent1">
                    <a:lumMod val="50000"/>
                  </a:schemeClr>
                </a:solidFill>
              </a:endParaRPr>
            </a:p>
          </p:txBody>
        </p:sp>
        <p:grpSp>
          <p:nvGrpSpPr>
            <p:cNvPr id="12" name="Groupe 87"/>
            <p:cNvGrpSpPr/>
            <p:nvPr/>
          </p:nvGrpSpPr>
          <p:grpSpPr>
            <a:xfrm>
              <a:off x="2933560" y="2077103"/>
              <a:ext cx="2217064" cy="1267194"/>
              <a:chOff x="3820705" y="2987316"/>
              <a:chExt cx="2217064" cy="1267194"/>
            </a:xfrm>
          </p:grpSpPr>
          <p:grpSp>
            <p:nvGrpSpPr>
              <p:cNvPr id="13" name="Groupe 88"/>
              <p:cNvGrpSpPr/>
              <p:nvPr/>
            </p:nvGrpSpPr>
            <p:grpSpPr>
              <a:xfrm>
                <a:off x="3885354" y="3219064"/>
                <a:ext cx="2009706" cy="556708"/>
                <a:chOff x="572827" y="1761740"/>
                <a:chExt cx="1414930" cy="556708"/>
              </a:xfrm>
            </p:grpSpPr>
            <p:cxnSp>
              <p:nvCxnSpPr>
                <p:cNvPr id="92" name="Connecteur droit 91"/>
                <p:cNvCxnSpPr/>
                <p:nvPr/>
              </p:nvCxnSpPr>
              <p:spPr>
                <a:xfrm flipH="1" flipV="1">
                  <a:off x="572827" y="1776213"/>
                  <a:ext cx="379" cy="54223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0" name="ZoneTexte 89"/>
              <p:cNvSpPr txBox="1"/>
              <p:nvPr/>
            </p:nvSpPr>
            <p:spPr>
              <a:xfrm>
                <a:off x="3820705" y="4008289"/>
                <a:ext cx="497252" cy="246221"/>
              </a:xfrm>
              <a:prstGeom prst="rect">
                <a:avLst/>
              </a:prstGeom>
              <a:noFill/>
            </p:spPr>
            <p:txBody>
              <a:bodyPr wrap="none" rtlCol="0">
                <a:spAutoFit/>
              </a:bodyPr>
              <a:lstStyle/>
              <a:p>
                <a:r>
                  <a:rPr lang="fr-FR" sz="1000" dirty="0" smtClean="0">
                    <a:solidFill>
                      <a:schemeClr val="accent1">
                        <a:lumMod val="50000"/>
                      </a:schemeClr>
                    </a:solidFill>
                  </a:rPr>
                  <a:t>17/04</a:t>
                </a:r>
                <a:endParaRPr lang="fr-FR" sz="1000" dirty="0">
                  <a:solidFill>
                    <a:schemeClr val="accent1">
                      <a:lumMod val="50000"/>
                    </a:schemeClr>
                  </a:solidFill>
                </a:endParaRPr>
              </a:p>
            </p:txBody>
          </p:sp>
          <p:sp>
            <p:nvSpPr>
              <p:cNvPr id="91" name="ZoneTexte 90"/>
              <p:cNvSpPr txBox="1"/>
              <p:nvPr/>
            </p:nvSpPr>
            <p:spPr>
              <a:xfrm>
                <a:off x="3820705" y="2987316"/>
                <a:ext cx="2217064" cy="246221"/>
              </a:xfrm>
              <a:prstGeom prst="rect">
                <a:avLst/>
              </a:prstGeom>
              <a:noFill/>
            </p:spPr>
            <p:txBody>
              <a:bodyPr wrap="square" rtlCol="0">
                <a:spAutoFit/>
              </a:bodyPr>
              <a:lstStyle/>
              <a:p>
                <a:r>
                  <a:rPr lang="fr-FR" sz="1000" dirty="0" smtClean="0">
                    <a:solidFill>
                      <a:schemeClr val="accent1">
                        <a:lumMod val="50000"/>
                      </a:schemeClr>
                    </a:solidFill>
                  </a:rPr>
                  <a:t>Révocations de MM. Blanes et Chartier</a:t>
                </a:r>
                <a:endParaRPr lang="fr-FR" sz="1000" dirty="0">
                  <a:solidFill>
                    <a:schemeClr val="accent1">
                      <a:lumMod val="50000"/>
                    </a:schemeClr>
                  </a:solidFill>
                </a:endParaRPr>
              </a:p>
            </p:txBody>
          </p:sp>
        </p:grpSp>
      </p:grpSp>
      <p:grpSp>
        <p:nvGrpSpPr>
          <p:cNvPr id="14" name="Groupe 44"/>
          <p:cNvGrpSpPr/>
          <p:nvPr/>
        </p:nvGrpSpPr>
        <p:grpSpPr>
          <a:xfrm>
            <a:off x="616756" y="3891580"/>
            <a:ext cx="8262294" cy="1599968"/>
            <a:chOff x="616756" y="3742927"/>
            <a:chExt cx="8262294" cy="1599968"/>
          </a:xfrm>
        </p:grpSpPr>
        <p:sp>
          <p:nvSpPr>
            <p:cNvPr id="74" name="ZoneTexte 73"/>
            <p:cNvSpPr txBox="1"/>
            <p:nvPr/>
          </p:nvSpPr>
          <p:spPr>
            <a:xfrm>
              <a:off x="616756" y="4778737"/>
              <a:ext cx="652743" cy="369332"/>
            </a:xfrm>
            <a:prstGeom prst="rect">
              <a:avLst/>
            </a:prstGeom>
            <a:noFill/>
          </p:spPr>
          <p:txBody>
            <a:bodyPr wrap="none" rtlCol="0">
              <a:spAutoFit/>
            </a:bodyPr>
            <a:lstStyle/>
            <a:p>
              <a:r>
                <a:rPr lang="fr-FR" dirty="0" smtClean="0">
                  <a:solidFill>
                    <a:schemeClr val="accent1">
                      <a:lumMod val="50000"/>
                    </a:schemeClr>
                  </a:solidFill>
                </a:rPr>
                <a:t>2010</a:t>
              </a:r>
              <a:endParaRPr lang="fr-FR" dirty="0">
                <a:solidFill>
                  <a:schemeClr val="accent1">
                    <a:lumMod val="50000"/>
                  </a:schemeClr>
                </a:solidFill>
              </a:endParaRPr>
            </a:p>
          </p:txBody>
        </p:sp>
        <p:cxnSp>
          <p:nvCxnSpPr>
            <p:cNvPr id="79" name="Connecteur droit 78"/>
            <p:cNvCxnSpPr/>
            <p:nvPr/>
          </p:nvCxnSpPr>
          <p:spPr>
            <a:xfrm flipV="1">
              <a:off x="3693445" y="4143037"/>
              <a:ext cx="0" cy="69670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3692907" y="4139816"/>
              <a:ext cx="242675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3666221" y="5096674"/>
              <a:ext cx="497252" cy="246221"/>
            </a:xfrm>
            <a:prstGeom prst="rect">
              <a:avLst/>
            </a:prstGeom>
            <a:noFill/>
          </p:spPr>
          <p:txBody>
            <a:bodyPr wrap="none" rtlCol="0">
              <a:spAutoFit/>
            </a:bodyPr>
            <a:lstStyle/>
            <a:p>
              <a:r>
                <a:rPr lang="fr-FR" sz="1000" dirty="0" smtClean="0">
                  <a:solidFill>
                    <a:schemeClr val="accent1">
                      <a:lumMod val="50000"/>
                    </a:schemeClr>
                  </a:solidFill>
                </a:rPr>
                <a:t>14/04</a:t>
              </a:r>
              <a:endParaRPr lang="fr-FR" sz="1000" dirty="0">
                <a:solidFill>
                  <a:schemeClr val="accent1">
                    <a:lumMod val="50000"/>
                  </a:schemeClr>
                </a:solidFill>
              </a:endParaRPr>
            </a:p>
          </p:txBody>
        </p:sp>
        <p:sp>
          <p:nvSpPr>
            <p:cNvPr id="78" name="ZoneTexte 77"/>
            <p:cNvSpPr txBox="1"/>
            <p:nvPr/>
          </p:nvSpPr>
          <p:spPr>
            <a:xfrm>
              <a:off x="3627459" y="3742927"/>
              <a:ext cx="2744766" cy="400110"/>
            </a:xfrm>
            <a:prstGeom prst="rect">
              <a:avLst/>
            </a:prstGeom>
            <a:noFill/>
          </p:spPr>
          <p:txBody>
            <a:bodyPr wrap="square" rtlCol="0">
              <a:spAutoFit/>
            </a:bodyPr>
            <a:lstStyle/>
            <a:p>
              <a:r>
                <a:rPr lang="fr-FR" sz="1000" dirty="0" smtClean="0">
                  <a:solidFill>
                    <a:schemeClr val="accent1">
                      <a:lumMod val="50000"/>
                    </a:schemeClr>
                  </a:solidFill>
                </a:rPr>
                <a:t>Lettre du SIEEDV au SIEDS constatant le désaccord. Confirmation de la procédure au TA</a:t>
              </a:r>
              <a:endParaRPr lang="fr-FR" sz="1000" dirty="0">
                <a:solidFill>
                  <a:schemeClr val="accent1">
                    <a:lumMod val="50000"/>
                  </a:schemeClr>
                </a:solidFill>
              </a:endParaRPr>
            </a:p>
          </p:txBody>
        </p:sp>
        <p:sp>
          <p:nvSpPr>
            <p:cNvPr id="81" name="Flèche droite 80"/>
            <p:cNvSpPr/>
            <p:nvPr/>
          </p:nvSpPr>
          <p:spPr>
            <a:xfrm>
              <a:off x="1466925" y="4839738"/>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 name="Groupe 83"/>
            <p:cNvGrpSpPr/>
            <p:nvPr/>
          </p:nvGrpSpPr>
          <p:grpSpPr>
            <a:xfrm>
              <a:off x="1466925" y="4691564"/>
              <a:ext cx="1715260" cy="148173"/>
              <a:chOff x="573206" y="2047164"/>
              <a:chExt cx="1377559" cy="271283"/>
            </a:xfrm>
          </p:grpSpPr>
          <p:cxnSp>
            <p:nvCxnSpPr>
              <p:cNvPr id="106" name="Connecteur droit 105"/>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573206" y="2047164"/>
                <a:ext cx="137755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85" name="ZoneTexte 84"/>
            <p:cNvSpPr txBox="1"/>
            <p:nvPr/>
          </p:nvSpPr>
          <p:spPr>
            <a:xfrm>
              <a:off x="1373957" y="5096674"/>
              <a:ext cx="497252" cy="246221"/>
            </a:xfrm>
            <a:prstGeom prst="rect">
              <a:avLst/>
            </a:prstGeom>
            <a:noFill/>
          </p:spPr>
          <p:txBody>
            <a:bodyPr wrap="none" rtlCol="0">
              <a:spAutoFit/>
            </a:bodyPr>
            <a:lstStyle/>
            <a:p>
              <a:r>
                <a:rPr lang="fr-FR" sz="1000" dirty="0" smtClean="0">
                  <a:solidFill>
                    <a:schemeClr val="accent1">
                      <a:lumMod val="50000"/>
                    </a:schemeClr>
                  </a:solidFill>
                </a:rPr>
                <a:t>26/01</a:t>
              </a:r>
              <a:endParaRPr lang="fr-FR" sz="1000" dirty="0">
                <a:solidFill>
                  <a:schemeClr val="accent1">
                    <a:lumMod val="50000"/>
                  </a:schemeClr>
                </a:solidFill>
              </a:endParaRPr>
            </a:p>
          </p:txBody>
        </p:sp>
        <p:sp>
          <p:nvSpPr>
            <p:cNvPr id="86" name="ZoneTexte 85"/>
            <p:cNvSpPr txBox="1"/>
            <p:nvPr/>
          </p:nvSpPr>
          <p:spPr>
            <a:xfrm>
              <a:off x="1373957" y="4321922"/>
              <a:ext cx="1931939" cy="400110"/>
            </a:xfrm>
            <a:prstGeom prst="rect">
              <a:avLst/>
            </a:prstGeom>
            <a:noFill/>
          </p:spPr>
          <p:txBody>
            <a:bodyPr wrap="none" rtlCol="0">
              <a:spAutoFit/>
            </a:bodyPr>
            <a:lstStyle/>
            <a:p>
              <a:r>
                <a:rPr lang="fr-FR" sz="1000" dirty="0" smtClean="0">
                  <a:solidFill>
                    <a:schemeClr val="accent1">
                      <a:lumMod val="50000"/>
                    </a:schemeClr>
                  </a:solidFill>
                </a:rPr>
                <a:t>Réunion des </a:t>
              </a:r>
              <a:r>
                <a:rPr lang="fr-FR" sz="1000" dirty="0" err="1" smtClean="0">
                  <a:solidFill>
                    <a:schemeClr val="accent1">
                      <a:lumMod val="50000"/>
                    </a:schemeClr>
                  </a:solidFill>
                </a:rPr>
                <a:t>Pdts</a:t>
              </a:r>
              <a:r>
                <a:rPr lang="fr-FR" sz="1000" dirty="0" smtClean="0">
                  <a:solidFill>
                    <a:schemeClr val="accent1">
                      <a:lumMod val="50000"/>
                    </a:schemeClr>
                  </a:solidFill>
                </a:rPr>
                <a:t> des syndicats</a:t>
              </a:r>
            </a:p>
            <a:p>
              <a:r>
                <a:rPr lang="fr-FR" sz="1000" dirty="0" smtClean="0">
                  <a:solidFill>
                    <a:schemeClr val="accent1">
                      <a:lumMod val="50000"/>
                    </a:schemeClr>
                  </a:solidFill>
                </a:rPr>
                <a:t>Accord sur participations croisées</a:t>
              </a:r>
              <a:endParaRPr lang="fr-FR" sz="1000" dirty="0">
                <a:solidFill>
                  <a:schemeClr val="accent1">
                    <a:lumMod val="50000"/>
                  </a:schemeClr>
                </a:solidFill>
              </a:endParaRPr>
            </a:p>
          </p:txBody>
        </p:sp>
        <p:grpSp>
          <p:nvGrpSpPr>
            <p:cNvPr id="16" name="Groupe 93"/>
            <p:cNvGrpSpPr/>
            <p:nvPr/>
          </p:nvGrpSpPr>
          <p:grpSpPr>
            <a:xfrm>
              <a:off x="4303322" y="4465957"/>
              <a:ext cx="1967929" cy="827190"/>
              <a:chOff x="3144106" y="3278881"/>
              <a:chExt cx="1967929" cy="827190"/>
            </a:xfrm>
          </p:grpSpPr>
          <p:grpSp>
            <p:nvGrpSpPr>
              <p:cNvPr id="17" name="Groupe 100"/>
              <p:cNvGrpSpPr/>
              <p:nvPr/>
            </p:nvGrpSpPr>
            <p:grpSpPr>
              <a:xfrm>
                <a:off x="3250860" y="3504488"/>
                <a:ext cx="1409698" cy="162988"/>
                <a:chOff x="126113" y="2047164"/>
                <a:chExt cx="992496" cy="162988"/>
              </a:xfrm>
            </p:grpSpPr>
            <p:cxnSp>
              <p:nvCxnSpPr>
                <p:cNvPr id="104" name="Connecteur droit 103"/>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126113" y="2047164"/>
                  <a:ext cx="99249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2" name="ZoneTexte 101"/>
              <p:cNvSpPr txBox="1"/>
              <p:nvPr/>
            </p:nvSpPr>
            <p:spPr>
              <a:xfrm>
                <a:off x="3668187" y="3859850"/>
                <a:ext cx="497252" cy="246221"/>
              </a:xfrm>
              <a:prstGeom prst="rect">
                <a:avLst/>
              </a:prstGeom>
              <a:noFill/>
            </p:spPr>
            <p:txBody>
              <a:bodyPr wrap="none" rtlCol="0">
                <a:spAutoFit/>
              </a:bodyPr>
              <a:lstStyle/>
              <a:p>
                <a:r>
                  <a:rPr lang="fr-FR" sz="1000" dirty="0" smtClean="0">
                    <a:solidFill>
                      <a:schemeClr val="accent1">
                        <a:lumMod val="50000"/>
                      </a:schemeClr>
                    </a:solidFill>
                  </a:rPr>
                  <a:t>02/07</a:t>
                </a:r>
                <a:endParaRPr lang="fr-FR" sz="1000" dirty="0">
                  <a:solidFill>
                    <a:schemeClr val="accent1">
                      <a:lumMod val="50000"/>
                    </a:schemeClr>
                  </a:solidFill>
                </a:endParaRPr>
              </a:p>
            </p:txBody>
          </p:sp>
          <p:sp>
            <p:nvSpPr>
              <p:cNvPr id="103" name="ZoneTexte 102"/>
              <p:cNvSpPr txBox="1"/>
              <p:nvPr/>
            </p:nvSpPr>
            <p:spPr>
              <a:xfrm>
                <a:off x="3144106" y="3278881"/>
                <a:ext cx="1967929" cy="246221"/>
              </a:xfrm>
              <a:prstGeom prst="rect">
                <a:avLst/>
              </a:prstGeom>
              <a:noFill/>
            </p:spPr>
            <p:txBody>
              <a:bodyPr wrap="square" rtlCol="0">
                <a:spAutoFit/>
              </a:bodyPr>
              <a:lstStyle/>
              <a:p>
                <a:r>
                  <a:rPr lang="fr-FR" sz="1000" dirty="0" smtClean="0">
                    <a:solidFill>
                      <a:schemeClr val="accent1">
                        <a:lumMod val="50000"/>
                      </a:schemeClr>
                    </a:solidFill>
                  </a:rPr>
                  <a:t>Lancement procédure au TC</a:t>
                </a:r>
                <a:endParaRPr lang="fr-FR" sz="1000" dirty="0">
                  <a:solidFill>
                    <a:schemeClr val="accent1">
                      <a:lumMod val="50000"/>
                    </a:schemeClr>
                  </a:solidFill>
                </a:endParaRPr>
              </a:p>
            </p:txBody>
          </p:sp>
        </p:grpSp>
        <p:grpSp>
          <p:nvGrpSpPr>
            <p:cNvPr id="18" name="Groupe 24"/>
            <p:cNvGrpSpPr/>
            <p:nvPr/>
          </p:nvGrpSpPr>
          <p:grpSpPr>
            <a:xfrm>
              <a:off x="6053663" y="4312317"/>
              <a:ext cx="2047355" cy="980829"/>
              <a:chOff x="6053663" y="4312317"/>
              <a:chExt cx="2047355" cy="980829"/>
            </a:xfrm>
          </p:grpSpPr>
          <p:grpSp>
            <p:nvGrpSpPr>
              <p:cNvPr id="19" name="Groupe 95"/>
              <p:cNvGrpSpPr/>
              <p:nvPr/>
            </p:nvGrpSpPr>
            <p:grpSpPr>
              <a:xfrm>
                <a:off x="6119663" y="4691564"/>
                <a:ext cx="1900387" cy="148174"/>
                <a:chOff x="162353" y="2170274"/>
                <a:chExt cx="1410894" cy="148174"/>
              </a:xfrm>
            </p:grpSpPr>
            <p:cxnSp>
              <p:nvCxnSpPr>
                <p:cNvPr id="99" name="Connecteur droit 98"/>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162353" y="2170274"/>
                  <a:ext cx="1410894"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6499765" y="5046925"/>
                <a:ext cx="497252" cy="246221"/>
              </a:xfrm>
              <a:prstGeom prst="rect">
                <a:avLst/>
              </a:prstGeom>
              <a:noFill/>
            </p:spPr>
            <p:txBody>
              <a:bodyPr wrap="none" rtlCol="0">
                <a:spAutoFit/>
              </a:bodyPr>
              <a:lstStyle/>
              <a:p>
                <a:r>
                  <a:rPr lang="fr-FR" sz="1000" dirty="0" smtClean="0">
                    <a:solidFill>
                      <a:schemeClr val="accent1">
                        <a:lumMod val="50000"/>
                      </a:schemeClr>
                    </a:solidFill>
                  </a:rPr>
                  <a:t>10/07</a:t>
                </a:r>
                <a:endParaRPr lang="fr-FR" sz="1000" dirty="0">
                  <a:solidFill>
                    <a:schemeClr val="accent1">
                      <a:lumMod val="50000"/>
                    </a:schemeClr>
                  </a:solidFill>
                </a:endParaRPr>
              </a:p>
            </p:txBody>
          </p:sp>
          <p:sp>
            <p:nvSpPr>
              <p:cNvPr id="98" name="ZoneTexte 97"/>
              <p:cNvSpPr txBox="1"/>
              <p:nvPr/>
            </p:nvSpPr>
            <p:spPr>
              <a:xfrm>
                <a:off x="6053663" y="4312317"/>
                <a:ext cx="2047355" cy="400110"/>
              </a:xfrm>
              <a:prstGeom prst="rect">
                <a:avLst/>
              </a:prstGeom>
              <a:noFill/>
            </p:spPr>
            <p:txBody>
              <a:bodyPr wrap="none" rtlCol="0">
                <a:spAutoFit/>
              </a:bodyPr>
              <a:lstStyle/>
              <a:p>
                <a:r>
                  <a:rPr lang="fr-FR" sz="1000" dirty="0" smtClean="0">
                    <a:solidFill>
                      <a:schemeClr val="tx2"/>
                    </a:solidFill>
                  </a:rPr>
                  <a:t>Rejet de la demande Sorégies au TA</a:t>
                </a:r>
              </a:p>
              <a:p>
                <a:r>
                  <a:rPr lang="fr-FR" sz="1000" dirty="0" smtClean="0">
                    <a:solidFill>
                      <a:schemeClr val="tx2"/>
                    </a:solidFill>
                  </a:rPr>
                  <a:t>Sorégies fait appel</a:t>
                </a:r>
                <a:endParaRPr lang="fr-FR" sz="1000" dirty="0">
                  <a:solidFill>
                    <a:schemeClr val="tx2"/>
                  </a:solidFill>
                </a:endParaRPr>
              </a:p>
            </p:txBody>
          </p:sp>
        </p:grpSp>
        <p:cxnSp>
          <p:nvCxnSpPr>
            <p:cNvPr id="133" name="Connecteur droit 132"/>
            <p:cNvCxnSpPr/>
            <p:nvPr/>
          </p:nvCxnSpPr>
          <p:spPr>
            <a:xfrm flipV="1">
              <a:off x="8236305" y="4146677"/>
              <a:ext cx="0" cy="70787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6781476" y="4154743"/>
              <a:ext cx="190038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31" name="ZoneTexte 130"/>
            <p:cNvSpPr txBox="1"/>
            <p:nvPr/>
          </p:nvSpPr>
          <p:spPr>
            <a:xfrm>
              <a:off x="7987679" y="5036077"/>
              <a:ext cx="628698" cy="246221"/>
            </a:xfrm>
            <a:prstGeom prst="rect">
              <a:avLst/>
            </a:prstGeom>
            <a:noFill/>
          </p:spPr>
          <p:txBody>
            <a:bodyPr wrap="none" rtlCol="0">
              <a:spAutoFit/>
            </a:bodyPr>
            <a:lstStyle/>
            <a:p>
              <a:r>
                <a:rPr lang="fr-FR" sz="1000" dirty="0" err="1" smtClean="0">
                  <a:solidFill>
                    <a:schemeClr val="accent1">
                      <a:lumMod val="50000"/>
                    </a:schemeClr>
                  </a:solidFill>
                </a:rPr>
                <a:t>Nov-Dec</a:t>
              </a:r>
              <a:endParaRPr lang="fr-FR" sz="1000" dirty="0">
                <a:solidFill>
                  <a:schemeClr val="accent1">
                    <a:lumMod val="50000"/>
                  </a:schemeClr>
                </a:solidFill>
              </a:endParaRPr>
            </a:p>
          </p:txBody>
        </p:sp>
        <p:sp>
          <p:nvSpPr>
            <p:cNvPr id="132" name="ZoneTexte 131"/>
            <p:cNvSpPr txBox="1"/>
            <p:nvPr/>
          </p:nvSpPr>
          <p:spPr>
            <a:xfrm>
              <a:off x="6726733" y="3787433"/>
              <a:ext cx="2004075" cy="400110"/>
            </a:xfrm>
            <a:prstGeom prst="rect">
              <a:avLst/>
            </a:prstGeom>
            <a:noFill/>
          </p:spPr>
          <p:txBody>
            <a:bodyPr wrap="none" rtlCol="0">
              <a:spAutoFit/>
            </a:bodyPr>
            <a:lstStyle/>
            <a:p>
              <a:r>
                <a:rPr lang="fr-FR" sz="1000" dirty="0" smtClean="0">
                  <a:solidFill>
                    <a:schemeClr val="tx2"/>
                  </a:solidFill>
                </a:rPr>
                <a:t>Divers courriers SIEDS-SIEEDV dans</a:t>
              </a:r>
            </a:p>
            <a:p>
              <a:r>
                <a:rPr lang="fr-FR" sz="1000" dirty="0" smtClean="0">
                  <a:solidFill>
                    <a:schemeClr val="tx2"/>
                  </a:solidFill>
                </a:rPr>
                <a:t>Le but d’organiser une réunion</a:t>
              </a:r>
              <a:endParaRPr lang="fr-FR" sz="1000" dirty="0">
                <a:solidFill>
                  <a:schemeClr val="tx2"/>
                </a:solidFill>
              </a:endParaRPr>
            </a:p>
          </p:txBody>
        </p:sp>
      </p:grpSp>
      <p:sp>
        <p:nvSpPr>
          <p:cNvPr id="60"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smtClean="0">
                <a:ln>
                  <a:noFill/>
                </a:ln>
                <a:solidFill>
                  <a:schemeClr val="tx2">
                    <a:lumMod val="75000"/>
                  </a:schemeClr>
                </a:solidFill>
                <a:effectLst/>
                <a:uLnTx/>
                <a:uFillTx/>
                <a:latin typeface="+mn-lt"/>
                <a:ea typeface="+mn-ea"/>
                <a:cs typeface="+mn-cs"/>
              </a:rPr>
              <a:t>Backup 1. - Chronologie des relations Séolis / Sorégies (1/2)</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59" name="Bouton d'action : Retour 58">
            <a:hlinkClick r:id="rId2" action="ppaction://hlinksldjump" highlightClick="1"/>
          </p:cNvPr>
          <p:cNvSpPr/>
          <p:nvPr/>
        </p:nvSpPr>
        <p:spPr>
          <a:xfrm>
            <a:off x="8716488" y="5830784"/>
            <a:ext cx="285008" cy="237507"/>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40581460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2:</a:t>
            </a:r>
          </a:p>
          <a:p>
            <a:pPr marL="457200" marR="0" lvl="0" indent="-457200" fontAlgn="auto">
              <a:spcBef>
                <a:spcPct val="0"/>
              </a:spcBef>
              <a:spcAft>
                <a:spcPts val="0"/>
              </a:spcAft>
              <a:buClrTx/>
              <a:buSzTx/>
              <a:tabLst/>
              <a:defRPr/>
            </a:pPr>
            <a:r>
              <a:rPr lang="fr-FR" sz="2800" dirty="0" smtClean="0">
                <a:solidFill>
                  <a:schemeClr val="tx2">
                    <a:lumMod val="75000"/>
                  </a:schemeClr>
                </a:solidFill>
              </a:rPr>
              <a:t> Stratégie de Fusion</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3:</a:t>
            </a:r>
          </a:p>
          <a:p>
            <a:pPr marL="457200" marR="0" lvl="0" indent="-457200" fontAlgn="auto">
              <a:spcBef>
                <a:spcPct val="0"/>
              </a:spcBef>
              <a:spcAft>
                <a:spcPts val="0"/>
              </a:spcAft>
              <a:buClrTx/>
              <a:buSzTx/>
              <a:tabLst/>
              <a:defRPr/>
            </a:pPr>
            <a:r>
              <a:rPr lang="fr-FR" sz="2800" dirty="0" smtClean="0">
                <a:solidFill>
                  <a:schemeClr val="tx2">
                    <a:lumMod val="75000"/>
                  </a:schemeClr>
                </a:solidFill>
              </a:rPr>
              <a:t> </a:t>
            </a:r>
            <a:r>
              <a:rPr lang="fr-FR" sz="2800" dirty="0" err="1" smtClean="0">
                <a:solidFill>
                  <a:schemeClr val="tx2">
                    <a:lumMod val="75000"/>
                  </a:schemeClr>
                </a:solidFill>
              </a:rPr>
              <a:t>Detail</a:t>
            </a:r>
            <a:r>
              <a:rPr lang="fr-FR" sz="2800" dirty="0" smtClean="0">
                <a:solidFill>
                  <a:schemeClr val="tx2">
                    <a:lumMod val="75000"/>
                  </a:schemeClr>
                </a:solidFill>
              </a:rPr>
              <a:t> de valorisation</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Sorégies (1/2)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18</a:t>
            </a:fld>
            <a:endParaRPr lang="fr-FR" dirty="0"/>
          </a:p>
        </p:txBody>
      </p:sp>
      <p:pic>
        <p:nvPicPr>
          <p:cNvPr id="9" name="Picture 4"/>
          <p:cNvPicPr>
            <a:picLocks noChangeAspect="1" noChangeArrowheads="1"/>
          </p:cNvPicPr>
          <p:nvPr/>
        </p:nvPicPr>
        <p:blipFill>
          <a:blip r:embed="rId2" cstate="print"/>
          <a:srcRect/>
          <a:stretch>
            <a:fillRect/>
          </a:stretch>
        </p:blipFill>
        <p:spPr bwMode="auto">
          <a:xfrm>
            <a:off x="462950" y="1147810"/>
            <a:ext cx="664771" cy="541609"/>
          </a:xfrm>
          <a:prstGeom prst="rect">
            <a:avLst/>
          </a:prstGeom>
          <a:noFill/>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19664" y="1689420"/>
            <a:ext cx="2576661" cy="27115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62950" y="1689419"/>
            <a:ext cx="5317809" cy="31969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210080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Sorégies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19</a:t>
            </a:fld>
            <a:endParaRPr lang="fr-FR" dirty="0"/>
          </a:p>
        </p:txBody>
      </p:sp>
      <p:sp>
        <p:nvSpPr>
          <p:cNvPr id="7" name="ZoneTexte 6"/>
          <p:cNvSpPr txBox="1"/>
          <p:nvPr/>
        </p:nvSpPr>
        <p:spPr>
          <a:xfrm>
            <a:off x="457201" y="4963884"/>
            <a:ext cx="8160582" cy="136566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ressort à c€112m (business traditionnel, réseau et gaz), soit une valeur des titres de €146,6m.</a:t>
            </a:r>
          </a:p>
        </p:txBody>
      </p:sp>
      <p:pic>
        <p:nvPicPr>
          <p:cNvPr id="9" name="Picture 4"/>
          <p:cNvPicPr>
            <a:picLocks noChangeAspect="1" noChangeArrowheads="1"/>
          </p:cNvPicPr>
          <p:nvPr/>
        </p:nvPicPr>
        <p:blipFill>
          <a:blip r:embed="rId2" cstate="print"/>
          <a:srcRect/>
          <a:stretch>
            <a:fillRect/>
          </a:stretch>
        </p:blipFill>
        <p:spPr bwMode="auto">
          <a:xfrm>
            <a:off x="7469579" y="1269898"/>
            <a:ext cx="1148203" cy="935475"/>
          </a:xfrm>
          <a:prstGeom prst="rect">
            <a:avLst/>
          </a:prstGeom>
          <a:noFill/>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1" y="1406104"/>
            <a:ext cx="4543425" cy="19688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201" y="3718176"/>
            <a:ext cx="5286375" cy="1162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27068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Index</a:t>
            </a:r>
            <a:endParaRPr lang="fr-FR" sz="2800" dirty="0">
              <a:solidFill>
                <a:schemeClr val="tx2">
                  <a:lumMod val="75000"/>
                </a:schemeClr>
              </a:solidFill>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Autofit/>
          </a:bodyPr>
          <a:lstStyle/>
          <a:p>
            <a:pPr marL="457200" indent="-457200">
              <a:lnSpc>
                <a:spcPct val="150000"/>
              </a:lnSpc>
              <a:buFont typeface="+mj-lt"/>
              <a:buAutoNum type="arabicPeriod"/>
            </a:pPr>
            <a:r>
              <a:rPr lang="fr-FR" sz="2200" dirty="0" smtClean="0">
                <a:solidFill>
                  <a:schemeClr val="tx2">
                    <a:lumMod val="75000"/>
                  </a:schemeClr>
                </a:solidFill>
              </a:rPr>
              <a:t>Sorégies est en mesure de décider son avenir: la Fusion avec Séolis ou une Nouvelle Stratégie</a:t>
            </a:r>
          </a:p>
          <a:p>
            <a:pPr marL="457200" indent="-457200">
              <a:lnSpc>
                <a:spcPct val="200000"/>
              </a:lnSpc>
              <a:buFont typeface="+mj-lt"/>
              <a:buAutoNum type="arabicPeriod"/>
            </a:pPr>
            <a:r>
              <a:rPr lang="fr-FR" sz="2200" dirty="0" smtClean="0">
                <a:solidFill>
                  <a:schemeClr val="tx2">
                    <a:lumMod val="75000"/>
                  </a:schemeClr>
                </a:solidFill>
              </a:rPr>
              <a:t>Fusion Sorégies-Séolis</a:t>
            </a:r>
          </a:p>
          <a:p>
            <a:pPr marL="457200" indent="-457200">
              <a:lnSpc>
                <a:spcPct val="150000"/>
              </a:lnSpc>
              <a:buFont typeface="+mj-lt"/>
              <a:buAutoNum type="arabicPeriod"/>
            </a:pPr>
            <a:r>
              <a:rPr lang="fr-FR" sz="2200" dirty="0" smtClean="0">
                <a:solidFill>
                  <a:schemeClr val="tx2">
                    <a:lumMod val="75000"/>
                  </a:schemeClr>
                </a:solidFill>
              </a:rPr>
              <a:t>Vente de la Participation dans Séolis</a:t>
            </a:r>
          </a:p>
          <a:p>
            <a:pPr marL="457200" indent="-457200">
              <a:lnSpc>
                <a:spcPct val="200000"/>
              </a:lnSpc>
              <a:buFont typeface="+mj-lt"/>
              <a:buAutoNum type="arabicPeriod"/>
            </a:pPr>
            <a:r>
              <a:rPr lang="fr-FR" sz="2200" dirty="0" smtClean="0">
                <a:solidFill>
                  <a:schemeClr val="tx2">
                    <a:lumMod val="75000"/>
                  </a:schemeClr>
                </a:solidFill>
              </a:rPr>
              <a:t>Conclusions</a:t>
            </a:r>
          </a:p>
          <a:p>
            <a:pPr marL="857250" lvl="1" indent="-457200">
              <a:lnSpc>
                <a:spcPct val="200000"/>
              </a:lnSpc>
              <a:buNone/>
            </a:pPr>
            <a:r>
              <a:rPr lang="fr-FR" sz="2200" dirty="0" err="1" smtClean="0">
                <a:solidFill>
                  <a:schemeClr val="tx2">
                    <a:lumMod val="75000"/>
                  </a:schemeClr>
                </a:solidFill>
              </a:rPr>
              <a:t>Back-Up</a:t>
            </a:r>
            <a:endParaRPr lang="fr-FR" sz="2200" dirty="0" smtClean="0">
              <a:solidFill>
                <a:schemeClr val="tx2">
                  <a:lumMod val="75000"/>
                </a:schemeClr>
              </a:solidFill>
            </a:endParaRPr>
          </a:p>
          <a:p>
            <a:pPr marL="457200" indent="-457200">
              <a:lnSpc>
                <a:spcPct val="200000"/>
              </a:lnSpc>
              <a:buFont typeface="+mj-lt"/>
              <a:buAutoNum type="arabicPeriod"/>
            </a:pPr>
            <a:endParaRPr lang="fr-FR" sz="22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Séolis (1/2)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20</a:t>
            </a:fld>
            <a:endParaRPr lang="fr-FR"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 y="1306832"/>
            <a:ext cx="1858963" cy="5540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 y="5944255"/>
            <a:ext cx="8229600" cy="390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200" y="1891386"/>
            <a:ext cx="5137750" cy="23783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754088" y="1860869"/>
            <a:ext cx="2932712" cy="1799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617401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Séolis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21</a:t>
            </a:fld>
            <a:endParaRPr lang="fr-FR" dirty="0"/>
          </a:p>
        </p:txBody>
      </p:sp>
      <p:sp>
        <p:nvSpPr>
          <p:cNvPr id="7" name="ZoneTexte 6"/>
          <p:cNvSpPr txBox="1"/>
          <p:nvPr/>
        </p:nvSpPr>
        <p:spPr>
          <a:xfrm>
            <a:off x="308759" y="5153890"/>
            <a:ext cx="8407729" cy="11875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s’établit à €90m. </a:t>
            </a:r>
          </a:p>
          <a:p>
            <a:r>
              <a:rPr lang="fr-FR" sz="1400" dirty="0" smtClean="0">
                <a:solidFill>
                  <a:schemeClr val="tx2">
                    <a:lumMod val="75000"/>
                  </a:schemeClr>
                </a:solidFill>
              </a:rPr>
              <a:t>La valeur des titres est obtenue en ajoutant la trésorerie nette du Groupe au 31.12.2009 et en retranchant une « dette » représentant la valeur des investissements de rattrapage à réaliser sur la période 2011-2013 (source management Séolis).</a:t>
            </a:r>
            <a:endParaRPr lang="fr-FR" sz="1400" dirty="0">
              <a:solidFill>
                <a:schemeClr val="tx2">
                  <a:lumMod val="75000"/>
                </a:schemeClr>
              </a:solidFill>
            </a:endParaRPr>
          </a:p>
        </p:txBody>
      </p:sp>
      <p:pic>
        <p:nvPicPr>
          <p:cNvPr id="10" name="Picture 2"/>
          <p:cNvPicPr>
            <a:picLocks noChangeAspect="1" noChangeArrowheads="1"/>
          </p:cNvPicPr>
          <p:nvPr/>
        </p:nvPicPr>
        <p:blipFill>
          <a:blip r:embed="rId2" cstate="print"/>
          <a:srcRect/>
          <a:stretch>
            <a:fillRect/>
          </a:stretch>
        </p:blipFill>
        <p:spPr bwMode="auto">
          <a:xfrm>
            <a:off x="6932343" y="1189051"/>
            <a:ext cx="1857005" cy="556622"/>
          </a:xfrm>
          <a:prstGeom prst="rect">
            <a:avLst/>
          </a:prstGeom>
          <a:noFill/>
          <a:ln w="9525">
            <a:noFill/>
            <a:miter lim="800000"/>
            <a:headEnd/>
            <a:tailEnd/>
          </a:ln>
        </p:spPr>
      </p:pic>
      <p:sp>
        <p:nvSpPr>
          <p:cNvPr id="9" name="Bouton d'action : Retour 8">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9135" y="1467362"/>
            <a:ext cx="3731865" cy="15849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9135" y="3368450"/>
            <a:ext cx="5579714" cy="1227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270687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4:</a:t>
            </a:r>
          </a:p>
          <a:p>
            <a:pPr marL="457200" marR="0" lvl="0" indent="-457200" fontAlgn="auto">
              <a:spcBef>
                <a:spcPct val="0"/>
              </a:spcBef>
              <a:spcAft>
                <a:spcPts val="0"/>
              </a:spcAft>
              <a:buClrTx/>
              <a:buSzTx/>
              <a:tabLst/>
              <a:defRPr/>
            </a:pPr>
            <a:r>
              <a:rPr lang="fr-FR" sz="2800" dirty="0" smtClean="0">
                <a:solidFill>
                  <a:schemeClr val="tx2">
                    <a:lumMod val="75000"/>
                  </a:schemeClr>
                </a:solidFill>
              </a:rPr>
              <a:t> Alternatives stratégiques </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a:bodyPr>
          <a:lstStyle/>
          <a:p>
            <a:pPr marL="457200" indent="-457200" algn="l"/>
            <a:r>
              <a:rPr lang="fr-FR" sz="2800" dirty="0" smtClean="0">
                <a:solidFill>
                  <a:schemeClr val="tx2">
                    <a:lumMod val="75000"/>
                  </a:schemeClr>
                </a:solidFill>
              </a:rPr>
              <a:t>Analyse des Options (1/3)</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23</a:t>
            </a:fld>
            <a:endParaRPr lang="fr-FR" dirty="0"/>
          </a:p>
        </p:txBody>
      </p:sp>
      <p:sp>
        <p:nvSpPr>
          <p:cNvPr id="21" name="ZoneTexte 20"/>
          <p:cNvSpPr txBox="1"/>
          <p:nvPr/>
        </p:nvSpPr>
        <p:spPr>
          <a:xfrm>
            <a:off x="457200" y="4681182"/>
            <a:ext cx="8407400" cy="184244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80000">
              <a:defRPr/>
            </a:pPr>
            <a:r>
              <a:rPr lang="fr-FR" sz="1600" dirty="0" smtClean="0">
                <a:solidFill>
                  <a:schemeClr val="tx2">
                    <a:lumMod val="75000"/>
                  </a:schemeClr>
                </a:solidFill>
              </a:rPr>
              <a:t>Si l’on classe les différentes options en fonction de l’objectif de fusion, </a:t>
            </a:r>
            <a:r>
              <a:rPr lang="fr-FR" sz="1600" b="1" dirty="0" smtClean="0">
                <a:solidFill>
                  <a:schemeClr val="tx2">
                    <a:lumMod val="75000"/>
                  </a:schemeClr>
                </a:solidFill>
              </a:rPr>
              <a:t>le croisement de participations</a:t>
            </a:r>
            <a:r>
              <a:rPr lang="fr-FR" sz="1600" dirty="0" smtClean="0">
                <a:solidFill>
                  <a:schemeClr val="tx2">
                    <a:lumMod val="75000"/>
                  </a:schemeClr>
                </a:solidFill>
              </a:rPr>
              <a:t> vient en première position. </a:t>
            </a:r>
            <a:r>
              <a:rPr lang="fr-FR" sz="1600" b="1" dirty="0" smtClean="0">
                <a:solidFill>
                  <a:schemeClr val="tx2">
                    <a:lumMod val="75000"/>
                  </a:schemeClr>
                </a:solidFill>
              </a:rPr>
              <a:t>L’entrée d’un tiers </a:t>
            </a:r>
            <a:r>
              <a:rPr lang="fr-FR" sz="1600" dirty="0" smtClean="0">
                <a:solidFill>
                  <a:schemeClr val="tx2">
                    <a:lumMod val="75000"/>
                  </a:schemeClr>
                </a:solidFill>
              </a:rPr>
              <a:t>au sein des deux compagnies est également compatible avec l’objectif de fusion. En revanche, </a:t>
            </a:r>
            <a:r>
              <a:rPr lang="fr-FR" sz="1600" b="1" dirty="0" smtClean="0">
                <a:solidFill>
                  <a:schemeClr val="tx2">
                    <a:lumMod val="75000"/>
                  </a:schemeClr>
                </a:solidFill>
              </a:rPr>
              <a:t>la vente de 15% </a:t>
            </a:r>
            <a:r>
              <a:rPr lang="fr-FR" sz="1600" dirty="0" smtClean="0">
                <a:solidFill>
                  <a:schemeClr val="tx2">
                    <a:lumMod val="75000"/>
                  </a:schemeClr>
                </a:solidFill>
              </a:rPr>
              <a:t>de Séolis au Sieds ou à un tiers marque la fin de l’intention de fusion. Le status quo, contribuerait encore moins à l’objectif de fusion, tout en dégradant continuellement les relations entre les parties. Enfin, une vente à un fonds de gestion de crise serait une véritable déclaration de guerre.</a:t>
            </a:r>
          </a:p>
        </p:txBody>
      </p:sp>
      <p:grpSp>
        <p:nvGrpSpPr>
          <p:cNvPr id="3" name="Groupe 2"/>
          <p:cNvGrpSpPr/>
          <p:nvPr/>
        </p:nvGrpSpPr>
        <p:grpSpPr>
          <a:xfrm>
            <a:off x="628650" y="1303249"/>
            <a:ext cx="7677150" cy="2993094"/>
            <a:chOff x="523875" y="1201927"/>
            <a:chExt cx="8165896" cy="3332626"/>
          </a:xfrm>
        </p:grpSpPr>
        <p:sp>
          <p:nvSpPr>
            <p:cNvPr id="16" name="Rectangle 15"/>
            <p:cNvSpPr/>
            <p:nvPr/>
          </p:nvSpPr>
          <p:spPr>
            <a:xfrm>
              <a:off x="2248567" y="1201927"/>
              <a:ext cx="1257045" cy="3312326"/>
            </a:xfrm>
            <a:prstGeom prst="rect">
              <a:avLst/>
            </a:prstGeom>
            <a:gradFill>
              <a:gsLst>
                <a:gs pos="0">
                  <a:schemeClr val="accent1">
                    <a:lumMod val="61000"/>
                    <a:lumOff val="39000"/>
                    <a:alpha val="98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523875" y="2545275"/>
              <a:ext cx="884587" cy="338554"/>
            </a:xfrm>
            <a:prstGeom prst="rect">
              <a:avLst/>
            </a:prstGeom>
            <a:noFill/>
            <a:ln>
              <a:solidFill>
                <a:schemeClr val="accent1"/>
              </a:solidFill>
            </a:ln>
          </p:spPr>
          <p:txBody>
            <a:bodyPr wrap="square" rtlCol="0">
              <a:spAutoFit/>
            </a:bodyPr>
            <a:lstStyle/>
            <a:p>
              <a:pPr algn="ctr"/>
              <a:r>
                <a:rPr lang="fr-FR" sz="1600" dirty="0" smtClean="0"/>
                <a:t>Fusion</a:t>
              </a:r>
              <a:endParaRPr lang="fr-FR" sz="1600" dirty="0"/>
            </a:p>
          </p:txBody>
        </p:sp>
        <p:sp>
          <p:nvSpPr>
            <p:cNvPr id="14" name="ZoneTexte 13"/>
            <p:cNvSpPr txBox="1"/>
            <p:nvPr/>
          </p:nvSpPr>
          <p:spPr>
            <a:xfrm>
              <a:off x="2614368" y="1447303"/>
              <a:ext cx="590418" cy="338554"/>
            </a:xfrm>
            <a:prstGeom prst="rect">
              <a:avLst/>
            </a:prstGeom>
            <a:noFill/>
            <a:ln>
              <a:solidFill>
                <a:schemeClr val="accent1"/>
              </a:solidFill>
            </a:ln>
          </p:spPr>
          <p:txBody>
            <a:bodyPr wrap="square" rtlCol="0">
              <a:noAutofit/>
            </a:bodyPr>
            <a:lstStyle/>
            <a:p>
              <a:pPr algn="ctr"/>
              <a:r>
                <a:rPr lang="fr-FR" sz="1600" dirty="0" smtClean="0"/>
                <a:t>Oui</a:t>
              </a:r>
              <a:endParaRPr lang="fr-FR" sz="1600" dirty="0"/>
            </a:p>
          </p:txBody>
        </p:sp>
        <p:sp>
          <p:nvSpPr>
            <p:cNvPr id="15" name="ZoneTexte 14"/>
            <p:cNvSpPr txBox="1"/>
            <p:nvPr/>
          </p:nvSpPr>
          <p:spPr>
            <a:xfrm>
              <a:off x="2614368" y="3767627"/>
              <a:ext cx="578039" cy="338554"/>
            </a:xfrm>
            <a:prstGeom prst="rect">
              <a:avLst/>
            </a:prstGeom>
            <a:noFill/>
            <a:ln>
              <a:solidFill>
                <a:schemeClr val="accent1"/>
              </a:solidFill>
            </a:ln>
          </p:spPr>
          <p:txBody>
            <a:bodyPr wrap="square" rtlCol="0">
              <a:noAutofit/>
            </a:bodyPr>
            <a:lstStyle/>
            <a:p>
              <a:pPr algn="ctr"/>
              <a:r>
                <a:rPr lang="fr-FR" sz="1600" dirty="0" smtClean="0"/>
                <a:t>Non</a:t>
              </a:r>
              <a:endParaRPr lang="fr-FR" sz="1600" dirty="0"/>
            </a:p>
          </p:txBody>
        </p:sp>
        <p:cxnSp>
          <p:nvCxnSpPr>
            <p:cNvPr id="24" name="Connecteur en angle 23"/>
            <p:cNvCxnSpPr>
              <a:stCxn id="7" idx="3"/>
              <a:endCxn id="15" idx="1"/>
            </p:cNvCxnSpPr>
            <p:nvPr/>
          </p:nvCxnSpPr>
          <p:spPr>
            <a:xfrm>
              <a:off x="1408462" y="2714552"/>
              <a:ext cx="1205906" cy="122235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en angle 28"/>
            <p:cNvCxnSpPr>
              <a:stCxn id="7" idx="3"/>
              <a:endCxn id="14" idx="1"/>
            </p:cNvCxnSpPr>
            <p:nvPr/>
          </p:nvCxnSpPr>
          <p:spPr>
            <a:xfrm flipV="1">
              <a:off x="1408462" y="1616580"/>
              <a:ext cx="1205906" cy="109797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en angle 34"/>
            <p:cNvCxnSpPr>
              <a:stCxn id="14" idx="3"/>
            </p:cNvCxnSpPr>
            <p:nvPr/>
          </p:nvCxnSpPr>
          <p:spPr>
            <a:xfrm flipV="1">
              <a:off x="3204786" y="1613930"/>
              <a:ext cx="637486" cy="26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en angle 36"/>
            <p:cNvCxnSpPr>
              <a:stCxn id="15" idx="3"/>
            </p:cNvCxnSpPr>
            <p:nvPr/>
          </p:nvCxnSpPr>
          <p:spPr>
            <a:xfrm flipV="1">
              <a:off x="3192407" y="3934060"/>
              <a:ext cx="702989" cy="28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725759" y="1222226"/>
              <a:ext cx="4964012"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28" name="Triangle rectangle 2"/>
            <p:cNvSpPr/>
            <p:nvPr/>
          </p:nvSpPr>
          <p:spPr>
            <a:xfrm rot="5400000">
              <a:off x="3086719" y="2436527"/>
              <a:ext cx="3015094" cy="77152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3794757" y="1309527"/>
              <a:ext cx="379369"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31" name="ZoneTexte 30"/>
            <p:cNvSpPr txBox="1"/>
            <p:nvPr/>
          </p:nvSpPr>
          <p:spPr>
            <a:xfrm>
              <a:off x="3833755" y="3610246"/>
              <a:ext cx="301373"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27" name="ZoneTexte 26"/>
            <p:cNvSpPr txBox="1"/>
            <p:nvPr/>
          </p:nvSpPr>
          <p:spPr>
            <a:xfrm>
              <a:off x="5084395" y="1300031"/>
              <a:ext cx="3578814" cy="2894990"/>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grpSp>
    </p:spTree>
    <p:extLst>
      <p:ext uri="{BB962C8B-B14F-4D97-AF65-F5344CB8AC3E}">
        <p14:creationId xmlns:p14="http://schemas.microsoft.com/office/powerpoint/2010/main" xmlns="" val="42515301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24</a:t>
            </a:fld>
            <a:endParaRPr lang="fr-FR" dirty="0"/>
          </a:p>
        </p:txBody>
      </p:sp>
      <p:sp>
        <p:nvSpPr>
          <p:cNvPr id="57" name="Ellipse 56"/>
          <p:cNvSpPr/>
          <p:nvPr/>
        </p:nvSpPr>
        <p:spPr>
          <a:xfrm>
            <a:off x="5139160" y="459204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61"/>
          <p:cNvGrpSpPr/>
          <p:nvPr/>
        </p:nvGrpSpPr>
        <p:grpSpPr>
          <a:xfrm>
            <a:off x="7105683" y="4591658"/>
            <a:ext cx="252000" cy="252000"/>
            <a:chOff x="3023214" y="5714999"/>
            <a:chExt cx="638175" cy="638175"/>
          </a:xfrm>
        </p:grpSpPr>
        <p:sp>
          <p:nvSpPr>
            <p:cNvPr id="55" name="Ellipse 5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Secteurs 58"/>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aphicFrame>
        <p:nvGraphicFramePr>
          <p:cNvPr id="63" name="Tableau 62"/>
          <p:cNvGraphicFramePr>
            <a:graphicFrameLocks noGrp="1"/>
          </p:cNvGraphicFramePr>
          <p:nvPr>
            <p:extLst>
              <p:ext uri="{D42A27DB-BD31-4B8C-83A1-F6EECF244321}">
                <p14:modId xmlns:p14="http://schemas.microsoft.com/office/powerpoint/2010/main" xmlns="" val="1056920763"/>
              </p:ext>
            </p:extLst>
          </p:nvPr>
        </p:nvGraphicFramePr>
        <p:xfrm>
          <a:off x="4824412" y="1573474"/>
          <a:ext cx="3881440" cy="426720"/>
        </p:xfrm>
        <a:graphic>
          <a:graphicData uri="http://schemas.openxmlformats.org/drawingml/2006/table">
            <a:tbl>
              <a:tblPr firstRow="1" bandRow="1">
                <a:tableStyleId>{5C22544A-7EE6-4342-B048-85BDC9FD1C3A}</a:tableStyleId>
              </a:tblPr>
              <a:tblGrid>
                <a:gridCol w="970360"/>
                <a:gridCol w="970360"/>
                <a:gridCol w="970360"/>
                <a:gridCol w="970360"/>
              </a:tblGrid>
              <a:tr h="267667">
                <a:tc>
                  <a:txBody>
                    <a:bodyPr/>
                    <a:lstStyle/>
                    <a:p>
                      <a:r>
                        <a:rPr lang="fr-FR" sz="1100" dirty="0" smtClean="0"/>
                        <a:t>Intérêt</a:t>
                      </a:r>
                      <a:r>
                        <a:rPr lang="fr-FR" sz="1100" baseline="0" dirty="0" smtClean="0"/>
                        <a:t> stratégique</a:t>
                      </a:r>
                      <a:endParaRPr lang="fr-FR" sz="1100" dirty="0"/>
                    </a:p>
                  </a:txBody>
                  <a:tcPr/>
                </a:tc>
                <a:tc>
                  <a:txBody>
                    <a:bodyPr/>
                    <a:lstStyle/>
                    <a:p>
                      <a:r>
                        <a:rPr lang="fr-FR" sz="1100" dirty="0" smtClean="0"/>
                        <a:t>Faisabilité</a:t>
                      </a:r>
                      <a:endParaRPr lang="fr-FR" sz="1100" dirty="0"/>
                    </a:p>
                  </a:txBody>
                  <a:tcPr/>
                </a:tc>
                <a:tc>
                  <a:txBody>
                    <a:bodyPr/>
                    <a:lstStyle/>
                    <a:p>
                      <a:r>
                        <a:rPr lang="fr-FR" sz="1100" dirty="0" smtClean="0"/>
                        <a:t>Impact Financier</a:t>
                      </a:r>
                      <a:endParaRPr lang="fr-FR" sz="1100" dirty="0"/>
                    </a:p>
                  </a:txBody>
                  <a:tcPr/>
                </a:tc>
                <a:tc>
                  <a:txBody>
                    <a:bodyPr/>
                    <a:lstStyle/>
                    <a:p>
                      <a:r>
                        <a:rPr lang="fr-FR" sz="1100" dirty="0" smtClean="0"/>
                        <a:t>Impact Politique</a:t>
                      </a:r>
                      <a:endParaRPr lang="fr-FR" sz="1100" dirty="0"/>
                    </a:p>
                  </a:txBody>
                  <a:tcPr/>
                </a:tc>
              </a:tr>
            </a:tbl>
          </a:graphicData>
        </a:graphic>
      </p:graphicFrame>
      <p:grpSp>
        <p:nvGrpSpPr>
          <p:cNvPr id="8" name="Groupe 63"/>
          <p:cNvGrpSpPr/>
          <p:nvPr/>
        </p:nvGrpSpPr>
        <p:grpSpPr>
          <a:xfrm rot="10800000">
            <a:off x="5138390" y="2504751"/>
            <a:ext cx="252000" cy="252000"/>
            <a:chOff x="1752600" y="5391150"/>
            <a:chExt cx="638175" cy="638175"/>
          </a:xfrm>
        </p:grpSpPr>
        <p:sp>
          <p:nvSpPr>
            <p:cNvPr id="65" name="Ellipse 6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Secteurs 6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9" name="Groupe 66"/>
          <p:cNvGrpSpPr/>
          <p:nvPr/>
        </p:nvGrpSpPr>
        <p:grpSpPr>
          <a:xfrm rot="5400000">
            <a:off x="6115908" y="2505136"/>
            <a:ext cx="252000" cy="252000"/>
            <a:chOff x="790044" y="5529261"/>
            <a:chExt cx="638175" cy="638175"/>
          </a:xfrm>
        </p:grpSpPr>
        <p:sp>
          <p:nvSpPr>
            <p:cNvPr id="68" name="Ellipse 6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Secteurs 6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0" name="Groupe 69"/>
          <p:cNvGrpSpPr/>
          <p:nvPr/>
        </p:nvGrpSpPr>
        <p:grpSpPr>
          <a:xfrm>
            <a:off x="7105298" y="2502003"/>
            <a:ext cx="252000" cy="252000"/>
            <a:chOff x="3023214" y="5714999"/>
            <a:chExt cx="638175" cy="638175"/>
          </a:xfrm>
        </p:grpSpPr>
        <p:sp>
          <p:nvSpPr>
            <p:cNvPr id="71" name="Ellipse 7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Secteurs 7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3" name="Ellipse 72"/>
          <p:cNvSpPr/>
          <p:nvPr/>
        </p:nvSpPr>
        <p:spPr>
          <a:xfrm>
            <a:off x="8081615" y="2507914"/>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73"/>
          <p:cNvGrpSpPr/>
          <p:nvPr/>
        </p:nvGrpSpPr>
        <p:grpSpPr>
          <a:xfrm>
            <a:off x="5138775" y="2900583"/>
            <a:ext cx="252000" cy="252000"/>
            <a:chOff x="3023214" y="5714999"/>
            <a:chExt cx="638175" cy="638175"/>
          </a:xfrm>
        </p:grpSpPr>
        <p:sp>
          <p:nvSpPr>
            <p:cNvPr id="75" name="Ellipse 7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Secteurs 75"/>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2" name="Groupe 76"/>
          <p:cNvGrpSpPr/>
          <p:nvPr/>
        </p:nvGrpSpPr>
        <p:grpSpPr>
          <a:xfrm rot="10800000">
            <a:off x="6115523" y="2900583"/>
            <a:ext cx="252000" cy="252000"/>
            <a:chOff x="1752600" y="5391150"/>
            <a:chExt cx="638175" cy="638175"/>
          </a:xfrm>
        </p:grpSpPr>
        <p:sp>
          <p:nvSpPr>
            <p:cNvPr id="78" name="Ellipse 77"/>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Secteurs 78"/>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80" name="Ellipse 79"/>
          <p:cNvSpPr/>
          <p:nvPr/>
        </p:nvSpPr>
        <p:spPr>
          <a:xfrm>
            <a:off x="7104913" y="2900391"/>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80"/>
          <p:cNvGrpSpPr/>
          <p:nvPr/>
        </p:nvGrpSpPr>
        <p:grpSpPr>
          <a:xfrm rot="10800000">
            <a:off x="8081615" y="2898215"/>
            <a:ext cx="252000" cy="252000"/>
            <a:chOff x="1752600" y="5391150"/>
            <a:chExt cx="638175" cy="638175"/>
          </a:xfrm>
        </p:grpSpPr>
        <p:sp>
          <p:nvSpPr>
            <p:cNvPr id="82" name="Ellipse 81"/>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Secteurs 82"/>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4" name="Groupe 83"/>
          <p:cNvGrpSpPr/>
          <p:nvPr/>
        </p:nvGrpSpPr>
        <p:grpSpPr>
          <a:xfrm rot="10800000">
            <a:off x="7115148" y="3414085"/>
            <a:ext cx="252000" cy="252000"/>
            <a:chOff x="1752600" y="5391150"/>
            <a:chExt cx="638175" cy="638175"/>
          </a:xfrm>
        </p:grpSpPr>
        <p:sp>
          <p:nvSpPr>
            <p:cNvPr id="85" name="Ellipse 8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Secteurs 8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5" name="Groupe 86"/>
          <p:cNvGrpSpPr/>
          <p:nvPr/>
        </p:nvGrpSpPr>
        <p:grpSpPr>
          <a:xfrm rot="5400000">
            <a:off x="5148625" y="3414085"/>
            <a:ext cx="252000" cy="252000"/>
            <a:chOff x="790044" y="5529261"/>
            <a:chExt cx="638175" cy="638175"/>
          </a:xfrm>
        </p:grpSpPr>
        <p:sp>
          <p:nvSpPr>
            <p:cNvPr id="88" name="Ellipse 8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Secteurs 8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6" name="Groupe 89"/>
          <p:cNvGrpSpPr/>
          <p:nvPr/>
        </p:nvGrpSpPr>
        <p:grpSpPr>
          <a:xfrm>
            <a:off x="6115523" y="4592043"/>
            <a:ext cx="252000" cy="252000"/>
            <a:chOff x="3023214" y="5714999"/>
            <a:chExt cx="638175" cy="638175"/>
          </a:xfrm>
        </p:grpSpPr>
        <p:sp>
          <p:nvSpPr>
            <p:cNvPr id="91" name="Ellipse 9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Secteurs 9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93" name="Ellipse 92"/>
          <p:cNvSpPr/>
          <p:nvPr/>
        </p:nvSpPr>
        <p:spPr>
          <a:xfrm>
            <a:off x="6125758" y="3414085"/>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e 93"/>
          <p:cNvGrpSpPr/>
          <p:nvPr/>
        </p:nvGrpSpPr>
        <p:grpSpPr>
          <a:xfrm rot="5400000">
            <a:off x="5138775" y="3816448"/>
            <a:ext cx="252000" cy="252000"/>
            <a:chOff x="790044" y="5529261"/>
            <a:chExt cx="638175" cy="638175"/>
          </a:xfrm>
        </p:grpSpPr>
        <p:sp>
          <p:nvSpPr>
            <p:cNvPr id="95" name="Ellipse 94"/>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Secteurs 95"/>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8" name="Groupe 96"/>
          <p:cNvGrpSpPr/>
          <p:nvPr/>
        </p:nvGrpSpPr>
        <p:grpSpPr>
          <a:xfrm rot="5400000">
            <a:off x="7105298" y="3816448"/>
            <a:ext cx="252000" cy="252000"/>
            <a:chOff x="790044" y="5529261"/>
            <a:chExt cx="638175" cy="638175"/>
          </a:xfrm>
        </p:grpSpPr>
        <p:sp>
          <p:nvSpPr>
            <p:cNvPr id="98" name="Ellipse 9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Secteurs 9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9" name="Groupe 99"/>
          <p:cNvGrpSpPr/>
          <p:nvPr/>
        </p:nvGrpSpPr>
        <p:grpSpPr>
          <a:xfrm rot="5400000">
            <a:off x="6115523" y="3816448"/>
            <a:ext cx="252000" cy="252000"/>
            <a:chOff x="790044" y="5529261"/>
            <a:chExt cx="638175" cy="638175"/>
          </a:xfrm>
        </p:grpSpPr>
        <p:sp>
          <p:nvSpPr>
            <p:cNvPr id="101" name="Ellipse 10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Secteurs 10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20" name="Groupe 102"/>
          <p:cNvGrpSpPr/>
          <p:nvPr/>
        </p:nvGrpSpPr>
        <p:grpSpPr>
          <a:xfrm>
            <a:off x="8081615" y="3816062"/>
            <a:ext cx="252000" cy="252000"/>
            <a:chOff x="3023214" y="5714999"/>
            <a:chExt cx="638175" cy="638175"/>
          </a:xfrm>
        </p:grpSpPr>
        <p:sp>
          <p:nvSpPr>
            <p:cNvPr id="104" name="Ellipse 103"/>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Secteurs 104"/>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06" name="Ellipse 105"/>
          <p:cNvSpPr/>
          <p:nvPr/>
        </p:nvSpPr>
        <p:spPr>
          <a:xfrm>
            <a:off x="6115138" y="4221747"/>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Ellipse 106"/>
          <p:cNvSpPr/>
          <p:nvPr/>
        </p:nvSpPr>
        <p:spPr>
          <a:xfrm>
            <a:off x="5137235" y="4221747"/>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8080845"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Ellipse 108"/>
          <p:cNvSpPr/>
          <p:nvPr/>
        </p:nvSpPr>
        <p:spPr>
          <a:xfrm>
            <a:off x="7103758"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109"/>
          <p:cNvGrpSpPr/>
          <p:nvPr/>
        </p:nvGrpSpPr>
        <p:grpSpPr>
          <a:xfrm rot="5400000">
            <a:off x="8092235" y="3413700"/>
            <a:ext cx="252000" cy="252000"/>
            <a:chOff x="790044" y="5529261"/>
            <a:chExt cx="638175" cy="638175"/>
          </a:xfrm>
        </p:grpSpPr>
        <p:sp>
          <p:nvSpPr>
            <p:cNvPr id="111" name="Ellipse 11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Secteurs 11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13" name="Rectangle 112"/>
          <p:cNvSpPr/>
          <p:nvPr/>
        </p:nvSpPr>
        <p:spPr>
          <a:xfrm>
            <a:off x="291823" y="1605370"/>
            <a:ext cx="4489532" cy="3366202"/>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14" name="Triangle rectangle 2"/>
          <p:cNvSpPr/>
          <p:nvPr/>
        </p:nvSpPr>
        <p:spPr>
          <a:xfrm rot="5400000">
            <a:off x="-295653" y="3276134"/>
            <a:ext cx="2639418" cy="37123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ZoneTexte 114"/>
          <p:cNvSpPr txBox="1"/>
          <p:nvPr/>
        </p:nvSpPr>
        <p:spPr>
          <a:xfrm>
            <a:off x="356691" y="1932833"/>
            <a:ext cx="356663"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6" name="ZoneTexte 115"/>
          <p:cNvSpPr txBox="1"/>
          <p:nvPr/>
        </p:nvSpPr>
        <p:spPr>
          <a:xfrm>
            <a:off x="430019" y="4420602"/>
            <a:ext cx="283335"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7" name="ZoneTexte 116"/>
          <p:cNvSpPr txBox="1"/>
          <p:nvPr/>
        </p:nvSpPr>
        <p:spPr>
          <a:xfrm>
            <a:off x="1416741" y="2069047"/>
            <a:ext cx="3364614" cy="2942077"/>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sp>
        <p:nvSpPr>
          <p:cNvPr id="121" name="ZoneTexte 120"/>
          <p:cNvSpPr txBox="1"/>
          <p:nvPr/>
        </p:nvSpPr>
        <p:spPr>
          <a:xfrm>
            <a:off x="8056757" y="4637372"/>
            <a:ext cx="215805" cy="369332"/>
          </a:xfrm>
          <a:prstGeom prst="rect">
            <a:avLst/>
          </a:prstGeom>
          <a:noFill/>
        </p:spPr>
        <p:txBody>
          <a:bodyPr wrap="square" rtlCol="0">
            <a:spAutoFit/>
          </a:bodyPr>
          <a:lstStyle/>
          <a:p>
            <a:endParaRPr lang="fr-FR" dirty="0">
              <a:solidFill>
                <a:srgbClr val="FF0000"/>
              </a:solidFill>
              <a:latin typeface="Engravers MT" pitchFamily="18" charset="0"/>
            </a:endParaRPr>
          </a:p>
        </p:txBody>
      </p:sp>
      <p:grpSp>
        <p:nvGrpSpPr>
          <p:cNvPr id="22" name="Groupe 117"/>
          <p:cNvGrpSpPr/>
          <p:nvPr/>
        </p:nvGrpSpPr>
        <p:grpSpPr>
          <a:xfrm rot="10800000">
            <a:off x="5138390" y="2069047"/>
            <a:ext cx="252000" cy="252000"/>
            <a:chOff x="1752600" y="5391150"/>
            <a:chExt cx="638175" cy="638175"/>
          </a:xfrm>
        </p:grpSpPr>
        <p:sp>
          <p:nvSpPr>
            <p:cNvPr id="119" name="Ellipse 118"/>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Secteurs 119"/>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22" name="Ellipse 121"/>
          <p:cNvSpPr/>
          <p:nvPr/>
        </p:nvSpPr>
        <p:spPr>
          <a:xfrm>
            <a:off x="8056761" y="2069432"/>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6125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7103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AutoShape 2" descr="http://webmail1g.orange.fr/webmail/fr_FR/download/Download.html?IDMSG=8140&amp;PJRANG=2&amp;NAME=image001.png&amp;FOLDER=INBOX&amp;STREAM_TYPE=IMAGE&amp;EMBEDDED=tr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4" descr="http://webmail1g.orange.fr/webmail/fr_FR/download/Download.html?IDMSG=8140&amp;PJRANG=2&amp;NAME=image001.png&amp;FOLDER=INBOX&amp;STREAM_TYPE=IMAGE&amp;EMBEDDED=tru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9"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26830" y="4551730"/>
            <a:ext cx="360030" cy="313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4" name="Titre 1"/>
          <p:cNvSpPr txBox="1">
            <a:spLocks/>
          </p:cNvSpPr>
          <p:nvPr/>
        </p:nvSpPr>
        <p:spPr>
          <a:xfrm>
            <a:off x="619944" y="3410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des Options (2/3)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xmlns="" val="24538166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a:bodyPr>
          <a:lstStyle/>
          <a:p>
            <a:pPr marL="800100" lvl="1" indent="-342900">
              <a:spcBef>
                <a:spcPts val="0"/>
              </a:spcBef>
              <a:buFont typeface="+mj-lt"/>
              <a:buAutoNum type="arabicPeriod"/>
            </a:pPr>
            <a:endParaRPr lang="fr-FR" sz="1600" dirty="0" smtClean="0">
              <a:solidFill>
                <a:schemeClr val="tx2">
                  <a:lumMod val="75000"/>
                </a:schemeClr>
              </a:solidFill>
            </a:endParaRPr>
          </a:p>
          <a:p>
            <a:pPr marL="457200" lvl="1" indent="0">
              <a:spcBef>
                <a:spcPts val="0"/>
              </a:spcBef>
              <a:buNone/>
            </a:pPr>
            <a:r>
              <a:rPr lang="fr-FR" sz="1400" dirty="0" smtClean="0">
                <a:solidFill>
                  <a:schemeClr val="tx2">
                    <a:lumMod val="75000"/>
                  </a:schemeClr>
                </a:solidFill>
              </a:rPr>
              <a:t>En conclusion, deux options méritent d’être poursuivies à ce stade:</a:t>
            </a:r>
          </a:p>
          <a:p>
            <a:pPr marL="457200" lvl="1" indent="0">
              <a:spcBef>
                <a:spcPts val="0"/>
              </a:spcBef>
              <a:buNone/>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Le croisement des participations, bien que ne permettant pas la maximisation de la participation détenue par Sorégies dans Séolis, est la meilleure politiquement et la plus aisée à mettre en œuvre. Elle permet de maintenir les options ouvertes concernant la fusion. Cette option pourrait être améliorée via diverses pistes:</a:t>
            </a:r>
          </a:p>
          <a:p>
            <a:pPr marL="1200150" lvl="2" indent="-342900">
              <a:spcBef>
                <a:spcPts val="0"/>
              </a:spcBef>
            </a:pPr>
            <a:r>
              <a:rPr lang="fr-FR" sz="1400" dirty="0" smtClean="0">
                <a:solidFill>
                  <a:schemeClr val="tx2">
                    <a:lumMod val="75000"/>
                  </a:schemeClr>
                </a:solidFill>
              </a:rPr>
              <a:t>La négociation d’une rémunération de portage plus favorable;</a:t>
            </a:r>
          </a:p>
          <a:p>
            <a:pPr marL="1200150" lvl="2" indent="-342900">
              <a:spcBef>
                <a:spcPts val="0"/>
              </a:spcBef>
            </a:pPr>
            <a:r>
              <a:rPr lang="fr-FR" sz="1400" dirty="0" smtClean="0">
                <a:solidFill>
                  <a:schemeClr val="tx2">
                    <a:lumMod val="75000"/>
                  </a:schemeClr>
                </a:solidFill>
              </a:rPr>
              <a:t>Un mécanisme de vente incluant une portion de prix différé, au-delà du prix comptant payé par le SIEDS, permettant de mettre une certaine pression sur le processus de fusion;</a:t>
            </a:r>
          </a:p>
          <a:p>
            <a:pPr marL="1200150" lvl="2" indent="-342900">
              <a:spcBef>
                <a:spcPts val="0"/>
              </a:spcBef>
            </a:pPr>
            <a:r>
              <a:rPr lang="fr-FR" sz="1400" dirty="0" smtClean="0">
                <a:solidFill>
                  <a:schemeClr val="tx2">
                    <a:lumMod val="75000"/>
                  </a:schemeClr>
                </a:solidFill>
              </a:rPr>
              <a:t>Un échange des participations à valeur de marché…</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La vente à un tiers de la participation de Sorégies dans Séolis met un point final au processus de rapprochement entre les deux sociétés. Plus compliquée à réaliser, elle implique:</a:t>
            </a:r>
          </a:p>
          <a:p>
            <a:pPr lvl="2">
              <a:spcBef>
                <a:spcPts val="0"/>
              </a:spcBef>
            </a:pPr>
            <a:r>
              <a:rPr lang="fr-FR" sz="1400" dirty="0" smtClean="0">
                <a:solidFill>
                  <a:schemeClr val="tx2">
                    <a:lumMod val="75000"/>
                  </a:schemeClr>
                </a:solidFill>
              </a:rPr>
              <a:t>Une négociation avec Séolis/SIEDS afin d’optimiser le partage de la plus-value et de s’assurer de leur coopération lors du processus de vente;</a:t>
            </a:r>
          </a:p>
          <a:p>
            <a:pPr lvl="2">
              <a:spcBef>
                <a:spcPts val="0"/>
              </a:spcBef>
            </a:pPr>
            <a:r>
              <a:rPr lang="fr-FR" sz="1400" dirty="0" smtClean="0">
                <a:solidFill>
                  <a:schemeClr val="tx2">
                    <a:lumMod val="75000"/>
                  </a:schemeClr>
                </a:solidFill>
              </a:rPr>
              <a:t>Une approche d’acheteurs potentiels afin de maximiser la valeur de l’actif.</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Lors de la décision, la quantification du gain possible en cas de vente à un tiers est l’un des paramètres clé. Une « pré valorisation » de Séolis s’impose donc préalablement au choix.</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25</a:t>
            </a:fld>
            <a:endParaRPr lang="fr-FR" dirty="0"/>
          </a:p>
        </p:txBody>
      </p:sp>
      <p:sp>
        <p:nvSpPr>
          <p:cNvPr id="8"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des Options (3/3)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xmlns="" val="121621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Croissement de participations</a:t>
            </a:r>
            <a:endParaRPr lang="fr-FR" sz="2800" dirty="0">
              <a:solidFill>
                <a:schemeClr val="tx2">
                  <a:lumMod val="75000"/>
                </a:schemeClr>
              </a:solidFill>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Autofit/>
          </a:bodyPr>
          <a:lstStyle/>
          <a:p>
            <a:pPr marL="457200" indent="-457200">
              <a:lnSpc>
                <a:spcPct val="200000"/>
              </a:lnSpc>
              <a:buFont typeface="+mj-lt"/>
              <a:buAutoNum type="arabicPeriod"/>
            </a:pPr>
            <a:endParaRPr lang="fr-FR" sz="22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Conclusions</a:t>
            </a:r>
            <a:endParaRPr lang="fr-FR" sz="2800" dirty="0">
              <a:solidFill>
                <a:schemeClr val="tx2">
                  <a:lumMod val="75000"/>
                </a:schemeClr>
              </a:solidFill>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Autofit/>
          </a:bodyPr>
          <a:lstStyle/>
          <a:p>
            <a:pPr marL="457200" indent="-457200">
              <a:buFont typeface="+mj-lt"/>
              <a:buAutoNum type="arabicPeriod"/>
            </a:pPr>
            <a:r>
              <a:rPr lang="fr-FR" sz="1800" dirty="0" smtClean="0">
                <a:solidFill>
                  <a:schemeClr val="tx2">
                    <a:lumMod val="75000"/>
                  </a:schemeClr>
                </a:solidFill>
              </a:rPr>
              <a:t>La fusion avec </a:t>
            </a:r>
            <a:r>
              <a:rPr lang="fr-FR" sz="1800" dirty="0" err="1" smtClean="0">
                <a:solidFill>
                  <a:schemeClr val="tx2">
                    <a:lumMod val="75000"/>
                  </a:schemeClr>
                </a:solidFill>
              </a:rPr>
              <a:t>Seolis</a:t>
            </a:r>
            <a:r>
              <a:rPr lang="fr-FR" sz="1800" dirty="0" smtClean="0">
                <a:solidFill>
                  <a:schemeClr val="tx2">
                    <a:lumMod val="75000"/>
                  </a:schemeClr>
                </a:solidFill>
              </a:rPr>
              <a:t> n ’est plus un </a:t>
            </a:r>
            <a:r>
              <a:rPr lang="fr-FR" sz="1800" dirty="0" err="1" smtClean="0">
                <a:solidFill>
                  <a:schemeClr val="tx2">
                    <a:lumMod val="75000"/>
                  </a:schemeClr>
                </a:solidFill>
              </a:rPr>
              <a:t>objetif</a:t>
            </a:r>
            <a:r>
              <a:rPr lang="fr-FR" sz="1800" dirty="0" smtClean="0">
                <a:solidFill>
                  <a:schemeClr val="tx2">
                    <a:lumMod val="75000"/>
                  </a:schemeClr>
                </a:solidFill>
              </a:rPr>
              <a:t> viable dans l’</a:t>
            </a:r>
            <a:r>
              <a:rPr lang="fr-FR" sz="1800" dirty="0" err="1" smtClean="0">
                <a:solidFill>
                  <a:schemeClr val="tx2">
                    <a:lumMod val="75000"/>
                  </a:schemeClr>
                </a:solidFill>
              </a:rPr>
              <a:t>inmediat</a:t>
            </a:r>
            <a:r>
              <a:rPr lang="fr-FR" sz="1800" dirty="0" smtClean="0">
                <a:solidFill>
                  <a:schemeClr val="tx2">
                    <a:lumMod val="75000"/>
                  </a:schemeClr>
                </a:solidFill>
              </a:rPr>
              <a:t>. </a:t>
            </a:r>
            <a:r>
              <a:rPr lang="fr-FR" sz="1800" dirty="0" smtClean="0">
                <a:solidFill>
                  <a:schemeClr val="tx2">
                    <a:lumMod val="75000"/>
                  </a:schemeClr>
                </a:solidFill>
              </a:rPr>
              <a:t>L</a:t>
            </a:r>
            <a:r>
              <a:rPr lang="fr-FR" sz="1800" dirty="0" smtClean="0">
                <a:solidFill>
                  <a:schemeClr val="tx2">
                    <a:lumMod val="75000"/>
                  </a:schemeClr>
                </a:solidFill>
              </a:rPr>
              <a:t>es affronts du passé, les divergences de vision </a:t>
            </a:r>
            <a:r>
              <a:rPr lang="fr-FR" sz="1800" dirty="0" err="1" smtClean="0">
                <a:solidFill>
                  <a:schemeClr val="tx2">
                    <a:lumMod val="75000"/>
                  </a:schemeClr>
                </a:solidFill>
              </a:rPr>
              <a:t>strategiques</a:t>
            </a:r>
            <a:r>
              <a:rPr lang="fr-FR" sz="1800" dirty="0" smtClean="0">
                <a:solidFill>
                  <a:schemeClr val="tx2">
                    <a:lumMod val="75000"/>
                  </a:schemeClr>
                </a:solidFill>
              </a:rPr>
              <a:t>, le changement de périmètre avec la cession des activité </a:t>
            </a:r>
            <a:r>
              <a:rPr lang="fr-FR" sz="1800" dirty="0" err="1" smtClean="0">
                <a:solidFill>
                  <a:schemeClr val="tx2">
                    <a:lumMod val="75000"/>
                  </a:schemeClr>
                </a:solidFill>
              </a:rPr>
              <a:t>reseaux</a:t>
            </a:r>
            <a:r>
              <a:rPr lang="fr-FR" sz="1800" dirty="0" smtClean="0">
                <a:solidFill>
                  <a:schemeClr val="tx2">
                    <a:lumMod val="75000"/>
                  </a:schemeClr>
                </a:solidFill>
              </a:rPr>
              <a:t>, la qualité du management, le </a:t>
            </a:r>
            <a:r>
              <a:rPr lang="fr-FR" sz="1800" dirty="0" err="1" smtClean="0">
                <a:solidFill>
                  <a:schemeClr val="tx2">
                    <a:lumMod val="75000"/>
                  </a:schemeClr>
                </a:solidFill>
              </a:rPr>
              <a:t>concepte</a:t>
            </a:r>
            <a:r>
              <a:rPr lang="fr-FR" sz="1800" dirty="0" smtClean="0">
                <a:solidFill>
                  <a:schemeClr val="tx2">
                    <a:lumMod val="75000"/>
                  </a:schemeClr>
                </a:solidFill>
              </a:rPr>
              <a:t> de parité, etc. ont éloignée les </a:t>
            </a:r>
            <a:r>
              <a:rPr lang="fr-FR" sz="1800" dirty="0" err="1" smtClean="0">
                <a:solidFill>
                  <a:schemeClr val="tx2">
                    <a:lumMod val="75000"/>
                  </a:schemeClr>
                </a:solidFill>
              </a:rPr>
              <a:t>societés</a:t>
            </a:r>
            <a:r>
              <a:rPr lang="fr-FR" sz="1800" dirty="0" smtClean="0">
                <a:solidFill>
                  <a:schemeClr val="tx2">
                    <a:lumMod val="75000"/>
                  </a:schemeClr>
                </a:solidFill>
              </a:rPr>
              <a:t>. </a:t>
            </a:r>
          </a:p>
          <a:p>
            <a:pPr marL="457200" indent="-457200">
              <a:buFont typeface="+mj-lt"/>
              <a:buAutoNum type="arabicPeriod"/>
            </a:pPr>
            <a:r>
              <a:rPr lang="fr-FR" sz="1800" dirty="0" smtClean="0">
                <a:solidFill>
                  <a:schemeClr val="tx2">
                    <a:lumMod val="75000"/>
                  </a:schemeClr>
                </a:solidFill>
              </a:rPr>
              <a:t>El </a:t>
            </a:r>
            <a:r>
              <a:rPr lang="fr-FR" sz="1800" dirty="0" err="1" smtClean="0">
                <a:solidFill>
                  <a:schemeClr val="tx2">
                    <a:lumMod val="75000"/>
                  </a:schemeClr>
                </a:solidFill>
              </a:rPr>
              <a:t>cruce</a:t>
            </a:r>
            <a:r>
              <a:rPr lang="fr-FR" sz="1800" dirty="0" smtClean="0">
                <a:solidFill>
                  <a:schemeClr val="tx2">
                    <a:lumMod val="75000"/>
                  </a:schemeClr>
                </a:solidFill>
              </a:rPr>
              <a:t> de </a:t>
            </a:r>
            <a:r>
              <a:rPr lang="fr-FR" sz="1800" dirty="0" err="1" smtClean="0">
                <a:solidFill>
                  <a:schemeClr val="tx2">
                    <a:lumMod val="75000"/>
                  </a:schemeClr>
                </a:solidFill>
              </a:rPr>
              <a:t>participaciones</a:t>
            </a:r>
            <a:r>
              <a:rPr lang="fr-FR" sz="1800" dirty="0" smtClean="0">
                <a:solidFill>
                  <a:schemeClr val="tx2">
                    <a:lumMod val="75000"/>
                  </a:schemeClr>
                </a:solidFill>
              </a:rPr>
              <a:t> solo </a:t>
            </a:r>
            <a:r>
              <a:rPr lang="fr-FR" sz="1800" dirty="0" err="1" smtClean="0">
                <a:solidFill>
                  <a:schemeClr val="tx2">
                    <a:lumMod val="75000"/>
                  </a:schemeClr>
                </a:solidFill>
              </a:rPr>
              <a:t>tiene</a:t>
            </a:r>
            <a:r>
              <a:rPr lang="fr-FR" sz="1800" dirty="0" smtClean="0">
                <a:solidFill>
                  <a:schemeClr val="tx2">
                    <a:lumMod val="75000"/>
                  </a:schemeClr>
                </a:solidFill>
              </a:rPr>
              <a:t> </a:t>
            </a:r>
            <a:r>
              <a:rPr lang="fr-FR" sz="1800" dirty="0" err="1" smtClean="0">
                <a:solidFill>
                  <a:schemeClr val="tx2">
                    <a:lumMod val="75000"/>
                  </a:schemeClr>
                </a:solidFill>
              </a:rPr>
              <a:t>sentido</a:t>
            </a:r>
            <a:r>
              <a:rPr lang="fr-FR" sz="1800" dirty="0" smtClean="0">
                <a:solidFill>
                  <a:schemeClr val="tx2">
                    <a:lumMod val="75000"/>
                  </a:schemeClr>
                </a:solidFill>
              </a:rPr>
              <a:t> </a:t>
            </a:r>
            <a:r>
              <a:rPr lang="fr-FR" sz="1800" dirty="0" err="1" smtClean="0">
                <a:solidFill>
                  <a:schemeClr val="tx2">
                    <a:lumMod val="75000"/>
                  </a:schemeClr>
                </a:solidFill>
              </a:rPr>
              <a:t>como</a:t>
            </a:r>
            <a:r>
              <a:rPr lang="fr-FR" sz="1800" dirty="0" smtClean="0">
                <a:solidFill>
                  <a:schemeClr val="tx2">
                    <a:lumMod val="75000"/>
                  </a:schemeClr>
                </a:solidFill>
              </a:rPr>
              <a:t> </a:t>
            </a:r>
            <a:r>
              <a:rPr lang="fr-FR" sz="1800" dirty="0" err="1" smtClean="0">
                <a:solidFill>
                  <a:schemeClr val="tx2">
                    <a:lumMod val="75000"/>
                  </a:schemeClr>
                </a:solidFill>
              </a:rPr>
              <a:t>etapa</a:t>
            </a:r>
            <a:r>
              <a:rPr lang="fr-FR" sz="1800" dirty="0" smtClean="0">
                <a:solidFill>
                  <a:schemeClr val="tx2">
                    <a:lumMod val="75000"/>
                  </a:schemeClr>
                </a:solidFill>
              </a:rPr>
              <a:t> </a:t>
            </a:r>
            <a:r>
              <a:rPr lang="fr-FR" sz="1800" dirty="0" err="1" smtClean="0">
                <a:solidFill>
                  <a:schemeClr val="tx2">
                    <a:lumMod val="75000"/>
                  </a:schemeClr>
                </a:solidFill>
              </a:rPr>
              <a:t>intermedia</a:t>
            </a:r>
            <a:r>
              <a:rPr lang="fr-FR" sz="1800" dirty="0" smtClean="0">
                <a:solidFill>
                  <a:schemeClr val="tx2">
                    <a:lumMod val="75000"/>
                  </a:schemeClr>
                </a:solidFill>
              </a:rPr>
              <a:t> </a:t>
            </a:r>
            <a:r>
              <a:rPr lang="fr-FR" sz="1800" dirty="0" err="1" smtClean="0">
                <a:solidFill>
                  <a:schemeClr val="tx2">
                    <a:lumMod val="75000"/>
                  </a:schemeClr>
                </a:solidFill>
              </a:rPr>
              <a:t>hacia</a:t>
            </a:r>
            <a:r>
              <a:rPr lang="fr-FR" sz="1800" dirty="0" smtClean="0">
                <a:solidFill>
                  <a:schemeClr val="tx2">
                    <a:lumMod val="75000"/>
                  </a:schemeClr>
                </a:solidFill>
              </a:rPr>
              <a:t> la fusion. </a:t>
            </a:r>
            <a:r>
              <a:rPr lang="fr-FR" sz="1800" dirty="0" smtClean="0">
                <a:solidFill>
                  <a:schemeClr val="tx2">
                    <a:lumMod val="75000"/>
                  </a:schemeClr>
                </a:solidFill>
              </a:rPr>
              <a:t>La </a:t>
            </a:r>
            <a:r>
              <a:rPr lang="fr-FR" sz="1800" dirty="0" err="1" smtClean="0">
                <a:solidFill>
                  <a:schemeClr val="tx2">
                    <a:lumMod val="75000"/>
                  </a:schemeClr>
                </a:solidFill>
              </a:rPr>
              <a:t>entrada</a:t>
            </a:r>
            <a:r>
              <a:rPr lang="fr-FR" sz="1800" dirty="0" smtClean="0">
                <a:solidFill>
                  <a:schemeClr val="tx2">
                    <a:lumMod val="75000"/>
                  </a:schemeClr>
                </a:solidFill>
              </a:rPr>
              <a:t> de un socio </a:t>
            </a:r>
            <a:r>
              <a:rPr lang="fr-FR" sz="1800" dirty="0" err="1" smtClean="0">
                <a:solidFill>
                  <a:schemeClr val="tx2">
                    <a:lumMod val="75000"/>
                  </a:schemeClr>
                </a:solidFill>
              </a:rPr>
              <a:t>minoritario</a:t>
            </a:r>
            <a:r>
              <a:rPr lang="fr-FR" sz="1800" dirty="0" smtClean="0">
                <a:solidFill>
                  <a:schemeClr val="tx2">
                    <a:lumMod val="75000"/>
                  </a:schemeClr>
                </a:solidFill>
              </a:rPr>
              <a:t> </a:t>
            </a:r>
            <a:r>
              <a:rPr lang="fr-FR" sz="1800" dirty="0" err="1" smtClean="0">
                <a:solidFill>
                  <a:schemeClr val="tx2">
                    <a:lumMod val="75000"/>
                  </a:schemeClr>
                </a:solidFill>
              </a:rPr>
              <a:t>significa</a:t>
            </a:r>
            <a:r>
              <a:rPr lang="fr-FR" sz="1800" dirty="0" smtClean="0">
                <a:solidFill>
                  <a:schemeClr val="tx2">
                    <a:lumMod val="75000"/>
                  </a:schemeClr>
                </a:solidFill>
              </a:rPr>
              <a:t> </a:t>
            </a:r>
            <a:r>
              <a:rPr lang="fr-FR" sz="1800" dirty="0" err="1" smtClean="0">
                <a:solidFill>
                  <a:schemeClr val="tx2">
                    <a:lumMod val="75000"/>
                  </a:schemeClr>
                </a:solidFill>
              </a:rPr>
              <a:t>perdida</a:t>
            </a:r>
            <a:r>
              <a:rPr lang="fr-FR" sz="1800" dirty="0" smtClean="0">
                <a:solidFill>
                  <a:schemeClr val="tx2">
                    <a:lumMod val="75000"/>
                  </a:schemeClr>
                </a:solidFill>
              </a:rPr>
              <a:t> </a:t>
            </a:r>
            <a:r>
              <a:rPr lang="fr-FR" sz="1800" dirty="0" err="1" smtClean="0">
                <a:solidFill>
                  <a:schemeClr val="tx2">
                    <a:lumMod val="75000"/>
                  </a:schemeClr>
                </a:solidFill>
              </a:rPr>
              <a:t>parcial</a:t>
            </a:r>
            <a:r>
              <a:rPr lang="fr-FR" sz="1800" dirty="0" smtClean="0">
                <a:solidFill>
                  <a:schemeClr val="tx2">
                    <a:lumMod val="75000"/>
                  </a:schemeClr>
                </a:solidFill>
              </a:rPr>
              <a:t> de </a:t>
            </a:r>
            <a:r>
              <a:rPr lang="fr-FR" sz="1800" dirty="0" err="1" smtClean="0">
                <a:solidFill>
                  <a:schemeClr val="tx2">
                    <a:lumMod val="75000"/>
                  </a:schemeClr>
                </a:solidFill>
              </a:rPr>
              <a:t>independencia</a:t>
            </a:r>
            <a:r>
              <a:rPr lang="fr-FR" sz="1800" dirty="0" smtClean="0">
                <a:solidFill>
                  <a:schemeClr val="tx2">
                    <a:lumMod val="75000"/>
                  </a:schemeClr>
                </a:solidFill>
              </a:rPr>
              <a:t>, es </a:t>
            </a:r>
            <a:r>
              <a:rPr lang="fr-FR" sz="1800" dirty="0" err="1" smtClean="0">
                <a:solidFill>
                  <a:schemeClr val="tx2">
                    <a:lumMod val="75000"/>
                  </a:schemeClr>
                </a:solidFill>
              </a:rPr>
              <a:t>necesario</a:t>
            </a:r>
            <a:r>
              <a:rPr lang="fr-FR" sz="1800" dirty="0" smtClean="0">
                <a:solidFill>
                  <a:schemeClr val="tx2">
                    <a:lumMod val="75000"/>
                  </a:schemeClr>
                </a:solidFill>
              </a:rPr>
              <a:t> un accord sur la vision </a:t>
            </a:r>
            <a:r>
              <a:rPr lang="fr-FR" sz="1800" dirty="0" smtClean="0">
                <a:solidFill>
                  <a:schemeClr val="tx2">
                    <a:lumMod val="75000"/>
                  </a:schemeClr>
                </a:solidFill>
              </a:rPr>
              <a:t>stratégique, objectifs à MT et valeur pour l’échange de participations (parité</a:t>
            </a:r>
            <a:r>
              <a:rPr lang="fr-FR" sz="1800" dirty="0" smtClean="0">
                <a:solidFill>
                  <a:schemeClr val="tx2">
                    <a:lumMod val="75000"/>
                  </a:schemeClr>
                </a:solidFill>
              </a:rPr>
              <a:t>). Si la fusion n’est plus un objectif, le </a:t>
            </a:r>
            <a:r>
              <a:rPr lang="fr-FR" sz="1800" dirty="0" err="1" smtClean="0">
                <a:solidFill>
                  <a:schemeClr val="tx2">
                    <a:lumMod val="75000"/>
                  </a:schemeClr>
                </a:solidFill>
              </a:rPr>
              <a:t>crosissement</a:t>
            </a:r>
            <a:r>
              <a:rPr lang="fr-FR" sz="1800" dirty="0" smtClean="0">
                <a:solidFill>
                  <a:schemeClr val="tx2">
                    <a:lumMod val="75000"/>
                  </a:schemeClr>
                </a:solidFill>
              </a:rPr>
              <a:t> de participations n’est plus un alternatif.</a:t>
            </a:r>
          </a:p>
          <a:p>
            <a:pPr marL="457200" indent="-457200">
              <a:buFont typeface="+mj-lt"/>
              <a:buAutoNum type="arabicPeriod"/>
            </a:pPr>
            <a:r>
              <a:rPr lang="fr-FR" sz="1800" dirty="0" smtClean="0">
                <a:solidFill>
                  <a:schemeClr val="tx2">
                    <a:lumMod val="75000"/>
                  </a:schemeClr>
                </a:solidFill>
              </a:rPr>
              <a:t> Pour optimiser le vente de la </a:t>
            </a:r>
            <a:r>
              <a:rPr lang="fr-FR" sz="1800" dirty="0" err="1" smtClean="0">
                <a:solidFill>
                  <a:schemeClr val="tx2">
                    <a:lumMod val="75000"/>
                  </a:schemeClr>
                </a:solidFill>
              </a:rPr>
              <a:t>participacion</a:t>
            </a:r>
            <a:r>
              <a:rPr lang="fr-FR" sz="1800" dirty="0" smtClean="0">
                <a:solidFill>
                  <a:schemeClr val="tx2">
                    <a:lumMod val="75000"/>
                  </a:schemeClr>
                </a:solidFill>
              </a:rPr>
              <a:t> du 15% en Séolis, le chemin qui semble le plus adéquat est la vente au </a:t>
            </a:r>
            <a:r>
              <a:rPr lang="fr-FR" sz="1800" dirty="0" err="1" smtClean="0">
                <a:solidFill>
                  <a:schemeClr val="tx2">
                    <a:lumMod val="75000"/>
                  </a:schemeClr>
                </a:solidFill>
              </a:rPr>
              <a:t>Sieds</a:t>
            </a:r>
            <a:r>
              <a:rPr lang="fr-FR" sz="1800" dirty="0" smtClean="0">
                <a:solidFill>
                  <a:schemeClr val="tx2">
                    <a:lumMod val="75000"/>
                  </a:schemeClr>
                </a:solidFill>
              </a:rPr>
              <a:t> ou à </a:t>
            </a:r>
            <a:r>
              <a:rPr lang="fr-FR" sz="1800" dirty="0" err="1" smtClean="0">
                <a:solidFill>
                  <a:schemeClr val="tx2">
                    <a:lumMod val="75000"/>
                  </a:schemeClr>
                </a:solidFill>
              </a:rPr>
              <a:t>Soregies</a:t>
            </a:r>
            <a:r>
              <a:rPr lang="fr-FR" sz="1800" dirty="0" smtClean="0">
                <a:solidFill>
                  <a:schemeClr val="tx2">
                    <a:lumMod val="75000"/>
                  </a:schemeClr>
                </a:solidFill>
              </a:rPr>
              <a:t> Directement  </a:t>
            </a:r>
            <a:endParaRPr lang="fr-FR" sz="1800" dirty="0" smtClean="0">
              <a:solidFill>
                <a:schemeClr val="tx2">
                  <a:lumMod val="75000"/>
                </a:schemeClr>
              </a:solidFill>
            </a:endParaRPr>
          </a:p>
          <a:p>
            <a:pPr marL="857250" lvl="1" indent="-457200"/>
            <a:endParaRPr lang="fr-FR" sz="14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4</a:t>
            </a:fld>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2.- Fusion </a:t>
            </a:r>
            <a:r>
              <a:rPr lang="fr-FR" sz="2400" dirty="0" smtClean="0">
                <a:solidFill>
                  <a:schemeClr val="tx2">
                    <a:lumMod val="75000"/>
                  </a:schemeClr>
                </a:solidFill>
              </a:rPr>
              <a:t>Sorégies-Séolis</a:t>
            </a:r>
            <a:endParaRPr lang="fr-FR" sz="2400" dirty="0" smtClean="0">
              <a:solidFill>
                <a:schemeClr val="tx2">
                  <a:lumMod val="75000"/>
                </a:schemeClr>
              </a:solidFill>
            </a:endParaRP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5</a:t>
            </a:fld>
            <a:endParaRPr lang="fr-FR" dirty="0"/>
          </a:p>
        </p:txBody>
      </p:sp>
      <p:sp>
        <p:nvSpPr>
          <p:cNvPr id="8" name="ZoneTexte 7"/>
          <p:cNvSpPr txBox="1"/>
          <p:nvPr/>
        </p:nvSpPr>
        <p:spPr>
          <a:xfrm>
            <a:off x="457200" y="2182145"/>
            <a:ext cx="2007771" cy="2871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400" b="1" dirty="0" smtClean="0">
                <a:solidFill>
                  <a:schemeClr val="tx2">
                    <a:lumMod val="75000"/>
                  </a:schemeClr>
                </a:solidFill>
              </a:rPr>
              <a:t>Fusion Avantages</a:t>
            </a:r>
          </a:p>
        </p:txBody>
      </p:sp>
      <p:sp>
        <p:nvSpPr>
          <p:cNvPr id="11" name="ZoneTexte 10"/>
          <p:cNvSpPr txBox="1"/>
          <p:nvPr/>
        </p:nvSpPr>
        <p:spPr>
          <a:xfrm>
            <a:off x="457200" y="1135209"/>
            <a:ext cx="8271164" cy="800468"/>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400" b="1" dirty="0" smtClean="0">
                <a:solidFill>
                  <a:schemeClr val="tx2">
                    <a:lumMod val="75000"/>
                  </a:schemeClr>
                </a:solidFill>
              </a:rPr>
              <a:t>Une fusion Sorégies/Séolis </a:t>
            </a:r>
            <a:r>
              <a:rPr lang="fr-FR" sz="1400" b="1" dirty="0" smtClean="0">
                <a:solidFill>
                  <a:schemeClr val="tx2">
                    <a:lumMod val="75000"/>
                  </a:schemeClr>
                </a:solidFill>
              </a:rPr>
              <a:t>a du </a:t>
            </a:r>
            <a:r>
              <a:rPr lang="fr-FR" sz="1400" b="1" dirty="0" smtClean="0">
                <a:solidFill>
                  <a:schemeClr val="tx2">
                    <a:lumMod val="75000"/>
                  </a:schemeClr>
                </a:solidFill>
              </a:rPr>
              <a:t>sens du point de vue industriel</a:t>
            </a:r>
            <a:r>
              <a:rPr lang="fr-FR" sz="1400" dirty="0" smtClean="0">
                <a:solidFill>
                  <a:schemeClr val="tx2">
                    <a:lumMod val="75000"/>
                  </a:schemeClr>
                </a:solidFill>
              </a:rPr>
              <a:t>: les deux réseaux de distribution sont connexes</a:t>
            </a:r>
            <a:r>
              <a:rPr lang="fr-FR" sz="1400" dirty="0">
                <a:solidFill>
                  <a:schemeClr val="tx2">
                    <a:lumMod val="75000"/>
                  </a:schemeClr>
                </a:solidFill>
              </a:rPr>
              <a:t> </a:t>
            </a:r>
            <a:r>
              <a:rPr lang="fr-FR" sz="1400" dirty="0" smtClean="0">
                <a:solidFill>
                  <a:schemeClr val="tx2">
                    <a:lumMod val="75000"/>
                  </a:schemeClr>
                </a:solidFill>
              </a:rPr>
              <a:t>et les deux sociétés sont complémentaires au niveau financier ainsi que dans l’adaptation aux défis des nouveaux marchés. Elles sont toutefois très éloignées en terme de stratégie, vision et management.</a:t>
            </a:r>
            <a:endParaRPr lang="fr-FR" sz="1400" b="1" dirty="0" smtClean="0">
              <a:solidFill>
                <a:schemeClr val="tx2">
                  <a:lumMod val="75000"/>
                </a:schemeClr>
              </a:solidFill>
            </a:endParaRPr>
          </a:p>
        </p:txBody>
      </p:sp>
      <p:sp>
        <p:nvSpPr>
          <p:cNvPr id="16" name="Sous-titre 2"/>
          <p:cNvSpPr txBox="1">
            <a:spLocks/>
          </p:cNvSpPr>
          <p:nvPr/>
        </p:nvSpPr>
        <p:spPr>
          <a:xfrm>
            <a:off x="457200" y="2509179"/>
            <a:ext cx="4019227" cy="2729571"/>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00B050"/>
              </a:buClr>
              <a:buSzPct val="120000"/>
              <a:buFont typeface="Calibri" pitchFamily="34" charset="0"/>
              <a:buChar char="+"/>
            </a:pPr>
            <a:r>
              <a:rPr lang="fr-FR" sz="1200" dirty="0" smtClean="0">
                <a:solidFill>
                  <a:schemeClr val="tx2">
                    <a:lumMod val="75000"/>
                  </a:schemeClr>
                </a:solidFill>
              </a:rPr>
              <a:t>Création du </a:t>
            </a:r>
            <a:r>
              <a:rPr lang="fr-FR" sz="1200" b="1" dirty="0" smtClean="0">
                <a:solidFill>
                  <a:schemeClr val="tx2">
                    <a:lumMod val="75000"/>
                  </a:schemeClr>
                </a:solidFill>
              </a:rPr>
              <a:t>premier ELD indépendant </a:t>
            </a:r>
            <a:r>
              <a:rPr lang="fr-FR" sz="1200" dirty="0" smtClean="0">
                <a:solidFill>
                  <a:schemeClr val="tx2">
                    <a:lumMod val="75000"/>
                  </a:schemeClr>
                </a:solidFill>
              </a:rPr>
              <a:t>de France. Pouvoir de lobbying renforcé.</a:t>
            </a:r>
          </a:p>
          <a:p>
            <a:pPr marL="177800" lvl="1" indent="-177800">
              <a:spcAft>
                <a:spcPts val="600"/>
              </a:spcAft>
              <a:buClr>
                <a:srgbClr val="00B050"/>
              </a:buClr>
              <a:buSzPct val="120000"/>
              <a:buFont typeface="Calibri" pitchFamily="34" charset="0"/>
              <a:buChar char="+"/>
            </a:pPr>
            <a:r>
              <a:rPr kumimoji="0" lang="fr-FR" sz="1200" b="1" i="0" u="none" strike="noStrike" kern="1200" cap="none" spc="0" normalizeH="0" baseline="0" noProof="0" dirty="0" smtClean="0">
                <a:ln>
                  <a:noFill/>
                </a:ln>
                <a:solidFill>
                  <a:schemeClr val="tx2">
                    <a:lumMod val="75000"/>
                  </a:schemeClr>
                </a:solidFill>
                <a:effectLst/>
                <a:uLnTx/>
                <a:uFillTx/>
                <a:latin typeface="+mn-lt"/>
                <a:ea typeface="+mn-ea"/>
                <a:cs typeface="+mn-cs"/>
              </a:rPr>
              <a:t>Positionnement</a:t>
            </a: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 pour le</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futur </a:t>
            </a:r>
            <a:r>
              <a:rPr kumimoji="0" lang="fr-FR" sz="1200" b="1" i="0" u="none" strike="noStrike" kern="1200" cap="none" spc="0" normalizeH="0" noProof="0" dirty="0" smtClean="0">
                <a:ln>
                  <a:noFill/>
                </a:ln>
                <a:solidFill>
                  <a:schemeClr val="tx2">
                    <a:lumMod val="75000"/>
                  </a:schemeClr>
                </a:solidFill>
                <a:effectLst/>
                <a:uLnTx/>
                <a:uFillTx/>
                <a:latin typeface="+mn-lt"/>
                <a:ea typeface="+mn-ea"/>
                <a:cs typeface="+mn-cs"/>
              </a:rPr>
              <a:t>renouvellement des concessions de distribution.</a:t>
            </a:r>
          </a:p>
          <a:p>
            <a:pPr marL="177800" lvl="1" indent="-177800">
              <a:spcAft>
                <a:spcPts val="600"/>
              </a:spcAft>
              <a:buClr>
                <a:srgbClr val="00B050"/>
              </a:buClr>
              <a:buSzPct val="120000"/>
              <a:buFont typeface="Calibri" pitchFamily="34" charset="0"/>
              <a:buChar char="+"/>
            </a:pPr>
            <a:r>
              <a:rPr lang="fr-FR" sz="1200" b="1" baseline="0" dirty="0" smtClean="0">
                <a:solidFill>
                  <a:schemeClr val="tx2">
                    <a:lumMod val="75000"/>
                  </a:schemeClr>
                </a:solidFill>
              </a:rPr>
              <a:t>Dilutio</a:t>
            </a:r>
            <a:r>
              <a:rPr lang="fr-FR" sz="1200" b="1" dirty="0" smtClean="0">
                <a:solidFill>
                  <a:schemeClr val="tx2">
                    <a:lumMod val="75000"/>
                  </a:schemeClr>
                </a:solidFill>
              </a:rPr>
              <a:t>n de la dette </a:t>
            </a:r>
            <a:r>
              <a:rPr lang="fr-FR" sz="1200" dirty="0" smtClean="0">
                <a:solidFill>
                  <a:schemeClr val="tx2">
                    <a:lumMod val="75000"/>
                  </a:schemeClr>
                </a:solidFill>
              </a:rPr>
              <a:t>de Sorégies.</a:t>
            </a:r>
          </a:p>
          <a:p>
            <a:pPr marL="177800" lvl="1" indent="-177800">
              <a:spcAft>
                <a:spcPts val="600"/>
              </a:spcAft>
              <a:buClr>
                <a:srgbClr val="00B050"/>
              </a:buClr>
              <a:buSzPct val="120000"/>
              <a:buFont typeface="Calibri" pitchFamily="34" charset="0"/>
              <a:buChar char="+"/>
            </a:pPr>
            <a:r>
              <a:rPr kumimoji="0" lang="fr-FR" sz="1200" b="1" i="0" u="none" strike="noStrike" kern="1200" cap="none" spc="0" normalizeH="0" baseline="0" noProof="0" dirty="0" smtClean="0">
                <a:ln>
                  <a:noFill/>
                </a:ln>
                <a:solidFill>
                  <a:schemeClr val="tx2">
                    <a:lumMod val="75000"/>
                  </a:schemeClr>
                </a:solidFill>
                <a:effectLst/>
                <a:uLnTx/>
                <a:uFillTx/>
                <a:latin typeface="+mn-lt"/>
                <a:ea typeface="+mn-ea"/>
                <a:cs typeface="+mn-cs"/>
              </a:rPr>
              <a:t>Partage</a:t>
            </a:r>
            <a:r>
              <a:rPr kumimoji="0" lang="fr-FR" sz="1200" b="1" i="0" u="none" strike="noStrike" kern="1200" cap="none" spc="0" normalizeH="0" noProof="0" dirty="0" smtClean="0">
                <a:ln>
                  <a:noFill/>
                </a:ln>
                <a:solidFill>
                  <a:schemeClr val="tx2">
                    <a:lumMod val="75000"/>
                  </a:schemeClr>
                </a:solidFill>
                <a:effectLst/>
                <a:uLnTx/>
                <a:uFillTx/>
                <a:latin typeface="+mn-lt"/>
                <a:ea typeface="+mn-ea"/>
                <a:cs typeface="+mn-cs"/>
              </a:rPr>
              <a:t> du risque </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de l’activité en marché </a:t>
            </a:r>
            <a:r>
              <a:rPr lang="fr-FR" sz="1200" dirty="0">
                <a:solidFill>
                  <a:schemeClr val="tx2">
                    <a:lumMod val="75000"/>
                  </a:schemeClr>
                </a:solidFill>
              </a:rPr>
              <a:t>libre (</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production et commercialisation).</a:t>
            </a:r>
          </a:p>
          <a:p>
            <a:pPr marL="177800" lvl="1" indent="-177800">
              <a:spcAft>
                <a:spcPts val="600"/>
              </a:spcAft>
              <a:buClr>
                <a:srgbClr val="00B050"/>
              </a:buClr>
              <a:buSzPct val="120000"/>
              <a:buFont typeface="Calibri" pitchFamily="34" charset="0"/>
              <a:buChar char="+"/>
            </a:pPr>
            <a:r>
              <a:rPr lang="fr-FR" sz="1200" b="1" noProof="0" dirty="0" smtClean="0">
                <a:solidFill>
                  <a:schemeClr val="tx2">
                    <a:lumMod val="75000"/>
                  </a:schemeClr>
                </a:solidFill>
              </a:rPr>
              <a:t>Meilleur portefeuille de clients a tarif réglementé</a:t>
            </a:r>
          </a:p>
          <a:p>
            <a:pPr marL="177800" lvl="1" indent="-177800">
              <a:spcAft>
                <a:spcPts val="600"/>
              </a:spcAft>
              <a:buClr>
                <a:srgbClr val="00B050"/>
              </a:buClr>
              <a:buSzPct val="120000"/>
              <a:buFont typeface="Calibri" pitchFamily="34" charset="0"/>
              <a:buChar char="+"/>
            </a:pPr>
            <a:r>
              <a:rPr kumimoji="0" lang="fr-FR" sz="1200" b="1" i="0" u="none" strike="noStrike" kern="1200" cap="none" spc="0" normalizeH="0" dirty="0" smtClean="0">
                <a:ln>
                  <a:noFill/>
                </a:ln>
                <a:solidFill>
                  <a:schemeClr val="tx2">
                    <a:lumMod val="75000"/>
                  </a:schemeClr>
                </a:solidFill>
                <a:effectLst/>
                <a:uLnTx/>
                <a:uFillTx/>
                <a:latin typeface="+mn-lt"/>
                <a:ea typeface="+mn-ea"/>
                <a:cs typeface="+mn-cs"/>
              </a:rPr>
              <a:t>Economies d’échelle </a:t>
            </a:r>
            <a:r>
              <a:rPr kumimoji="0" lang="fr-FR" sz="1200" b="0" i="0" u="none" strike="noStrike" kern="1200" cap="none" spc="0" normalizeH="0" dirty="0" smtClean="0">
                <a:ln>
                  <a:noFill/>
                </a:ln>
                <a:solidFill>
                  <a:schemeClr val="tx2">
                    <a:lumMod val="75000"/>
                  </a:schemeClr>
                </a:solidFill>
                <a:effectLst/>
                <a:uLnTx/>
                <a:uFillTx/>
                <a:latin typeface="+mn-lt"/>
                <a:ea typeface="+mn-ea"/>
                <a:cs typeface="+mn-cs"/>
              </a:rPr>
              <a:t>dans la gestion du réseau et l’activité commerciale.</a:t>
            </a:r>
          </a:p>
          <a:p>
            <a:pPr marL="177800" lvl="1" indent="-177800">
              <a:spcAft>
                <a:spcPts val="600"/>
              </a:spcAft>
              <a:buClr>
                <a:srgbClr val="00B050"/>
              </a:buClr>
              <a:buSzPct val="120000"/>
              <a:buFont typeface="Calibri" pitchFamily="34" charset="0"/>
              <a:buChar char="+"/>
            </a:pPr>
            <a:r>
              <a:rPr lang="fr-FR" sz="1200" noProof="0" dirty="0" smtClean="0">
                <a:solidFill>
                  <a:schemeClr val="tx2">
                    <a:lumMod val="75000"/>
                  </a:schemeClr>
                </a:solidFill>
              </a:rPr>
              <a:t>Fusion politiquement et socialement très bien perçue.</a:t>
            </a:r>
            <a:endPar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177800" lvl="1" indent="-177800">
              <a:buClr>
                <a:srgbClr val="00B050"/>
              </a:buClr>
              <a:buSzPct val="120000"/>
              <a:buFont typeface="Calibri" pitchFamily="34" charset="0"/>
              <a:buChar cha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7" name="ZoneTexte 16"/>
          <p:cNvSpPr txBox="1"/>
          <p:nvPr/>
        </p:nvSpPr>
        <p:spPr>
          <a:xfrm>
            <a:off x="3878499" y="2182145"/>
            <a:ext cx="2031216" cy="287131"/>
          </a:xfrm>
          <a:prstGeom prst="rect">
            <a:avLst/>
          </a:prstGeom>
          <a:noFill/>
          <a:ln>
            <a:noFill/>
          </a:ln>
        </p:spPr>
        <p:txBody>
          <a:bodyPr vert="horz" lIns="144000" tIns="45720" rIns="91440" bIns="45720" rtlCol="0">
            <a:noAutofit/>
          </a:bodyPr>
          <a:lstStyle/>
          <a:p>
            <a:pPr marL="360363" lvl="1" indent="-342900"/>
            <a:endParaRPr lang="fr-FR" sz="1400" dirty="0" smtClean="0">
              <a:solidFill>
                <a:schemeClr val="tx2">
                  <a:lumMod val="75000"/>
                </a:schemeClr>
              </a:solidFill>
            </a:endParaRPr>
          </a:p>
        </p:txBody>
      </p:sp>
      <p:sp>
        <p:nvSpPr>
          <p:cNvPr id="25" name="ZoneTexte 24"/>
          <p:cNvSpPr txBox="1"/>
          <p:nvPr/>
        </p:nvSpPr>
        <p:spPr>
          <a:xfrm>
            <a:off x="4543534" y="2182145"/>
            <a:ext cx="2007771" cy="2871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400" b="1" dirty="0" smtClean="0">
                <a:solidFill>
                  <a:schemeClr val="tx2">
                    <a:lumMod val="75000"/>
                  </a:schemeClr>
                </a:solidFill>
              </a:rPr>
              <a:t>Fusion Inconvénients</a:t>
            </a:r>
          </a:p>
        </p:txBody>
      </p:sp>
      <p:sp>
        <p:nvSpPr>
          <p:cNvPr id="26" name="Sous-titre 2"/>
          <p:cNvSpPr txBox="1">
            <a:spLocks/>
          </p:cNvSpPr>
          <p:nvPr/>
        </p:nvSpPr>
        <p:spPr>
          <a:xfrm>
            <a:off x="4567306" y="2493813"/>
            <a:ext cx="4161058" cy="2744937"/>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La </a:t>
            </a:r>
            <a:r>
              <a:rPr lang="fr-FR" sz="1200" b="1" dirty="0" smtClean="0">
                <a:solidFill>
                  <a:schemeClr val="tx2">
                    <a:lumMod val="75000"/>
                  </a:schemeClr>
                </a:solidFill>
              </a:rPr>
              <a:t>vision stratégique  </a:t>
            </a:r>
            <a:r>
              <a:rPr lang="fr-FR" sz="1200" dirty="0" smtClean="0">
                <a:solidFill>
                  <a:schemeClr val="tx2">
                    <a:lumMod val="75000"/>
                  </a:schemeClr>
                </a:solidFill>
              </a:rPr>
              <a:t>des sociétés est très </a:t>
            </a:r>
            <a:r>
              <a:rPr lang="fr-FR" sz="1200" b="1" dirty="0" smtClean="0">
                <a:solidFill>
                  <a:schemeClr val="tx2">
                    <a:lumMod val="75000"/>
                  </a:schemeClr>
                </a:solidFill>
              </a:rPr>
              <a:t>divergente</a:t>
            </a:r>
            <a:r>
              <a:rPr lang="fr-FR" sz="1200" dirty="0" smtClean="0">
                <a:solidFill>
                  <a:schemeClr val="tx2">
                    <a:lumMod val="75000"/>
                  </a:schemeClr>
                </a:solidFill>
              </a:rPr>
              <a:t>: Sorégies cherche une consolidation de l’expansion, Séolis veut défendre </a:t>
            </a:r>
            <a:r>
              <a:rPr lang="fr-FR" sz="1200" dirty="0">
                <a:solidFill>
                  <a:schemeClr val="tx2">
                    <a:lumMod val="75000"/>
                  </a:schemeClr>
                </a:solidFill>
              </a:rPr>
              <a:t>s</a:t>
            </a:r>
            <a:r>
              <a:rPr lang="fr-FR" sz="1200" dirty="0" smtClean="0">
                <a:solidFill>
                  <a:schemeClr val="tx2">
                    <a:lumMod val="75000"/>
                  </a:schemeClr>
                </a:solidFill>
              </a:rPr>
              <a:t>a position actuelle.</a:t>
            </a:r>
          </a:p>
          <a:p>
            <a:pPr marL="177800" lvl="1" indent="-177800">
              <a:spcAft>
                <a:spcPts val="600"/>
              </a:spcAft>
              <a:buClr>
                <a:srgbClr val="FF0000"/>
              </a:buClr>
              <a:buSzPct val="200000"/>
              <a:buFont typeface="Calibri" pitchFamily="34" charset="0"/>
              <a:buChar char="-"/>
            </a:pPr>
            <a:r>
              <a:rPr lang="fr-FR" sz="1200" b="1" dirty="0" smtClean="0">
                <a:solidFill>
                  <a:schemeClr val="tx2">
                    <a:lumMod val="75000"/>
                  </a:schemeClr>
                </a:solidFill>
              </a:rPr>
              <a:t>La parité est un dogme pour Séolis, </a:t>
            </a:r>
            <a:r>
              <a:rPr lang="fr-FR" sz="1200" dirty="0" smtClean="0">
                <a:solidFill>
                  <a:schemeClr val="tx2">
                    <a:lumMod val="75000"/>
                  </a:schemeClr>
                </a:solidFill>
              </a:rPr>
              <a:t>remis en question par Sorégies. Sorégies a évolué dans le marché libre et s’est éloigné de Séolis en termes de valorisation.</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Elle est constatable une différence culturelle entre les deux sociétés. </a:t>
            </a:r>
            <a:r>
              <a:rPr lang="fr-FR" sz="1200" dirty="0" smtClean="0">
                <a:solidFill>
                  <a:schemeClr val="tx2">
                    <a:lumMod val="75000"/>
                  </a:schemeClr>
                </a:solidFill>
              </a:rPr>
              <a:t>Le </a:t>
            </a:r>
            <a:r>
              <a:rPr lang="fr-FR" sz="1200" b="1" dirty="0" smtClean="0">
                <a:solidFill>
                  <a:schemeClr val="tx2">
                    <a:lumMod val="75000"/>
                  </a:schemeClr>
                </a:solidFill>
              </a:rPr>
              <a:t>management</a:t>
            </a:r>
            <a:r>
              <a:rPr lang="fr-FR" sz="1200" dirty="0" smtClean="0">
                <a:solidFill>
                  <a:schemeClr val="tx2">
                    <a:lumMod val="75000"/>
                  </a:schemeClr>
                </a:solidFill>
              </a:rPr>
              <a:t> des deux sociétés est </a:t>
            </a:r>
            <a:r>
              <a:rPr lang="fr-FR" sz="1200" b="1" dirty="0" smtClean="0">
                <a:solidFill>
                  <a:schemeClr val="tx2">
                    <a:lumMod val="75000"/>
                  </a:schemeClr>
                </a:solidFill>
              </a:rPr>
              <a:t>très différent</a:t>
            </a:r>
            <a:r>
              <a:rPr lang="fr-FR" sz="1200" dirty="0" smtClean="0">
                <a:solidFill>
                  <a:schemeClr val="tx2">
                    <a:lumMod val="75000"/>
                  </a:schemeClr>
                </a:solidFill>
              </a:rPr>
              <a:t>. Le positionnement des Syndicats actionnaires aussi.</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Le </a:t>
            </a:r>
            <a:r>
              <a:rPr lang="fr-FR" sz="1200" b="1" dirty="0" err="1" smtClean="0">
                <a:solidFill>
                  <a:schemeClr val="tx2">
                    <a:lumMod val="75000"/>
                  </a:schemeClr>
                </a:solidFill>
              </a:rPr>
              <a:t>process</a:t>
            </a:r>
            <a:r>
              <a:rPr lang="fr-FR" sz="1200" b="1" dirty="0" smtClean="0">
                <a:solidFill>
                  <a:schemeClr val="tx2">
                    <a:lumMod val="75000"/>
                  </a:schemeClr>
                </a:solidFill>
              </a:rPr>
              <a:t> de fusion est très incertain et impossible à court terme</a:t>
            </a:r>
            <a:r>
              <a:rPr lang="fr-FR" sz="1200" dirty="0" smtClean="0">
                <a:solidFill>
                  <a:schemeClr val="tx2">
                    <a:lumMod val="75000"/>
                  </a:schemeClr>
                </a:solidFill>
              </a:rPr>
              <a:t>. S’ensuivra une période transitoire qui sera  longue et complexe à gérer.</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Le </a:t>
            </a:r>
            <a:r>
              <a:rPr lang="fr-FR" sz="1200" b="1" dirty="0" smtClean="0">
                <a:solidFill>
                  <a:schemeClr val="tx2">
                    <a:lumMod val="75000"/>
                  </a:schemeClr>
                </a:solidFill>
              </a:rPr>
              <a:t>synergies </a:t>
            </a:r>
            <a:r>
              <a:rPr lang="fr-FR" sz="1200" dirty="0" smtClean="0">
                <a:solidFill>
                  <a:schemeClr val="tx2">
                    <a:lumMod val="75000"/>
                  </a:schemeClr>
                </a:solidFill>
              </a:rPr>
              <a:t>de coût seront réalisables </a:t>
            </a:r>
            <a:r>
              <a:rPr lang="fr-FR" sz="1200" b="1" dirty="0" smtClean="0">
                <a:solidFill>
                  <a:schemeClr val="tx2">
                    <a:lumMod val="75000"/>
                  </a:schemeClr>
                </a:solidFill>
              </a:rPr>
              <a:t>moyennant des sacrifices sociaux</a:t>
            </a:r>
          </a:p>
          <a:p>
            <a:pPr marL="177800" lvl="1" indent="-177800">
              <a:spcAft>
                <a:spcPts val="600"/>
              </a:spcAft>
              <a:buClr>
                <a:srgbClr val="FF0000"/>
              </a:buClr>
              <a:buSzPct val="200000"/>
              <a:buFont typeface="Calibri" pitchFamily="34" charset="0"/>
              <a:buChar char="-"/>
            </a:pPr>
            <a:endParaRPr lang="fr-FR" sz="1200" dirty="0" smtClean="0">
              <a:solidFill>
                <a:schemeClr val="tx2">
                  <a:lumMod val="75000"/>
                </a:schemeClr>
              </a:solidFill>
            </a:endParaRPr>
          </a:p>
          <a:p>
            <a:pPr marL="177800" lvl="1" indent="-177800">
              <a:buClr>
                <a:srgbClr val="FF0000"/>
              </a:buClr>
              <a:buSzPct val="200000"/>
              <a:buFont typeface="Calibri" pitchFamily="34" charset="0"/>
              <a:buChar char="-"/>
            </a:pPr>
            <a:endParaRPr lang="fr-FR" sz="1200" dirty="0" smtClean="0">
              <a:solidFill>
                <a:schemeClr val="tx2">
                  <a:lumMod val="75000"/>
                </a:schemeClr>
              </a:solidFill>
            </a:endParaRPr>
          </a:p>
        </p:txBody>
      </p:sp>
      <p:sp>
        <p:nvSpPr>
          <p:cNvPr id="39" name="ZoneTexte 38"/>
          <p:cNvSpPr txBox="1"/>
          <p:nvPr/>
        </p:nvSpPr>
        <p:spPr>
          <a:xfrm>
            <a:off x="1674443" y="5353573"/>
            <a:ext cx="5759510" cy="95222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600" dirty="0" smtClean="0">
                <a:solidFill>
                  <a:srgbClr val="FF0000"/>
                </a:solidFill>
              </a:rPr>
              <a:t>Reprendre le chemin de la fusion est envisageable seulement s’il y a de vrais possibilités de réussite. Dans le cas contraire, ce choix devient une perte du temps et d’opportunités pour Sorégies</a:t>
            </a:r>
            <a:endParaRPr lang="fr-FR" sz="1600" dirty="0">
              <a:solidFill>
                <a:srgbClr val="FF0000"/>
              </a:solidFill>
            </a:endParaRPr>
          </a:p>
        </p:txBody>
      </p:sp>
      <p:pic>
        <p:nvPicPr>
          <p:cNvPr id="37"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55042" y="5477155"/>
            <a:ext cx="798527" cy="6954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2.- Analyse </a:t>
            </a:r>
            <a:r>
              <a:rPr lang="fr-FR" sz="2400" dirty="0">
                <a:solidFill>
                  <a:schemeClr val="tx2">
                    <a:lumMod val="75000"/>
                  </a:schemeClr>
                </a:solidFill>
              </a:rPr>
              <a:t>de </a:t>
            </a:r>
            <a:r>
              <a:rPr lang="fr-FR" sz="2400" dirty="0" smtClean="0">
                <a:solidFill>
                  <a:schemeClr val="tx2">
                    <a:lumMod val="75000"/>
                  </a:schemeClr>
                </a:solidFill>
              </a:rPr>
              <a:t>l’Objectif </a:t>
            </a:r>
            <a:r>
              <a:rPr lang="fr-FR" sz="2400" dirty="0">
                <a:solidFill>
                  <a:schemeClr val="tx2">
                    <a:lumMod val="75000"/>
                  </a:schemeClr>
                </a:solidFill>
              </a:rPr>
              <a:t>de Fusion : </a:t>
            </a:r>
            <a:r>
              <a:rPr lang="fr-FR" sz="2400" dirty="0" smtClean="0">
                <a:solidFill>
                  <a:schemeClr val="tx2">
                    <a:lumMod val="75000"/>
                  </a:schemeClr>
                </a:solidFill>
              </a:rPr>
              <a:t>Vision </a:t>
            </a:r>
            <a:r>
              <a:rPr lang="fr-FR" sz="2400" dirty="0" err="1" smtClean="0">
                <a:solidFill>
                  <a:schemeClr val="tx2">
                    <a:lumMod val="75000"/>
                  </a:schemeClr>
                </a:solidFill>
              </a:rPr>
              <a:t>Strategique</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6</a:t>
            </a:fld>
            <a:endParaRPr lang="fr-FR" dirty="0"/>
          </a:p>
        </p:txBody>
      </p:sp>
      <p:graphicFrame>
        <p:nvGraphicFramePr>
          <p:cNvPr id="8" name="Tableau 7"/>
          <p:cNvGraphicFramePr>
            <a:graphicFrameLocks noGrp="1"/>
          </p:cNvGraphicFramePr>
          <p:nvPr>
            <p:extLst>
              <p:ext uri="{D42A27DB-BD31-4B8C-83A1-F6EECF244321}">
                <p14:modId xmlns:p14="http://schemas.microsoft.com/office/powerpoint/2010/main" xmlns="" val="1173001199"/>
              </p:ext>
            </p:extLst>
          </p:nvPr>
        </p:nvGraphicFramePr>
        <p:xfrm>
          <a:off x="480823" y="1616608"/>
          <a:ext cx="8181975" cy="3228534"/>
        </p:xfrm>
        <a:graphic>
          <a:graphicData uri="http://schemas.openxmlformats.org/drawingml/2006/table">
            <a:tbl>
              <a:tblPr firstRow="1" bandRow="1">
                <a:tableStyleId>{5C22544A-7EE6-4342-B048-85BDC9FD1C3A}</a:tableStyleId>
              </a:tblPr>
              <a:tblGrid>
                <a:gridCol w="2857500"/>
                <a:gridCol w="2495550"/>
                <a:gridCol w="2828925"/>
              </a:tblGrid>
              <a:tr h="608463">
                <a:tc>
                  <a:txBody>
                    <a:bodyPr/>
                    <a:lstStyle/>
                    <a:p>
                      <a:pPr marL="285750" indent="-285750">
                        <a:buFont typeface="Arial" pitchFamily="34" charset="0"/>
                        <a:buChar char="•"/>
                      </a:pPr>
                      <a:r>
                        <a:rPr lang="fr-FR" sz="1200" b="1" dirty="0" smtClean="0">
                          <a:solidFill>
                            <a:schemeClr val="tx2">
                              <a:lumMod val="75000"/>
                            </a:schemeClr>
                          </a:solidFill>
                        </a:rPr>
                        <a:t>Politique d’expansion</a:t>
                      </a:r>
                      <a:r>
                        <a:rPr lang="fr-FR" sz="1200" b="0" dirty="0" smtClean="0">
                          <a:solidFill>
                            <a:schemeClr val="tx2">
                              <a:lumMod val="75000"/>
                            </a:schemeClr>
                          </a:solidFill>
                        </a:rPr>
                        <a:t>: Sorégies souhaite devenir</a:t>
                      </a:r>
                      <a:r>
                        <a:rPr lang="fr-FR" sz="1200" b="0" baseline="0" dirty="0" smtClean="0">
                          <a:solidFill>
                            <a:schemeClr val="tx2">
                              <a:lumMod val="75000"/>
                            </a:schemeClr>
                          </a:solidFill>
                        </a:rPr>
                        <a:t> le troisième operateur intégral au niveau national</a:t>
                      </a:r>
                      <a:endParaRPr lang="fr-FR" sz="1200" b="0" dirty="0">
                        <a:solidFill>
                          <a:schemeClr val="tx2">
                            <a:lumMod val="75000"/>
                          </a:schemeClr>
                        </a:solidFill>
                      </a:endParaRPr>
                    </a:p>
                  </a:txBody>
                  <a:tcPr>
                    <a:noFill/>
                  </a:tcPr>
                </a:tc>
                <a:tc>
                  <a:txBody>
                    <a:bodyPr/>
                    <a:lstStyle/>
                    <a:p>
                      <a:pPr algn="ctr"/>
                      <a:r>
                        <a:rPr lang="fr-FR" sz="1400" b="0" dirty="0" smtClean="0">
                          <a:solidFill>
                            <a:schemeClr val="tx2">
                              <a:lumMod val="75000"/>
                            </a:schemeClr>
                          </a:solidFill>
                        </a:rPr>
                        <a:t>Développement</a:t>
                      </a:r>
                      <a:endParaRPr lang="fr-FR" sz="1400" b="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Politique défensive</a:t>
                      </a:r>
                      <a:r>
                        <a:rPr lang="fr-FR" sz="1200" b="0" dirty="0" smtClean="0">
                          <a:solidFill>
                            <a:schemeClr val="tx2">
                              <a:lumMod val="75000"/>
                            </a:schemeClr>
                          </a:solidFill>
                        </a:rPr>
                        <a:t>: Séolis cherche à protéger sa</a:t>
                      </a:r>
                      <a:r>
                        <a:rPr lang="fr-FR" sz="1200" b="0" baseline="0" dirty="0" smtClean="0">
                          <a:solidFill>
                            <a:schemeClr val="tx2">
                              <a:lumMod val="75000"/>
                            </a:schemeClr>
                          </a:solidFill>
                        </a:rPr>
                        <a:t> position actuelle des attaques des concurrents</a:t>
                      </a:r>
                      <a:endParaRPr lang="fr-FR" sz="1200" b="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Accès à la production comme moyen d’</a:t>
                      </a:r>
                      <a:r>
                        <a:rPr lang="fr-FR" sz="1200" b="1" dirty="0" smtClean="0">
                          <a:solidFill>
                            <a:schemeClr val="tx2">
                              <a:lumMod val="75000"/>
                            </a:schemeClr>
                          </a:solidFill>
                        </a:rPr>
                        <a:t>indépendance</a:t>
                      </a:r>
                      <a:r>
                        <a:rPr lang="fr-FR" sz="1200" dirty="0" smtClean="0">
                          <a:solidFill>
                            <a:schemeClr val="tx2">
                              <a:lumMod val="75000"/>
                            </a:schemeClr>
                          </a:solidFill>
                        </a:rPr>
                        <a:t> et  positionnement dans le marché libéralisé</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Production / Approvisionnement</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Accès a la Production</a:t>
                      </a:r>
                      <a:r>
                        <a:rPr lang="fr-FR" sz="1200" baseline="0" dirty="0" smtClean="0">
                          <a:solidFill>
                            <a:schemeClr val="tx2">
                              <a:lumMod val="75000"/>
                            </a:schemeClr>
                          </a:solidFill>
                        </a:rPr>
                        <a:t> considéré comme une </a:t>
                      </a:r>
                      <a:r>
                        <a:rPr lang="fr-FR" sz="1200" b="1" baseline="0" dirty="0" smtClean="0">
                          <a:solidFill>
                            <a:schemeClr val="tx2">
                              <a:lumMod val="75000"/>
                            </a:schemeClr>
                          </a:solidFill>
                        </a:rPr>
                        <a:t>couverture</a:t>
                      </a:r>
                      <a:r>
                        <a:rPr lang="fr-FR" sz="1200" baseline="0" dirty="0" smtClean="0">
                          <a:solidFill>
                            <a:schemeClr val="tx2">
                              <a:lumMod val="75000"/>
                            </a:schemeClr>
                          </a:solidFill>
                        </a:rPr>
                        <a:t> dans la fourniture</a:t>
                      </a:r>
                      <a:r>
                        <a:rPr lang="fr-FR" sz="1200" dirty="0" smtClean="0">
                          <a:solidFill>
                            <a:schemeClr val="tx2">
                              <a:lumMod val="75000"/>
                            </a:schemeClr>
                          </a:solidFill>
                        </a:rPr>
                        <a:t> de ses propres clients</a:t>
                      </a:r>
                      <a:endParaRPr lang="fr-FR" sz="1200" dirty="0">
                        <a:solidFill>
                          <a:schemeClr val="tx2">
                            <a:lumMod val="75000"/>
                          </a:schemeClr>
                        </a:solidFill>
                      </a:endParaRPr>
                    </a:p>
                  </a:txBody>
                  <a:tcPr>
                    <a:noFill/>
                  </a:tcPr>
                </a:tc>
              </a:tr>
              <a:tr h="668214">
                <a:tc>
                  <a:txBody>
                    <a:bodyPr/>
                    <a:lstStyle/>
                    <a:p>
                      <a:pPr marL="285750" indent="-285750">
                        <a:buFont typeface="Arial" pitchFamily="34" charset="0"/>
                        <a:buChar char="•"/>
                      </a:pPr>
                      <a:r>
                        <a:rPr lang="fr-FR" sz="1200" b="1" dirty="0" smtClean="0">
                          <a:solidFill>
                            <a:schemeClr val="tx2">
                              <a:lumMod val="75000"/>
                            </a:schemeClr>
                          </a:solidFill>
                        </a:rPr>
                        <a:t>Opportuniste</a:t>
                      </a:r>
                      <a:r>
                        <a:rPr lang="fr-FR" sz="1200" dirty="0" smtClean="0">
                          <a:solidFill>
                            <a:schemeClr val="tx2">
                              <a:lumMod val="75000"/>
                            </a:schemeClr>
                          </a:solidFill>
                        </a:rPr>
                        <a:t>:</a:t>
                      </a:r>
                      <a:r>
                        <a:rPr lang="fr-FR" sz="1200" baseline="0" dirty="0" smtClean="0">
                          <a:solidFill>
                            <a:schemeClr val="tx2">
                              <a:lumMod val="75000"/>
                            </a:schemeClr>
                          </a:solidFill>
                        </a:rPr>
                        <a:t> comme chemin pour accéder aux moyens nécessaires à sa politique d’expansion</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Partenaire Industriel</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baseline="0" dirty="0" smtClean="0">
                          <a:solidFill>
                            <a:schemeClr val="tx2">
                              <a:lumMod val="75000"/>
                            </a:schemeClr>
                          </a:solidFill>
                        </a:rPr>
                        <a:t>Protection</a:t>
                      </a:r>
                      <a:r>
                        <a:rPr lang="fr-FR" sz="1200" dirty="0" smtClean="0">
                          <a:solidFill>
                            <a:schemeClr val="tx2">
                              <a:lumMod val="75000"/>
                            </a:schemeClr>
                          </a:solidFill>
                        </a:rPr>
                        <a:t>. L’approche</a:t>
                      </a:r>
                      <a:r>
                        <a:rPr lang="fr-FR" sz="1200" baseline="0" dirty="0" smtClean="0">
                          <a:solidFill>
                            <a:schemeClr val="tx2">
                              <a:lumMod val="75000"/>
                            </a:schemeClr>
                          </a:solidFill>
                        </a:rPr>
                        <a:t> de Gdf Suez ou de Sorégies est un pas dans la nécessité de protéger le status quo</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baseline="0" dirty="0" smtClean="0">
                          <a:solidFill>
                            <a:schemeClr val="tx2">
                              <a:lumMod val="75000"/>
                            </a:schemeClr>
                          </a:solidFill>
                        </a:rPr>
                        <a:t>Alterna, </a:t>
                      </a:r>
                      <a:r>
                        <a:rPr lang="fr-FR" sz="1200" b="1" baseline="0" dirty="0" smtClean="0">
                          <a:solidFill>
                            <a:schemeClr val="tx2">
                              <a:lumMod val="75000"/>
                            </a:schemeClr>
                          </a:solidFill>
                        </a:rPr>
                        <a:t>première</a:t>
                      </a:r>
                      <a:r>
                        <a:rPr lang="fr-FR" sz="1200" baseline="0" dirty="0" smtClean="0">
                          <a:solidFill>
                            <a:schemeClr val="tx2">
                              <a:lumMod val="75000"/>
                            </a:schemeClr>
                          </a:solidFill>
                        </a:rPr>
                        <a:t> plateforme ELD pour la vente libre </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Fourniture</a:t>
                      </a:r>
                      <a:r>
                        <a:rPr lang="fr-FR" sz="1400" baseline="0" dirty="0" smtClean="0">
                          <a:solidFill>
                            <a:schemeClr val="tx2">
                              <a:lumMod val="75000"/>
                            </a:schemeClr>
                          </a:solidFill>
                        </a:rPr>
                        <a:t> a clients libéralisés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Hésitation</a:t>
                      </a:r>
                      <a:r>
                        <a:rPr lang="fr-FR" sz="1200" dirty="0" smtClean="0">
                          <a:solidFill>
                            <a:schemeClr val="tx2">
                              <a:lumMod val="75000"/>
                            </a:schemeClr>
                          </a:solidFill>
                        </a:rPr>
                        <a:t> dans la création</a:t>
                      </a:r>
                      <a:r>
                        <a:rPr lang="fr-FR" sz="1200" baseline="0" dirty="0" smtClean="0">
                          <a:solidFill>
                            <a:schemeClr val="tx2">
                              <a:lumMod val="75000"/>
                            </a:schemeClr>
                          </a:solidFill>
                        </a:rPr>
                        <a:t> d’un véhicule de commercialisation: avec ou sans GDF Suez, voire Sorégies. </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Développement</a:t>
                      </a:r>
                      <a:r>
                        <a:rPr lang="fr-FR" sz="1200" baseline="0" dirty="0" smtClean="0">
                          <a:solidFill>
                            <a:schemeClr val="tx2">
                              <a:lumMod val="75000"/>
                            </a:schemeClr>
                          </a:solidFill>
                        </a:rPr>
                        <a:t> interne a fin de garantir l’</a:t>
                      </a:r>
                      <a:r>
                        <a:rPr lang="fr-FR" sz="1200" b="1" baseline="0" dirty="0" smtClean="0">
                          <a:solidFill>
                            <a:schemeClr val="tx2">
                              <a:lumMod val="75000"/>
                            </a:schemeClr>
                          </a:solidFill>
                        </a:rPr>
                        <a:t>indépendance</a:t>
                      </a:r>
                      <a:endParaRPr lang="fr-FR" sz="1200" b="1"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Gestion des systèmes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Recherche de </a:t>
                      </a:r>
                      <a:r>
                        <a:rPr lang="fr-FR" sz="1200" b="1" dirty="0" smtClean="0">
                          <a:solidFill>
                            <a:schemeClr val="tx2">
                              <a:lumMod val="75000"/>
                            </a:schemeClr>
                          </a:solidFill>
                        </a:rPr>
                        <a:t>sécurité</a:t>
                      </a:r>
                      <a:r>
                        <a:rPr lang="fr-FR" sz="1200" b="0" dirty="0" smtClean="0">
                          <a:solidFill>
                            <a:schemeClr val="tx2">
                              <a:lumMod val="75000"/>
                            </a:schemeClr>
                          </a:solidFill>
                        </a:rPr>
                        <a:t> dans l’adaptation </a:t>
                      </a:r>
                      <a:r>
                        <a:rPr lang="fr-FR" sz="1200" dirty="0" smtClean="0">
                          <a:solidFill>
                            <a:schemeClr val="tx2">
                              <a:lumMod val="75000"/>
                            </a:schemeClr>
                          </a:solidFill>
                        </a:rPr>
                        <a:t>d’un système déjà éprouvé.</a:t>
                      </a:r>
                      <a:endParaRPr lang="fr-FR" sz="1200" dirty="0">
                        <a:solidFill>
                          <a:schemeClr val="tx2">
                            <a:lumMod val="75000"/>
                          </a:schemeClr>
                        </a:solidFill>
                      </a:endParaRPr>
                    </a:p>
                  </a:txBody>
                  <a:tcPr>
                    <a:noFill/>
                  </a:tcPr>
                </a:tc>
              </a:tr>
            </a:tbl>
          </a:graphicData>
        </a:graphic>
      </p:graphicFrame>
      <p:sp>
        <p:nvSpPr>
          <p:cNvPr id="17" name="Flèche vers le bas 16"/>
          <p:cNvSpPr/>
          <p:nvPr/>
        </p:nvSpPr>
        <p:spPr>
          <a:xfrm>
            <a:off x="948171"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vers le bas 24"/>
          <p:cNvSpPr/>
          <p:nvPr/>
        </p:nvSpPr>
        <p:spPr>
          <a:xfrm>
            <a:off x="6277979"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368111" y="5210175"/>
            <a:ext cx="8407400" cy="123062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fr-FR" sz="1400" dirty="0" smtClean="0">
                <a:solidFill>
                  <a:schemeClr val="tx2">
                    <a:lumMod val="75000"/>
                  </a:schemeClr>
                </a:solidFill>
              </a:rPr>
              <a:t>Les deux sociétés présentent des stratégies et des cultures très éloignées, Sorégies ayant dû adopter très tôt une stratégie plus offensive que Séolis du fait d’une situation plus défavorable sur son métier d’origine. Dans une fusion paritaire, il est n</a:t>
            </a:r>
            <a:r>
              <a:rPr lang="fr-FR" sz="1400" dirty="0">
                <a:solidFill>
                  <a:schemeClr val="tx2">
                    <a:lumMod val="75000"/>
                  </a:schemeClr>
                </a:solidFill>
              </a:rPr>
              <a:t>é</a:t>
            </a:r>
            <a:r>
              <a:rPr lang="fr-FR" sz="1400" dirty="0" smtClean="0">
                <a:solidFill>
                  <a:schemeClr val="tx2">
                    <a:lumMod val="75000"/>
                  </a:schemeClr>
                </a:solidFill>
              </a:rPr>
              <a:t>cessaire que les deux parties partagent une vision commune, ce qui n’est pas le cas de Séolis y Sorégies. La première cherche à conforter sa position défensive, alors que Sorégies mène une politique de développement. En cas de fusion, l’une des deux sociétés devra imposer sa vision.</a:t>
            </a:r>
            <a:endParaRPr lang="fr-FR" sz="1400" dirty="0">
              <a:solidFill>
                <a:schemeClr val="tx2">
                  <a:lumMod val="75000"/>
                </a:schemeClr>
              </a:solidFill>
            </a:endParaRPr>
          </a:p>
        </p:txBody>
      </p:sp>
      <p:pic>
        <p:nvPicPr>
          <p:cNvPr id="14" name="Picture 2"/>
          <p:cNvPicPr>
            <a:picLocks noChangeAspect="1" noChangeArrowheads="1"/>
          </p:cNvPicPr>
          <p:nvPr/>
        </p:nvPicPr>
        <p:blipFill>
          <a:blip r:embed="rId2" cstate="print"/>
          <a:srcRect/>
          <a:stretch>
            <a:fillRect/>
          </a:stretch>
        </p:blipFill>
        <p:spPr bwMode="auto">
          <a:xfrm>
            <a:off x="6425653" y="1129675"/>
            <a:ext cx="1508672" cy="452212"/>
          </a:xfrm>
          <a:prstGeom prst="rect">
            <a:avLst/>
          </a:prstGeom>
          <a:noFill/>
          <a:ln w="9525">
            <a:noFill/>
            <a:miter lim="800000"/>
            <a:headEnd/>
            <a:tailEnd/>
          </a:ln>
        </p:spPr>
      </p:pic>
      <p:pic>
        <p:nvPicPr>
          <p:cNvPr id="15" name="Picture 4"/>
          <p:cNvPicPr>
            <a:picLocks noChangeAspect="1" noChangeArrowheads="1"/>
          </p:cNvPicPr>
          <p:nvPr/>
        </p:nvPicPr>
        <p:blipFill>
          <a:blip r:embed="rId3" cstate="print"/>
          <a:srcRect/>
          <a:stretch>
            <a:fillRect/>
          </a:stretch>
        </p:blipFill>
        <p:spPr bwMode="auto">
          <a:xfrm>
            <a:off x="1488199" y="1056143"/>
            <a:ext cx="681281" cy="555060"/>
          </a:xfrm>
          <a:prstGeom prst="rect">
            <a:avLst/>
          </a:prstGeom>
          <a:noFill/>
        </p:spPr>
      </p:pic>
      <p:cxnSp>
        <p:nvCxnSpPr>
          <p:cNvPr id="4" name="Connecteur droit 3"/>
          <p:cNvCxnSpPr/>
          <p:nvPr/>
        </p:nvCxnSpPr>
        <p:spPr>
          <a:xfrm>
            <a:off x="581025" y="2247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581025" y="1611203"/>
            <a:ext cx="7969597"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559144" y="47720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581025" y="28575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581025" y="34766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559145" y="4152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22" name="Bouton d'action : Retour 21">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36978449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xmlns="" val="870322145"/>
              </p:ext>
            </p:extLst>
          </p:nvPr>
        </p:nvGraphicFramePr>
        <p:xfrm>
          <a:off x="467545" y="1121520"/>
          <a:ext cx="8229600" cy="4613802"/>
        </p:xfrm>
        <a:graphic>
          <a:graphicData uri="http://schemas.openxmlformats.org/drawingml/2006/table">
            <a:tbl>
              <a:tblPr firstRow="1" bandRow="1">
                <a:tableStyleId>{5C22544A-7EE6-4342-B048-85BDC9FD1C3A}</a:tableStyleId>
              </a:tblPr>
              <a:tblGrid>
                <a:gridCol w="1931093"/>
                <a:gridCol w="735867"/>
                <a:gridCol w="2270800"/>
                <a:gridCol w="2313583"/>
                <a:gridCol w="978257"/>
              </a:tblGrid>
              <a:tr h="320903">
                <a:tc>
                  <a:txBody>
                    <a:bodyPr/>
                    <a:lstStyle/>
                    <a:p>
                      <a:endParaRPr lang="fr-FR" sz="1600" dirty="0"/>
                    </a:p>
                  </a:txBody>
                  <a:tcPr/>
                </a:tc>
                <a:tc>
                  <a:txBody>
                    <a:bodyPr/>
                    <a:lstStyle/>
                    <a:p>
                      <a:pPr algn="ctr"/>
                      <a:r>
                        <a:rPr lang="fr-FR" sz="1600" dirty="0" smtClean="0"/>
                        <a:t>Poids</a:t>
                      </a:r>
                      <a:endParaRPr lang="fr-FR" sz="1600" dirty="0"/>
                    </a:p>
                  </a:txBody>
                  <a:tcPr/>
                </a:tc>
                <a:tc>
                  <a:txBody>
                    <a:bodyPr/>
                    <a:lstStyle/>
                    <a:p>
                      <a:pPr algn="ctr"/>
                      <a:r>
                        <a:rPr lang="fr-FR" sz="1600" dirty="0" smtClean="0"/>
                        <a:t>Sorégies</a:t>
                      </a:r>
                      <a:endParaRPr lang="fr-FR" sz="1600" dirty="0"/>
                    </a:p>
                  </a:txBody>
                  <a:tcPr/>
                </a:tc>
                <a:tc>
                  <a:txBody>
                    <a:bodyPr/>
                    <a:lstStyle/>
                    <a:p>
                      <a:pPr algn="ctr"/>
                      <a:r>
                        <a:rPr lang="fr-FR" sz="1600" dirty="0" smtClean="0"/>
                        <a:t>Séolis</a:t>
                      </a:r>
                      <a:endParaRPr lang="fr-FR" sz="1600" dirty="0"/>
                    </a:p>
                  </a:txBody>
                  <a:tcPr/>
                </a:tc>
                <a:tc>
                  <a:txBody>
                    <a:bodyPr/>
                    <a:lstStyle/>
                    <a:p>
                      <a:pPr algn="ctr"/>
                      <a:r>
                        <a:rPr lang="fr-FR" sz="1600" dirty="0" smtClean="0"/>
                        <a:t>Equilibre</a:t>
                      </a:r>
                      <a:endParaRPr lang="fr-FR" sz="1600" dirty="0"/>
                    </a:p>
                  </a:txBody>
                  <a:tcPr/>
                </a:tc>
              </a:tr>
              <a:tr h="1129768">
                <a:tc>
                  <a:txBody>
                    <a:bodyPr/>
                    <a:lstStyle/>
                    <a:p>
                      <a:r>
                        <a:rPr lang="fr-FR" sz="1100" dirty="0" smtClean="0">
                          <a:solidFill>
                            <a:schemeClr val="tx2">
                              <a:lumMod val="75000"/>
                            </a:schemeClr>
                          </a:solidFill>
                        </a:rPr>
                        <a:t>Activité Réseau</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SRD</a:t>
                      </a:r>
                      <a:endParaRPr lang="fr-FR" sz="900" b="0" i="0" kern="1200" dirty="0" smtClean="0">
                        <a:solidFill>
                          <a:schemeClr val="tx2">
                            <a:lumMod val="75000"/>
                          </a:schemeClr>
                        </a:solidFill>
                        <a:effectLst/>
                        <a:latin typeface="+mn-lt"/>
                        <a:ea typeface="+mn-ea"/>
                        <a:cs typeface="+mn-cs"/>
                      </a:endParaRPr>
                    </a:p>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131 000 clients</a:t>
                      </a:r>
                    </a:p>
                    <a:p>
                      <a:pPr algn="ctr"/>
                      <a:r>
                        <a:rPr lang="fr-FR" sz="900" b="1" i="0" kern="1200" dirty="0" smtClean="0">
                          <a:solidFill>
                            <a:schemeClr val="tx2">
                              <a:lumMod val="75000"/>
                            </a:schemeClr>
                          </a:solidFill>
                          <a:effectLst/>
                          <a:latin typeface="+mn-lt"/>
                          <a:ea typeface="+mn-ea"/>
                          <a:cs typeface="+mn-cs"/>
                        </a:rPr>
                        <a:t>Investissements réseaux HT</a:t>
                      </a:r>
                      <a:r>
                        <a:rPr lang="fr-FR" sz="900" b="0" i="0" kern="1200" dirty="0" smtClean="0">
                          <a:solidFill>
                            <a:schemeClr val="tx2">
                              <a:lumMod val="75000"/>
                            </a:schemeClr>
                          </a:solidFill>
                          <a:effectLst/>
                          <a:latin typeface="+mn-lt"/>
                          <a:ea typeface="+mn-ea"/>
                          <a:cs typeface="+mn-cs"/>
                        </a:rPr>
                        <a:t> : €22m</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 12 000 km</a:t>
                      </a:r>
                    </a:p>
                    <a:p>
                      <a:pPr algn="ctr"/>
                      <a:r>
                        <a:rPr lang="fr-FR" sz="900" b="1" i="0" kern="1200" dirty="0" smtClean="0">
                          <a:solidFill>
                            <a:schemeClr val="tx2">
                              <a:lumMod val="75000"/>
                            </a:schemeClr>
                          </a:solidFill>
                          <a:effectLst/>
                          <a:latin typeface="+mn-lt"/>
                          <a:ea typeface="+mn-ea"/>
                          <a:cs typeface="+mn-cs"/>
                        </a:rPr>
                        <a:t>Energie acheminée</a:t>
                      </a:r>
                      <a:r>
                        <a:rPr lang="fr-FR" sz="900" b="0" i="0" kern="1200" dirty="0" smtClean="0">
                          <a:solidFill>
                            <a:schemeClr val="tx2">
                              <a:lumMod val="75000"/>
                            </a:schemeClr>
                          </a:solidFill>
                          <a:effectLst/>
                          <a:latin typeface="+mn-lt"/>
                          <a:ea typeface="+mn-ea"/>
                          <a:cs typeface="+mn-cs"/>
                        </a:rPr>
                        <a:t> : 1 196 GWh</a:t>
                      </a:r>
                    </a:p>
                    <a:p>
                      <a:pPr algn="ctr"/>
                      <a:r>
                        <a:rPr lang="fr-FR" sz="900" b="0" i="0" kern="1200" dirty="0" smtClean="0">
                          <a:solidFill>
                            <a:schemeClr val="tx2">
                              <a:lumMod val="75000"/>
                            </a:schemeClr>
                          </a:solidFill>
                          <a:effectLst/>
                          <a:latin typeface="+mn-lt"/>
                          <a:ea typeface="+mn-ea"/>
                          <a:cs typeface="+mn-cs"/>
                        </a:rPr>
                        <a:t>Coût</a:t>
                      </a:r>
                      <a:r>
                        <a:rPr lang="fr-FR" sz="900" b="0" i="0" kern="1200" baseline="0" dirty="0" smtClean="0">
                          <a:solidFill>
                            <a:schemeClr val="tx2">
                              <a:lumMod val="75000"/>
                            </a:schemeClr>
                          </a:solidFill>
                          <a:effectLst/>
                          <a:latin typeface="+mn-lt"/>
                          <a:ea typeface="+mn-ea"/>
                          <a:cs typeface="+mn-cs"/>
                        </a:rPr>
                        <a:t> de maintenance : €14m: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Gérédis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141 000 clients</a:t>
                      </a:r>
                    </a:p>
                    <a:p>
                      <a:pPr algn="ctr"/>
                      <a:r>
                        <a:rPr lang="fr-FR" sz="900" b="0" i="0" kern="1200" dirty="0" smtClean="0">
                          <a:solidFill>
                            <a:schemeClr val="tx2">
                              <a:lumMod val="75000"/>
                            </a:schemeClr>
                          </a:solidFill>
                          <a:effectLst/>
                          <a:latin typeface="+mn-lt"/>
                          <a:ea typeface="+mn-ea"/>
                          <a:cs typeface="+mn-cs"/>
                        </a:rPr>
                        <a:t>7 530 km de réseau HTA</a:t>
                      </a:r>
                    </a:p>
                    <a:p>
                      <a:pPr algn="ctr"/>
                      <a:r>
                        <a:rPr lang="fr-FR" sz="900" b="0" i="0" kern="1200" dirty="0" smtClean="0">
                          <a:solidFill>
                            <a:schemeClr val="tx2">
                              <a:lumMod val="75000"/>
                            </a:schemeClr>
                          </a:solidFill>
                          <a:effectLst/>
                          <a:latin typeface="+mn-lt"/>
                          <a:ea typeface="+mn-ea"/>
                          <a:cs typeface="+mn-cs"/>
                        </a:rPr>
                        <a:t>5 254 km de réseau BTA</a:t>
                      </a:r>
                    </a:p>
                    <a:p>
                      <a:pPr algn="ctr"/>
                      <a:r>
                        <a:rPr lang="fr-FR" sz="900" b="0" i="0" kern="1200" dirty="0" smtClean="0">
                          <a:solidFill>
                            <a:schemeClr val="tx2">
                              <a:lumMod val="75000"/>
                            </a:schemeClr>
                          </a:solidFill>
                          <a:effectLst/>
                          <a:latin typeface="+mn-lt"/>
                          <a:ea typeface="+mn-ea"/>
                          <a:cs typeface="+mn-cs"/>
                        </a:rPr>
                        <a:t>8 444 postes de distribution</a:t>
                      </a:r>
                    </a:p>
                    <a:p>
                      <a:pPr algn="ctr"/>
                      <a:r>
                        <a:rPr lang="fr-FR" sz="900" b="1" i="0" kern="1200" dirty="0" smtClean="0">
                          <a:solidFill>
                            <a:schemeClr val="tx2">
                              <a:lumMod val="75000"/>
                            </a:schemeClr>
                          </a:solidFill>
                          <a:effectLst/>
                          <a:latin typeface="+mn-lt"/>
                          <a:ea typeface="+mn-ea"/>
                          <a:cs typeface="+mn-cs"/>
                        </a:rPr>
                        <a:t>Distribution d ‘énergie: </a:t>
                      </a:r>
                      <a:r>
                        <a:rPr lang="fr-FR" sz="900" b="0" i="0" kern="1200" dirty="0" smtClean="0">
                          <a:solidFill>
                            <a:schemeClr val="tx2">
                              <a:lumMod val="75000"/>
                            </a:schemeClr>
                          </a:solidFill>
                          <a:effectLst/>
                          <a:latin typeface="+mn-lt"/>
                          <a:ea typeface="+mn-ea"/>
                          <a:cs typeface="+mn-cs"/>
                        </a:rPr>
                        <a:t>1 660 GWh</a:t>
                      </a:r>
                    </a:p>
                    <a:p>
                      <a:pPr algn="ctr"/>
                      <a:r>
                        <a:rPr lang="fr-FR" sz="900" b="0" i="0" kern="1200" dirty="0" smtClean="0">
                          <a:solidFill>
                            <a:schemeClr val="tx2">
                              <a:lumMod val="75000"/>
                            </a:schemeClr>
                          </a:solidFill>
                          <a:effectLst/>
                          <a:latin typeface="+mn-lt"/>
                          <a:ea typeface="+mn-ea"/>
                          <a:cs typeface="+mn-cs"/>
                        </a:rPr>
                        <a:t>Coût de maintenance: €18m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200" b="0" baseline="0" dirty="0" smtClean="0">
                          <a:solidFill>
                            <a:schemeClr val="tx2">
                              <a:lumMod val="75000"/>
                            </a:schemeClr>
                          </a:solidFill>
                        </a:rPr>
                        <a:t>+ Sorégies</a:t>
                      </a:r>
                      <a:endParaRPr lang="fr-FR" sz="1200" b="0" baseline="0" dirty="0">
                        <a:solidFill>
                          <a:schemeClr val="tx2">
                            <a:lumMod val="75000"/>
                          </a:schemeClr>
                        </a:solidFill>
                      </a:endParaRPr>
                    </a:p>
                  </a:txBody>
                  <a:tcPr anchor="ctr"/>
                </a:tc>
              </a:tr>
              <a:tr h="262557">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au Tarif  Règlementé</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Sorégies</a:t>
                      </a:r>
                    </a:p>
                  </a:txBody>
                  <a:tcPr anchor="ctr"/>
                </a:tc>
                <a:tc>
                  <a:txBody>
                    <a:bodyPr/>
                    <a:lstStyle/>
                    <a:p>
                      <a:pPr algn="ctr"/>
                      <a:r>
                        <a:rPr lang="fr-FR" sz="1100" b="1" dirty="0" smtClean="0">
                          <a:solidFill>
                            <a:schemeClr val="tx2">
                              <a:lumMod val="75000"/>
                            </a:schemeClr>
                          </a:solidFill>
                        </a:rPr>
                        <a:t>Séolis</a:t>
                      </a:r>
                    </a:p>
                  </a:txBody>
                  <a:tcPr anchor="ctr"/>
                </a:tc>
                <a:tc>
                  <a:txBody>
                    <a:bodyPr/>
                    <a:lstStyle/>
                    <a:p>
                      <a:pPr algn="ctr"/>
                      <a:r>
                        <a:rPr lang="fr-FR" sz="1200" b="0" baseline="0" dirty="0" smtClean="0">
                          <a:solidFill>
                            <a:schemeClr val="tx2">
                              <a:lumMod val="75000"/>
                            </a:schemeClr>
                          </a:solidFill>
                        </a:rPr>
                        <a:t>+ Séolis [?]</a:t>
                      </a:r>
                      <a:endParaRPr lang="fr-FR" sz="1200" b="0" baseline="0" dirty="0">
                        <a:solidFill>
                          <a:schemeClr val="tx2">
                            <a:lumMod val="75000"/>
                          </a:schemeClr>
                        </a:solidFill>
                      </a:endParaRPr>
                    </a:p>
                  </a:txBody>
                  <a:tcPr anchor="ctr"/>
                </a:tc>
              </a:tr>
              <a:tr h="309963">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marché libre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Alterna</a:t>
                      </a:r>
                    </a:p>
                  </a:txBody>
                  <a:tcPr anchor="ctr"/>
                </a:tc>
                <a:tc>
                  <a:txBody>
                    <a:bodyPr/>
                    <a:lstStyle/>
                    <a:p>
                      <a:pPr algn="ctr"/>
                      <a:r>
                        <a:rPr lang="fr-FR" sz="1100" b="1" dirty="0" smtClean="0">
                          <a:solidFill>
                            <a:schemeClr val="tx2">
                              <a:lumMod val="75000"/>
                            </a:schemeClr>
                          </a:solidFill>
                        </a:rPr>
                        <a:t>En</a:t>
                      </a:r>
                      <a:r>
                        <a:rPr lang="fr-FR" sz="1100" b="1" baseline="0" dirty="0" smtClean="0">
                          <a:solidFill>
                            <a:schemeClr val="tx2">
                              <a:lumMod val="75000"/>
                            </a:schemeClr>
                          </a:solidFill>
                        </a:rPr>
                        <a:t> cours</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518306">
                <a:tc>
                  <a:txBody>
                    <a:bodyPr/>
                    <a:lstStyle/>
                    <a:p>
                      <a:r>
                        <a:rPr lang="fr-FR" sz="1100" dirty="0" smtClean="0">
                          <a:solidFill>
                            <a:schemeClr val="tx2">
                              <a:lumMod val="75000"/>
                            </a:schemeClr>
                          </a:solidFill>
                        </a:rPr>
                        <a:t>Réseau Gaz </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627 clients</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435 km</a:t>
                      </a:r>
                    </a:p>
                    <a:p>
                      <a:pPr algn="ctr"/>
                      <a:r>
                        <a:rPr lang="fr-FR" sz="900" b="1" i="0" kern="1200" dirty="0" smtClean="0">
                          <a:solidFill>
                            <a:schemeClr val="tx2">
                              <a:lumMod val="75000"/>
                            </a:schemeClr>
                          </a:solidFill>
                          <a:effectLst/>
                          <a:latin typeface="+mn-lt"/>
                          <a:ea typeface="+mn-ea"/>
                          <a:cs typeface="+mn-cs"/>
                        </a:rPr>
                        <a:t>Vente d'énergie</a:t>
                      </a:r>
                      <a:r>
                        <a:rPr lang="fr-FR" sz="900" b="0" i="0" kern="1200" dirty="0" smtClean="0">
                          <a:solidFill>
                            <a:schemeClr val="tx2">
                              <a:lumMod val="75000"/>
                            </a:schemeClr>
                          </a:solidFill>
                          <a:effectLst/>
                          <a:latin typeface="+mn-lt"/>
                          <a:ea typeface="+mn-ea"/>
                          <a:cs typeface="+mn-cs"/>
                        </a:rPr>
                        <a:t>: 156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GWh/an</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799274">
                <a:tc>
                  <a:txBody>
                    <a:bodyPr/>
                    <a:lstStyle/>
                    <a:p>
                      <a:r>
                        <a:rPr lang="fr-FR" sz="1100" dirty="0" smtClean="0">
                          <a:solidFill>
                            <a:schemeClr val="tx2">
                              <a:lumMod val="75000"/>
                            </a:schemeClr>
                          </a:solidFill>
                        </a:rPr>
                        <a:t>Energies renouvelables</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Sergies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Eolien</a:t>
                      </a:r>
                      <a:r>
                        <a:rPr lang="fr-FR" sz="900" dirty="0" smtClean="0">
                          <a:solidFill>
                            <a:schemeClr val="tx2">
                              <a:lumMod val="75000"/>
                            </a:schemeClr>
                          </a:solidFill>
                        </a:rPr>
                        <a:t>: 6,7MW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Photovoltaïque</a:t>
                      </a:r>
                      <a:r>
                        <a:rPr lang="fr-FR" sz="900" dirty="0" smtClean="0">
                          <a:solidFill>
                            <a:schemeClr val="tx2">
                              <a:lumMod val="75000"/>
                            </a:schemeClr>
                          </a:solidFill>
                        </a:rPr>
                        <a:t>: 1 ,4 </a:t>
                      </a:r>
                      <a:r>
                        <a:rPr lang="fr-FR" sz="900" dirty="0" err="1" smtClean="0">
                          <a:solidFill>
                            <a:schemeClr val="tx2">
                              <a:lumMod val="75000"/>
                            </a:schemeClr>
                          </a:solidFill>
                        </a:rPr>
                        <a:t>MWc</a:t>
                      </a:r>
                      <a:endParaRPr lang="fr-FR" sz="900" dirty="0" smtClean="0">
                        <a:solidFill>
                          <a:schemeClr val="tx2">
                            <a:lumMod val="7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Méthanisation</a:t>
                      </a:r>
                      <a:r>
                        <a:rPr lang="fr-FR" sz="900" dirty="0" smtClean="0">
                          <a:solidFill>
                            <a:schemeClr val="tx2">
                              <a:lumMod val="75000"/>
                            </a:schemeClr>
                          </a:solidFill>
                        </a:rPr>
                        <a:t>: 0,58 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Biogaz</a:t>
                      </a:r>
                      <a:r>
                        <a:rPr lang="fr-FR" sz="900" dirty="0" smtClean="0">
                          <a:solidFill>
                            <a:schemeClr val="tx2">
                              <a:lumMod val="75000"/>
                            </a:schemeClr>
                          </a:solidFill>
                        </a:rPr>
                        <a:t>: 2 installations: 20</a:t>
                      </a:r>
                      <a:r>
                        <a:rPr lang="fr-FR" sz="900" baseline="0" dirty="0" smtClean="0">
                          <a:solidFill>
                            <a:schemeClr val="tx2">
                              <a:lumMod val="75000"/>
                            </a:schemeClr>
                          </a:solidFill>
                        </a:rPr>
                        <a:t> </a:t>
                      </a:r>
                      <a:r>
                        <a:rPr lang="fr-FR" sz="900" dirty="0" smtClean="0">
                          <a:solidFill>
                            <a:schemeClr val="tx2">
                              <a:lumMod val="75000"/>
                            </a:schemeClr>
                          </a:solidFill>
                        </a:rPr>
                        <a:t>GWh</a:t>
                      </a:r>
                      <a:endParaRPr lang="fr-FR" sz="9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3D Energie</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dirty="0" smtClean="0">
                          <a:solidFill>
                            <a:schemeClr val="tx2">
                              <a:lumMod val="75000"/>
                            </a:schemeClr>
                          </a:solidFill>
                        </a:rPr>
                        <a:t>Eolien : 2x12MW installés</a:t>
                      </a:r>
                      <a:endParaRPr lang="fr-FR" sz="9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r>
              <a:tr h="354385">
                <a:tc>
                  <a:txBody>
                    <a:bodyPr/>
                    <a:lstStyle/>
                    <a:p>
                      <a:r>
                        <a:rPr lang="fr-FR" sz="1100" dirty="0" smtClean="0">
                          <a:solidFill>
                            <a:schemeClr val="tx2">
                              <a:lumMod val="75000"/>
                            </a:schemeClr>
                          </a:solidFill>
                        </a:rPr>
                        <a:t>Développement</a:t>
                      </a:r>
                      <a:r>
                        <a:rPr lang="fr-FR" sz="1100" baseline="0" dirty="0" smtClean="0">
                          <a:solidFill>
                            <a:schemeClr val="tx2">
                              <a:lumMod val="75000"/>
                            </a:schemeClr>
                          </a:solidFill>
                        </a:rPr>
                        <a:t> </a:t>
                      </a:r>
                      <a:r>
                        <a:rPr lang="fr-FR" sz="1100" dirty="0" smtClean="0">
                          <a:solidFill>
                            <a:schemeClr val="tx2">
                              <a:lumMod val="75000"/>
                            </a:schemeClr>
                          </a:solidFill>
                        </a:rPr>
                        <a:t> Hydraulique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 </a:t>
                      </a: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concessions</a:t>
                      </a:r>
                    </a:p>
                  </a:txBody>
                  <a:tcPr anchor="ctr"/>
                </a:tc>
                <a:tc>
                  <a:txBody>
                    <a:bodyPr/>
                    <a:lstStyle/>
                    <a:p>
                      <a:pPr algn="ctr"/>
                      <a:r>
                        <a:rPr lang="fr-FR" sz="1050" b="1" dirty="0" smtClean="0">
                          <a:solidFill>
                            <a:schemeClr val="tx2">
                              <a:lumMod val="75000"/>
                            </a:schemeClr>
                          </a:solidFill>
                        </a:rPr>
                        <a:t>Non</a:t>
                      </a:r>
                      <a:endParaRPr lang="fr-FR" sz="105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262557">
                <a:tc>
                  <a:txBody>
                    <a:bodyPr/>
                    <a:lstStyle/>
                    <a:p>
                      <a:r>
                        <a:rPr lang="fr-FR" sz="1100" dirty="0" smtClean="0">
                          <a:solidFill>
                            <a:schemeClr val="tx2">
                              <a:lumMod val="75000"/>
                            </a:schemeClr>
                          </a:solidFill>
                        </a:rPr>
                        <a:t>Production Thermique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200 MW</a:t>
                      </a:r>
                      <a:r>
                        <a:rPr lang="fr-FR" sz="1100" b="1" baseline="0" dirty="0" smtClean="0">
                          <a:solidFill>
                            <a:schemeClr val="tx2">
                              <a:lumMod val="75000"/>
                            </a:schemeClr>
                          </a:solidFill>
                        </a:rPr>
                        <a:t> CCGT</a:t>
                      </a: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367908">
                <a:tc>
                  <a:txBody>
                    <a:bodyPr/>
                    <a:lstStyle/>
                    <a:p>
                      <a:r>
                        <a:rPr lang="fr-FR" sz="1100" dirty="0" err="1" smtClean="0">
                          <a:solidFill>
                            <a:schemeClr val="tx2">
                              <a:lumMod val="75000"/>
                            </a:schemeClr>
                          </a:solidFill>
                        </a:rPr>
                        <a:t>Energy</a:t>
                      </a:r>
                      <a:r>
                        <a:rPr lang="fr-FR" sz="1100" dirty="0" smtClean="0">
                          <a:solidFill>
                            <a:schemeClr val="tx2">
                              <a:lumMod val="75000"/>
                            </a:schemeClr>
                          </a:solidFill>
                        </a:rPr>
                        <a:t> Management</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Expérimenté</a:t>
                      </a: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bl>
          </a:graphicData>
        </a:graphic>
      </p:graphicFrame>
      <p:sp>
        <p:nvSpPr>
          <p:cNvPr id="7" name="ZoneTexte 6"/>
          <p:cNvSpPr txBox="1"/>
          <p:nvPr/>
        </p:nvSpPr>
        <p:spPr>
          <a:xfrm>
            <a:off x="462316" y="5847975"/>
            <a:ext cx="8214957" cy="790575"/>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just"/>
            <a:r>
              <a:rPr lang="fr-FR" sz="1350" dirty="0" smtClean="0">
                <a:solidFill>
                  <a:schemeClr val="tx2">
                    <a:lumMod val="75000"/>
                  </a:schemeClr>
                </a:solidFill>
              </a:rPr>
              <a:t>L’évolution divergente des deux entreprises durant les 5 dernières années doit conduire à une réflexion sur le caractère paritaire de la fusion. Même si les deux sociétés arrivaient à un accord sur une vision commune, un accord de fusion strictement paritaire semble difficile compte tenu de l’avance de Sorégies</a:t>
            </a:r>
            <a:endParaRPr lang="fr-FR" sz="1350" dirty="0">
              <a:solidFill>
                <a:schemeClr val="tx2">
                  <a:lumMod val="75000"/>
                </a:schemeClr>
              </a:solidFill>
            </a:endParaRPr>
          </a:p>
        </p:txBody>
      </p:sp>
      <p:sp>
        <p:nvSpPr>
          <p:cNvPr id="9"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 l’Objectif de Fusion : Parité</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10" name="Bouton d'action : Retour 9">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à coins arrondis 10"/>
          <p:cNvSpPr/>
          <p:nvPr/>
        </p:nvSpPr>
        <p:spPr>
          <a:xfrm rot="20177342">
            <a:off x="4295773" y="1838325"/>
            <a:ext cx="1914525" cy="408623"/>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smtClean="0">
                <a:solidFill>
                  <a:srgbClr val="FF0000"/>
                </a:solidFill>
              </a:rPr>
              <a:t>Hors Périmètre</a:t>
            </a:r>
            <a:endParaRPr lang="fr-FR" dirty="0" smtClean="0">
              <a:solidFill>
                <a:srgbClr val="FF0000"/>
              </a:solidFill>
            </a:endParaRPr>
          </a:p>
        </p:txBody>
      </p:sp>
      <p:sp>
        <p:nvSpPr>
          <p:cNvPr id="12" name="Rectangle à coins arrondis 11"/>
          <p:cNvSpPr/>
          <p:nvPr/>
        </p:nvSpPr>
        <p:spPr>
          <a:xfrm rot="21349741">
            <a:off x="1390649" y="3429000"/>
            <a:ext cx="1914525" cy="408623"/>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smtClean="0">
                <a:solidFill>
                  <a:srgbClr val="FF0000"/>
                </a:solidFill>
              </a:rPr>
              <a:t>Hors Périmètre</a:t>
            </a:r>
            <a:endParaRPr lang="fr-FR" dirty="0" smtClean="0">
              <a:solidFill>
                <a:srgbClr val="FF0000"/>
              </a:solidFill>
            </a:endParaRPr>
          </a:p>
        </p:txBody>
      </p:sp>
      <p:sp>
        <p:nvSpPr>
          <p:cNvPr id="13" name="Rectangle à coins arrondis 12"/>
          <p:cNvSpPr/>
          <p:nvPr/>
        </p:nvSpPr>
        <p:spPr>
          <a:xfrm rot="988254">
            <a:off x="6476999" y="4162423"/>
            <a:ext cx="1914525" cy="408623"/>
          </a:xfrm>
          <a:prstGeom prst="round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smtClean="0">
                <a:solidFill>
                  <a:srgbClr val="FF0000"/>
                </a:solidFill>
              </a:rPr>
              <a:t>Hors Périmètre</a:t>
            </a:r>
            <a:endParaRPr lang="fr-FR" dirty="0" smtClean="0">
              <a:solidFill>
                <a:srgbClr val="FF0000"/>
              </a:solidFill>
            </a:endParaRPr>
          </a:p>
        </p:txBody>
      </p:sp>
    </p:spTree>
    <p:extLst>
      <p:ext uri="{BB962C8B-B14F-4D97-AF65-F5344CB8AC3E}">
        <p14:creationId xmlns:p14="http://schemas.microsoft.com/office/powerpoint/2010/main" xmlns="" val="3927068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2.- Fusion Sorégies-Séolis (2/2): Le croisement de participations en pratique</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sp>
        <p:nvSpPr>
          <p:cNvPr id="11" name="ZoneTexte 10"/>
          <p:cNvSpPr txBox="1"/>
          <p:nvPr/>
        </p:nvSpPr>
        <p:spPr>
          <a:xfrm>
            <a:off x="5237019" y="1184726"/>
            <a:ext cx="3316431" cy="1985988"/>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400" dirty="0" smtClean="0">
                <a:solidFill>
                  <a:schemeClr val="tx2">
                    <a:lumMod val="75000"/>
                  </a:schemeClr>
                </a:solidFill>
              </a:rPr>
              <a:t>Si Sorégies souhaite reprendre le processus de fusion, l’historique des relations ne permettent pas de fusionner à court terme. Pour cette raison, un premier pas consisterait en un croisement de participations entre Séolis et Sorégies, qui permettrait de jeter les bases d’un rapprochement futur, mais sans engagement ferme de fusionner.</a:t>
            </a:r>
            <a:endParaRPr lang="fr-FR" sz="1400" b="1" dirty="0" smtClean="0">
              <a:solidFill>
                <a:schemeClr val="tx2">
                  <a:lumMod val="75000"/>
                </a:schemeClr>
              </a:solidFill>
            </a:endParaRPr>
          </a:p>
        </p:txBody>
      </p:sp>
      <p:grpSp>
        <p:nvGrpSpPr>
          <p:cNvPr id="15" name="Groupe 14"/>
          <p:cNvGrpSpPr/>
          <p:nvPr/>
        </p:nvGrpSpPr>
        <p:grpSpPr>
          <a:xfrm>
            <a:off x="339112" y="1184726"/>
            <a:ext cx="4509113" cy="1967679"/>
            <a:chOff x="1342170" y="1201927"/>
            <a:chExt cx="7480056" cy="3332626"/>
          </a:xfrm>
        </p:grpSpPr>
        <p:sp>
          <p:nvSpPr>
            <p:cNvPr id="18" name="Rectangle 17"/>
            <p:cNvSpPr/>
            <p:nvPr/>
          </p:nvSpPr>
          <p:spPr>
            <a:xfrm>
              <a:off x="2248567" y="1201927"/>
              <a:ext cx="1257045" cy="3312326"/>
            </a:xfrm>
            <a:prstGeom prst="rect">
              <a:avLst/>
            </a:prstGeom>
            <a:gradFill>
              <a:gsLst>
                <a:gs pos="0">
                  <a:schemeClr val="accent1">
                    <a:lumMod val="61000"/>
                    <a:lumOff val="39000"/>
                    <a:alpha val="98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a:p>
          </p:txBody>
        </p:sp>
        <p:sp>
          <p:nvSpPr>
            <p:cNvPr id="19" name="ZoneTexte 18"/>
            <p:cNvSpPr txBox="1"/>
            <p:nvPr/>
          </p:nvSpPr>
          <p:spPr>
            <a:xfrm>
              <a:off x="1342170" y="2580767"/>
              <a:ext cx="884587" cy="367959"/>
            </a:xfrm>
            <a:prstGeom prst="rect">
              <a:avLst/>
            </a:prstGeom>
            <a:noFill/>
            <a:ln>
              <a:solidFill>
                <a:schemeClr val="accent1"/>
              </a:solidFill>
            </a:ln>
          </p:spPr>
          <p:txBody>
            <a:bodyPr wrap="square" rtlCol="0">
              <a:spAutoFit/>
            </a:bodyPr>
            <a:lstStyle/>
            <a:p>
              <a:pPr algn="ctr"/>
              <a:r>
                <a:rPr lang="fr-FR" sz="900" dirty="0" smtClean="0"/>
                <a:t>Fusion</a:t>
              </a:r>
              <a:endParaRPr lang="fr-FR" sz="900" dirty="0"/>
            </a:p>
          </p:txBody>
        </p:sp>
        <p:sp>
          <p:nvSpPr>
            <p:cNvPr id="20" name="ZoneTexte 19"/>
            <p:cNvSpPr txBox="1"/>
            <p:nvPr/>
          </p:nvSpPr>
          <p:spPr>
            <a:xfrm>
              <a:off x="2614368" y="1447303"/>
              <a:ext cx="590418" cy="338554"/>
            </a:xfrm>
            <a:prstGeom prst="rect">
              <a:avLst/>
            </a:prstGeom>
            <a:noFill/>
            <a:ln>
              <a:solidFill>
                <a:schemeClr val="accent1"/>
              </a:solidFill>
            </a:ln>
          </p:spPr>
          <p:txBody>
            <a:bodyPr wrap="square" rtlCol="0">
              <a:noAutofit/>
            </a:bodyPr>
            <a:lstStyle/>
            <a:p>
              <a:pPr algn="ctr"/>
              <a:r>
                <a:rPr lang="fr-FR" sz="900" dirty="0" smtClean="0"/>
                <a:t>Oui</a:t>
              </a:r>
              <a:endParaRPr lang="fr-FR" sz="900" dirty="0"/>
            </a:p>
          </p:txBody>
        </p:sp>
        <p:sp>
          <p:nvSpPr>
            <p:cNvPr id="21" name="ZoneTexte 20"/>
            <p:cNvSpPr txBox="1"/>
            <p:nvPr/>
          </p:nvSpPr>
          <p:spPr>
            <a:xfrm>
              <a:off x="2614368" y="3767627"/>
              <a:ext cx="578039" cy="338554"/>
            </a:xfrm>
            <a:prstGeom prst="rect">
              <a:avLst/>
            </a:prstGeom>
            <a:noFill/>
            <a:ln>
              <a:solidFill>
                <a:schemeClr val="accent1"/>
              </a:solidFill>
            </a:ln>
          </p:spPr>
          <p:txBody>
            <a:bodyPr wrap="square" rtlCol="0">
              <a:noAutofit/>
            </a:bodyPr>
            <a:lstStyle/>
            <a:p>
              <a:pPr algn="ctr"/>
              <a:r>
                <a:rPr lang="fr-FR" sz="900" dirty="0" smtClean="0"/>
                <a:t>Non</a:t>
              </a:r>
              <a:endParaRPr lang="fr-FR" sz="900" dirty="0"/>
            </a:p>
          </p:txBody>
        </p:sp>
        <p:cxnSp>
          <p:nvCxnSpPr>
            <p:cNvPr id="22" name="Connecteur en angle 21"/>
            <p:cNvCxnSpPr>
              <a:stCxn id="19" idx="3"/>
              <a:endCxn id="21" idx="1"/>
            </p:cNvCxnSpPr>
            <p:nvPr/>
          </p:nvCxnSpPr>
          <p:spPr>
            <a:xfrm>
              <a:off x="2226757" y="2764747"/>
              <a:ext cx="387612" cy="117215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Connecteur en angle 22"/>
            <p:cNvCxnSpPr>
              <a:stCxn id="19" idx="3"/>
              <a:endCxn id="20" idx="1"/>
            </p:cNvCxnSpPr>
            <p:nvPr/>
          </p:nvCxnSpPr>
          <p:spPr>
            <a:xfrm flipV="1">
              <a:off x="2226757" y="1616579"/>
              <a:ext cx="387612" cy="114816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necteur en angle 23"/>
            <p:cNvCxnSpPr>
              <a:stCxn id="20" idx="3"/>
            </p:cNvCxnSpPr>
            <p:nvPr/>
          </p:nvCxnSpPr>
          <p:spPr>
            <a:xfrm flipV="1">
              <a:off x="3204786" y="1613930"/>
              <a:ext cx="637486" cy="26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necteur en angle 26"/>
            <p:cNvCxnSpPr>
              <a:stCxn id="21" idx="3"/>
            </p:cNvCxnSpPr>
            <p:nvPr/>
          </p:nvCxnSpPr>
          <p:spPr>
            <a:xfrm flipV="1">
              <a:off x="3192407" y="3934060"/>
              <a:ext cx="702989" cy="28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725759" y="1222226"/>
              <a:ext cx="4964012"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dirty="0"/>
            </a:p>
          </p:txBody>
        </p:sp>
        <p:sp>
          <p:nvSpPr>
            <p:cNvPr id="29" name="Triangle rectangle 2"/>
            <p:cNvSpPr/>
            <p:nvPr/>
          </p:nvSpPr>
          <p:spPr>
            <a:xfrm rot="5400000">
              <a:off x="3086719" y="2436527"/>
              <a:ext cx="3015094" cy="77152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30" name="ZoneTexte 29"/>
            <p:cNvSpPr txBox="1"/>
            <p:nvPr/>
          </p:nvSpPr>
          <p:spPr>
            <a:xfrm>
              <a:off x="3756815" y="1309528"/>
              <a:ext cx="455252" cy="482896"/>
            </a:xfrm>
            <a:prstGeom prst="rect">
              <a:avLst/>
            </a:prstGeom>
            <a:noFill/>
          </p:spPr>
          <p:txBody>
            <a:bodyPr wrap="none" rtlCol="0">
              <a:spAutoFit/>
            </a:bodyPr>
            <a:lstStyle/>
            <a:p>
              <a:pPr algn="ctr"/>
              <a:r>
                <a:rPr lang="fr-FR" sz="1400" b="1" dirty="0" smtClean="0">
                  <a:solidFill>
                    <a:schemeClr val="tx2"/>
                  </a:solidFill>
                </a:rPr>
                <a:t>+</a:t>
              </a:r>
              <a:endParaRPr lang="fr-FR" sz="1400" b="1" dirty="0">
                <a:solidFill>
                  <a:schemeClr val="tx2"/>
                </a:solidFill>
              </a:endParaRPr>
            </a:p>
          </p:txBody>
        </p:sp>
        <p:sp>
          <p:nvSpPr>
            <p:cNvPr id="31" name="ZoneTexte 30"/>
            <p:cNvSpPr txBox="1"/>
            <p:nvPr/>
          </p:nvSpPr>
          <p:spPr>
            <a:xfrm>
              <a:off x="3786065" y="3610246"/>
              <a:ext cx="396752" cy="482896"/>
            </a:xfrm>
            <a:prstGeom prst="rect">
              <a:avLst/>
            </a:prstGeom>
            <a:noFill/>
          </p:spPr>
          <p:txBody>
            <a:bodyPr wrap="none" rtlCol="0">
              <a:spAutoFit/>
            </a:bodyPr>
            <a:lstStyle/>
            <a:p>
              <a:pPr algn="ctr"/>
              <a:r>
                <a:rPr lang="fr-FR" sz="1400" b="1" dirty="0" smtClean="0">
                  <a:solidFill>
                    <a:schemeClr val="tx2"/>
                  </a:solidFill>
                </a:rPr>
                <a:t>-</a:t>
              </a:r>
              <a:endParaRPr lang="fr-FR" sz="1400" b="1" dirty="0">
                <a:solidFill>
                  <a:schemeClr val="tx2"/>
                </a:solidFill>
              </a:endParaRPr>
            </a:p>
          </p:txBody>
        </p:sp>
        <p:sp>
          <p:nvSpPr>
            <p:cNvPr id="32" name="ZoneTexte 31"/>
            <p:cNvSpPr txBox="1"/>
            <p:nvPr/>
          </p:nvSpPr>
          <p:spPr>
            <a:xfrm>
              <a:off x="5084395" y="1300030"/>
              <a:ext cx="3737831" cy="2894990"/>
            </a:xfrm>
            <a:prstGeom prst="rect">
              <a:avLst/>
            </a:prstGeom>
            <a:noFill/>
          </p:spPr>
          <p:txBody>
            <a:bodyPr wrap="square" rtlCol="0">
              <a:noAutofit/>
            </a:bodyPr>
            <a:lstStyle/>
            <a:p>
              <a:pPr marL="342900" indent="-342900">
                <a:spcBef>
                  <a:spcPts val="600"/>
                </a:spcBef>
                <a:spcAft>
                  <a:spcPts val="600"/>
                </a:spcAft>
              </a:pPr>
              <a:r>
                <a:rPr lang="fr-FR" sz="900" dirty="0" smtClean="0"/>
                <a:t>0.    Fusion Immédiate</a:t>
              </a:r>
            </a:p>
            <a:p>
              <a:pPr marL="342900" indent="-342900">
                <a:spcBef>
                  <a:spcPts val="600"/>
                </a:spcBef>
                <a:spcAft>
                  <a:spcPts val="600"/>
                </a:spcAft>
                <a:buFont typeface="+mj-lt"/>
                <a:buAutoNum type="arabicPeriod"/>
              </a:pPr>
              <a:r>
                <a:rPr lang="fr-FR" sz="900" dirty="0" smtClean="0"/>
                <a:t>Croisement des participations</a:t>
              </a:r>
            </a:p>
            <a:p>
              <a:pPr marL="342900" indent="-342900">
                <a:spcBef>
                  <a:spcPts val="600"/>
                </a:spcBef>
                <a:spcAft>
                  <a:spcPts val="600"/>
                </a:spcAft>
                <a:buFont typeface="+mj-lt"/>
                <a:buAutoNum type="arabicPeriod"/>
              </a:pPr>
              <a:r>
                <a:rPr lang="fr-FR" sz="900" dirty="0" smtClean="0"/>
                <a:t>Entrée d’un tiers dans le capital des deux sociétés</a:t>
              </a:r>
            </a:p>
            <a:p>
              <a:pPr marL="342900" indent="-342900">
                <a:spcAft>
                  <a:spcPts val="600"/>
                </a:spcAft>
                <a:buFont typeface="+mj-lt"/>
                <a:buAutoNum type="arabicPeriod"/>
              </a:pPr>
              <a:r>
                <a:rPr lang="fr-FR" sz="900" dirty="0" smtClean="0"/>
                <a:t>Vente de 15% de Séolis au SIEDS</a:t>
              </a:r>
            </a:p>
            <a:p>
              <a:pPr marL="342900" indent="-342900">
                <a:spcAft>
                  <a:spcPts val="600"/>
                </a:spcAft>
                <a:buFont typeface="+mj-lt"/>
                <a:buAutoNum type="arabicPeriod"/>
              </a:pPr>
              <a:r>
                <a:rPr lang="fr-FR" sz="900" dirty="0" smtClean="0"/>
                <a:t>Vente consensuelle de 15% de Séolis à un tiers</a:t>
              </a:r>
            </a:p>
            <a:p>
              <a:pPr marL="342900" indent="-342900">
                <a:spcAft>
                  <a:spcPts val="600"/>
                </a:spcAft>
                <a:buFont typeface="+mj-lt"/>
                <a:buAutoNum type="arabicPeriod"/>
              </a:pPr>
              <a:r>
                <a:rPr lang="fr-FR" sz="900" dirty="0" smtClean="0"/>
                <a:t>Status quo</a:t>
              </a:r>
            </a:p>
            <a:p>
              <a:pPr marL="342900" indent="-342900">
                <a:spcAft>
                  <a:spcPts val="600"/>
                </a:spcAft>
                <a:buFont typeface="+mj-lt"/>
                <a:buAutoNum type="arabicPeriod"/>
              </a:pPr>
              <a:r>
                <a:rPr lang="fr-FR" sz="900" dirty="0" smtClean="0"/>
                <a:t>Vente à un fonds de gestion de crise</a:t>
              </a:r>
              <a:endParaRPr lang="fr-FR" sz="900" dirty="0"/>
            </a:p>
          </p:txBody>
        </p:sp>
      </p:grpSp>
      <p:sp>
        <p:nvSpPr>
          <p:cNvPr id="41" name="Sous-titre 2"/>
          <p:cNvSpPr>
            <a:spLocks noGrp="1"/>
          </p:cNvSpPr>
          <p:nvPr>
            <p:ph idx="1"/>
          </p:nvPr>
        </p:nvSpPr>
        <p:spPr>
          <a:xfrm>
            <a:off x="308758" y="3241966"/>
            <a:ext cx="8348354" cy="3230089"/>
          </a:xfrm>
          <a:noFill/>
          <a:ln>
            <a:solidFill>
              <a:schemeClr val="tx2">
                <a:lumMod val="75000"/>
              </a:schemeClr>
            </a:solidFill>
          </a:ln>
        </p:spPr>
        <p:txBody>
          <a:bodyPr lIns="144000">
            <a:noAutofit/>
          </a:bodyPr>
          <a:lstStyle/>
          <a:p>
            <a:r>
              <a:rPr lang="fr-FR" sz="1400" dirty="0" smtClean="0">
                <a:solidFill>
                  <a:schemeClr val="tx2">
                    <a:lumMod val="75000"/>
                  </a:schemeClr>
                </a:solidFill>
              </a:rPr>
              <a:t>Implication sur la gestion de Sorégies</a:t>
            </a:r>
          </a:p>
          <a:p>
            <a:pPr lvl="1"/>
            <a:r>
              <a:rPr lang="fr-FR" sz="1200" dirty="0" smtClean="0">
                <a:solidFill>
                  <a:schemeClr val="tx2">
                    <a:lumMod val="75000"/>
                  </a:schemeClr>
                </a:solidFill>
              </a:rPr>
              <a:t>Nécessité de négocier nouveau protocole, incluant des limitations sur la gestion de Sorégies et Séolis (décisions stratégiques, investissements importants…).</a:t>
            </a:r>
          </a:p>
          <a:p>
            <a:pPr lvl="1"/>
            <a:r>
              <a:rPr lang="fr-FR" sz="1200" dirty="0" smtClean="0">
                <a:solidFill>
                  <a:schemeClr val="tx2">
                    <a:lumMod val="75000"/>
                  </a:schemeClr>
                </a:solidFill>
              </a:rPr>
              <a:t>Croisement des Directoires</a:t>
            </a:r>
          </a:p>
          <a:p>
            <a:pPr marL="400050"/>
            <a:r>
              <a:rPr lang="fr-FR" sz="1400" dirty="0" smtClean="0">
                <a:solidFill>
                  <a:schemeClr val="tx2">
                    <a:lumMod val="75000"/>
                  </a:schemeClr>
                </a:solidFill>
              </a:rPr>
              <a:t>Implications politiques</a:t>
            </a:r>
          </a:p>
          <a:p>
            <a:pPr lvl="1"/>
            <a:r>
              <a:rPr lang="fr-FR" sz="1200" dirty="0" smtClean="0">
                <a:solidFill>
                  <a:schemeClr val="tx2">
                    <a:lumMod val="75000"/>
                  </a:schemeClr>
                </a:solidFill>
              </a:rPr>
              <a:t>Solution simple à expliquer aux syndicats de communes et aux représentants du personnel.</a:t>
            </a:r>
          </a:p>
          <a:p>
            <a:pPr lvl="1"/>
            <a:r>
              <a:rPr lang="fr-FR" sz="1200" dirty="0" smtClean="0">
                <a:solidFill>
                  <a:schemeClr val="tx2">
                    <a:lumMod val="75000"/>
                  </a:schemeClr>
                </a:solidFill>
              </a:rPr>
              <a:t>Message politique positif.</a:t>
            </a:r>
          </a:p>
          <a:p>
            <a:pPr marL="400050"/>
            <a:r>
              <a:rPr lang="fr-FR" sz="1400" dirty="0" smtClean="0">
                <a:solidFill>
                  <a:schemeClr val="tx2">
                    <a:lumMod val="75000"/>
                  </a:schemeClr>
                </a:solidFill>
              </a:rPr>
              <a:t>Implications Financières</a:t>
            </a:r>
          </a:p>
          <a:p>
            <a:pPr marL="800100" lvl="1"/>
            <a:r>
              <a:rPr lang="fr-FR" sz="1100" dirty="0" smtClean="0">
                <a:solidFill>
                  <a:schemeClr val="tx2">
                    <a:lumMod val="75000"/>
                  </a:schemeClr>
                </a:solidFill>
              </a:rPr>
              <a:t>La valorisation du 15%  se fera a des valeurs proches a la proposition de Séolis (13.8 M€)</a:t>
            </a:r>
          </a:p>
          <a:p>
            <a:pPr marL="800100" lvl="1"/>
            <a:r>
              <a:rPr lang="fr-FR" sz="1100" dirty="0" smtClean="0">
                <a:solidFill>
                  <a:schemeClr val="tx2">
                    <a:lumMod val="75000"/>
                  </a:schemeClr>
                </a:solidFill>
              </a:rPr>
              <a:t>L’accord sur la parité des sociétés pourrait avoir un impacte négative sur </a:t>
            </a:r>
            <a:r>
              <a:rPr lang="fr-FR" sz="1100" dirty="0" err="1" smtClean="0">
                <a:solidFill>
                  <a:schemeClr val="tx2">
                    <a:lumMod val="75000"/>
                  </a:schemeClr>
                </a:solidFill>
              </a:rPr>
              <a:t>Siedv</a:t>
            </a:r>
            <a:r>
              <a:rPr lang="fr-FR" sz="1100" dirty="0" smtClean="0">
                <a:solidFill>
                  <a:schemeClr val="tx2">
                    <a:lumMod val="75000"/>
                  </a:schemeClr>
                </a:solidFill>
              </a:rPr>
              <a:t> </a:t>
            </a:r>
          </a:p>
          <a:p>
            <a:pPr marL="400050"/>
            <a:r>
              <a:rPr lang="fr-FR" sz="1400" dirty="0" smtClean="0">
                <a:solidFill>
                  <a:schemeClr val="tx2">
                    <a:lumMod val="75000"/>
                  </a:schemeClr>
                </a:solidFill>
              </a:rPr>
              <a:t>Faisabilité</a:t>
            </a:r>
            <a:endParaRPr lang="fr-FR" sz="1400" dirty="0">
              <a:solidFill>
                <a:schemeClr val="tx2">
                  <a:lumMod val="75000"/>
                </a:schemeClr>
              </a:solidFill>
            </a:endParaRPr>
          </a:p>
          <a:p>
            <a:pPr marL="857250" lvl="1" indent="-342900"/>
            <a:r>
              <a:rPr lang="fr-FR" sz="1200" dirty="0" smtClean="0">
                <a:solidFill>
                  <a:schemeClr val="tx2">
                    <a:lumMod val="75000"/>
                  </a:schemeClr>
                </a:solidFill>
              </a:rPr>
              <a:t>Exécution relativement simple, au-delà d’une nécessaire négociation, car ne dépendant que de la volonté des parties.</a:t>
            </a:r>
          </a:p>
          <a:p>
            <a:pPr marL="400050" lvl="1" indent="-342900">
              <a:buFont typeface="Arial" pitchFamily="34" charset="0"/>
              <a:buChar char="•"/>
            </a:pPr>
            <a:r>
              <a:rPr lang="fr-FR" sz="1400" dirty="0" smtClean="0">
                <a:solidFill>
                  <a:schemeClr val="tx2">
                    <a:lumMod val="75000"/>
                  </a:schemeClr>
                </a:solidFill>
              </a:rPr>
              <a:t>Points clefs, nécessité d’accord sur: Vision stratégique, objectifs à MT et valeur pour l’échange de participations (parité) </a:t>
            </a:r>
          </a:p>
          <a:p>
            <a:pPr marL="857250" lvl="1" indent="-342900"/>
            <a:endParaRPr lang="fr-FR" sz="1200" dirty="0">
              <a:solidFill>
                <a:schemeClr val="tx2">
                  <a:lumMod val="75000"/>
                </a:schemeClr>
              </a:solidFill>
            </a:endParaRPr>
          </a:p>
        </p:txBody>
      </p:sp>
      <p:sp>
        <p:nvSpPr>
          <p:cNvPr id="42" name="Rectangle à coins arrondis 41"/>
          <p:cNvSpPr/>
          <p:nvPr/>
        </p:nvSpPr>
        <p:spPr>
          <a:xfrm>
            <a:off x="2594993" y="1533614"/>
            <a:ext cx="2021181" cy="234891"/>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p:cNvSpPr txBox="1"/>
          <p:nvPr/>
        </p:nvSpPr>
        <p:spPr>
          <a:xfrm>
            <a:off x="6562725" y="3962400"/>
            <a:ext cx="2581275" cy="1200329"/>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fr-FR" sz="2400" dirty="0" err="1" smtClean="0">
                <a:solidFill>
                  <a:schemeClr val="lt1"/>
                </a:solidFill>
              </a:rPr>
              <a:t>Modificar</a:t>
            </a:r>
            <a:r>
              <a:rPr lang="fr-FR" sz="2400" dirty="0" smtClean="0">
                <a:solidFill>
                  <a:schemeClr val="lt1"/>
                </a:solidFill>
              </a:rPr>
              <a:t> la </a:t>
            </a:r>
            <a:r>
              <a:rPr lang="fr-FR" sz="2400" dirty="0" err="1" smtClean="0">
                <a:solidFill>
                  <a:schemeClr val="lt1"/>
                </a:solidFill>
              </a:rPr>
              <a:t>slide</a:t>
            </a:r>
            <a:r>
              <a:rPr lang="fr-FR" sz="2400" dirty="0" smtClean="0">
                <a:solidFill>
                  <a:schemeClr val="lt1"/>
                </a:solidFill>
              </a:rPr>
              <a:t> con </a:t>
            </a:r>
            <a:r>
              <a:rPr lang="fr-FR" sz="2400" dirty="0" err="1" smtClean="0">
                <a:solidFill>
                  <a:schemeClr val="lt1"/>
                </a:solidFill>
              </a:rPr>
              <a:t>ventajas</a:t>
            </a:r>
            <a:r>
              <a:rPr lang="fr-FR" sz="2400" dirty="0" smtClean="0">
                <a:solidFill>
                  <a:schemeClr val="lt1"/>
                </a:solidFill>
              </a:rPr>
              <a:t> e </a:t>
            </a:r>
            <a:r>
              <a:rPr lang="fr-FR" sz="2400" dirty="0" err="1" smtClean="0">
                <a:solidFill>
                  <a:schemeClr val="lt1"/>
                </a:solidFill>
              </a:rPr>
              <a:t>inconcevientes</a:t>
            </a:r>
            <a:endParaRPr lang="fr-FR" sz="2400" dirty="0" smtClean="0">
              <a:solidFill>
                <a:schemeClr val="lt1"/>
              </a:solidFill>
            </a:endParaRPr>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Forme 19"/>
          <p:cNvCxnSpPr>
            <a:stCxn id="71" idx="6"/>
            <a:endCxn id="24" idx="1"/>
          </p:cNvCxnSpPr>
          <p:nvPr/>
        </p:nvCxnSpPr>
        <p:spPr>
          <a:xfrm flipV="1">
            <a:off x="4672484" y="4542111"/>
            <a:ext cx="997076" cy="494169"/>
          </a:xfrm>
          <a:prstGeom prst="bentConnector3">
            <a:avLst>
              <a:gd name="adj1" fmla="val 50000"/>
            </a:avLst>
          </a:prstGeom>
          <a:ln>
            <a:solidFill>
              <a:schemeClr val="tx2"/>
            </a:solidFill>
            <a:prstDash val="sysDot"/>
            <a:tailEnd type="stealth"/>
          </a:ln>
        </p:spPr>
        <p:style>
          <a:lnRef idx="1">
            <a:schemeClr val="accent1"/>
          </a:lnRef>
          <a:fillRef idx="0">
            <a:schemeClr val="accent1"/>
          </a:fillRef>
          <a:effectRef idx="0">
            <a:schemeClr val="accent1"/>
          </a:effectRef>
          <a:fontRef idx="minor">
            <a:schemeClr val="tx1"/>
          </a:fontRef>
        </p:style>
      </p:cxnSp>
      <p:cxnSp>
        <p:nvCxnSpPr>
          <p:cNvPr id="55" name="Forme 19"/>
          <p:cNvCxnSpPr>
            <a:endCxn id="57" idx="1"/>
          </p:cNvCxnSpPr>
          <p:nvPr/>
        </p:nvCxnSpPr>
        <p:spPr>
          <a:xfrm flipV="1">
            <a:off x="4648778" y="3182855"/>
            <a:ext cx="1020782" cy="558104"/>
          </a:xfrm>
          <a:prstGeom prst="bentConnector3">
            <a:avLst>
              <a:gd name="adj1" fmla="val 50000"/>
            </a:avLst>
          </a:prstGeom>
          <a:ln>
            <a:solidFill>
              <a:schemeClr val="tx2"/>
            </a:solidFill>
            <a:prstDash val="sysDot"/>
            <a:tailEnd type="stealt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4</a:t>
            </a:r>
            <a:r>
              <a:rPr lang="fr-FR" sz="2400" dirty="0" smtClean="0">
                <a:solidFill>
                  <a:schemeClr val="tx2">
                    <a:lumMod val="75000"/>
                  </a:schemeClr>
                </a:solidFill>
              </a:rPr>
              <a:t>.- </a:t>
            </a:r>
            <a:r>
              <a:rPr lang="fr-FR" sz="2400" dirty="0" smtClean="0">
                <a:solidFill>
                  <a:schemeClr val="tx2">
                    <a:lumMod val="75000"/>
                  </a:schemeClr>
                </a:solidFill>
              </a:rPr>
              <a:t>Vente de la Participation dans Séolis (1/3)</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sp>
        <p:nvSpPr>
          <p:cNvPr id="11" name="ZoneTexte 10"/>
          <p:cNvSpPr txBox="1"/>
          <p:nvPr/>
        </p:nvSpPr>
        <p:spPr>
          <a:xfrm>
            <a:off x="342900" y="1130510"/>
            <a:ext cx="3772841" cy="1345990"/>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600" dirty="0" smtClean="0">
                <a:solidFill>
                  <a:schemeClr val="tx2">
                    <a:lumMod val="75000"/>
                  </a:schemeClr>
                </a:solidFill>
              </a:rPr>
              <a:t>Si Sorégies décide que la fusion avec Séolis n’est plus une priorité, la maximisation de valeur de la participation du 15% en Séolis devient l’objective principal, avec trois aspects importants:</a:t>
            </a:r>
            <a:r>
              <a:rPr lang="fr-FR" sz="1600" b="1" dirty="0" smtClean="0">
                <a:solidFill>
                  <a:schemeClr val="tx2">
                    <a:lumMod val="75000"/>
                  </a:schemeClr>
                </a:solidFill>
              </a:rPr>
              <a:t> </a:t>
            </a:r>
          </a:p>
        </p:txBody>
      </p:sp>
      <p:sp>
        <p:nvSpPr>
          <p:cNvPr id="15" name="Sous-titre 2"/>
          <p:cNvSpPr txBox="1">
            <a:spLocks/>
          </p:cNvSpPr>
          <p:nvPr/>
        </p:nvSpPr>
        <p:spPr>
          <a:xfrm>
            <a:off x="4626630" y="1229295"/>
            <a:ext cx="4184862" cy="1148418"/>
          </a:xfrm>
          <a:prstGeom prst="rect">
            <a:avLst/>
          </a:prstGeom>
          <a:noFill/>
          <a:ln>
            <a:solidFill>
              <a:schemeClr val="tx2">
                <a:lumMod val="75000"/>
              </a:schemeClr>
            </a:solidFill>
          </a:ln>
        </p:spPr>
        <p:txBody>
          <a:bodyPr vert="horz" lIns="144000" tIns="45720" rIns="91440" bIns="45720" rtlCol="0">
            <a:noAutofit/>
          </a:bodyPr>
          <a:lstStyle/>
          <a:p>
            <a:pPr marL="0" lvl="1" indent="17463">
              <a:buFont typeface="+mj-lt"/>
              <a:buAutoNum type="arabicPeriod"/>
            </a:pPr>
            <a:r>
              <a:rPr lang="fr-FR" sz="1600" b="1" dirty="0" smtClean="0">
                <a:solidFill>
                  <a:schemeClr val="tx2">
                    <a:lumMod val="75000"/>
                  </a:schemeClr>
                </a:solidFill>
              </a:rPr>
              <a:t>Maximisation Financière</a:t>
            </a:r>
          </a:p>
          <a:p>
            <a:pPr marL="0" lvl="1" indent="17463">
              <a:buFont typeface="+mj-lt"/>
              <a:buAutoNum type="arabicPeriod"/>
            </a:pPr>
            <a:r>
              <a:rPr lang="fr-FR" sz="1600" b="1" dirty="0" smtClean="0">
                <a:solidFill>
                  <a:schemeClr val="tx2">
                    <a:lumMod val="75000"/>
                  </a:schemeClr>
                </a:solidFill>
              </a:rPr>
              <a:t> Minimisation du temps / risque d’exécution</a:t>
            </a:r>
          </a:p>
          <a:p>
            <a:pPr marL="0" lvl="1" indent="17463">
              <a:buFont typeface="+mj-lt"/>
              <a:buAutoNum type="arabicPeriod"/>
            </a:pPr>
            <a:r>
              <a:rPr lang="fr-FR" sz="1600" b="1" dirty="0" smtClean="0">
                <a:solidFill>
                  <a:schemeClr val="tx2">
                    <a:lumMod val="75000"/>
                  </a:schemeClr>
                </a:solidFill>
              </a:rPr>
              <a:t> Gestion de l’image  (au niveau politique, social et publique)</a:t>
            </a:r>
          </a:p>
        </p:txBody>
      </p:sp>
      <p:cxnSp>
        <p:nvCxnSpPr>
          <p:cNvPr id="18" name="Connecteur en angle 17"/>
          <p:cNvCxnSpPr>
            <a:stCxn id="11" idx="3"/>
            <a:endCxn id="15" idx="1"/>
          </p:cNvCxnSpPr>
          <p:nvPr/>
        </p:nvCxnSpPr>
        <p:spPr>
          <a:xfrm flipV="1">
            <a:off x="4115741" y="1803504"/>
            <a:ext cx="510889"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5332021" y="5174504"/>
            <a:ext cx="3538847" cy="109566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just">
              <a:spcAft>
                <a:spcPts val="600"/>
              </a:spcAft>
            </a:pPr>
            <a:r>
              <a:rPr lang="fr-FR" sz="1400" dirty="0" smtClean="0">
                <a:solidFill>
                  <a:schemeClr val="tx2">
                    <a:lumMod val="75000"/>
                  </a:schemeClr>
                </a:solidFill>
              </a:rPr>
              <a:t>L’écart réel entre les propositions de Sorégies et Séolis est fonction de la valeur de marché des titres Séolis. Elles s’équilibrent pour une valeur de ces titres de c.€110m.</a:t>
            </a:r>
          </a:p>
        </p:txBody>
      </p:sp>
      <p:pic>
        <p:nvPicPr>
          <p:cNvPr id="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3353" y="2866933"/>
            <a:ext cx="5104299" cy="39910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4" name="ZoneTexte 23"/>
          <p:cNvSpPr txBox="1"/>
          <p:nvPr/>
        </p:nvSpPr>
        <p:spPr>
          <a:xfrm>
            <a:off x="5669560" y="4311278"/>
            <a:ext cx="3082554" cy="461665"/>
          </a:xfrm>
          <a:prstGeom prst="rect">
            <a:avLst/>
          </a:prstGeom>
          <a:noFill/>
          <a:ln>
            <a:solidFill>
              <a:schemeClr val="accent1"/>
            </a:solidFill>
          </a:ln>
        </p:spPr>
        <p:txBody>
          <a:bodyPr wrap="square" rtlCol="0">
            <a:noAutofit/>
          </a:bodyPr>
          <a:lstStyle/>
          <a:p>
            <a:pPr algn="ctr"/>
            <a:r>
              <a:rPr lang="fr-FR" sz="1200" dirty="0" smtClean="0"/>
              <a:t>Offre actuelle de Séolis: Investissement initial (10.8 M€) + coûts de portage (3M€ max)</a:t>
            </a:r>
            <a:endParaRPr lang="fr-FR" sz="1200" dirty="0"/>
          </a:p>
        </p:txBody>
      </p:sp>
      <p:cxnSp>
        <p:nvCxnSpPr>
          <p:cNvPr id="27" name="Connecteur droit 26"/>
          <p:cNvCxnSpPr/>
          <p:nvPr/>
        </p:nvCxnSpPr>
        <p:spPr>
          <a:xfrm>
            <a:off x="1258784" y="5035360"/>
            <a:ext cx="3318618" cy="0"/>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flipV="1">
            <a:off x="1258784" y="3738972"/>
            <a:ext cx="3387891" cy="1403044"/>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sp>
        <p:nvSpPr>
          <p:cNvPr id="57" name="ZoneTexte 56"/>
          <p:cNvSpPr txBox="1"/>
          <p:nvPr/>
        </p:nvSpPr>
        <p:spPr>
          <a:xfrm>
            <a:off x="5669560" y="2886239"/>
            <a:ext cx="3082554" cy="593231"/>
          </a:xfrm>
          <a:prstGeom prst="rect">
            <a:avLst/>
          </a:prstGeom>
          <a:noFill/>
          <a:ln>
            <a:solidFill>
              <a:schemeClr val="accent1"/>
            </a:solidFill>
          </a:ln>
        </p:spPr>
        <p:txBody>
          <a:bodyPr wrap="square" rtlCol="0">
            <a:noAutofit/>
          </a:bodyPr>
          <a:lstStyle/>
          <a:p>
            <a:pPr algn="ctr"/>
            <a:r>
              <a:rPr lang="fr-FR" sz="1200" dirty="0" smtClean="0"/>
              <a:t>Proposition initiale de Sorégies à Séolis: vente de 5%  à Séolis au prix d’acquisition et vente de 10% au prix de  marché</a:t>
            </a:r>
            <a:endParaRPr lang="fr-FR" sz="1200" dirty="0"/>
          </a:p>
        </p:txBody>
      </p:sp>
      <p:sp>
        <p:nvSpPr>
          <p:cNvPr id="69" name="Ellipse 68"/>
          <p:cNvSpPr/>
          <p:nvPr/>
        </p:nvSpPr>
        <p:spPr>
          <a:xfrm>
            <a:off x="4607626" y="3716977"/>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Ellipse 69"/>
          <p:cNvSpPr/>
          <p:nvPr/>
        </p:nvSpPr>
        <p:spPr>
          <a:xfrm>
            <a:off x="4607626" y="4133983"/>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Ellipse 70"/>
          <p:cNvSpPr/>
          <p:nvPr/>
        </p:nvSpPr>
        <p:spPr>
          <a:xfrm>
            <a:off x="4607626" y="5008190"/>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9" name="Connecteur droit avec flèche 78"/>
          <p:cNvCxnSpPr/>
          <p:nvPr/>
        </p:nvCxnSpPr>
        <p:spPr>
          <a:xfrm rot="5400000">
            <a:off x="5474525" y="3906981"/>
            <a:ext cx="831273" cy="1588"/>
          </a:xfrm>
          <a:prstGeom prst="straightConnector1">
            <a:avLst/>
          </a:prstGeom>
          <a:ln w="38100" cmpd="dbl">
            <a:solidFill>
              <a:schemeClr val="tx2"/>
            </a:solidFill>
            <a:prstDash val="solid"/>
            <a:headEnd type="stealth"/>
            <a:tailEnd type="stealth"/>
          </a:ln>
        </p:spPr>
        <p:style>
          <a:lnRef idx="1">
            <a:schemeClr val="accent1"/>
          </a:lnRef>
          <a:fillRef idx="0">
            <a:schemeClr val="accent1"/>
          </a:fillRef>
          <a:effectRef idx="0">
            <a:schemeClr val="accent1"/>
          </a:effectRef>
          <a:fontRef idx="minor">
            <a:schemeClr val="tx1"/>
          </a:fontRef>
        </p:style>
      </p:cxnSp>
      <p:sp>
        <p:nvSpPr>
          <p:cNvPr id="80" name="ZoneTexte 79"/>
          <p:cNvSpPr txBox="1"/>
          <p:nvPr/>
        </p:nvSpPr>
        <p:spPr>
          <a:xfrm>
            <a:off x="5973287" y="3693227"/>
            <a:ext cx="2351315" cy="338554"/>
          </a:xfrm>
          <a:prstGeom prst="rect">
            <a:avLst/>
          </a:prstGeom>
          <a:noFill/>
        </p:spPr>
        <p:txBody>
          <a:bodyPr wrap="square" rtlCol="0">
            <a:spAutoFit/>
          </a:bodyPr>
          <a:lstStyle/>
          <a:p>
            <a:pPr marL="0" lvl="1" indent="17463"/>
            <a:r>
              <a:rPr lang="fr-FR" sz="1600" b="1" dirty="0" smtClean="0">
                <a:solidFill>
                  <a:schemeClr val="tx2">
                    <a:lumMod val="75000"/>
                  </a:schemeClr>
                </a:solidFill>
              </a:rPr>
              <a:t>Ecart de Valorisation</a:t>
            </a:r>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2116</TotalTime>
  <Words>2360</Words>
  <Application>Microsoft Office PowerPoint</Application>
  <PresentationFormat>Affichage à l'écran (4:3)</PresentationFormat>
  <Paragraphs>331</Paragraphs>
  <Slides>25</Slides>
  <Notes>5</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Thème Office</vt:lpstr>
      <vt:lpstr>Projet Alice   Présentation au Directoire de Sorégies</vt:lpstr>
      <vt:lpstr>Index</vt:lpstr>
      <vt:lpstr>Croissement de participations</vt:lpstr>
      <vt:lpstr>Conclusions</vt:lpstr>
      <vt:lpstr>2.- Fusion Sorégies-Séolis</vt:lpstr>
      <vt:lpstr>2.- Analyse de l’Objectif de Fusion : Vision Strategique</vt:lpstr>
      <vt:lpstr>Diapositive 7</vt:lpstr>
      <vt:lpstr>2.- Fusion Sorégies-Séolis (2/2): Le croisement de participations en pratique</vt:lpstr>
      <vt:lpstr>4.- Vente de la Participation dans Séolis (1/3)</vt:lpstr>
      <vt:lpstr>Diapositive 10</vt:lpstr>
      <vt:lpstr>3.- Vente de la Participation dans Séolis (1/3)</vt:lpstr>
      <vt:lpstr>4.- Conclusion</vt:lpstr>
      <vt:lpstr>Diapositive 13</vt:lpstr>
      <vt:lpstr>Backup 1. - Chronologie des relations Séolis / Sorégies (1/2)</vt:lpstr>
      <vt:lpstr>Diapositive 15</vt:lpstr>
      <vt:lpstr>Diapositive 16</vt:lpstr>
      <vt:lpstr>Diapositive 17</vt:lpstr>
      <vt:lpstr>4.- Prévalorisation Sorégies (1/2)</vt:lpstr>
      <vt:lpstr>4.- Prévalorisation Sorégies (2/2)</vt:lpstr>
      <vt:lpstr>4.- Prévalorisation Séolis (1/2)</vt:lpstr>
      <vt:lpstr>4.- Prévalorisation Séolis (2/2)</vt:lpstr>
      <vt:lpstr>Diapositive 22</vt:lpstr>
      <vt:lpstr>Analyse des Options (1/3)</vt:lpstr>
      <vt:lpstr>Diapositive 24</vt:lpstr>
      <vt:lpstr>Diapositive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AHS</cp:lastModifiedBy>
  <cp:revision>218</cp:revision>
  <dcterms:created xsi:type="dcterms:W3CDTF">2010-11-12T08:24:40Z</dcterms:created>
  <dcterms:modified xsi:type="dcterms:W3CDTF">2011-03-24T09:48:34Z</dcterms:modified>
</cp:coreProperties>
</file>