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73" r:id="rId6"/>
    <p:sldId id="260" r:id="rId7"/>
    <p:sldId id="267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42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t>19/11/2010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2324323"/>
            <a:ext cx="5040560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Proposition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</a:rPr>
              <a:t>de Prestation pour la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Mise </a:t>
            </a:r>
            <a:r>
              <a:rPr lang="fr-FR" sz="3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en Valeur de la Participation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3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Soregies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en </a:t>
            </a:r>
            <a:r>
              <a:rPr lang="fr-FR" sz="3200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Seolis</a:t>
            </a:r>
            <a:endParaRPr lang="fr-FR" sz="32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Paris, </a:t>
            </a:r>
            <a:r>
              <a:rPr lang="fr-FR" sz="2400" dirty="0" smtClean="0"/>
              <a:t>25 </a:t>
            </a:r>
            <a:r>
              <a:rPr lang="fr-FR" sz="2400" dirty="0" smtClean="0"/>
              <a:t>novembre 2010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8" y="-27384"/>
            <a:ext cx="2843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Proposition Commerciale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508000" y="1135744"/>
            <a:ext cx="8186057" cy="194128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108000" rIns="91440" bIns="45720" rtlCol="0">
            <a:normAutofit/>
          </a:bodyPr>
          <a:lstStyle/>
          <a:p>
            <a:pPr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Afin 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garantir à Soregies une liberté totale dans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gestion du </a:t>
            </a:r>
            <a:r>
              <a:rPr kumimoji="0" lang="fr-FR" sz="15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process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vente, et notamment la faculté de l’interrompre à tout moment, n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ous proposons une rémunération divisée en 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trois 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éléments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fr-FR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lvl="0" indent="-457200">
              <a:spcBef>
                <a:spcPct val="20000"/>
              </a:spcBef>
              <a:buFont typeface="Arial" pitchFamily="34" charset="0"/>
              <a:buAutoNum type="arabicPeriod"/>
              <a:defRPr/>
            </a:pP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Montant fix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e de €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10k H.T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. qui couvre la phase 0</a:t>
            </a:r>
            <a:endParaRPr lang="fr-FR" sz="1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Une rétribution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€2k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H.T.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/semaine (</a:t>
            </a:r>
            <a:r>
              <a:rPr lang="fr-FR" sz="1500" dirty="0" err="1" smtClean="0">
                <a:solidFill>
                  <a:schemeClr val="tx2">
                    <a:lumMod val="75000"/>
                  </a:schemeClr>
                </a:solidFill>
              </a:rPr>
              <a:t>retainer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) pour les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phases 1, 2 et 3. Plafonnée à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€20k pour chacune des phases 1 et 2, et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€30k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pour la phase 3.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Une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commission de succès de 3% H.T. calculée sur le montant de la transaction.  Cette commission de succès s’entend nette des honoraires déjà versés au titre du </a:t>
            </a:r>
            <a:r>
              <a:rPr kumimoji="0" lang="fr-FR" sz="15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retainer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lang="fr-FR" sz="1500" baseline="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2" name="Connecteur droit 31"/>
          <p:cNvCxnSpPr>
            <a:stCxn id="38" idx="4"/>
          </p:cNvCxnSpPr>
          <p:nvPr/>
        </p:nvCxnSpPr>
        <p:spPr>
          <a:xfrm rot="16200000" flipH="1">
            <a:off x="1082819" y="4684275"/>
            <a:ext cx="1662311" cy="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>
            <a:stCxn id="40" idx="4"/>
          </p:cNvCxnSpPr>
          <p:nvPr/>
        </p:nvCxnSpPr>
        <p:spPr>
          <a:xfrm rot="5400000">
            <a:off x="3362883" y="4672026"/>
            <a:ext cx="1647796" cy="9987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42" idx="4"/>
          </p:cNvCxnSpPr>
          <p:nvPr/>
        </p:nvCxnSpPr>
        <p:spPr>
          <a:xfrm rot="16200000" flipH="1">
            <a:off x="5189093" y="5105189"/>
            <a:ext cx="2504139" cy="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>
            <a:stCxn id="37" idx="4"/>
          </p:cNvCxnSpPr>
          <p:nvPr/>
        </p:nvCxnSpPr>
        <p:spPr>
          <a:xfrm rot="5400000">
            <a:off x="-322613" y="4662503"/>
            <a:ext cx="1618765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455183" y="3821660"/>
            <a:ext cx="14922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lipse 36"/>
          <p:cNvSpPr/>
          <p:nvPr/>
        </p:nvSpPr>
        <p:spPr>
          <a:xfrm>
            <a:off x="453345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1880550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38"/>
          <p:cNvCxnSpPr/>
          <p:nvPr/>
        </p:nvCxnSpPr>
        <p:spPr>
          <a:xfrm>
            <a:off x="1947398" y="3821660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lipse 39"/>
          <p:cNvSpPr/>
          <p:nvPr/>
        </p:nvSpPr>
        <p:spPr>
          <a:xfrm>
            <a:off x="4158350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1" name="Connecteur droit 40"/>
          <p:cNvCxnSpPr/>
          <p:nvPr/>
        </p:nvCxnSpPr>
        <p:spPr>
          <a:xfrm>
            <a:off x="4225198" y="3821660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41"/>
          <p:cNvSpPr/>
          <p:nvPr/>
        </p:nvSpPr>
        <p:spPr>
          <a:xfrm>
            <a:off x="6407738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3" name="Connecteur droit 42"/>
          <p:cNvCxnSpPr/>
          <p:nvPr/>
        </p:nvCxnSpPr>
        <p:spPr>
          <a:xfrm>
            <a:off x="6474586" y="3821660"/>
            <a:ext cx="22301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lipse 43"/>
          <p:cNvSpPr/>
          <p:nvPr/>
        </p:nvSpPr>
        <p:spPr>
          <a:xfrm>
            <a:off x="8704756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44"/>
          <p:cNvCxnSpPr/>
          <p:nvPr/>
        </p:nvCxnSpPr>
        <p:spPr>
          <a:xfrm rot="5400000" flipH="1" flipV="1">
            <a:off x="415296" y="3718726"/>
            <a:ext cx="1429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 rot="5400000" flipH="1" flipV="1">
            <a:off x="1830604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rot="5400000" flipH="1" flipV="1">
            <a:off x="4108404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rot="5400000" flipH="1" flipV="1">
            <a:off x="6357792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 rot="5400000" flipH="1" flipV="1">
            <a:off x="8654810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749665" y="3894169"/>
            <a:ext cx="910042" cy="60525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Accord avec </a:t>
            </a:r>
            <a:r>
              <a:rPr lang="fr-FR" sz="11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Seolis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52" name="Connecteur droit 51"/>
          <p:cNvCxnSpPr>
            <a:stCxn id="44" idx="4"/>
          </p:cNvCxnSpPr>
          <p:nvPr/>
        </p:nvCxnSpPr>
        <p:spPr>
          <a:xfrm rot="5400000">
            <a:off x="7507882" y="5083419"/>
            <a:ext cx="246059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/>
          <p:cNvSpPr txBox="1"/>
          <p:nvPr/>
        </p:nvSpPr>
        <p:spPr>
          <a:xfrm>
            <a:off x="2662545" y="3894169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Préparation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l’offre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4800158" y="3894168"/>
            <a:ext cx="1082198" cy="64880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Sélection meilleur candidat et MOU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7096658" y="3894169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Négociation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exclusive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648065" y="3509796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0 </a:t>
            </a:r>
            <a:r>
              <a:rPr lang="fr-FR" sz="1000" dirty="0" smtClean="0"/>
              <a:t>(4 Sem.)</a:t>
            </a:r>
            <a:endParaRPr lang="fr-FR" sz="1100" dirty="0"/>
          </a:p>
        </p:txBody>
      </p:sp>
      <p:sp>
        <p:nvSpPr>
          <p:cNvPr id="61" name="ZoneTexte 60"/>
          <p:cNvSpPr txBox="1"/>
          <p:nvPr/>
        </p:nvSpPr>
        <p:spPr>
          <a:xfrm>
            <a:off x="2607494" y="3509796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1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62" name="ZoneTexte 61"/>
          <p:cNvSpPr txBox="1"/>
          <p:nvPr/>
        </p:nvSpPr>
        <p:spPr>
          <a:xfrm>
            <a:off x="4784636" y="3509796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2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63" name="ZoneTexte 62"/>
          <p:cNvSpPr txBox="1"/>
          <p:nvPr/>
        </p:nvSpPr>
        <p:spPr>
          <a:xfrm>
            <a:off x="6780351" y="3509796"/>
            <a:ext cx="1635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3 </a:t>
            </a:r>
            <a:r>
              <a:rPr lang="fr-FR" sz="1000" dirty="0" smtClean="0"/>
              <a:t>(8 -16 Sem.)</a:t>
            </a:r>
            <a:endParaRPr lang="fr-FR" sz="1100" dirty="0"/>
          </a:p>
        </p:txBody>
      </p:sp>
      <p:sp>
        <p:nvSpPr>
          <p:cNvPr id="71" name="Sous-titre 2"/>
          <p:cNvSpPr txBox="1">
            <a:spLocks/>
          </p:cNvSpPr>
          <p:nvPr/>
        </p:nvSpPr>
        <p:spPr>
          <a:xfrm>
            <a:off x="551543" y="4688127"/>
            <a:ext cx="1306286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€ 10k HT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Rétrib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Fixe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Sous-titre 2"/>
          <p:cNvSpPr txBox="1">
            <a:spLocks/>
          </p:cNvSpPr>
          <p:nvPr/>
        </p:nvSpPr>
        <p:spPr>
          <a:xfrm>
            <a:off x="2264230" y="4688127"/>
            <a:ext cx="1799770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€ 2k HT/ Semaine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Plafonnée à € 20k HT</a:t>
            </a:r>
          </a:p>
        </p:txBody>
      </p:sp>
      <p:sp>
        <p:nvSpPr>
          <p:cNvPr id="73" name="Sous-titre 2"/>
          <p:cNvSpPr txBox="1">
            <a:spLocks/>
          </p:cNvSpPr>
          <p:nvPr/>
        </p:nvSpPr>
        <p:spPr>
          <a:xfrm>
            <a:off x="4441372" y="4688127"/>
            <a:ext cx="1799770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€ 2k HT/ Semaine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Plafonnée à € 20k HT</a:t>
            </a:r>
          </a:p>
        </p:txBody>
      </p:sp>
      <p:sp>
        <p:nvSpPr>
          <p:cNvPr id="74" name="Sous-titre 2"/>
          <p:cNvSpPr txBox="1">
            <a:spLocks/>
          </p:cNvSpPr>
          <p:nvPr/>
        </p:nvSpPr>
        <p:spPr>
          <a:xfrm>
            <a:off x="6698343" y="4688127"/>
            <a:ext cx="1799770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€ 2k HT/ Semaine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Plafonnée à € 30k HT</a:t>
            </a:r>
          </a:p>
        </p:txBody>
      </p:sp>
      <p:sp>
        <p:nvSpPr>
          <p:cNvPr id="75" name="Sous-titre 2"/>
          <p:cNvSpPr txBox="1">
            <a:spLocks/>
          </p:cNvSpPr>
          <p:nvPr/>
        </p:nvSpPr>
        <p:spPr>
          <a:xfrm>
            <a:off x="6698343" y="5457376"/>
            <a:ext cx="1799770" cy="74022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Commission de succès 3% du montant de la transaction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Team Project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Sous-titre 2"/>
          <p:cNvSpPr>
            <a:spLocks noGrp="1"/>
          </p:cNvSpPr>
          <p:nvPr>
            <p:ph idx="1"/>
          </p:nvPr>
        </p:nvSpPr>
        <p:spPr>
          <a:xfrm>
            <a:off x="841829" y="1426033"/>
            <a:ext cx="7532350" cy="19728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wrap="square" lIns="144000" tIns="45720" rIns="91440" bIns="45720" rtlCol="0"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Antonio Haya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 Ingénieur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industriel de l’Ecole Supérieure d’Ingénieurs de Séville et titulaire d’un MBA, il débute sa carrière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l’électricité 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1991 dans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le cabinet du directeur Général de la compagnie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Sevilllana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Electricidad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 1997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devient responsable de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réglementation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commerciale à Endesa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Distribution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 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2000 il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passe du coté du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M&amp;A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Endesa Europa et participe à l’acquisition d’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Elettrogen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(It) et de La Snet (Fr). En 2003 il est nommé CEO de Endesa Power Trading Ltd à Londres et responsable du Back Office de Endesa Trading. En 2004 il arrive en France comme directeur de Gestion de l’Energie à La Snet.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Il est nommé CEO de cette société 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2008. En 2009 devient Secrétaire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Général et Directeur du Développement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Corporate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de E.ON France, société qu’il quitte en avril 2010, pour devenir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consultant indépendant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841829" y="3645240"/>
            <a:ext cx="7532350" cy="14351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wrap="square" lIns="144000" tIns="45720" rIns="91440" bIns="45720" rtlCol="0">
            <a:noAutofit/>
          </a:bodyPr>
          <a:lstStyle/>
          <a:p>
            <a:pPr marR="0" lvl="0" algn="just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Frédéric Vigier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, 37 ans, possède une expérience de plus de 13 ans en banque, principalement dans le domaine des financements d’acquisitions LBO en tant que Directeur chez RBS, à Paris et Milan.  Depuis 2009, il est intervenu à titre indépendant sur diverses missions de conseil financier dans le contexte de cessions de sociétés. </a:t>
            </a:r>
          </a:p>
          <a:p>
            <a:pPr marR="0" lvl="0" algn="just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Frédéric est diplômé de l’EM Lyon en Finances et Droit des Affaires.</a:t>
            </a: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856343" y="5326743"/>
            <a:ext cx="7532350" cy="79828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wrap="square" lIns="144000" tIns="45720" rIns="91440" bIns="45720" rtlCol="0">
            <a:noAutofit/>
          </a:bodyPr>
          <a:lstStyle/>
          <a:p>
            <a:pPr marR="0" lvl="0" algn="just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XXX Junior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, 3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Antécédents et description des actives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Potentielles acheteurs… première approche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Méthodes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de Valorisations des actifs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Planning du Projet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Proposition Commercial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Team Project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1.- Antécédents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et description des actives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7544" y="1340769"/>
            <a:ext cx="8136904" cy="122413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lIns="144000">
            <a:noAutofit/>
          </a:bodyPr>
          <a:lstStyle/>
          <a:p>
            <a:pPr marL="0" indent="0" algn="just">
              <a:buNone/>
            </a:pP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En 2007, en el momento de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transformacion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a SAEML con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creacion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Deux-Sevres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adquiere 15% de esta sociedad, quedando en manos del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Syndicat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Intercommunal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d’Electricité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Deux-Sevres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el 85%. 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creacion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este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partenariado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se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incribia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en un proyecto mas ambicioso de fusionar las actividades de distribución de ambas sociedades, para crear un importante actor en el mundo de las ELD. El proyecto entra en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via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muerta un año después y, finalmente, el desencuentro entre ambas sociedades se concreta con el cambio nombre. A finales de 2008 la sociedad pasa a denominarse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Séolis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. Una vez apuradas todas las alternativas,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decide poner en valor su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en esta sociedad.</a:t>
            </a:r>
            <a:endParaRPr lang="es-ES_tradnl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72200" y="5589240"/>
            <a:ext cx="2088232" cy="100811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141.000 Points de livraison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1.66 TWh acheminées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7.530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Km HTA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5.254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Km BTA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3440" y="3436629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509120"/>
            <a:ext cx="1660773" cy="49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ous-titre 2"/>
          <p:cNvSpPr txBox="1">
            <a:spLocks/>
          </p:cNvSpPr>
          <p:nvPr/>
        </p:nvSpPr>
        <p:spPr>
          <a:xfrm>
            <a:off x="6372200" y="5085184"/>
            <a:ext cx="208823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Gestionnaire du réseau de distribution</a:t>
            </a:r>
          </a:p>
        </p:txBody>
      </p:sp>
      <p:cxnSp>
        <p:nvCxnSpPr>
          <p:cNvPr id="13" name="Connecteur en angle 12"/>
          <p:cNvCxnSpPr>
            <a:stCxn id="1026" idx="2"/>
            <a:endCxn id="1027" idx="0"/>
          </p:cNvCxnSpPr>
          <p:nvPr/>
        </p:nvCxnSpPr>
        <p:spPr>
          <a:xfrm rot="16200000" flipH="1">
            <a:off x="4932039" y="2022548"/>
            <a:ext cx="576064" cy="4397079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e 26"/>
          <p:cNvGrpSpPr/>
          <p:nvPr/>
        </p:nvGrpSpPr>
        <p:grpSpPr>
          <a:xfrm>
            <a:off x="897297" y="2780928"/>
            <a:ext cx="4032448" cy="666995"/>
            <a:chOff x="2339752" y="2564904"/>
            <a:chExt cx="4336855" cy="717346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6136" y="2564904"/>
              <a:ext cx="880471" cy="717346"/>
            </a:xfrm>
            <a:prstGeom prst="rect">
              <a:avLst/>
            </a:prstGeom>
            <a:noFill/>
          </p:spPr>
        </p:pic>
        <p:sp>
          <p:nvSpPr>
            <p:cNvPr id="16" name="Rectangle à coins arrondis 15"/>
            <p:cNvSpPr/>
            <p:nvPr/>
          </p:nvSpPr>
          <p:spPr>
            <a:xfrm>
              <a:off x="2339752" y="2636912"/>
              <a:ext cx="1296144" cy="57606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SIEDS</a:t>
              </a:r>
              <a:endParaRPr lang="fr-FR" sz="1600" dirty="0"/>
            </a:p>
          </p:txBody>
        </p:sp>
        <p:cxnSp>
          <p:nvCxnSpPr>
            <p:cNvPr id="17" name="Connecteur en angle 16"/>
            <p:cNvCxnSpPr>
              <a:stCxn id="15" idx="1"/>
              <a:endCxn id="1026" idx="0"/>
            </p:cNvCxnSpPr>
            <p:nvPr/>
          </p:nvCxnSpPr>
          <p:spPr>
            <a:xfrm rot="10800000" flipV="1">
              <a:off x="4699320" y="2923576"/>
              <a:ext cx="1096816" cy="346526"/>
            </a:xfrm>
            <a:prstGeom prst="bentConnector2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en angle 17"/>
            <p:cNvCxnSpPr>
              <a:stCxn id="16" idx="3"/>
              <a:endCxn id="1026" idx="0"/>
            </p:cNvCxnSpPr>
            <p:nvPr/>
          </p:nvCxnSpPr>
          <p:spPr>
            <a:xfrm>
              <a:off x="3635896" y="2924944"/>
              <a:ext cx="1063423" cy="345159"/>
            </a:xfrm>
            <a:prstGeom prst="bentConnector2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ZoneTexte 23"/>
            <p:cNvSpPr txBox="1"/>
            <p:nvPr/>
          </p:nvSpPr>
          <p:spPr>
            <a:xfrm>
              <a:off x="3923928" y="2642348"/>
              <a:ext cx="576064" cy="28803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144000" tIns="45720" rIns="91440" bIns="45720" rtlCol="0">
              <a:noAutofit/>
            </a:bodyPr>
            <a:lstStyle/>
            <a:p>
              <a:pPr>
                <a:spcBef>
                  <a:spcPct val="20000"/>
                </a:spcBef>
              </a:pPr>
              <a:r>
                <a:rPr lang="fr-FR" sz="1200" dirty="0" smtClean="0">
                  <a:solidFill>
                    <a:schemeClr val="tx2">
                      <a:lumMod val="75000"/>
                    </a:schemeClr>
                  </a:solidFill>
                </a:rPr>
                <a:t>85%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4932040" y="2642348"/>
              <a:ext cx="576064" cy="28803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144000" tIns="45720" rIns="91440" bIns="45720" rtlCol="0">
              <a:noAutofit/>
            </a:bodyPr>
            <a:lstStyle/>
            <a:p>
              <a:pPr>
                <a:spcBef>
                  <a:spcPct val="20000"/>
                </a:spcBef>
              </a:pPr>
              <a:r>
                <a:rPr lang="fr-FR" sz="1200" dirty="0" smtClean="0">
                  <a:solidFill>
                    <a:schemeClr val="tx2">
                      <a:lumMod val="75000"/>
                    </a:schemeClr>
                  </a:solidFill>
                </a:rPr>
                <a:t>15%</a:t>
              </a:r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4860032" y="3933056"/>
            <a:ext cx="792088" cy="288032"/>
          </a:xfrm>
          <a:prstGeom prst="rect">
            <a:avLst/>
          </a:prstGeom>
          <a:noFill/>
          <a:ln>
            <a:noFill/>
          </a:ln>
        </p:spPr>
        <p:txBody>
          <a:bodyPr vert="horz" wrap="square" lIns="144000" tIns="45720" rIns="91440" bIns="45720" rtlCol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31" name="Sous-titre 2"/>
          <p:cNvSpPr txBox="1">
            <a:spLocks/>
          </p:cNvSpPr>
          <p:nvPr/>
        </p:nvSpPr>
        <p:spPr>
          <a:xfrm>
            <a:off x="611560" y="4365104"/>
            <a:ext cx="4824536" cy="936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Fourniture de Electricité et Propane</a:t>
            </a: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Construction et exploitation du réseau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Eclairage public</a:t>
            </a: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Construction et exploitation du réseau de propane</a:t>
            </a:r>
          </a:p>
        </p:txBody>
      </p:sp>
      <p:sp>
        <p:nvSpPr>
          <p:cNvPr id="33" name="Sous-titre 2"/>
          <p:cNvSpPr txBox="1">
            <a:spLocks/>
          </p:cNvSpPr>
          <p:nvPr/>
        </p:nvSpPr>
        <p:spPr>
          <a:xfrm>
            <a:off x="611560" y="5301208"/>
            <a:ext cx="4824536" cy="11521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141.000 Clients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Elect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300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Clients Propane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246 Communes conventionnées pour éclairage publique</a:t>
            </a:r>
          </a:p>
          <a:p>
            <a:pPr marL="180975" lvl="0" indent="-180975">
              <a:spcBef>
                <a:spcPct val="20000"/>
              </a:spcBef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CA 177 M€ (2009)</a:t>
            </a:r>
          </a:p>
          <a:p>
            <a:pPr marL="180975" lvl="0" indent="-180975">
              <a:spcBef>
                <a:spcPct val="20000"/>
              </a:spcBef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350 Employés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180975" algn="l"/>
              </a:tabLst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Potentielles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acheteurs…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première approche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(1/2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11682" y="1772817"/>
            <a:ext cx="4032448" cy="19442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Insigh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information pour des évolutions réglementaires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Positionnement dans le marché de masse Français</a:t>
            </a:r>
          </a:p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French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touch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pour renouvellement des concessions hydrauliques</a:t>
            </a:r>
          </a:p>
          <a:p>
            <a:pPr marL="0" indent="0"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Participation minoritaire sans control</a:t>
            </a:r>
          </a:p>
          <a:p>
            <a:pPr marL="0" indent="0"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Manque de visibilité (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Inves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Trop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petite)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72735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48247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11682" y="1412776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marR="0" lvl="0" indent="-18097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étrangère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4959077" y="1412776"/>
            <a:ext cx="4031099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française (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Nonincumbent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11682" y="4581129"/>
            <a:ext cx="4032448" cy="19442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Intérêt pour le développent local</a:t>
            </a:r>
          </a:p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Traditionnellement proche aux ELD</a:t>
            </a:r>
          </a:p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CdC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n’a pas de participation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ct val="20000"/>
              </a:spcBef>
              <a:buSzPct val="107000"/>
              <a:buFont typeface="Calibri" pitchFamily="34" charset="0"/>
              <a:buChar char="+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Rentabilité de l’investissement</a:t>
            </a:r>
          </a:p>
          <a:p>
            <a:pPr lvl="0">
              <a:spcBef>
                <a:spcPct val="20000"/>
              </a:spcBef>
              <a:buSzPct val="107000"/>
              <a:buFont typeface="Calibri" pitchFamily="34" charset="0"/>
              <a:buChar char="+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Sécurité (tarifs réglementés)</a:t>
            </a:r>
          </a:p>
          <a:p>
            <a:pPr lvl="0">
              <a:spcBef>
                <a:spcPct val="20000"/>
              </a:spcBef>
              <a:buSzPct val="107000"/>
              <a:buFont typeface="Calibri" pitchFamily="34" charset="0"/>
              <a:buChar char="+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Stabilité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ct val="20000"/>
              </a:spcBef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Seulement si accord Politique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411682" y="4221088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indent="-180975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Caisse de Dépôts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4958043" y="1772817"/>
            <a:ext cx="4032448" cy="19442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buSzPct val="107000"/>
              <a:buFont typeface="Calibri" pitchFamily="34" charset="0"/>
              <a:buChar char="+"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Positionnement dans le marché de masse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Français</a:t>
            </a:r>
          </a:p>
          <a:p>
            <a:pPr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Entrée dans le monde de la commercialisation a tarifes réglementés et de l’activité régulé électrique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Création des nouveaux partenariats locaux</a:t>
            </a:r>
          </a:p>
          <a:p>
            <a:pPr>
              <a:buSzPct val="107000"/>
              <a:buFont typeface="Calibri" pitchFamily="34" charset="0"/>
              <a:buChar char="+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Participation minoritaire sans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control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Sous-titre 2"/>
          <p:cNvSpPr txBox="1">
            <a:spLocks/>
          </p:cNvSpPr>
          <p:nvPr/>
        </p:nvSpPr>
        <p:spPr>
          <a:xfrm>
            <a:off x="4969460" y="4221088"/>
            <a:ext cx="4020716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Fonds d’Investissement</a:t>
            </a:r>
          </a:p>
        </p:txBody>
      </p:sp>
      <p:sp>
        <p:nvSpPr>
          <p:cNvPr id="47" name="Sous-titre 2"/>
          <p:cNvSpPr txBox="1">
            <a:spLocks/>
          </p:cNvSpPr>
          <p:nvPr/>
        </p:nvSpPr>
        <p:spPr>
          <a:xfrm>
            <a:off x="4958043" y="4581129"/>
            <a:ext cx="4032448" cy="19442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Rentabilité de l’investissement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Sécurité (tarifs réglementés)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Stabilité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Participation minoritaire sans control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Pas</a:t>
            </a:r>
            <a:r>
              <a:rPr kumimoji="0" lang="fr-FR" sz="1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politique de répartition de dividendes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-"/>
              <a:tabLst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Active pas liquide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3" name="Groupe 52"/>
          <p:cNvGrpSpPr/>
          <p:nvPr/>
        </p:nvGrpSpPr>
        <p:grpSpPr>
          <a:xfrm>
            <a:off x="4614158" y="1309850"/>
            <a:ext cx="449943" cy="1331275"/>
            <a:chOff x="332440" y="4681344"/>
            <a:chExt cx="449943" cy="1331275"/>
          </a:xfrm>
        </p:grpSpPr>
        <p:sp>
          <p:nvSpPr>
            <p:cNvPr id="54" name="Rectangle à coins arrondis 5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8" name="Groupe 57"/>
          <p:cNvGrpSpPr/>
          <p:nvPr/>
        </p:nvGrpSpPr>
        <p:grpSpPr>
          <a:xfrm>
            <a:off x="4630057" y="4115287"/>
            <a:ext cx="449943" cy="1331275"/>
            <a:chOff x="8563432" y="1413197"/>
            <a:chExt cx="449943" cy="1331275"/>
          </a:xfrm>
        </p:grpSpPr>
        <p:sp>
          <p:nvSpPr>
            <p:cNvPr id="59" name="Rectangle à coins arrondis 58"/>
            <p:cNvSpPr/>
            <p:nvPr/>
          </p:nvSpPr>
          <p:spPr>
            <a:xfrm>
              <a:off x="8563432" y="1413197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8614231" y="1472390"/>
              <a:ext cx="348344" cy="34834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>
              <a:off x="8614231" y="1907818"/>
              <a:ext cx="348344" cy="348344"/>
            </a:xfrm>
            <a:prstGeom prst="ellipse">
              <a:avLst/>
            </a:prstGeom>
            <a:solidFill>
              <a:srgbClr val="FFC000">
                <a:alpha val="2000"/>
              </a:srgbClr>
            </a:solidFill>
            <a:ln>
              <a:solidFill>
                <a:srgbClr val="FF330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>
              <a:off x="8614231" y="2343247"/>
              <a:ext cx="348344" cy="348344"/>
            </a:xfrm>
            <a:prstGeom prst="ellipse">
              <a:avLst/>
            </a:prstGeom>
            <a:solidFill>
              <a:srgbClr val="00B050">
                <a:alpha val="2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75563" y="1309850"/>
            <a:ext cx="449943" cy="1331275"/>
            <a:chOff x="191675" y="1396934"/>
            <a:chExt cx="449943" cy="1331275"/>
          </a:xfrm>
        </p:grpSpPr>
        <p:sp>
          <p:nvSpPr>
            <p:cNvPr id="64" name="Rectangle à coins arrondis 63"/>
            <p:cNvSpPr/>
            <p:nvPr/>
          </p:nvSpPr>
          <p:spPr>
            <a:xfrm>
              <a:off x="191675" y="139693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242474" y="1456127"/>
              <a:ext cx="348344" cy="348344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242474" y="189155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242474" y="2326984"/>
              <a:ext cx="348344" cy="348344"/>
            </a:xfrm>
            <a:prstGeom prst="ellipse">
              <a:avLst/>
            </a:prstGeom>
            <a:solidFill>
              <a:srgbClr val="00B050">
                <a:alpha val="1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" name="Groupe 72"/>
          <p:cNvGrpSpPr/>
          <p:nvPr/>
        </p:nvGrpSpPr>
        <p:grpSpPr>
          <a:xfrm>
            <a:off x="43542" y="4115287"/>
            <a:ext cx="449943" cy="1331275"/>
            <a:chOff x="332440" y="4681344"/>
            <a:chExt cx="449943" cy="1331275"/>
          </a:xfrm>
        </p:grpSpPr>
        <p:sp>
          <p:nvSpPr>
            <p:cNvPr id="74" name="Rectangle à coins arrondis 7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Potentielles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acheteurs…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première approche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(2/2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11682" y="1656705"/>
            <a:ext cx="4032448" cy="1050430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72735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48247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11682" y="1296664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marR="0" lvl="0" indent="-18097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étrangère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4959077" y="1296664"/>
            <a:ext cx="4031099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française (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Nonincumbent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11682" y="5292315"/>
            <a:ext cx="4032448" cy="10504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411682" y="4932274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indent="-180975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Caisse de Dépôts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4958043" y="1656705"/>
            <a:ext cx="4032448" cy="10504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buSzPct val="107000"/>
              <a:buFont typeface="Calibri" pitchFamily="34" charset="0"/>
              <a:buChar char="+"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Sous-titre 2"/>
          <p:cNvSpPr txBox="1">
            <a:spLocks/>
          </p:cNvSpPr>
          <p:nvPr/>
        </p:nvSpPr>
        <p:spPr>
          <a:xfrm>
            <a:off x="4969460" y="4932274"/>
            <a:ext cx="4020716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Fonds d’Investissement</a:t>
            </a:r>
          </a:p>
        </p:txBody>
      </p:sp>
      <p:sp>
        <p:nvSpPr>
          <p:cNvPr id="47" name="Sous-titre 2"/>
          <p:cNvSpPr txBox="1">
            <a:spLocks/>
          </p:cNvSpPr>
          <p:nvPr/>
        </p:nvSpPr>
        <p:spPr>
          <a:xfrm>
            <a:off x="4958043" y="5292315"/>
            <a:ext cx="4032448" cy="10504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Groupe 52"/>
          <p:cNvGrpSpPr/>
          <p:nvPr/>
        </p:nvGrpSpPr>
        <p:grpSpPr>
          <a:xfrm>
            <a:off x="4614158" y="1193738"/>
            <a:ext cx="449943" cy="1331275"/>
            <a:chOff x="332440" y="4681344"/>
            <a:chExt cx="449943" cy="1331275"/>
          </a:xfrm>
        </p:grpSpPr>
        <p:sp>
          <p:nvSpPr>
            <p:cNvPr id="54" name="Rectangle à coins arrondis 5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" name="Groupe 57"/>
          <p:cNvGrpSpPr/>
          <p:nvPr/>
        </p:nvGrpSpPr>
        <p:grpSpPr>
          <a:xfrm>
            <a:off x="4630057" y="4826473"/>
            <a:ext cx="449943" cy="1331275"/>
            <a:chOff x="8563432" y="1413197"/>
            <a:chExt cx="449943" cy="1331275"/>
          </a:xfrm>
        </p:grpSpPr>
        <p:sp>
          <p:nvSpPr>
            <p:cNvPr id="59" name="Rectangle à coins arrondis 58"/>
            <p:cNvSpPr/>
            <p:nvPr/>
          </p:nvSpPr>
          <p:spPr>
            <a:xfrm>
              <a:off x="8563432" y="1413197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8614231" y="1472390"/>
              <a:ext cx="348344" cy="34834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>
              <a:off x="8614231" y="1907818"/>
              <a:ext cx="348344" cy="348344"/>
            </a:xfrm>
            <a:prstGeom prst="ellipse">
              <a:avLst/>
            </a:prstGeom>
            <a:solidFill>
              <a:srgbClr val="FFC000">
                <a:alpha val="2000"/>
              </a:srgbClr>
            </a:solidFill>
            <a:ln>
              <a:solidFill>
                <a:srgbClr val="FF330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>
              <a:off x="8614231" y="2343247"/>
              <a:ext cx="348344" cy="348344"/>
            </a:xfrm>
            <a:prstGeom prst="ellipse">
              <a:avLst/>
            </a:prstGeom>
            <a:solidFill>
              <a:srgbClr val="00B050">
                <a:alpha val="2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62"/>
          <p:cNvGrpSpPr/>
          <p:nvPr/>
        </p:nvGrpSpPr>
        <p:grpSpPr>
          <a:xfrm>
            <a:off x="75563" y="1193738"/>
            <a:ext cx="449943" cy="1331275"/>
            <a:chOff x="191675" y="1396934"/>
            <a:chExt cx="449943" cy="1331275"/>
          </a:xfrm>
        </p:grpSpPr>
        <p:sp>
          <p:nvSpPr>
            <p:cNvPr id="64" name="Rectangle à coins arrondis 63"/>
            <p:cNvSpPr/>
            <p:nvPr/>
          </p:nvSpPr>
          <p:spPr>
            <a:xfrm>
              <a:off x="191675" y="139693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242474" y="1456127"/>
              <a:ext cx="348344" cy="348344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242474" y="189155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242474" y="2326984"/>
              <a:ext cx="348344" cy="348344"/>
            </a:xfrm>
            <a:prstGeom prst="ellipse">
              <a:avLst/>
            </a:prstGeom>
            <a:solidFill>
              <a:srgbClr val="00B050">
                <a:alpha val="1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72"/>
          <p:cNvGrpSpPr/>
          <p:nvPr/>
        </p:nvGrpSpPr>
        <p:grpSpPr>
          <a:xfrm>
            <a:off x="43542" y="4826473"/>
            <a:ext cx="449943" cy="1331275"/>
            <a:chOff x="332440" y="4681344"/>
            <a:chExt cx="449943" cy="1331275"/>
          </a:xfrm>
        </p:grpSpPr>
        <p:sp>
          <p:nvSpPr>
            <p:cNvPr id="74" name="Rectangle à coins arrondis 7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Rectangle à coins arrondis 32"/>
          <p:cNvSpPr/>
          <p:nvPr/>
        </p:nvSpPr>
        <p:spPr>
          <a:xfrm>
            <a:off x="2239157" y="3003140"/>
            <a:ext cx="5192158" cy="167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buFont typeface="+mj-lt"/>
              <a:buAutoNum type="arabicPeriod"/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Cualquiera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sea</a:t>
            </a:r>
            <a:r>
              <a:rPr lang="fr-FR" sz="1600" dirty="0" smtClean="0">
                <a:solidFill>
                  <a:schemeClr val="tx1"/>
                </a:solidFill>
              </a:rPr>
              <a:t> el </a:t>
            </a:r>
            <a:r>
              <a:rPr lang="fr-FR" sz="1600" dirty="0" err="1" smtClean="0">
                <a:solidFill>
                  <a:schemeClr val="tx1"/>
                </a:solidFill>
              </a:rPr>
              <a:t>candidato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elegido</a:t>
            </a:r>
            <a:r>
              <a:rPr lang="fr-FR" sz="1600" dirty="0" smtClean="0">
                <a:solidFill>
                  <a:schemeClr val="tx1"/>
                </a:solidFill>
              </a:rPr>
              <a:t>, </a:t>
            </a:r>
            <a:r>
              <a:rPr lang="fr-FR" sz="1600" dirty="0" err="1" smtClean="0">
                <a:solidFill>
                  <a:schemeClr val="tx1"/>
                </a:solidFill>
              </a:rPr>
              <a:t>exigirá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negociacion</a:t>
            </a:r>
            <a:r>
              <a:rPr lang="fr-FR" sz="1600" dirty="0" smtClean="0">
                <a:solidFill>
                  <a:schemeClr val="tx1"/>
                </a:solidFill>
              </a:rPr>
              <a:t> de un </a:t>
            </a:r>
            <a:r>
              <a:rPr lang="fr-FR" sz="1600" dirty="0" err="1" smtClean="0">
                <a:solidFill>
                  <a:schemeClr val="tx1"/>
                </a:solidFill>
              </a:rPr>
              <a:t>pacto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accionistas</a:t>
            </a:r>
            <a:endParaRPr lang="fr-FR" sz="1600" dirty="0" smtClean="0">
              <a:solidFill>
                <a:schemeClr val="tx1"/>
              </a:solidFill>
            </a:endParaRPr>
          </a:p>
          <a:p>
            <a:pPr marL="161925" indent="-342900">
              <a:buFont typeface="+mj-lt"/>
              <a:buAutoNum type="arabicPeriod"/>
              <a:defRPr/>
            </a:pPr>
            <a:endParaRPr lang="fr-FR" sz="1600" dirty="0" smtClean="0">
              <a:solidFill>
                <a:schemeClr val="tx1"/>
              </a:solidFill>
            </a:endParaRPr>
          </a:p>
          <a:p>
            <a:pPr marL="161925" indent="-342900">
              <a:buFont typeface="+mj-lt"/>
              <a:buAutoNum type="arabicPeriod"/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bloqueará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entrada</a:t>
            </a:r>
            <a:r>
              <a:rPr lang="fr-FR" sz="1600" dirty="0" smtClean="0">
                <a:solidFill>
                  <a:schemeClr val="tx1"/>
                </a:solidFill>
              </a:rPr>
              <a:t> de un </a:t>
            </a:r>
            <a:r>
              <a:rPr lang="fr-FR" sz="1600" dirty="0" err="1" smtClean="0">
                <a:solidFill>
                  <a:schemeClr val="tx1"/>
                </a:solidFill>
              </a:rPr>
              <a:t>potencial</a:t>
            </a:r>
            <a:r>
              <a:rPr lang="fr-FR" sz="1600" dirty="0" smtClean="0">
                <a:solidFill>
                  <a:schemeClr val="tx1"/>
                </a:solidFill>
              </a:rPr>
              <a:t> si no existe </a:t>
            </a:r>
            <a:r>
              <a:rPr lang="fr-FR" sz="1600" dirty="0" err="1" smtClean="0">
                <a:solidFill>
                  <a:schemeClr val="tx1"/>
                </a:solidFill>
              </a:rPr>
              <a:t>acuerdo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previo</a:t>
            </a:r>
            <a:r>
              <a:rPr lang="fr-FR" sz="1600" dirty="0" smtClean="0">
                <a:solidFill>
                  <a:schemeClr val="tx1"/>
                </a:solidFill>
              </a:rPr>
              <a:t> con </a:t>
            </a:r>
            <a:r>
              <a:rPr lang="fr-FR" sz="1600" dirty="0" err="1" smtClean="0">
                <a:solidFill>
                  <a:schemeClr val="tx1"/>
                </a:solidFill>
              </a:rPr>
              <a:t>Soregies</a:t>
            </a:r>
            <a:endParaRPr lang="fr-FR" sz="1600" dirty="0" smtClean="0">
              <a:solidFill>
                <a:schemeClr val="tx1"/>
              </a:solidFill>
            </a:endParaRPr>
          </a:p>
          <a:p>
            <a:pPr marL="161925" indent="-342900">
              <a:buFont typeface="+mj-lt"/>
              <a:buAutoNum type="arabicPeriod"/>
              <a:defRPr/>
            </a:pPr>
            <a:endParaRPr lang="fr-FR" sz="1600" dirty="0" smtClean="0">
              <a:solidFill>
                <a:schemeClr val="tx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3375230" y="1712690"/>
            <a:ext cx="1056904" cy="95002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recherche d’ un partenaire français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7794171" y="5334644"/>
            <a:ext cx="1146629" cy="95004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recherche de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rentabilité et stabilité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3280230" y="5370289"/>
            <a:ext cx="1103086" cy="9144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recherche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 </a:t>
            </a:r>
            <a:r>
              <a:rPr lang="fr-FR" sz="1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dévelop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Local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7903686" y="1712690"/>
            <a:ext cx="1056904" cy="95002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recherche d’ un partenaire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Local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221" y="1724614"/>
            <a:ext cx="862814" cy="19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3874" y="2338659"/>
            <a:ext cx="667224" cy="29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2269" y="1735203"/>
            <a:ext cx="820256" cy="24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68109" y="2001186"/>
            <a:ext cx="783092" cy="35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6000" y="2011334"/>
            <a:ext cx="580572" cy="28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0372" y="5384802"/>
            <a:ext cx="791030" cy="79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9316" y="1913498"/>
            <a:ext cx="1103084" cy="21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46486" y="2240563"/>
            <a:ext cx="1055914" cy="34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53783" y="2133600"/>
            <a:ext cx="664778" cy="23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41259" y="5391989"/>
            <a:ext cx="928912" cy="25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87887" y="5597975"/>
            <a:ext cx="1132114" cy="33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15429" y="6108486"/>
            <a:ext cx="2177142" cy="21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28342" y="5777167"/>
            <a:ext cx="928916" cy="29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Méthodes de Valorisations des actifs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756396" y="6472462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395536" y="1772817"/>
            <a:ext cx="4032448" cy="197186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644008" y="1772817"/>
            <a:ext cx="4032448" cy="198638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395536" y="1196752"/>
            <a:ext cx="4032448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180975" algn="ctr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DCF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644008" y="1196752"/>
            <a:ext cx="4032448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indent="-180975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Multiples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410050" y="4581330"/>
            <a:ext cx="4032448" cy="190655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>
            <a:off x="410050" y="4005265"/>
            <a:ext cx="4032448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180975" algn="ctr">
              <a:spcBef>
                <a:spcPct val="20000"/>
              </a:spcBef>
              <a:defRPr/>
            </a:pP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Parametriques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949371" y="4164279"/>
            <a:ext cx="3585029" cy="2425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 algn="ctr"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Comentario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general</a:t>
            </a:r>
            <a:r>
              <a:rPr lang="fr-FR" sz="1600" dirty="0" smtClean="0">
                <a:solidFill>
                  <a:schemeClr val="tx1"/>
                </a:solidFill>
              </a:rPr>
              <a:t> sobre que </a:t>
            </a:r>
            <a:r>
              <a:rPr lang="fr-FR" sz="1600" dirty="0" err="1" smtClean="0">
                <a:solidFill>
                  <a:schemeClr val="tx1"/>
                </a:solidFill>
              </a:rPr>
              <a:t>ninguno</a:t>
            </a:r>
            <a:r>
              <a:rPr lang="fr-FR" sz="1600" dirty="0" smtClean="0">
                <a:solidFill>
                  <a:schemeClr val="tx1"/>
                </a:solidFill>
              </a:rPr>
              <a:t> de los </a:t>
            </a:r>
            <a:r>
              <a:rPr lang="fr-FR" sz="1600" dirty="0" err="1" smtClean="0">
                <a:solidFill>
                  <a:schemeClr val="tx1"/>
                </a:solidFill>
              </a:rPr>
              <a:t>metodos</a:t>
            </a:r>
            <a:r>
              <a:rPr lang="fr-FR" sz="1600" dirty="0" smtClean="0">
                <a:solidFill>
                  <a:schemeClr val="tx1"/>
                </a:solidFill>
              </a:rPr>
              <a:t> es </a:t>
            </a:r>
            <a:r>
              <a:rPr lang="fr-FR" sz="1600" dirty="0" err="1" smtClean="0">
                <a:solidFill>
                  <a:schemeClr val="tx1"/>
                </a:solidFill>
              </a:rPr>
              <a:t>superior</a:t>
            </a:r>
            <a:r>
              <a:rPr lang="fr-FR" sz="1600" dirty="0" smtClean="0">
                <a:solidFill>
                  <a:schemeClr val="tx1"/>
                </a:solidFill>
              </a:rPr>
              <a:t> a los </a:t>
            </a:r>
            <a:r>
              <a:rPr lang="fr-FR" sz="1600" dirty="0" err="1" smtClean="0">
                <a:solidFill>
                  <a:schemeClr val="tx1"/>
                </a:solidFill>
              </a:rPr>
              <a:t>otros</a:t>
            </a:r>
            <a:r>
              <a:rPr lang="fr-FR" sz="1600" dirty="0" smtClean="0">
                <a:solidFill>
                  <a:schemeClr val="tx1"/>
                </a:solidFill>
              </a:rPr>
              <a:t>; </a:t>
            </a:r>
            <a:r>
              <a:rPr lang="fr-FR" sz="1600" dirty="0" err="1" smtClean="0">
                <a:solidFill>
                  <a:schemeClr val="tx1"/>
                </a:solidFill>
              </a:rPr>
              <a:t>lo</a:t>
            </a:r>
            <a:r>
              <a:rPr lang="fr-FR" sz="1600" dirty="0" smtClean="0">
                <a:solidFill>
                  <a:schemeClr val="tx1"/>
                </a:solidFill>
              </a:rPr>
              <a:t> que es </a:t>
            </a:r>
            <a:r>
              <a:rPr lang="fr-FR" sz="1600" dirty="0" err="1" smtClean="0">
                <a:solidFill>
                  <a:schemeClr val="tx1"/>
                </a:solidFill>
              </a:rPr>
              <a:t>necesario</a:t>
            </a:r>
            <a:r>
              <a:rPr lang="fr-FR" sz="1600" dirty="0" smtClean="0">
                <a:solidFill>
                  <a:schemeClr val="tx1"/>
                </a:solidFill>
              </a:rPr>
              <a:t> es que la </a:t>
            </a:r>
            <a:r>
              <a:rPr lang="fr-FR" sz="1600" dirty="0" err="1" smtClean="0">
                <a:solidFill>
                  <a:schemeClr val="tx1"/>
                </a:solidFill>
              </a:rPr>
              <a:t>valoracion</a:t>
            </a:r>
            <a:r>
              <a:rPr lang="fr-FR" sz="1600" dirty="0" smtClean="0">
                <a:solidFill>
                  <a:schemeClr val="tx1"/>
                </a:solidFill>
              </a:rPr>
              <a:t> de la </a:t>
            </a:r>
            <a:r>
              <a:rPr lang="fr-FR" sz="1600" dirty="0" err="1" smtClean="0">
                <a:solidFill>
                  <a:schemeClr val="tx1"/>
                </a:solidFill>
              </a:rPr>
              <a:t>empresa</a:t>
            </a:r>
            <a:r>
              <a:rPr lang="fr-FR" sz="1600" dirty="0" smtClean="0">
                <a:solidFill>
                  <a:schemeClr val="tx1"/>
                </a:solidFill>
              </a:rPr>
              <a:t> a traves de los </a:t>
            </a:r>
            <a:r>
              <a:rPr lang="fr-FR" sz="1600" dirty="0" err="1" smtClean="0">
                <a:solidFill>
                  <a:schemeClr val="tx1"/>
                </a:solidFill>
              </a:rPr>
              <a:t>diferentes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mecanismos</a:t>
            </a:r>
            <a:r>
              <a:rPr lang="fr-FR" sz="1600" dirty="0" smtClean="0">
                <a:solidFill>
                  <a:schemeClr val="tx1"/>
                </a:solidFill>
              </a:rPr>
              <a:t> no </a:t>
            </a:r>
            <a:r>
              <a:rPr lang="fr-FR" sz="1600" dirty="0" err="1" smtClean="0">
                <a:solidFill>
                  <a:schemeClr val="tx1"/>
                </a:solidFill>
              </a:rPr>
              <a:t>difieran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sensiblemente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5907314" y="2017486"/>
            <a:ext cx="2699657" cy="16255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/>
              <a:t>Incluir</a:t>
            </a:r>
            <a:r>
              <a:rPr lang="fr-FR" sz="1600" dirty="0" smtClean="0"/>
              <a:t> </a:t>
            </a:r>
            <a:r>
              <a:rPr lang="fr-FR" sz="1600" dirty="0" err="1" smtClean="0"/>
              <a:t>breve</a:t>
            </a:r>
            <a:r>
              <a:rPr lang="fr-FR" sz="1600" dirty="0" smtClean="0"/>
              <a:t> </a:t>
            </a:r>
            <a:r>
              <a:rPr lang="fr-FR" sz="1600" dirty="0" err="1" smtClean="0"/>
              <a:t>descripcion</a:t>
            </a:r>
            <a:r>
              <a:rPr lang="fr-FR" sz="1600" dirty="0" smtClean="0"/>
              <a:t> de los </a:t>
            </a:r>
            <a:r>
              <a:rPr lang="fr-FR" sz="1600" dirty="0" err="1" smtClean="0"/>
              <a:t>metodos</a:t>
            </a:r>
            <a:r>
              <a:rPr lang="fr-FR" sz="1600" dirty="0" smtClean="0"/>
              <a:t>, </a:t>
            </a:r>
            <a:r>
              <a:rPr lang="fr-FR" sz="1600" dirty="0" err="1" smtClean="0"/>
              <a:t>ventajas</a:t>
            </a:r>
            <a:r>
              <a:rPr lang="fr-FR" sz="1600" dirty="0" smtClean="0"/>
              <a:t> e </a:t>
            </a:r>
            <a:r>
              <a:rPr lang="fr-FR" sz="1600" dirty="0" err="1" smtClean="0"/>
              <a:t>inconveniestes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(1/3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682171" y="1254785"/>
            <a:ext cx="7750629" cy="4761387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-457200" algn="just"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Dans le but de maximiser la valeur de l’actif, nous proposons de  structurer notre intervention en 4 phases:</a:t>
            </a:r>
          </a:p>
          <a:p>
            <a:pPr marL="0" indent="-457200" algn="just">
              <a:buNone/>
            </a:pPr>
            <a:endParaRPr lang="fr-FR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0 (4 sem.) :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Accord avec </a:t>
            </a:r>
            <a:r>
              <a:rPr lang="fr-FR" sz="1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Seolis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sur Proposition à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fort valeur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rajouté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Proposition d’alternatives et tactique de négociation avec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Préparation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d’un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offre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 valeur à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Accord des modalités de partage des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pluvalues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1 (8 Sem.) :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Préparation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l’offre et short </a:t>
            </a:r>
            <a:r>
              <a:rPr lang="fr-FR" sz="1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list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potentielles acheteurs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Collaboration à la réalisation d’un business plan à 3 ans.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Collecte d’informations opérationnelles et financières relatives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à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et rédaction d’un mémorandum d’information.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Contact d’une liste d’industriels et de fonds d’investissement établie conjointement avec Soregies, sur la base d’un résumé préliminaire.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Sur la base des retours obtenus, établissement d’une « short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list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 d’acquéreurs potentiels et décision quant au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: enchères ou négociations de gré à gré.</a:t>
            </a:r>
          </a:p>
          <a:p>
            <a:pPr marL="457200" indent="-457200"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(2/3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783771" y="1600200"/>
            <a:ext cx="7648466" cy="3508829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2 (8 sem.): 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Sélection du meilleur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candidat et MOU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Envoi du mémorandum d’information aux acquéreurs potentiels sélectionnés.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Gestion des demandes des candidats et organisation de réunions avec le management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et/ou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Signature d’un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MoU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457200" indent="-457200">
              <a:buNone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3 (8 -16 sem.): 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Négociation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exclusive et protocole de cession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Gestion du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interface entre l’acquéreur potentiel et ses conseils (due diligence) et  la Soregies.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Assistance à la négociation d’un protocole de cession.</a:t>
            </a:r>
          </a:p>
          <a:p>
            <a:pPr marL="457200" indent="-457200">
              <a:buFontTx/>
              <a:buChar char="-"/>
            </a:pP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Closing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388990" y="5384800"/>
            <a:ext cx="3181523" cy="118501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 calendrier  ne prend pas en compte les délais additionnels requis par d’éventuelles décisions nécessaires à Soregies dans le cadre de la transaction et suppose qu’un représentant de Soregies soit pleinement disponible afin de garantir une circulation de  l’information fluide.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1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Connecteur droit 50"/>
          <p:cNvCxnSpPr>
            <a:stCxn id="15" idx="4"/>
            <a:endCxn id="49" idx="3"/>
          </p:cNvCxnSpPr>
          <p:nvPr/>
        </p:nvCxnSpPr>
        <p:spPr>
          <a:xfrm rot="5400000">
            <a:off x="1351889" y="1742398"/>
            <a:ext cx="773646" cy="218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>
            <a:stCxn id="18" idx="4"/>
            <a:endCxn id="52" idx="3"/>
          </p:cNvCxnSpPr>
          <p:nvPr/>
        </p:nvCxnSpPr>
        <p:spPr>
          <a:xfrm rot="5400000">
            <a:off x="3093152" y="2272997"/>
            <a:ext cx="1840782" cy="811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stCxn id="23" idx="4"/>
            <a:endCxn id="56" idx="3"/>
          </p:cNvCxnSpPr>
          <p:nvPr/>
        </p:nvCxnSpPr>
        <p:spPr>
          <a:xfrm rot="5400000">
            <a:off x="4805102" y="2818473"/>
            <a:ext cx="2923696" cy="8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/>
          <p:cNvCxnSpPr>
            <a:stCxn id="10" idx="4"/>
            <a:endCxn id="49" idx="1"/>
          </p:cNvCxnSpPr>
          <p:nvPr/>
        </p:nvCxnSpPr>
        <p:spPr>
          <a:xfrm rot="5400000">
            <a:off x="-75031" y="1742683"/>
            <a:ext cx="773646" cy="161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(3/3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388991" y="4954911"/>
            <a:ext cx="2257424" cy="1614902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-457200" algn="just">
              <a:buNone/>
            </a:pPr>
            <a:r>
              <a:rPr lang="fr-FR" sz="1100" b="1" dirty="0" smtClean="0">
                <a:solidFill>
                  <a:schemeClr val="tx2">
                    <a:lumMod val="75000"/>
                  </a:schemeClr>
                </a:solidFill>
              </a:rPr>
              <a:t>Ce </a:t>
            </a:r>
            <a:r>
              <a:rPr lang="fr-FR" sz="1100" b="1" dirty="0" smtClean="0">
                <a:solidFill>
                  <a:schemeClr val="tx2">
                    <a:lumMod val="75000"/>
                  </a:schemeClr>
                </a:solidFill>
              </a:rPr>
              <a:t>calendrier  ne prend pas en compte les délais additionnels requis par d’éventuelles décisions nécessaires à Soregies dans le cadre de la transaction et suppose qu’un représentant de Soregies soit pleinement disponible afin de garantir une circulation de  l’information fluide.</a:t>
            </a:r>
          </a:p>
          <a:p>
            <a:pPr marL="457200" indent="-457200">
              <a:buFontTx/>
              <a:buChar char="-"/>
            </a:pPr>
            <a:endParaRPr lang="fr-FR" sz="11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281011" y="1325204"/>
            <a:ext cx="14922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279173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1706378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1773226" y="1325204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3984178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/>
          <p:cNvCxnSpPr/>
          <p:nvPr/>
        </p:nvCxnSpPr>
        <p:spPr>
          <a:xfrm>
            <a:off x="4051026" y="1325204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/>
          <p:cNvSpPr/>
          <p:nvPr/>
        </p:nvSpPr>
        <p:spPr>
          <a:xfrm>
            <a:off x="6233566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23"/>
          <p:cNvCxnSpPr/>
          <p:nvPr/>
        </p:nvCxnSpPr>
        <p:spPr>
          <a:xfrm>
            <a:off x="6300414" y="1325204"/>
            <a:ext cx="22301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8530584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33"/>
          <p:cNvCxnSpPr/>
          <p:nvPr/>
        </p:nvCxnSpPr>
        <p:spPr>
          <a:xfrm rot="5400000" flipH="1" flipV="1">
            <a:off x="241124" y="1222270"/>
            <a:ext cx="1429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5400000" flipH="1" flipV="1">
            <a:off x="1656432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rot="5400000" flipH="1" flipV="1">
            <a:off x="3934232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rot="5400000" flipH="1" flipV="1">
            <a:off x="6183620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rot="5400000" flipH="1" flipV="1">
            <a:off x="8480638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/>
        </p:nvSpPr>
        <p:spPr>
          <a:xfrm>
            <a:off x="468816" y="1027902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0 </a:t>
            </a:r>
            <a:r>
              <a:rPr lang="fr-FR" sz="1000" dirty="0" smtClean="0"/>
              <a:t>(4 Sem.)</a:t>
            </a:r>
            <a:endParaRPr lang="fr-FR" sz="1100" dirty="0"/>
          </a:p>
        </p:txBody>
      </p:sp>
      <p:cxnSp>
        <p:nvCxnSpPr>
          <p:cNvPr id="55" name="Connecteur droit 54"/>
          <p:cNvCxnSpPr>
            <a:stCxn id="145" idx="2"/>
            <a:endCxn id="56" idx="1"/>
          </p:cNvCxnSpPr>
          <p:nvPr/>
        </p:nvCxnSpPr>
        <p:spPr>
          <a:xfrm rot="5400000">
            <a:off x="3903368" y="4168570"/>
            <a:ext cx="221201" cy="2381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>
            <a:stCxn id="109" idx="2"/>
            <a:endCxn id="52" idx="1"/>
          </p:cNvCxnSpPr>
          <p:nvPr/>
        </p:nvCxnSpPr>
        <p:spPr>
          <a:xfrm rot="16200000" flipH="1">
            <a:off x="1617506" y="3077331"/>
            <a:ext cx="239970" cy="262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/>
          <p:cNvSpPr txBox="1"/>
          <p:nvPr/>
        </p:nvSpPr>
        <p:spPr>
          <a:xfrm>
            <a:off x="570415" y="1397713"/>
            <a:ext cx="910042" cy="60525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Accord avec </a:t>
            </a:r>
            <a:r>
              <a:rPr lang="fr-FR" sz="11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Seolis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10986" y="2080978"/>
            <a:ext cx="1426635" cy="98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/>
          <p:cNvSpPr/>
          <p:nvPr/>
        </p:nvSpPr>
        <p:spPr>
          <a:xfrm>
            <a:off x="1737622" y="3132336"/>
            <a:ext cx="2271861" cy="130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/>
          <p:cNvSpPr/>
          <p:nvPr/>
        </p:nvSpPr>
        <p:spPr>
          <a:xfrm>
            <a:off x="4012777" y="4215250"/>
            <a:ext cx="2254132" cy="130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/>
          <p:cNvSpPr/>
          <p:nvPr/>
        </p:nvSpPr>
        <p:spPr>
          <a:xfrm>
            <a:off x="6271522" y="5298164"/>
            <a:ext cx="2286702" cy="130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99"/>
          <p:cNvCxnSpPr>
            <a:stCxn id="25" idx="4"/>
            <a:endCxn id="60" idx="3"/>
          </p:cNvCxnSpPr>
          <p:nvPr/>
        </p:nvCxnSpPr>
        <p:spPr>
          <a:xfrm rot="5400000">
            <a:off x="6557811" y="3357078"/>
            <a:ext cx="4006610" cy="578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ZoneTexte 104"/>
          <p:cNvSpPr txBox="1"/>
          <p:nvPr/>
        </p:nvSpPr>
        <p:spPr>
          <a:xfrm>
            <a:off x="2469470" y="1397713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Préparation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l’offre</a:t>
            </a:r>
          </a:p>
        </p:txBody>
      </p:sp>
      <p:sp>
        <p:nvSpPr>
          <p:cNvPr id="106" name="ZoneTexte 105"/>
          <p:cNvSpPr txBox="1"/>
          <p:nvPr/>
        </p:nvSpPr>
        <p:spPr>
          <a:xfrm>
            <a:off x="4636431" y="1397713"/>
            <a:ext cx="1082198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Sélection meilleur candidat et MOU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7" name="ZoneTexte 106"/>
          <p:cNvSpPr txBox="1"/>
          <p:nvPr/>
        </p:nvSpPr>
        <p:spPr>
          <a:xfrm>
            <a:off x="6963126" y="1397713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Négociation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exclusive</a:t>
            </a:r>
          </a:p>
        </p:txBody>
      </p:sp>
      <p:sp>
        <p:nvSpPr>
          <p:cNvPr id="109" name="Organigramme : Décision 108"/>
          <p:cNvSpPr/>
          <p:nvPr/>
        </p:nvSpPr>
        <p:spPr>
          <a:xfrm>
            <a:off x="1358098" y="2596275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cxnSp>
        <p:nvCxnSpPr>
          <p:cNvPr id="112" name="Connecteur droit 111"/>
          <p:cNvCxnSpPr>
            <a:stCxn id="178" idx="0"/>
            <a:endCxn id="109" idx="0"/>
          </p:cNvCxnSpPr>
          <p:nvPr/>
        </p:nvCxnSpPr>
        <p:spPr>
          <a:xfrm rot="5400000">
            <a:off x="1668660" y="2526320"/>
            <a:ext cx="138655" cy="1254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ctogone 117"/>
          <p:cNvSpPr/>
          <p:nvPr/>
        </p:nvSpPr>
        <p:spPr>
          <a:xfrm>
            <a:off x="2600909" y="2596274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Bloccus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6" name="Sous-titre 2"/>
          <p:cNvSpPr txBox="1">
            <a:spLocks/>
          </p:cNvSpPr>
          <p:nvPr/>
        </p:nvSpPr>
        <p:spPr>
          <a:xfrm>
            <a:off x="322016" y="2852072"/>
            <a:ext cx="1017767" cy="72601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</a:t>
            </a: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accord  </a:t>
            </a:r>
            <a:r>
              <a:rPr lang="fr-FR" sz="9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fr-FR" sz="9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 sur les </a:t>
            </a:r>
            <a:r>
              <a:rPr lang="fr-FR" sz="900" dirty="0" err="1" smtClean="0">
                <a:solidFill>
                  <a:schemeClr val="tx2">
                    <a:lumMod val="75000"/>
                  </a:schemeClr>
                </a:solidFill>
              </a:rPr>
              <a:t>modalites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 de la vente 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7" name="Sous-titre 2"/>
          <p:cNvSpPr txBox="1">
            <a:spLocks/>
          </p:cNvSpPr>
          <p:nvPr/>
        </p:nvSpPr>
        <p:spPr>
          <a:xfrm>
            <a:off x="322016" y="2602458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1" name="Sous-titre 2"/>
          <p:cNvSpPr txBox="1">
            <a:spLocks/>
          </p:cNvSpPr>
          <p:nvPr/>
        </p:nvSpPr>
        <p:spPr>
          <a:xfrm>
            <a:off x="1984013" y="3994633"/>
            <a:ext cx="1017767" cy="64313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Info-</a:t>
            </a: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memorandum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Liste de candidats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2" name="Sous-titre 2"/>
          <p:cNvSpPr txBox="1">
            <a:spLocks/>
          </p:cNvSpPr>
          <p:nvPr/>
        </p:nvSpPr>
        <p:spPr>
          <a:xfrm>
            <a:off x="1984013" y="3745018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5" name="Organigramme : Décision 144"/>
          <p:cNvSpPr/>
          <p:nvPr/>
        </p:nvSpPr>
        <p:spPr>
          <a:xfrm>
            <a:off x="3635896" y="3697958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sp>
        <p:nvSpPr>
          <p:cNvPr id="146" name="Octogone 145"/>
          <p:cNvSpPr/>
          <p:nvPr/>
        </p:nvSpPr>
        <p:spPr>
          <a:xfrm>
            <a:off x="4878707" y="3697957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48" name="Connecteur droit 147"/>
          <p:cNvCxnSpPr>
            <a:stCxn id="52" idx="3"/>
            <a:endCxn id="197" idx="2"/>
          </p:cNvCxnSpPr>
          <p:nvPr/>
        </p:nvCxnSpPr>
        <p:spPr>
          <a:xfrm>
            <a:off x="4009483" y="3197447"/>
            <a:ext cx="5606" cy="22186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Sous-titre 2"/>
          <p:cNvSpPr txBox="1">
            <a:spLocks/>
          </p:cNvSpPr>
          <p:nvPr/>
        </p:nvSpPr>
        <p:spPr>
          <a:xfrm>
            <a:off x="4372813" y="5090748"/>
            <a:ext cx="1017767" cy="50174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Memmorandum</a:t>
            </a: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Understanding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8" name="Sous-titre 2"/>
          <p:cNvSpPr txBox="1">
            <a:spLocks/>
          </p:cNvSpPr>
          <p:nvPr/>
        </p:nvSpPr>
        <p:spPr>
          <a:xfrm>
            <a:off x="4372813" y="4841134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62" name="Forme 161"/>
          <p:cNvCxnSpPr>
            <a:stCxn id="160" idx="1"/>
            <a:endCxn id="137" idx="0"/>
          </p:cNvCxnSpPr>
          <p:nvPr/>
        </p:nvCxnSpPr>
        <p:spPr>
          <a:xfrm rot="10800000" flipV="1">
            <a:off x="830901" y="2359260"/>
            <a:ext cx="776517" cy="243197"/>
          </a:xfrm>
          <a:prstGeom prst="bentConnector2">
            <a:avLst/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eur droit 163"/>
          <p:cNvCxnSpPr>
            <a:stCxn id="49" idx="3"/>
            <a:endCxn id="160" idx="2"/>
          </p:cNvCxnSpPr>
          <p:nvPr/>
        </p:nvCxnSpPr>
        <p:spPr>
          <a:xfrm>
            <a:off x="1737621" y="2130311"/>
            <a:ext cx="993" cy="206090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2" name="Groupe 191"/>
          <p:cNvGrpSpPr/>
          <p:nvPr/>
        </p:nvGrpSpPr>
        <p:grpSpPr>
          <a:xfrm>
            <a:off x="1607417" y="2336401"/>
            <a:ext cx="262393" cy="121219"/>
            <a:chOff x="1607417" y="2361438"/>
            <a:chExt cx="262393" cy="121219"/>
          </a:xfrm>
        </p:grpSpPr>
        <p:sp>
          <p:nvSpPr>
            <p:cNvPr id="160" name="Rectangle 159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78" name="Rectangle 177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96" name="Groupe 195"/>
          <p:cNvGrpSpPr/>
          <p:nvPr/>
        </p:nvGrpSpPr>
        <p:grpSpPr>
          <a:xfrm>
            <a:off x="3883892" y="3419315"/>
            <a:ext cx="262393" cy="121219"/>
            <a:chOff x="1607417" y="2361438"/>
            <a:chExt cx="262393" cy="121219"/>
          </a:xfrm>
        </p:grpSpPr>
        <p:sp>
          <p:nvSpPr>
            <p:cNvPr id="197" name="Rectangle 196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8" name="Rectangle 197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cxnSp>
        <p:nvCxnSpPr>
          <p:cNvPr id="202" name="Connecteur droit 201"/>
          <p:cNvCxnSpPr>
            <a:stCxn id="198" idx="0"/>
            <a:endCxn id="145" idx="0"/>
          </p:cNvCxnSpPr>
          <p:nvPr/>
        </p:nvCxnSpPr>
        <p:spPr>
          <a:xfrm rot="16200000" flipH="1">
            <a:off x="3936411" y="3619211"/>
            <a:ext cx="157424" cy="6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Forme 204"/>
          <p:cNvCxnSpPr>
            <a:stCxn id="142" idx="3"/>
            <a:endCxn id="198" idx="1"/>
          </p:cNvCxnSpPr>
          <p:nvPr/>
        </p:nvCxnSpPr>
        <p:spPr>
          <a:xfrm flipV="1">
            <a:off x="3001780" y="3501736"/>
            <a:ext cx="882112" cy="365371"/>
          </a:xfrm>
          <a:prstGeom prst="bentConnector3">
            <a:avLst>
              <a:gd name="adj1" fmla="val 50000"/>
            </a:avLst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cteur droit 208"/>
          <p:cNvCxnSpPr>
            <a:stCxn id="210" idx="2"/>
            <a:endCxn id="60" idx="1"/>
          </p:cNvCxnSpPr>
          <p:nvPr/>
        </p:nvCxnSpPr>
        <p:spPr>
          <a:xfrm rot="16200000" flipH="1">
            <a:off x="6158095" y="5249847"/>
            <a:ext cx="225125" cy="172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Organigramme : Décision 209"/>
          <p:cNvSpPr/>
          <p:nvPr/>
        </p:nvSpPr>
        <p:spPr>
          <a:xfrm>
            <a:off x="5890531" y="4776948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sp>
        <p:nvSpPr>
          <p:cNvPr id="211" name="Octogone 210"/>
          <p:cNvSpPr/>
          <p:nvPr/>
        </p:nvSpPr>
        <p:spPr>
          <a:xfrm>
            <a:off x="7133342" y="4776947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12" name="Connecteur droit 211"/>
          <p:cNvCxnSpPr>
            <a:stCxn id="56" idx="3"/>
            <a:endCxn id="215" idx="2"/>
          </p:cNvCxnSpPr>
          <p:nvPr/>
        </p:nvCxnSpPr>
        <p:spPr>
          <a:xfrm>
            <a:off x="6266909" y="4280361"/>
            <a:ext cx="2815" cy="22186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4" name="Groupe 213"/>
          <p:cNvGrpSpPr/>
          <p:nvPr/>
        </p:nvGrpSpPr>
        <p:grpSpPr>
          <a:xfrm>
            <a:off x="6138527" y="4502229"/>
            <a:ext cx="262393" cy="121219"/>
            <a:chOff x="1607417" y="2361438"/>
            <a:chExt cx="262393" cy="121219"/>
          </a:xfrm>
        </p:grpSpPr>
        <p:sp>
          <p:nvSpPr>
            <p:cNvPr id="215" name="Rectangle 214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cxnSp>
        <p:nvCxnSpPr>
          <p:cNvPr id="217" name="Connecteur droit 216"/>
          <p:cNvCxnSpPr>
            <a:stCxn id="216" idx="0"/>
            <a:endCxn id="210" idx="0"/>
          </p:cNvCxnSpPr>
          <p:nvPr/>
        </p:nvCxnSpPr>
        <p:spPr>
          <a:xfrm rot="16200000" flipH="1">
            <a:off x="6193008" y="4700163"/>
            <a:ext cx="153500" cy="6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Forme 204"/>
          <p:cNvCxnSpPr>
            <a:stCxn id="215" idx="1"/>
            <a:endCxn id="158" idx="3"/>
          </p:cNvCxnSpPr>
          <p:nvPr/>
        </p:nvCxnSpPr>
        <p:spPr>
          <a:xfrm rot="10800000" flipV="1">
            <a:off x="5390581" y="4525089"/>
            <a:ext cx="747947" cy="438134"/>
          </a:xfrm>
          <a:prstGeom prst="bentConnector3">
            <a:avLst>
              <a:gd name="adj1" fmla="val 50000"/>
            </a:avLst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Sous-titre 2"/>
          <p:cNvSpPr txBox="1">
            <a:spLocks/>
          </p:cNvSpPr>
          <p:nvPr/>
        </p:nvSpPr>
        <p:spPr>
          <a:xfrm>
            <a:off x="7355329" y="3858563"/>
            <a:ext cx="1017767" cy="58281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Due-diligences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Protocole de Cession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1" name="Sous-titre 2"/>
          <p:cNvSpPr txBox="1">
            <a:spLocks/>
          </p:cNvSpPr>
          <p:nvPr/>
        </p:nvSpPr>
        <p:spPr>
          <a:xfrm>
            <a:off x="7355329" y="3608949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32" name="Connecteur droit 231"/>
          <p:cNvCxnSpPr>
            <a:stCxn id="233" idx="2"/>
          </p:cNvCxnSpPr>
          <p:nvPr/>
        </p:nvCxnSpPr>
        <p:spPr>
          <a:xfrm rot="16200000" flipH="1">
            <a:off x="8445759" y="6322496"/>
            <a:ext cx="240846" cy="172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rganigramme : Décision 232"/>
          <p:cNvSpPr/>
          <p:nvPr/>
        </p:nvSpPr>
        <p:spPr>
          <a:xfrm>
            <a:off x="8186056" y="5841735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sp>
        <p:nvSpPr>
          <p:cNvPr id="234" name="Octogone 233"/>
          <p:cNvSpPr/>
          <p:nvPr/>
        </p:nvSpPr>
        <p:spPr>
          <a:xfrm>
            <a:off x="7342955" y="5841734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35" name="Connecteur droit 234"/>
          <p:cNvCxnSpPr>
            <a:stCxn id="60" idx="3"/>
            <a:endCxn id="238" idx="2"/>
          </p:cNvCxnSpPr>
          <p:nvPr/>
        </p:nvCxnSpPr>
        <p:spPr>
          <a:xfrm>
            <a:off x="8558224" y="5363275"/>
            <a:ext cx="7025" cy="22186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7" name="Groupe 236"/>
          <p:cNvGrpSpPr/>
          <p:nvPr/>
        </p:nvGrpSpPr>
        <p:grpSpPr>
          <a:xfrm>
            <a:off x="8434052" y="5585143"/>
            <a:ext cx="262393" cy="121219"/>
            <a:chOff x="1607417" y="2361438"/>
            <a:chExt cx="262393" cy="121219"/>
          </a:xfrm>
        </p:grpSpPr>
        <p:sp>
          <p:nvSpPr>
            <p:cNvPr id="238" name="Rectangle 237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cxnSp>
        <p:nvCxnSpPr>
          <p:cNvPr id="240" name="Connecteur droit 239"/>
          <p:cNvCxnSpPr>
            <a:stCxn id="239" idx="0"/>
            <a:endCxn id="233" idx="0"/>
          </p:cNvCxnSpPr>
          <p:nvPr/>
        </p:nvCxnSpPr>
        <p:spPr>
          <a:xfrm rot="16200000" flipH="1">
            <a:off x="8497597" y="5774013"/>
            <a:ext cx="135373" cy="6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Forme 204"/>
          <p:cNvCxnSpPr>
            <a:stCxn id="238" idx="3"/>
            <a:endCxn id="231" idx="3"/>
          </p:cNvCxnSpPr>
          <p:nvPr/>
        </p:nvCxnSpPr>
        <p:spPr>
          <a:xfrm flipH="1" flipV="1">
            <a:off x="8373096" y="3731038"/>
            <a:ext cx="323349" cy="1876965"/>
          </a:xfrm>
          <a:prstGeom prst="bentConnector3">
            <a:avLst>
              <a:gd name="adj1" fmla="val -70698"/>
            </a:avLst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ZoneTexte 254"/>
          <p:cNvSpPr txBox="1"/>
          <p:nvPr/>
        </p:nvSpPr>
        <p:spPr>
          <a:xfrm>
            <a:off x="8215086" y="6381075"/>
            <a:ext cx="773752" cy="29549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en-US" sz="11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Clossing</a:t>
            </a:r>
            <a:endParaRPr lang="en-US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67" name="Connecteur droit avec flèche 266"/>
          <p:cNvCxnSpPr/>
          <p:nvPr/>
        </p:nvCxnSpPr>
        <p:spPr>
          <a:xfrm>
            <a:off x="6646460" y="4954138"/>
            <a:ext cx="450376" cy="1588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necteur droit avec flèche 267"/>
          <p:cNvCxnSpPr/>
          <p:nvPr/>
        </p:nvCxnSpPr>
        <p:spPr>
          <a:xfrm>
            <a:off x="4408227" y="3875964"/>
            <a:ext cx="450376" cy="1588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necteur droit avec flèche 268"/>
          <p:cNvCxnSpPr/>
          <p:nvPr/>
        </p:nvCxnSpPr>
        <p:spPr>
          <a:xfrm>
            <a:off x="2129050" y="2770495"/>
            <a:ext cx="450376" cy="1588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Connecteur droit avec flèche 270"/>
          <p:cNvCxnSpPr>
            <a:stCxn id="233" idx="1"/>
          </p:cNvCxnSpPr>
          <p:nvPr/>
        </p:nvCxnSpPr>
        <p:spPr>
          <a:xfrm rot="10800000">
            <a:off x="7792872" y="6005016"/>
            <a:ext cx="393184" cy="17321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Rectangle 275"/>
          <p:cNvSpPr/>
          <p:nvPr/>
        </p:nvSpPr>
        <p:spPr>
          <a:xfrm>
            <a:off x="4121395" y="3244334"/>
            <a:ext cx="901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(4 Sem)</a:t>
            </a:r>
            <a:endParaRPr lang="fr-FR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399216" y="1027902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1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279" name="ZoneTexte 278"/>
          <p:cNvSpPr txBox="1"/>
          <p:nvPr/>
        </p:nvSpPr>
        <p:spPr>
          <a:xfrm>
            <a:off x="4590873" y="1027902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2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6608360" y="1027902"/>
            <a:ext cx="1635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3 </a:t>
            </a:r>
            <a:r>
              <a:rPr lang="fr-FR" sz="1000" dirty="0" smtClean="0"/>
              <a:t>(8 -16 Sem.)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1463</Words>
  <Application>Microsoft Office PowerPoint</Application>
  <PresentationFormat>Affichage à l'écran (4:3)</PresentationFormat>
  <Paragraphs>211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Proposition de Prestation pour la Mise en Valeur de la Participation de Soregies en Seolis</vt:lpstr>
      <vt:lpstr>Index</vt:lpstr>
      <vt:lpstr>1.- Antécédents et description des actives</vt:lpstr>
      <vt:lpstr>2.- Potentielles acheteurs… première approche (1/2)</vt:lpstr>
      <vt:lpstr>2.- Potentielles acheteurs… première approche (2/2)</vt:lpstr>
      <vt:lpstr>3.- Méthodes de Valorisations des actifs</vt:lpstr>
      <vt:lpstr>4.- Planning du Projet (1/3)</vt:lpstr>
      <vt:lpstr>4.- Planning du Projet (2/3)</vt:lpstr>
      <vt:lpstr>4.- Planning du Projet (3/3)</vt:lpstr>
      <vt:lpstr>5.- Proposition Commerciale</vt:lpstr>
      <vt:lpstr>6.- Team Project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14</cp:revision>
  <dcterms:created xsi:type="dcterms:W3CDTF">2010-11-12T08:24:40Z</dcterms:created>
  <dcterms:modified xsi:type="dcterms:W3CDTF">2010-11-20T14:53:17Z</dcterms:modified>
</cp:coreProperties>
</file>