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12/11/2010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12/11/2010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12/11/2010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12/11/2010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12/11/2010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12/11/2010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12/11/2010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12/11/2010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12/11/2010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12/11/2010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51720" y="2324323"/>
            <a:ext cx="5040560" cy="1847206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fr-FR" sz="3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Mise en Valeur de la Participation </a:t>
            </a:r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de </a:t>
            </a:r>
            <a:r>
              <a:rPr lang="fr-FR" sz="3200" dirty="0" err="1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Soregies</a:t>
            </a:r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en </a:t>
            </a:r>
            <a:r>
              <a:rPr lang="fr-FR" sz="3200" dirty="0" err="1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Seolis</a:t>
            </a:r>
            <a:endParaRPr lang="fr-FR" sz="32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/>
          </a:bodyPr>
          <a:lstStyle/>
          <a:p>
            <a:r>
              <a:rPr lang="fr-FR" sz="2400" dirty="0" smtClean="0"/>
              <a:t>Paris, 17 novembre 2010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2008" y="-27384"/>
            <a:ext cx="2843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en-US" sz="2800" dirty="0" smtClean="0"/>
              <a:t>Overview of ELD </a:t>
            </a:r>
            <a:r>
              <a:rPr lang="en-US" sz="2800" dirty="0" smtClean="0"/>
              <a:t>landscape from Utility Point of View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61" name="Connecteur droit 160"/>
          <p:cNvCxnSpPr/>
          <p:nvPr/>
        </p:nvCxnSpPr>
        <p:spPr>
          <a:xfrm>
            <a:off x="755576" y="5013176"/>
            <a:ext cx="78488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023" y="1268760"/>
            <a:ext cx="797242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5" name="ZoneTexte 16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.- Planning du Projet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mm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FV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/>
          </a:bodyPr>
          <a:lstStyle/>
          <a:p>
            <a:pPr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Index</a:t>
            </a:r>
            <a:endParaRPr lang="fr-FR" sz="28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Antécédents et description des actives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Stratégies pour mise en Valeur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Méthodes de Valorisations des actifs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Planning du Projet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Proposition Commercial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Team Project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1.- Antécédents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et description des actives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67544" y="1340769"/>
            <a:ext cx="8136904" cy="1224136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lIns="144000">
            <a:noAutofit/>
          </a:bodyPr>
          <a:lstStyle/>
          <a:p>
            <a:pPr marL="0" indent="0" algn="just">
              <a:buNone/>
            </a:pP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En 2007, en el momento de la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transformacion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a SAEML con la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creacion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Deux-Sevres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adquiere 15% de esta sociedad, quedando en manos del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Syndicat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Intercommunal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d’Electricité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Deux-Sevres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el 85%.  La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creacion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de este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partenariado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se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incribia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en un proyecto mas ambicioso de fusionar las actividades de distribución de ambas sociedades, para crear un importante actor en el mundo de las ELD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. El proyecto entra en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via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muerta un año después y, finalmente, el desencuentro entre ambas sociedades se concreta con el cambio nombre. A finales de 2008 la sociedad pasa a denominarse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Séolis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. Una vez apuradas todas las alternativas,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decide poner en valor su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participacion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en esta sociedad.</a:t>
            </a:r>
            <a:endParaRPr lang="es-ES_tradnl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AH</a:t>
            </a:r>
            <a:endParaRPr lang="fr-FR" sz="3200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6372200" y="5589240"/>
            <a:ext cx="2088232" cy="100811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141.000 Points de livraison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1.66 TWh acheminées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7.530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Km HTA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fr-FR" sz="1200" baseline="0" dirty="0" smtClean="0">
                <a:solidFill>
                  <a:schemeClr val="tx2">
                    <a:lumMod val="75000"/>
                  </a:schemeClr>
                </a:solidFill>
              </a:rPr>
              <a:t>5.254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Km BTA</a:t>
            </a: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3440" y="3436629"/>
            <a:ext cx="165618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4509120"/>
            <a:ext cx="1660773" cy="495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ous-titre 2"/>
          <p:cNvSpPr txBox="1">
            <a:spLocks/>
          </p:cNvSpPr>
          <p:nvPr/>
        </p:nvSpPr>
        <p:spPr>
          <a:xfrm>
            <a:off x="6372200" y="5085184"/>
            <a:ext cx="2088232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Gestionnaire du réseau de distribution</a:t>
            </a:r>
            <a:endParaRPr kumimoji="0" lang="fr-F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Connecteur en angle 12"/>
          <p:cNvCxnSpPr>
            <a:stCxn id="1026" idx="2"/>
            <a:endCxn id="1027" idx="0"/>
          </p:cNvCxnSpPr>
          <p:nvPr/>
        </p:nvCxnSpPr>
        <p:spPr>
          <a:xfrm rot="16200000" flipH="1">
            <a:off x="4932039" y="2022548"/>
            <a:ext cx="576064" cy="4397079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e 26"/>
          <p:cNvGrpSpPr/>
          <p:nvPr/>
        </p:nvGrpSpPr>
        <p:grpSpPr>
          <a:xfrm>
            <a:off x="897297" y="2780928"/>
            <a:ext cx="4032448" cy="666995"/>
            <a:chOff x="2339752" y="2564904"/>
            <a:chExt cx="4336855" cy="717346"/>
          </a:xfrm>
        </p:grpSpPr>
        <p:pic>
          <p:nvPicPr>
            <p:cNvPr id="15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96136" y="2564904"/>
              <a:ext cx="880471" cy="717346"/>
            </a:xfrm>
            <a:prstGeom prst="rect">
              <a:avLst/>
            </a:prstGeom>
            <a:noFill/>
          </p:spPr>
        </p:pic>
        <p:sp>
          <p:nvSpPr>
            <p:cNvPr id="16" name="Rectangle à coins arrondis 15"/>
            <p:cNvSpPr/>
            <p:nvPr/>
          </p:nvSpPr>
          <p:spPr>
            <a:xfrm>
              <a:off x="2339752" y="2636912"/>
              <a:ext cx="1296144" cy="57606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/>
                <a:t>SIEDS</a:t>
              </a:r>
              <a:endParaRPr lang="fr-FR" sz="1600" dirty="0"/>
            </a:p>
          </p:txBody>
        </p:sp>
        <p:cxnSp>
          <p:nvCxnSpPr>
            <p:cNvPr id="17" name="Connecteur en angle 16"/>
            <p:cNvCxnSpPr>
              <a:stCxn id="15" idx="1"/>
              <a:endCxn id="1026" idx="0"/>
            </p:cNvCxnSpPr>
            <p:nvPr/>
          </p:nvCxnSpPr>
          <p:spPr>
            <a:xfrm rot="10800000" flipV="1">
              <a:off x="4699320" y="2923576"/>
              <a:ext cx="1096816" cy="346526"/>
            </a:xfrm>
            <a:prstGeom prst="bentConnector2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en angle 17"/>
            <p:cNvCxnSpPr>
              <a:stCxn id="16" idx="3"/>
              <a:endCxn id="1026" idx="0"/>
            </p:cNvCxnSpPr>
            <p:nvPr/>
          </p:nvCxnSpPr>
          <p:spPr>
            <a:xfrm>
              <a:off x="3635896" y="2924944"/>
              <a:ext cx="1063423" cy="345159"/>
            </a:xfrm>
            <a:prstGeom prst="bentConnector2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ZoneTexte 23"/>
            <p:cNvSpPr txBox="1"/>
            <p:nvPr/>
          </p:nvSpPr>
          <p:spPr>
            <a:xfrm>
              <a:off x="3923928" y="2642348"/>
              <a:ext cx="576064" cy="28803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144000" tIns="45720" rIns="91440" bIns="45720" rtlCol="0">
              <a:noAutofit/>
            </a:bodyPr>
            <a:lstStyle/>
            <a:p>
              <a:pPr>
                <a:spcBef>
                  <a:spcPct val="20000"/>
                </a:spcBef>
              </a:pPr>
              <a:r>
                <a:rPr lang="fr-FR" sz="1200" dirty="0" smtClean="0">
                  <a:solidFill>
                    <a:schemeClr val="tx2">
                      <a:lumMod val="75000"/>
                    </a:schemeClr>
                  </a:solidFill>
                </a:rPr>
                <a:t>85%</a:t>
              </a:r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4932040" y="2642348"/>
              <a:ext cx="576064" cy="28803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144000" tIns="45720" rIns="91440" bIns="45720" rtlCol="0">
              <a:noAutofit/>
            </a:bodyPr>
            <a:lstStyle/>
            <a:p>
              <a:pPr>
                <a:spcBef>
                  <a:spcPct val="20000"/>
                </a:spcBef>
              </a:pPr>
              <a:r>
                <a:rPr lang="fr-FR" sz="1200" dirty="0" smtClean="0">
                  <a:solidFill>
                    <a:schemeClr val="tx2">
                      <a:lumMod val="75000"/>
                    </a:schemeClr>
                  </a:solidFill>
                </a:rPr>
                <a:t>15</a:t>
              </a:r>
              <a:r>
                <a:rPr lang="fr-FR" sz="1200" dirty="0" smtClean="0">
                  <a:solidFill>
                    <a:schemeClr val="tx2">
                      <a:lumMod val="75000"/>
                    </a:schemeClr>
                  </a:solidFill>
                </a:rPr>
                <a:t>%</a:t>
              </a:r>
            </a:p>
          </p:txBody>
        </p:sp>
      </p:grpSp>
      <p:sp>
        <p:nvSpPr>
          <p:cNvPr id="26" name="ZoneTexte 25"/>
          <p:cNvSpPr txBox="1"/>
          <p:nvPr/>
        </p:nvSpPr>
        <p:spPr>
          <a:xfrm>
            <a:off x="4860032" y="3933056"/>
            <a:ext cx="792088" cy="288032"/>
          </a:xfrm>
          <a:prstGeom prst="rect">
            <a:avLst/>
          </a:prstGeom>
          <a:noFill/>
          <a:ln>
            <a:noFill/>
          </a:ln>
        </p:spPr>
        <p:txBody>
          <a:bodyPr vert="horz" wrap="square" lIns="144000" tIns="45720" rIns="91440" bIns="45720" rtlCol="0">
            <a:noAutofit/>
          </a:bodyPr>
          <a:lstStyle/>
          <a:p>
            <a:pPr algn="ctr">
              <a:spcBef>
                <a:spcPct val="20000"/>
              </a:spcBef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100%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1" name="Sous-titre 2"/>
          <p:cNvSpPr txBox="1">
            <a:spLocks/>
          </p:cNvSpPr>
          <p:nvPr/>
        </p:nvSpPr>
        <p:spPr>
          <a:xfrm>
            <a:off x="611560" y="4365104"/>
            <a:ext cx="4824536" cy="936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indent="-180975" algn="ctr"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Fourniture de Electricité et Propane</a:t>
            </a:r>
          </a:p>
          <a:p>
            <a:pPr indent="-180975" algn="ctr"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Construction et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exploitation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du réseau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indent="-180975" algn="ctr"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Eclairage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public</a:t>
            </a:r>
          </a:p>
          <a:p>
            <a:pPr indent="-180975" algn="ctr"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Construction et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exploitation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du réseau de propane</a:t>
            </a:r>
          </a:p>
        </p:txBody>
      </p:sp>
      <p:sp>
        <p:nvSpPr>
          <p:cNvPr id="33" name="Sous-titre 2"/>
          <p:cNvSpPr txBox="1">
            <a:spLocks/>
          </p:cNvSpPr>
          <p:nvPr/>
        </p:nvSpPr>
        <p:spPr>
          <a:xfrm>
            <a:off x="611560" y="5301208"/>
            <a:ext cx="4824536" cy="115212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141.000 Clients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Elect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300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Clients Propane</a:t>
            </a: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246 Communes conventionnées pour éclairage publique</a:t>
            </a:r>
          </a:p>
          <a:p>
            <a:pPr marL="180975" lvl="0" indent="-180975">
              <a:spcBef>
                <a:spcPct val="20000"/>
              </a:spcBef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CA 177 M€ (2009)</a:t>
            </a:r>
          </a:p>
          <a:p>
            <a:pPr marL="180975" lvl="0" indent="-180975">
              <a:spcBef>
                <a:spcPct val="20000"/>
              </a:spcBef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350 Employés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180975" algn="l"/>
              </a:tabLst>
              <a:defRPr/>
            </a:pP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  <a:defRPr/>
            </a:pP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2.- Stratégies pour mise en Valeur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395536" y="1772817"/>
            <a:ext cx="4032448" cy="1944216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marL="0" indent="0">
              <a:buSzPct val="107000"/>
              <a:buFont typeface="Calibri" pitchFamily="34" charset="0"/>
              <a:buChar char="+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Positionnement dans le marché de masse Français</a:t>
            </a:r>
          </a:p>
          <a:p>
            <a:pPr marL="0" indent="0">
              <a:buSzPct val="107000"/>
              <a:buFont typeface="Calibri" pitchFamily="34" charset="0"/>
              <a:buChar char="+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Insigh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information </a:t>
            </a:r>
          </a:p>
          <a:p>
            <a:pPr marL="0" indent="0">
              <a:buSzPct val="107000"/>
              <a:buFont typeface="Calibri" pitchFamily="34" charset="0"/>
              <a:buChar char="+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French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touch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pour renouvellement des concessions hydrauliques</a:t>
            </a:r>
          </a:p>
          <a:p>
            <a:pPr marL="0" indent="0">
              <a:buSzPct val="107000"/>
              <a:buFont typeface="Calibri" pitchFamily="34" charset="0"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Participation minoritaire sans control</a:t>
            </a:r>
          </a:p>
          <a:p>
            <a:pPr marL="0" indent="0">
              <a:buSzPct val="107000"/>
              <a:buFont typeface="Calibri" pitchFamily="34" charset="0"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Manque de visibilité (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Inves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. Trop petit)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8" name="Ellipse 7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AH</a:t>
            </a:r>
            <a:endParaRPr lang="fr-FR" sz="3200" dirty="0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4644008" y="1772817"/>
            <a:ext cx="4032448" cy="201622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indent="-457200"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+ Revenues régulés et stables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SzPct val="107000"/>
              <a:buFont typeface="Calibri" pitchFamily="34" charset="0"/>
              <a:buChar char="+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SzPct val="107000"/>
              <a:buFont typeface="Calibri" pitchFamily="34" charset="0"/>
              <a:buChar char="+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SzPct val="107000"/>
              <a:buFont typeface="Calibri" pitchFamily="34" charset="0"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>
              <a:buSzPct val="107000"/>
              <a:buFont typeface="Calibri" pitchFamily="34" charset="0"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Manque de visibilité (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Inves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. Trop petit)</a:t>
            </a:r>
          </a:p>
          <a:p>
            <a:pPr marL="457200" indent="-457200">
              <a:buNone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marL="457200" indent="-457200"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395536" y="1412776"/>
            <a:ext cx="4032448" cy="36004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 anchor="ctr" anchorCtr="1">
            <a:noAutofit/>
          </a:bodyPr>
          <a:lstStyle/>
          <a:p>
            <a:pPr marL="457200" marR="0" lvl="0" indent="-45720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Utilities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4644008" y="1412776"/>
            <a:ext cx="4032448" cy="36004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 anchor="ctr" anchorCtr="1">
            <a:noAutofit/>
          </a:bodyPr>
          <a:lstStyle/>
          <a:p>
            <a:pPr marL="457200" marR="0" lvl="0" indent="-45720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Cible Fonds d’Investissement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>
            <a:off x="2051720" y="4581129"/>
            <a:ext cx="4032448" cy="19442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Sous-titre 2"/>
          <p:cNvSpPr txBox="1">
            <a:spLocks/>
          </p:cNvSpPr>
          <p:nvPr/>
        </p:nvSpPr>
        <p:spPr>
          <a:xfrm>
            <a:off x="2051720" y="4221088"/>
            <a:ext cx="4032448" cy="36004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 anchor="ctr" anchorCtr="1">
            <a:noAutofit/>
          </a:bodyPr>
          <a:lstStyle/>
          <a:p>
            <a:pPr marL="457200" marR="0" lvl="0" indent="-45720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Caisse de Dépôts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51520" y="443711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Vattenfall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251520" y="486916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Enel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3.- Méthodes de Valorisations des actifs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FV</a:t>
            </a:r>
            <a:endParaRPr lang="fr-FR" sz="3200" dirty="0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395536" y="1772816"/>
            <a:ext cx="4032448" cy="452596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4644008" y="1772816"/>
            <a:ext cx="4032448" cy="452596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395536" y="1196752"/>
            <a:ext cx="4032448" cy="57606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marR="0" lvl="0" indent="-45720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DCF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>
            <a:off x="4644008" y="1196752"/>
            <a:ext cx="4032448" cy="57606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marR="0" lvl="0" indent="-45720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Multiples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.- Planning du Projet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mm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FV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5.- Proposition Commercial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AH/FV</a:t>
            </a:r>
            <a:endParaRPr lang="fr-FR" sz="3200" dirty="0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1115616" y="1600200"/>
            <a:ext cx="6984776" cy="452596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mm</a:t>
            </a: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6.- Team Project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AH/FV</a:t>
            </a:r>
            <a:endParaRPr lang="fr-FR" sz="3200" dirty="0"/>
          </a:p>
        </p:txBody>
      </p:sp>
      <p:sp>
        <p:nvSpPr>
          <p:cNvPr id="9" name="Sous-titre 2"/>
          <p:cNvSpPr>
            <a:spLocks noGrp="1"/>
          </p:cNvSpPr>
          <p:nvPr>
            <p:ph idx="1"/>
          </p:nvPr>
        </p:nvSpPr>
        <p:spPr>
          <a:xfrm>
            <a:off x="1115616" y="1600201"/>
            <a:ext cx="6984776" cy="1972816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457200" indent="-457200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AHS Bio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1115616" y="3688432"/>
            <a:ext cx="6984776" cy="19728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FV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51720" y="2324323"/>
            <a:ext cx="5040560" cy="1847206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fr-FR" sz="3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Mise en Valeur de la Participation </a:t>
            </a:r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de </a:t>
            </a:r>
            <a:r>
              <a:rPr lang="fr-FR" sz="3200" dirty="0" err="1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Soregies</a:t>
            </a:r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en </a:t>
            </a:r>
            <a:r>
              <a:rPr lang="fr-FR" sz="3200" dirty="0" err="1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Seolis</a:t>
            </a:r>
            <a:endParaRPr lang="fr-FR" sz="32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/>
          </a:bodyPr>
          <a:lstStyle/>
          <a:p>
            <a:r>
              <a:rPr lang="fr-FR" sz="2400" dirty="0" smtClean="0"/>
              <a:t>Paris, 17 novembre 2010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2008" y="-27384"/>
            <a:ext cx="2843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438</Words>
  <Application>Microsoft Office PowerPoint</Application>
  <PresentationFormat>Affichage à l'écran (4:3)</PresentationFormat>
  <Paragraphs>118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Mise en Valeur de la Participation de Soregies en Seolis</vt:lpstr>
      <vt:lpstr>Index</vt:lpstr>
      <vt:lpstr>1.- Antécédents et description des actives</vt:lpstr>
      <vt:lpstr>2.- Stratégies pour mise en Valeur</vt:lpstr>
      <vt:lpstr>3.- Méthodes de Valorisations des actifs</vt:lpstr>
      <vt:lpstr>4.- Planning du Projet</vt:lpstr>
      <vt:lpstr>5.- Proposition Commercial</vt:lpstr>
      <vt:lpstr>6.- Team Project</vt:lpstr>
      <vt:lpstr>Mise en Valeur de la Participation de Soregies en Seolis</vt:lpstr>
      <vt:lpstr>Overview of ELD landscape from Utility Point of View</vt:lpstr>
      <vt:lpstr>4.- Planning du Projet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7</cp:revision>
  <dcterms:created xsi:type="dcterms:W3CDTF">2010-11-12T08:24:40Z</dcterms:created>
  <dcterms:modified xsi:type="dcterms:W3CDTF">2010-11-12T17:29:35Z</dcterms:modified>
</cp:coreProperties>
</file>