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307" r:id="rId2"/>
    <p:sldId id="308" r:id="rId3"/>
    <p:sldId id="301" r:id="rId4"/>
    <p:sldId id="309" r:id="rId5"/>
    <p:sldId id="305" r:id="rId6"/>
    <p:sldId id="306" r:id="rId7"/>
    <p:sldId id="303" r:id="rId8"/>
    <p:sldId id="304" r:id="rId9"/>
    <p:sldId id="310" r:id="rId10"/>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94629" autoAdjust="0"/>
  </p:normalViewPr>
  <p:slideViewPr>
    <p:cSldViewPr snapToGrid="0">
      <p:cViewPr>
        <p:scale>
          <a:sx n="100" d="100"/>
          <a:sy n="100" d="100"/>
        </p:scale>
        <p:origin x="-678" y="534"/>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31/03/2011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xmlns=""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31/03/2011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xmlns=""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3</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8</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31/03/2011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31/03/2011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31/03/2011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31/03/2011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31/03/2011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31/03/2011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31/03/2011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31/03/2011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31/03/2011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31/03/2011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Approche tactique de la négociation avec Séolis/SIEDS</a:t>
            </a: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1</a:t>
            </a:r>
            <a:r>
              <a:rPr lang="fr-FR" sz="2400" baseline="30000" dirty="0" smtClean="0"/>
              <a:t>er</a:t>
            </a:r>
            <a:r>
              <a:rPr lang="fr-FR" sz="2400" dirty="0" smtClean="0"/>
              <a:t> avril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extLst>
      <p:ext uri="{BB962C8B-B14F-4D97-AF65-F5344CB8AC3E}">
        <p14:creationId xmlns:p14="http://schemas.microsoft.com/office/powerpoint/2010/main" xmlns="" val="2464731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381126"/>
            <a:ext cx="6984776" cy="4745038"/>
          </a:xfrm>
          <a:noFill/>
          <a:ln>
            <a:solidFill>
              <a:schemeClr val="tx2">
                <a:lumMod val="75000"/>
              </a:schemeClr>
            </a:solidFill>
          </a:ln>
        </p:spPr>
        <p:txBody>
          <a:bodyPr lIns="144000">
            <a:noAutofit/>
          </a:bodyPr>
          <a:lstStyle/>
          <a:p>
            <a:pPr marL="457200" indent="-457200">
              <a:lnSpc>
                <a:spcPct val="150000"/>
              </a:lnSpc>
              <a:buFont typeface="+mj-lt"/>
              <a:buAutoNum type="arabicPeriod"/>
            </a:pPr>
            <a:r>
              <a:rPr lang="fr-FR" sz="2000" dirty="0">
                <a:solidFill>
                  <a:schemeClr val="tx2">
                    <a:lumMod val="75000"/>
                  </a:schemeClr>
                </a:solidFill>
              </a:rPr>
              <a:t>Présentation de la proposition de </a:t>
            </a:r>
            <a:r>
              <a:rPr lang="fr-FR" sz="2000" dirty="0" smtClean="0">
                <a:solidFill>
                  <a:schemeClr val="tx2">
                    <a:lumMod val="75000"/>
                  </a:schemeClr>
                </a:solidFill>
              </a:rPr>
              <a:t>Sorégies</a:t>
            </a:r>
            <a:endParaRPr lang="fr-FR" sz="2200" dirty="0" smtClean="0">
              <a:solidFill>
                <a:schemeClr val="tx2">
                  <a:lumMod val="75000"/>
                </a:schemeClr>
              </a:solidFill>
            </a:endParaRPr>
          </a:p>
          <a:p>
            <a:pPr marL="457200" indent="-457200">
              <a:lnSpc>
                <a:spcPct val="150000"/>
              </a:lnSpc>
              <a:buFont typeface="+mj-lt"/>
              <a:buAutoNum type="arabicPeriod"/>
            </a:pPr>
            <a:r>
              <a:rPr lang="fr-FR" sz="2000" dirty="0">
                <a:solidFill>
                  <a:schemeClr val="tx2">
                    <a:lumMod val="75000"/>
                  </a:schemeClr>
                </a:solidFill>
              </a:rPr>
              <a:t>Détail de la proposition </a:t>
            </a:r>
            <a:r>
              <a:rPr lang="fr-FR" sz="2000" dirty="0" smtClean="0">
                <a:solidFill>
                  <a:schemeClr val="tx2">
                    <a:lumMod val="75000"/>
                  </a:schemeClr>
                </a:solidFill>
              </a:rPr>
              <a:t>financière</a:t>
            </a:r>
          </a:p>
          <a:p>
            <a:pPr marL="457200" indent="-457200">
              <a:lnSpc>
                <a:spcPct val="150000"/>
              </a:lnSpc>
              <a:buFont typeface="+mj-lt"/>
              <a:buAutoNum type="arabicPeriod"/>
            </a:pPr>
            <a:r>
              <a:rPr lang="fr-FR" sz="2000" dirty="0" smtClean="0">
                <a:solidFill>
                  <a:schemeClr val="tx2">
                    <a:lumMod val="75000"/>
                  </a:schemeClr>
                </a:solidFill>
              </a:rPr>
              <a:t>Objections </a:t>
            </a:r>
            <a:r>
              <a:rPr lang="fr-FR" sz="2000" dirty="0">
                <a:solidFill>
                  <a:schemeClr val="tx2">
                    <a:lumMod val="75000"/>
                  </a:schemeClr>
                </a:solidFill>
              </a:rPr>
              <a:t>potentielles de Séolis</a:t>
            </a:r>
          </a:p>
          <a:p>
            <a:pPr marL="457200" indent="-457200">
              <a:lnSpc>
                <a:spcPct val="150000"/>
              </a:lnSpc>
              <a:buFont typeface="+mj-lt"/>
              <a:buAutoNum type="arabicPeriod"/>
            </a:pPr>
            <a:r>
              <a:rPr lang="fr-FR" sz="2000" dirty="0">
                <a:solidFill>
                  <a:schemeClr val="tx2">
                    <a:lumMod val="75000"/>
                  </a:schemeClr>
                </a:solidFill>
              </a:rPr>
              <a:t>Principes et séquence de </a:t>
            </a:r>
            <a:r>
              <a:rPr lang="fr-FR" sz="2000" dirty="0" smtClean="0">
                <a:solidFill>
                  <a:schemeClr val="tx2">
                    <a:lumMod val="75000"/>
                  </a:schemeClr>
                </a:solidFill>
              </a:rPr>
              <a:t>négociation</a:t>
            </a:r>
          </a:p>
          <a:p>
            <a:pPr marL="457200" indent="-457200">
              <a:lnSpc>
                <a:spcPct val="150000"/>
              </a:lnSpc>
              <a:buFont typeface="+mj-lt"/>
              <a:buAutoNum type="arabicPeriod"/>
            </a:pPr>
            <a:r>
              <a:rPr lang="fr-FR" sz="2000" dirty="0" smtClean="0">
                <a:solidFill>
                  <a:schemeClr val="tx2">
                    <a:lumMod val="75000"/>
                  </a:schemeClr>
                </a:solidFill>
              </a:rPr>
              <a:t>Prochaines étapes</a:t>
            </a:r>
          </a:p>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extLst>
      <p:ext uri="{BB962C8B-B14F-4D97-AF65-F5344CB8AC3E}">
        <p14:creationId xmlns:p14="http://schemas.microsoft.com/office/powerpoint/2010/main" xmlns="" val="1812045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1.- Présentation de la proposition de Sorégies (1/2)</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grpSp>
        <p:nvGrpSpPr>
          <p:cNvPr id="7" name="Groupe 6"/>
          <p:cNvGrpSpPr/>
          <p:nvPr/>
        </p:nvGrpSpPr>
        <p:grpSpPr>
          <a:xfrm>
            <a:off x="544890" y="1118936"/>
            <a:ext cx="7925730" cy="5510464"/>
            <a:chOff x="219075" y="1165271"/>
            <a:chExt cx="8556789" cy="6446424"/>
          </a:xfrm>
        </p:grpSpPr>
        <p:sp>
          <p:nvSpPr>
            <p:cNvPr id="8" name="ZoneTexte 7"/>
            <p:cNvSpPr txBox="1"/>
            <p:nvPr/>
          </p:nvSpPr>
          <p:spPr>
            <a:xfrm>
              <a:off x="219075" y="1165271"/>
              <a:ext cx="2202699" cy="64448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200" b="1" dirty="0" smtClean="0">
                  <a:solidFill>
                    <a:schemeClr val="tx2">
                      <a:lumMod val="75000"/>
                    </a:schemeClr>
                  </a:solidFill>
                </a:rPr>
                <a:t>La fusion </a:t>
              </a:r>
              <a:r>
                <a:rPr lang="fr-FR" sz="1200" b="1" u="sng" dirty="0" smtClean="0">
                  <a:solidFill>
                    <a:schemeClr val="tx2">
                      <a:lumMod val="75000"/>
                    </a:schemeClr>
                  </a:solidFill>
                </a:rPr>
                <a:t>Immédiate </a:t>
              </a:r>
              <a:r>
                <a:rPr lang="fr-FR" sz="1200" b="1" dirty="0" smtClean="0">
                  <a:solidFill>
                    <a:schemeClr val="tx2">
                      <a:lumMod val="75000"/>
                    </a:schemeClr>
                  </a:solidFill>
                </a:rPr>
                <a:t>n’est pas possible </a:t>
              </a:r>
            </a:p>
          </p:txBody>
        </p:sp>
        <p:sp>
          <p:nvSpPr>
            <p:cNvPr id="16" name="Sous-titre 2"/>
            <p:cNvSpPr txBox="1">
              <a:spLocks/>
            </p:cNvSpPr>
            <p:nvPr/>
          </p:nvSpPr>
          <p:spPr>
            <a:xfrm>
              <a:off x="2867025" y="1375704"/>
              <a:ext cx="1885950" cy="1872321"/>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300"/>
                </a:spcAft>
                <a:buClr>
                  <a:schemeClr val="tx2">
                    <a:lumMod val="50000"/>
                  </a:schemeClr>
                </a:buClr>
                <a:buSzPct val="120000"/>
                <a:buFont typeface="Wingdings" pitchFamily="2" charset="2"/>
                <a:buChar char="Ø"/>
              </a:pPr>
              <a:r>
                <a:rPr lang="fr-FR" sz="1000" dirty="0" smtClean="0">
                  <a:solidFill>
                    <a:schemeClr val="tx2">
                      <a:lumMod val="75000"/>
                    </a:schemeClr>
                  </a:solidFill>
                </a:rPr>
                <a:t>Historique</a:t>
              </a:r>
            </a:p>
            <a:p>
              <a:pPr marL="177800" lvl="1" indent="-177800">
                <a:spcAft>
                  <a:spcPts val="300"/>
                </a:spcAft>
                <a:buClr>
                  <a:schemeClr val="tx2">
                    <a:lumMod val="50000"/>
                  </a:schemeClr>
                </a:buClr>
                <a:buSzPct val="120000"/>
                <a:buFont typeface="Wingdings" pitchFamily="2" charset="2"/>
                <a:buChar char="Ø"/>
              </a:pPr>
              <a:r>
                <a:rPr kumimoji="0" lang="fr-FR" sz="1000" i="0" u="none" strike="noStrike" kern="1200" cap="none" spc="0" normalizeH="0" baseline="0" noProof="0" dirty="0" smtClean="0">
                  <a:ln>
                    <a:noFill/>
                  </a:ln>
                  <a:solidFill>
                    <a:schemeClr val="tx2">
                      <a:lumMod val="75000"/>
                    </a:schemeClr>
                  </a:solidFill>
                  <a:effectLst/>
                  <a:uLnTx/>
                  <a:uFillTx/>
                </a:rPr>
                <a:t>Parité</a:t>
              </a:r>
              <a:endParaRPr kumimoji="0" lang="fr-FR" sz="1000" i="0" u="none" strike="noStrike" kern="1200" cap="none" spc="0" normalizeH="0" noProof="0" dirty="0" smtClean="0">
                <a:ln>
                  <a:noFill/>
                </a:ln>
                <a:solidFill>
                  <a:schemeClr val="tx2">
                    <a:lumMod val="75000"/>
                  </a:schemeClr>
                </a:solidFill>
                <a:effectLst/>
                <a:uLnTx/>
                <a:uFillTx/>
              </a:endParaRPr>
            </a:p>
            <a:p>
              <a:pPr marL="177800" lvl="1" indent="-177800">
                <a:spcAft>
                  <a:spcPts val="300"/>
                </a:spcAft>
                <a:buClr>
                  <a:schemeClr val="tx2">
                    <a:lumMod val="50000"/>
                  </a:schemeClr>
                </a:buClr>
                <a:buSzPct val="120000"/>
                <a:buFont typeface="Wingdings" pitchFamily="2" charset="2"/>
                <a:buChar char="Ø"/>
              </a:pPr>
              <a:r>
                <a:rPr lang="fr-FR" sz="1000" baseline="0" dirty="0" smtClean="0">
                  <a:solidFill>
                    <a:schemeClr val="tx2">
                      <a:lumMod val="75000"/>
                    </a:schemeClr>
                  </a:solidFill>
                </a:rPr>
                <a:t>Stratégie</a:t>
              </a:r>
            </a:p>
            <a:p>
              <a:pPr marL="177800" lvl="1" indent="-177800">
                <a:spcAft>
                  <a:spcPts val="300"/>
                </a:spcAft>
                <a:buClr>
                  <a:schemeClr val="tx2">
                    <a:lumMod val="50000"/>
                  </a:schemeClr>
                </a:buClr>
                <a:buSzPct val="120000"/>
                <a:buFont typeface="Wingdings" pitchFamily="2" charset="2"/>
                <a:buChar char="Ø"/>
              </a:pPr>
              <a:r>
                <a:rPr lang="fr-FR" sz="1000" baseline="0" dirty="0" smtClean="0">
                  <a:solidFill>
                    <a:schemeClr val="tx2">
                      <a:lumMod val="75000"/>
                    </a:schemeClr>
                  </a:solidFill>
                </a:rPr>
                <a:t>Périmètre du</a:t>
              </a:r>
              <a:r>
                <a:rPr lang="fr-FR" sz="1000" dirty="0" smtClean="0">
                  <a:solidFill>
                    <a:schemeClr val="tx2">
                      <a:lumMod val="75000"/>
                    </a:schemeClr>
                  </a:solidFill>
                </a:rPr>
                <a:t> business</a:t>
              </a:r>
            </a:p>
            <a:p>
              <a:pPr marL="358775" lvl="2" indent="-1778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Production</a:t>
              </a:r>
            </a:p>
            <a:p>
              <a:pPr marL="358775" lvl="2" indent="-1778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Réseaux</a:t>
              </a:r>
            </a:p>
            <a:p>
              <a:pPr marL="358775" lvl="2" indent="-1778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Renouvelables</a:t>
              </a:r>
            </a:p>
            <a:p>
              <a:pPr marL="177800" lvl="1" indent="-177800">
                <a:spcAft>
                  <a:spcPts val="300"/>
                </a:spcAft>
                <a:buClr>
                  <a:schemeClr val="tx2">
                    <a:lumMod val="50000"/>
                  </a:schemeClr>
                </a:buClr>
                <a:buSzPct val="120000"/>
                <a:buFont typeface="Wingdings" pitchFamily="2" charset="2"/>
                <a:buChar char="Ø"/>
              </a:pPr>
              <a:r>
                <a:rPr lang="fr-FR" sz="1000" dirty="0" smtClean="0">
                  <a:solidFill>
                    <a:schemeClr val="tx2">
                      <a:lumMod val="75000"/>
                    </a:schemeClr>
                  </a:solidFill>
                </a:rPr>
                <a:t>Autres</a:t>
              </a:r>
            </a:p>
            <a:p>
              <a:pPr marL="177800" lvl="1" indent="-177800">
                <a:buClr>
                  <a:srgbClr val="00B050"/>
                </a:buClr>
                <a:buSzPct val="120000"/>
                <a:buFont typeface="Calibri" pitchFamily="34" charset="0"/>
                <a:buChar char="+"/>
              </a:pPr>
              <a:endParaRPr kumimoji="0" lang="fr-FR" sz="120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2182145"/>
              <a:ext cx="2031216" cy="287131"/>
            </a:xfrm>
            <a:prstGeom prst="rect">
              <a:avLst/>
            </a:prstGeom>
            <a:noFill/>
            <a:ln>
              <a:noFill/>
            </a:ln>
          </p:spPr>
          <p:txBody>
            <a:bodyPr vert="horz" lIns="144000" tIns="45720" rIns="91440" bIns="45720" rtlCol="0">
              <a:noAutofit/>
            </a:bodyPr>
            <a:lstStyle/>
            <a:p>
              <a:pPr marL="360363" lvl="1" indent="-342900"/>
              <a:endParaRPr lang="fr-FR" sz="1400" dirty="0" smtClean="0">
                <a:solidFill>
                  <a:schemeClr val="tx2">
                    <a:lumMod val="75000"/>
                  </a:schemeClr>
                </a:solidFill>
              </a:endParaRPr>
            </a:p>
          </p:txBody>
        </p:sp>
        <p:sp>
          <p:nvSpPr>
            <p:cNvPr id="39" name="ZoneTexte 38"/>
            <p:cNvSpPr txBox="1"/>
            <p:nvPr/>
          </p:nvSpPr>
          <p:spPr>
            <a:xfrm>
              <a:off x="7513747" y="2113810"/>
              <a:ext cx="1262117" cy="422466"/>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600" dirty="0" smtClean="0">
                  <a:solidFill>
                    <a:srgbClr val="FF0000"/>
                  </a:solidFill>
                </a:rPr>
                <a:t>Statu Quo</a:t>
              </a:r>
              <a:endParaRPr lang="fr-FR" sz="1600" dirty="0">
                <a:solidFill>
                  <a:srgbClr val="FF0000"/>
                </a:solidFill>
              </a:endParaRPr>
            </a:p>
          </p:txBody>
        </p:sp>
        <p:sp>
          <p:nvSpPr>
            <p:cNvPr id="13" name="ZoneTexte 12"/>
            <p:cNvSpPr txBox="1"/>
            <p:nvPr/>
          </p:nvSpPr>
          <p:spPr>
            <a:xfrm>
              <a:off x="244100" y="1792434"/>
              <a:ext cx="2152649"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900" b="1" dirty="0" smtClean="0">
                  <a:solidFill>
                    <a:schemeClr val="tx2">
                      <a:lumMod val="75000"/>
                    </a:schemeClr>
                  </a:solidFill>
                </a:rPr>
                <a:t>(Pour y parvenir, des accords sur le fond et la forme de la fusion sont nécessaires)</a:t>
              </a:r>
            </a:p>
          </p:txBody>
        </p:sp>
        <p:sp>
          <p:nvSpPr>
            <p:cNvPr id="14" name="Flèche vers le bas 13"/>
            <p:cNvSpPr/>
            <p:nvPr/>
          </p:nvSpPr>
          <p:spPr>
            <a:xfrm>
              <a:off x="439755" y="2476976"/>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en angle 17"/>
            <p:cNvCxnSpPr>
              <a:stCxn id="8" idx="3"/>
              <a:endCxn id="16" idx="1"/>
            </p:cNvCxnSpPr>
            <p:nvPr/>
          </p:nvCxnSpPr>
          <p:spPr>
            <a:xfrm>
              <a:off x="2421774" y="1487511"/>
              <a:ext cx="445251" cy="824354"/>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219075" y="2797990"/>
              <a:ext cx="2202699" cy="71836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200" b="1" dirty="0" smtClean="0">
                  <a:solidFill>
                    <a:schemeClr val="tx2">
                      <a:lumMod val="75000"/>
                    </a:schemeClr>
                  </a:solidFill>
                </a:rPr>
                <a:t>Le croisement de participations présente les mêmes inconvénients</a:t>
              </a:r>
            </a:p>
          </p:txBody>
        </p:sp>
        <p:sp>
          <p:nvSpPr>
            <p:cNvPr id="20" name="ZoneTexte 19"/>
            <p:cNvSpPr txBox="1"/>
            <p:nvPr/>
          </p:nvSpPr>
          <p:spPr>
            <a:xfrm>
              <a:off x="244100" y="3492584"/>
              <a:ext cx="2152649"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900" b="1" dirty="0" smtClean="0">
                  <a:solidFill>
                    <a:schemeClr val="tx2">
                      <a:lumMod val="75000"/>
                    </a:schemeClr>
                  </a:solidFill>
                </a:rPr>
                <a:t>(les discussions sur la parité, le périmètre et la stratégie son </a:t>
              </a:r>
              <a:r>
                <a:rPr lang="fr-FR" sz="900" b="1" dirty="0">
                  <a:solidFill>
                    <a:schemeClr val="tx2">
                      <a:lumMod val="75000"/>
                    </a:schemeClr>
                  </a:solidFill>
                </a:rPr>
                <a:t>é</a:t>
              </a:r>
              <a:r>
                <a:rPr lang="fr-FR" sz="900" b="1" dirty="0" smtClean="0">
                  <a:solidFill>
                    <a:schemeClr val="tx2">
                      <a:lumMod val="75000"/>
                    </a:schemeClr>
                  </a:solidFill>
                </a:rPr>
                <a:t>galement nécessaires)</a:t>
              </a:r>
            </a:p>
          </p:txBody>
        </p:sp>
        <p:cxnSp>
          <p:nvCxnSpPr>
            <p:cNvPr id="22" name="Connecteur en angle 21"/>
            <p:cNvCxnSpPr>
              <a:stCxn id="19" idx="3"/>
              <a:endCxn id="16" idx="1"/>
            </p:cNvCxnSpPr>
            <p:nvPr/>
          </p:nvCxnSpPr>
          <p:spPr>
            <a:xfrm flipV="1">
              <a:off x="2421774" y="2311865"/>
              <a:ext cx="445251" cy="845310"/>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5076166" y="2055556"/>
              <a:ext cx="1337050"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1100" b="1" dirty="0" smtClean="0">
                  <a:solidFill>
                    <a:schemeClr val="tx2">
                      <a:lumMod val="75000"/>
                    </a:schemeClr>
                  </a:solidFill>
                </a:rPr>
                <a:t>Blocage Probable du  Processus</a:t>
              </a:r>
            </a:p>
          </p:txBody>
        </p:sp>
        <p:cxnSp>
          <p:nvCxnSpPr>
            <p:cNvPr id="27" name="Connecteur en angle 26"/>
            <p:cNvCxnSpPr>
              <a:stCxn id="16" idx="3"/>
              <a:endCxn id="23" idx="1"/>
            </p:cNvCxnSpPr>
            <p:nvPr/>
          </p:nvCxnSpPr>
          <p:spPr>
            <a:xfrm flipV="1">
              <a:off x="4752975" y="2311864"/>
              <a:ext cx="323191" cy="1"/>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pic>
          <p:nvPicPr>
            <p:cNvPr id="28"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36407" y="1964117"/>
              <a:ext cx="798527" cy="6954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29" name="Connecteur en angle 28"/>
            <p:cNvCxnSpPr>
              <a:stCxn id="23" idx="3"/>
              <a:endCxn id="28" idx="1"/>
            </p:cNvCxnSpPr>
            <p:nvPr/>
          </p:nvCxnSpPr>
          <p:spPr>
            <a:xfrm>
              <a:off x="6413216" y="2311864"/>
              <a:ext cx="323191" cy="1"/>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41" name="Flèche vers le bas 40"/>
            <p:cNvSpPr/>
            <p:nvPr/>
          </p:nvSpPr>
          <p:spPr>
            <a:xfrm>
              <a:off x="439755" y="4219940"/>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ZoneTexte 43"/>
            <p:cNvSpPr txBox="1"/>
            <p:nvPr/>
          </p:nvSpPr>
          <p:spPr>
            <a:xfrm>
              <a:off x="240847" y="4579949"/>
              <a:ext cx="2202699" cy="64448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200" b="1" dirty="0" smtClean="0">
                  <a:solidFill>
                    <a:schemeClr val="tx2">
                      <a:lumMod val="75000"/>
                    </a:schemeClr>
                  </a:solidFill>
                </a:rPr>
                <a:t>Retour à une situation neutre</a:t>
              </a:r>
            </a:p>
          </p:txBody>
        </p:sp>
        <p:sp>
          <p:nvSpPr>
            <p:cNvPr id="45" name="ZoneTexte 44"/>
            <p:cNvSpPr txBox="1"/>
            <p:nvPr/>
          </p:nvSpPr>
          <p:spPr>
            <a:xfrm>
              <a:off x="265872" y="5200653"/>
              <a:ext cx="2152649"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900" b="1" dirty="0" smtClean="0">
                  <a:solidFill>
                    <a:schemeClr val="tx2">
                      <a:lumMod val="75000"/>
                    </a:schemeClr>
                  </a:solidFill>
                </a:rPr>
                <a:t>(seul chemin possible afin de reconstruire une relation de </a:t>
              </a:r>
              <a:r>
                <a:rPr lang="fr-FR" sz="900" b="1" dirty="0">
                  <a:solidFill>
                    <a:schemeClr val="tx2">
                      <a:lumMod val="75000"/>
                    </a:schemeClr>
                  </a:solidFill>
                </a:rPr>
                <a:t>confiance à moyen </a:t>
              </a:r>
              <a:r>
                <a:rPr lang="fr-FR" sz="900" b="1" dirty="0" smtClean="0">
                  <a:solidFill>
                    <a:schemeClr val="tx2">
                      <a:lumMod val="75000"/>
                    </a:schemeClr>
                  </a:solidFill>
                </a:rPr>
                <a:t>terme)</a:t>
              </a:r>
            </a:p>
          </p:txBody>
        </p:sp>
        <p:sp>
          <p:nvSpPr>
            <p:cNvPr id="48" name="ZoneTexte 47"/>
            <p:cNvSpPr txBox="1"/>
            <p:nvPr/>
          </p:nvSpPr>
          <p:spPr>
            <a:xfrm>
              <a:off x="3140482" y="4878855"/>
              <a:ext cx="1337050"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1200" b="1" dirty="0" smtClean="0">
                  <a:solidFill>
                    <a:schemeClr val="tx2">
                      <a:lumMod val="75000"/>
                    </a:schemeClr>
                  </a:solidFill>
                </a:rPr>
                <a:t>Vente des 15% de Séolis</a:t>
              </a:r>
            </a:p>
          </p:txBody>
        </p:sp>
        <p:sp>
          <p:nvSpPr>
            <p:cNvPr id="52" name="Sous-titre 2"/>
            <p:cNvSpPr txBox="1">
              <a:spLocks/>
            </p:cNvSpPr>
            <p:nvPr/>
          </p:nvSpPr>
          <p:spPr>
            <a:xfrm>
              <a:off x="5337075" y="3905157"/>
              <a:ext cx="2987528" cy="2460013"/>
            </a:xfrm>
            <a:prstGeom prst="rect">
              <a:avLst/>
            </a:prstGeom>
            <a:noFill/>
            <a:ln>
              <a:solidFill>
                <a:schemeClr val="tx2">
                  <a:lumMod val="75000"/>
                </a:schemeClr>
              </a:solidFill>
            </a:ln>
          </p:spPr>
          <p:txBody>
            <a:bodyPr vert="horz" lIns="144000" tIns="45720" rIns="91440" bIns="45720" rtlCol="0">
              <a:noAutofit/>
            </a:bodyPr>
            <a:lstStyle/>
            <a:p>
              <a:pPr marL="228600" lvl="1" indent="-228600">
                <a:spcAft>
                  <a:spcPts val="300"/>
                </a:spcAft>
                <a:buClr>
                  <a:schemeClr val="tx2">
                    <a:lumMod val="50000"/>
                  </a:schemeClr>
                </a:buClr>
                <a:buSzPct val="120000"/>
                <a:buFont typeface="+mj-lt"/>
                <a:buAutoNum type="arabicPeriod"/>
              </a:pPr>
              <a:r>
                <a:rPr lang="fr-FR" sz="1000" dirty="0" smtClean="0">
                  <a:solidFill>
                    <a:schemeClr val="tx2">
                      <a:lumMod val="75000"/>
                    </a:schemeClr>
                  </a:solidFill>
                </a:rPr>
                <a:t>Vente à </a:t>
              </a:r>
              <a:r>
                <a:rPr lang="fr-FR" sz="1000" dirty="0" err="1" smtClean="0">
                  <a:solidFill>
                    <a:schemeClr val="tx2">
                      <a:lumMod val="75000"/>
                    </a:schemeClr>
                  </a:solidFill>
                </a:rPr>
                <a:t>Sieds</a:t>
              </a:r>
              <a:r>
                <a:rPr lang="fr-FR" sz="1000" dirty="0" smtClean="0">
                  <a:solidFill>
                    <a:schemeClr val="tx2">
                      <a:lumMod val="75000"/>
                    </a:schemeClr>
                  </a:solidFill>
                </a:rPr>
                <a:t>/Séolis</a:t>
              </a:r>
            </a:p>
            <a:p>
              <a:pPr marL="228600" lvl="1" indent="-228600">
                <a:spcAft>
                  <a:spcPts val="300"/>
                </a:spcAft>
                <a:buClr>
                  <a:schemeClr val="tx2">
                    <a:lumMod val="50000"/>
                  </a:schemeClr>
                </a:buClr>
                <a:buSzPct val="120000"/>
                <a:buFont typeface="+mj-lt"/>
                <a:buAutoNum type="arabicPeriod"/>
              </a:pPr>
              <a:r>
                <a:rPr lang="fr-FR" sz="1000" dirty="0" smtClean="0">
                  <a:solidFill>
                    <a:schemeClr val="tx2">
                      <a:lumMod val="75000"/>
                    </a:schemeClr>
                  </a:solidFill>
                </a:rPr>
                <a:t>Prix de Vente:</a:t>
              </a:r>
            </a:p>
            <a:p>
              <a:pPr marL="454025" lvl="1" indent="-2286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Valeur de l’Investissement (10.8 M€)</a:t>
              </a:r>
            </a:p>
            <a:p>
              <a:pPr marL="454025" lvl="1" indent="-2286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Rémunération du capital investi</a:t>
              </a:r>
            </a:p>
            <a:p>
              <a:pPr marL="454025" lvl="1" indent="-2286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Coûts de portage</a:t>
              </a:r>
            </a:p>
            <a:p>
              <a:pPr marL="228600" lvl="1" indent="-228600">
                <a:spcAft>
                  <a:spcPts val="300"/>
                </a:spcAft>
                <a:buClr>
                  <a:schemeClr val="tx2">
                    <a:lumMod val="50000"/>
                  </a:schemeClr>
                </a:buClr>
                <a:buSzPct val="120000"/>
                <a:buFont typeface="+mj-lt"/>
                <a:buAutoNum type="arabicPeriod" startAt="3"/>
              </a:pPr>
              <a:r>
                <a:rPr lang="fr-FR" sz="1000" dirty="0" smtClean="0">
                  <a:solidFill>
                    <a:schemeClr val="tx2">
                      <a:lumMod val="75000"/>
                    </a:schemeClr>
                  </a:solidFill>
                </a:rPr>
                <a:t>Clause de Rétrocession: partage de la plus-value en cas de vente a un tiers</a:t>
              </a:r>
            </a:p>
            <a:p>
              <a:pPr marL="228600" lvl="1" indent="-228600">
                <a:spcAft>
                  <a:spcPts val="300"/>
                </a:spcAft>
                <a:buClr>
                  <a:schemeClr val="tx2">
                    <a:lumMod val="50000"/>
                  </a:schemeClr>
                </a:buClr>
                <a:buSzPct val="120000"/>
                <a:buFont typeface="+mj-lt"/>
                <a:buAutoNum type="arabicPeriod" startAt="3"/>
              </a:pPr>
              <a:r>
                <a:rPr lang="fr-FR" sz="1000" dirty="0" smtClean="0">
                  <a:solidFill>
                    <a:schemeClr val="tx2">
                      <a:lumMod val="75000"/>
                    </a:schemeClr>
                  </a:solidFill>
                </a:rPr>
                <a:t>Gestion commune du processus au niveau</a:t>
              </a:r>
              <a:r>
                <a:rPr lang="fr-FR" sz="1000" dirty="0">
                  <a:solidFill>
                    <a:schemeClr val="tx2">
                      <a:lumMod val="75000"/>
                    </a:schemeClr>
                  </a:solidFill>
                </a:rPr>
                <a:t> </a:t>
              </a:r>
              <a:r>
                <a:rPr lang="fr-FR" sz="1000" dirty="0" smtClean="0">
                  <a:solidFill>
                    <a:schemeClr val="tx2">
                      <a:lumMod val="75000"/>
                    </a:schemeClr>
                  </a:solidFill>
                </a:rPr>
                <a:t>des Syndicats, des représentants du personnel,  des forces politiques et de l’opinion publique en général</a:t>
              </a:r>
            </a:p>
            <a:p>
              <a:pPr marL="177800" lvl="1" indent="-177800">
                <a:buClr>
                  <a:srgbClr val="00B050"/>
                </a:buClr>
                <a:buSzPct val="120000"/>
                <a:buFont typeface="Calibri" pitchFamily="34" charset="0"/>
                <a:buChar char="+"/>
              </a:pPr>
              <a:endParaRPr kumimoji="0" lang="fr-FR" sz="120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53" name="ZoneTexte 52"/>
            <p:cNvSpPr txBox="1"/>
            <p:nvPr/>
          </p:nvSpPr>
          <p:spPr>
            <a:xfrm>
              <a:off x="5337406" y="3657607"/>
              <a:ext cx="1407242" cy="252485"/>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1200" b="1" dirty="0" smtClean="0">
                  <a:solidFill>
                    <a:schemeClr val="tx2">
                      <a:lumMod val="75000"/>
                    </a:schemeClr>
                  </a:solidFill>
                </a:rPr>
                <a:t>Proposition</a:t>
              </a:r>
            </a:p>
          </p:txBody>
        </p:sp>
        <p:sp>
          <p:nvSpPr>
            <p:cNvPr id="54" name="ZoneTexte 53"/>
            <p:cNvSpPr txBox="1"/>
            <p:nvPr/>
          </p:nvSpPr>
          <p:spPr>
            <a:xfrm>
              <a:off x="240847" y="6022279"/>
              <a:ext cx="2202699" cy="64448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200" b="1" dirty="0" smtClean="0">
                  <a:solidFill>
                    <a:schemeClr val="tx2">
                      <a:lumMod val="75000"/>
                    </a:schemeClr>
                  </a:solidFill>
                </a:rPr>
                <a:t>Eventuelle réouverture des discussions sur la fusion</a:t>
              </a:r>
            </a:p>
          </p:txBody>
        </p:sp>
        <p:cxnSp>
          <p:nvCxnSpPr>
            <p:cNvPr id="55" name="Connecteur en angle 54"/>
            <p:cNvCxnSpPr>
              <a:stCxn id="44" idx="3"/>
              <a:endCxn id="48" idx="1"/>
            </p:cNvCxnSpPr>
            <p:nvPr/>
          </p:nvCxnSpPr>
          <p:spPr>
            <a:xfrm>
              <a:off x="2443546" y="4902189"/>
              <a:ext cx="696936" cy="232974"/>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58" name="Connecteur en angle 57"/>
            <p:cNvCxnSpPr>
              <a:stCxn id="48" idx="2"/>
              <a:endCxn id="54" idx="3"/>
            </p:cNvCxnSpPr>
            <p:nvPr/>
          </p:nvCxnSpPr>
          <p:spPr>
            <a:xfrm rot="5400000">
              <a:off x="2649753" y="5185265"/>
              <a:ext cx="953048" cy="1365461"/>
            </a:xfrm>
            <a:prstGeom prst="bentConnector2">
              <a:avLst/>
            </a:prstGeom>
            <a:ln w="6350">
              <a:prstDash val="dash"/>
              <a:tailEnd type="stealth"/>
            </a:ln>
          </p:spPr>
          <p:style>
            <a:lnRef idx="1">
              <a:schemeClr val="accent1"/>
            </a:lnRef>
            <a:fillRef idx="0">
              <a:schemeClr val="accent1"/>
            </a:fillRef>
            <a:effectRef idx="0">
              <a:schemeClr val="accent1"/>
            </a:effectRef>
            <a:fontRef idx="minor">
              <a:schemeClr val="tx1"/>
            </a:fontRef>
          </p:style>
        </p:cxnSp>
        <p:cxnSp>
          <p:nvCxnSpPr>
            <p:cNvPr id="61" name="Connecteur en angle 60"/>
            <p:cNvCxnSpPr>
              <a:stCxn id="48" idx="3"/>
              <a:endCxn id="52" idx="1"/>
            </p:cNvCxnSpPr>
            <p:nvPr/>
          </p:nvCxnSpPr>
          <p:spPr>
            <a:xfrm>
              <a:off x="4477532" y="5135163"/>
              <a:ext cx="859543" cy="1"/>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265872" y="6626936"/>
              <a:ext cx="2152649" cy="984759"/>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900" b="1" dirty="0" smtClean="0">
                  <a:solidFill>
                    <a:schemeClr val="tx2">
                      <a:lumMod val="75000"/>
                    </a:schemeClr>
                  </a:solidFill>
                </a:rPr>
                <a:t>(Un point majeur à évaluer est la communication autour de la fusion, et notamment s’il est opportun de laisser la porte ouverte à des discussions ultérieures, une fois la cession de la participation </a:t>
              </a:r>
              <a:r>
                <a:rPr lang="fr-FR" sz="900" b="1" dirty="0" smtClean="0">
                  <a:solidFill>
                    <a:schemeClr val="tx2">
                      <a:lumMod val="75000"/>
                    </a:schemeClr>
                  </a:solidFill>
                </a:rPr>
                <a:t>effectuée</a:t>
              </a:r>
              <a:r>
                <a:rPr lang="fr-FR" sz="900" b="1" dirty="0" smtClean="0">
                  <a:solidFill>
                    <a:schemeClr val="tx2">
                      <a:lumMod val="75000"/>
                    </a:schemeClr>
                  </a:solidFill>
                </a:rPr>
                <a:t>)</a:t>
              </a:r>
              <a:endParaRPr lang="fr-FR" sz="900" b="1" dirty="0" smtClean="0">
                <a:solidFill>
                  <a:schemeClr val="tx2">
                    <a:lumMod val="75000"/>
                  </a:schemeClr>
                </a:solidFill>
              </a:endParaRPr>
            </a:p>
          </p:txBody>
        </p:sp>
      </p:grpSp>
      <p:sp>
        <p:nvSpPr>
          <p:cNvPr id="33" name="ZoneTexte 32"/>
          <p:cNvSpPr txBox="1"/>
          <p:nvPr/>
        </p:nvSpPr>
        <p:spPr>
          <a:xfrm>
            <a:off x="5391149" y="5810250"/>
            <a:ext cx="3376389" cy="63203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200" dirty="0" smtClean="0">
                <a:solidFill>
                  <a:schemeClr val="tx2">
                    <a:lumMod val="75000"/>
                  </a:schemeClr>
                </a:solidFill>
              </a:rPr>
              <a:t>Nous préconisons présenter la proposition complète dans la première rencontre avec Séolis.</a:t>
            </a:r>
            <a:endParaRPr lang="fr-FR" sz="1200" dirty="0">
              <a:solidFill>
                <a:schemeClr val="tx2">
                  <a:lumMod val="75000"/>
                </a:schemeClr>
              </a:solidFill>
            </a:endParaRP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1.- Présentation </a:t>
            </a:r>
            <a:r>
              <a:rPr lang="fr-FR" sz="2800" dirty="0">
                <a:solidFill>
                  <a:schemeClr val="tx2">
                    <a:lumMod val="75000"/>
                  </a:schemeClr>
                </a:solidFill>
              </a:rPr>
              <a:t>de la proposition de Sorégies </a:t>
            </a:r>
            <a:r>
              <a:rPr lang="fr-FR" sz="2800" dirty="0" smtClean="0">
                <a:solidFill>
                  <a:schemeClr val="tx2">
                    <a:lumMod val="75000"/>
                  </a:schemeClr>
                </a:solidFill>
              </a:rPr>
              <a:t>(2/2)</a:t>
            </a:r>
            <a:endParaRPr lang="fr-FR" sz="2800" dirty="0">
              <a:solidFill>
                <a:schemeClr val="tx2">
                  <a:lumMod val="75000"/>
                </a:schemeClr>
              </a:solidFill>
            </a:endParaRPr>
          </a:p>
        </p:txBody>
      </p:sp>
      <p:sp>
        <p:nvSpPr>
          <p:cNvPr id="3" name="Sous-titre 2"/>
          <p:cNvSpPr>
            <a:spLocks noGrp="1"/>
          </p:cNvSpPr>
          <p:nvPr>
            <p:ph idx="1"/>
          </p:nvPr>
        </p:nvSpPr>
        <p:spPr>
          <a:xfrm>
            <a:off x="457199" y="1206500"/>
            <a:ext cx="8267701" cy="5128280"/>
          </a:xfrm>
          <a:noFill/>
          <a:ln>
            <a:solidFill>
              <a:schemeClr val="tx2">
                <a:lumMod val="75000"/>
              </a:schemeClr>
            </a:solidFill>
          </a:ln>
        </p:spPr>
        <p:txBody>
          <a:bodyPr lIns="144000">
            <a:normAutofit/>
          </a:bodyPr>
          <a:lstStyle/>
          <a:p>
            <a:pPr marL="457200" indent="-457200">
              <a:spcAft>
                <a:spcPts val="600"/>
              </a:spcAft>
              <a:buFont typeface="+mj-lt"/>
              <a:buAutoNum type="arabicPeriod"/>
            </a:pPr>
            <a:endParaRPr lang="fr-FR" sz="1400" dirty="0" smtClean="0">
              <a:solidFill>
                <a:schemeClr val="tx2">
                  <a:lumMod val="75000"/>
                </a:schemeClr>
              </a:solidFill>
            </a:endParaRPr>
          </a:p>
          <a:p>
            <a:pPr marL="457200" indent="-457200">
              <a:spcAft>
                <a:spcPts val="600"/>
              </a:spcAft>
              <a:buFont typeface="+mj-lt"/>
              <a:buAutoNum type="arabicPeriod"/>
            </a:pPr>
            <a:r>
              <a:rPr lang="fr-FR" sz="1400" dirty="0" smtClean="0">
                <a:solidFill>
                  <a:schemeClr val="tx2">
                    <a:lumMod val="75000"/>
                  </a:schemeClr>
                </a:solidFill>
              </a:rPr>
              <a:t>Afin de maximiser les chances de réussite, la gestion du timing est critique</a:t>
            </a:r>
            <a:r>
              <a:rPr lang="fr-FR" sz="1400" dirty="0" smtClean="0">
                <a:solidFill>
                  <a:schemeClr val="tx2">
                    <a:lumMod val="75000"/>
                  </a:schemeClr>
                </a:solidFill>
              </a:rPr>
              <a:t>. </a:t>
            </a:r>
            <a:endParaRPr lang="fr-FR" sz="1400" dirty="0" smtClean="0">
              <a:solidFill>
                <a:schemeClr val="tx2">
                  <a:lumMod val="75000"/>
                </a:schemeClr>
              </a:solidFill>
            </a:endParaRPr>
          </a:p>
          <a:p>
            <a:pPr marL="457200" indent="-457200">
              <a:spcAft>
                <a:spcPts val="600"/>
              </a:spcAft>
              <a:buFont typeface="+mj-lt"/>
              <a:buAutoNum type="arabicPeriod"/>
            </a:pPr>
            <a:endParaRPr lang="fr-FR" sz="1400" dirty="0" smtClean="0">
              <a:solidFill>
                <a:schemeClr val="tx2">
                  <a:lumMod val="75000"/>
                </a:schemeClr>
              </a:solidFill>
            </a:endParaRPr>
          </a:p>
          <a:p>
            <a:pPr marL="457200" indent="-457200">
              <a:spcAft>
                <a:spcPts val="600"/>
              </a:spcAft>
              <a:buFont typeface="+mj-lt"/>
              <a:buAutoNum type="arabicPeriod"/>
            </a:pPr>
            <a:r>
              <a:rPr lang="fr-FR" sz="1400" dirty="0" smtClean="0">
                <a:solidFill>
                  <a:schemeClr val="tx2">
                    <a:lumMod val="75000"/>
                  </a:schemeClr>
                </a:solidFill>
              </a:rPr>
              <a:t>Dans cette optique, il sera opportun d’utiliser la période de deux mois dont dispose Sorégies afin de se pourvoir en cassation et de la présenter comme une fenêtre de temps limitée afin de parvenir à un accord.</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
        <p:nvSpPr>
          <p:cNvPr id="11" name="ZoneTexte 10"/>
          <p:cNvSpPr txBox="1"/>
          <p:nvPr/>
        </p:nvSpPr>
        <p:spPr>
          <a:xfrm>
            <a:off x="2095500" y="5334000"/>
            <a:ext cx="343364" cy="369332"/>
          </a:xfrm>
          <a:prstGeom prst="rect">
            <a:avLst/>
          </a:prstGeom>
          <a:noFill/>
        </p:spPr>
        <p:txBody>
          <a:bodyPr wrap="none" rtlCol="0">
            <a:spAutoFit/>
          </a:bodyPr>
          <a:lstStyle/>
          <a:p>
            <a:r>
              <a:rPr lang="fr-FR" dirty="0" smtClean="0"/>
              <a:t>   </a:t>
            </a:r>
            <a:endParaRPr lang="fr-FR" dirty="0"/>
          </a:p>
        </p:txBody>
      </p:sp>
    </p:spTree>
    <p:extLst>
      <p:ext uri="{BB962C8B-B14F-4D97-AF65-F5344CB8AC3E}">
        <p14:creationId xmlns:p14="http://schemas.microsoft.com/office/powerpoint/2010/main" xmlns="" val="2903952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2.- Détail de la proposition financière (1/2)</a:t>
            </a:r>
            <a:endParaRPr lang="fr-FR" sz="2800" dirty="0">
              <a:solidFill>
                <a:schemeClr val="tx2">
                  <a:lumMod val="75000"/>
                </a:schemeClr>
              </a:solidFill>
            </a:endParaRPr>
          </a:p>
        </p:txBody>
      </p:sp>
      <p:sp>
        <p:nvSpPr>
          <p:cNvPr id="3" name="Sous-titre 2"/>
          <p:cNvSpPr>
            <a:spLocks noGrp="1"/>
          </p:cNvSpPr>
          <p:nvPr>
            <p:ph idx="1"/>
          </p:nvPr>
        </p:nvSpPr>
        <p:spPr>
          <a:xfrm>
            <a:off x="457199" y="1206500"/>
            <a:ext cx="8267701" cy="5128280"/>
          </a:xfrm>
          <a:noFill/>
          <a:ln>
            <a:solidFill>
              <a:schemeClr val="tx2">
                <a:lumMod val="75000"/>
              </a:schemeClr>
            </a:solidFill>
          </a:ln>
        </p:spPr>
        <p:txBody>
          <a:bodyPr lIns="144000">
            <a:normAutofit/>
          </a:bodyPr>
          <a:lstStyle/>
          <a:p>
            <a:pPr marL="457200" indent="-457200">
              <a:spcAft>
                <a:spcPts val="600"/>
              </a:spcAft>
              <a:buFont typeface="+mj-lt"/>
              <a:buAutoNum type="arabicPeriod"/>
            </a:pPr>
            <a:r>
              <a:rPr lang="fr-FR" sz="1100" dirty="0" smtClean="0">
                <a:solidFill>
                  <a:schemeClr val="tx2">
                    <a:lumMod val="75000"/>
                  </a:schemeClr>
                </a:solidFill>
              </a:rPr>
              <a:t>Le Directoire de Sorégies du 25 avril 2011 a décidé d’engager des négociations avec Séolis, afin de lui céder la participation de 15% détenue par Sorégies dans le capital de Séolis. L’objectif de Sorégies est d’obtenir de cette cession un minimum de €15m.</a:t>
            </a:r>
          </a:p>
          <a:p>
            <a:pPr marL="457200" indent="-457200">
              <a:buFont typeface="+mj-lt"/>
              <a:buAutoNum type="arabicPeriod"/>
            </a:pPr>
            <a:r>
              <a:rPr lang="fr-FR" sz="1100" dirty="0" smtClean="0">
                <a:solidFill>
                  <a:schemeClr val="tx2">
                    <a:lumMod val="75000"/>
                  </a:schemeClr>
                </a:solidFill>
              </a:rPr>
              <a:t>Pour mémoire, Sorégies a proposé à Séolis que le rachat de cette participation s’effectue à un montant de €23,6m, correspondant à :</a:t>
            </a:r>
          </a:p>
          <a:p>
            <a:pPr marL="857250" lvl="1" indent="-457200"/>
            <a:r>
              <a:rPr lang="fr-FR" sz="1100" dirty="0" smtClean="0">
                <a:solidFill>
                  <a:schemeClr val="tx2">
                    <a:lumMod val="75000"/>
                  </a:schemeClr>
                </a:solidFill>
              </a:rPr>
              <a:t>5% du capital valorisés à la valeur de souscription ,soit €3,6m et</a:t>
            </a:r>
          </a:p>
          <a:p>
            <a:pPr marL="857250" lvl="1" indent="-457200">
              <a:spcAft>
                <a:spcPts val="600"/>
              </a:spcAft>
            </a:pPr>
            <a:r>
              <a:rPr lang="fr-FR" sz="1100" dirty="0" smtClean="0">
                <a:solidFill>
                  <a:schemeClr val="tx2">
                    <a:lumMod val="75000"/>
                  </a:schemeClr>
                </a:solidFill>
              </a:rPr>
              <a:t>10% du capital valorisés sur la base de la valeur d’entrée du Syndicat du Maine et Loire au capital de Sorégies, soit €20m pour 10% du capital. </a:t>
            </a:r>
            <a:endParaRPr lang="fr-FR" sz="1100" b="1" dirty="0" smtClean="0">
              <a:solidFill>
                <a:srgbClr val="FF0000"/>
              </a:solidFill>
            </a:endParaRPr>
          </a:p>
          <a:p>
            <a:pPr marL="457200" indent="-457200">
              <a:spcAft>
                <a:spcPts val="600"/>
              </a:spcAft>
              <a:buFont typeface="+mj-lt"/>
              <a:buAutoNum type="arabicPeriod"/>
            </a:pPr>
            <a:r>
              <a:rPr lang="fr-FR" sz="1100" dirty="0" smtClean="0">
                <a:solidFill>
                  <a:srgbClr val="FF0000"/>
                </a:solidFill>
              </a:rPr>
              <a:t>Compte tenu de la différence </a:t>
            </a:r>
            <a:r>
              <a:rPr lang="fr-FR" sz="1100" dirty="0" smtClean="0">
                <a:solidFill>
                  <a:srgbClr val="FF0000"/>
                </a:solidFill>
              </a:rPr>
              <a:t>entre </a:t>
            </a:r>
            <a:r>
              <a:rPr lang="fr-FR" sz="1100" dirty="0" smtClean="0">
                <a:solidFill>
                  <a:srgbClr val="FF0000"/>
                </a:solidFill>
              </a:rPr>
              <a:t>les deux valeurs, il conviendra d’expliquer à Séolis que </a:t>
            </a:r>
            <a:r>
              <a:rPr lang="fr-FR" sz="1100" dirty="0" smtClean="0">
                <a:solidFill>
                  <a:srgbClr val="FF0000"/>
                </a:solidFill>
              </a:rPr>
              <a:t>Sorégies, après des intenses discussions , a </a:t>
            </a:r>
            <a:r>
              <a:rPr lang="fr-FR" sz="1100" dirty="0" smtClean="0">
                <a:solidFill>
                  <a:srgbClr val="FF0000"/>
                </a:solidFill>
              </a:rPr>
              <a:t>finalement </a:t>
            </a:r>
            <a:r>
              <a:rPr lang="fr-FR" sz="1100" dirty="0" smtClean="0">
                <a:solidFill>
                  <a:srgbClr val="FF0000"/>
                </a:solidFill>
              </a:rPr>
              <a:t>décidé d’accepter  </a:t>
            </a:r>
            <a:r>
              <a:rPr lang="fr-FR" sz="1100" dirty="0" smtClean="0">
                <a:solidFill>
                  <a:srgbClr val="FF0000"/>
                </a:solidFill>
              </a:rPr>
              <a:t>une valorisation plus basse, dans la perspective de </a:t>
            </a:r>
            <a:r>
              <a:rPr lang="fr-FR" sz="1100" dirty="0" smtClean="0">
                <a:solidFill>
                  <a:srgbClr val="FF0000"/>
                </a:solidFill>
              </a:rPr>
              <a:t>trouver une entente avec Séolis qui permet une sortie à la situation actuelle.</a:t>
            </a:r>
            <a:endParaRPr lang="fr-FR" sz="1100" dirty="0" smtClean="0">
              <a:solidFill>
                <a:srgbClr val="FF0000"/>
              </a:solidFill>
            </a:endParaRPr>
          </a:p>
          <a:p>
            <a:pPr marL="457200" indent="-457200">
              <a:buFont typeface="+mj-lt"/>
              <a:buAutoNum type="arabicPeriod"/>
            </a:pPr>
            <a:r>
              <a:rPr lang="fr-FR" sz="1100" dirty="0" smtClean="0">
                <a:solidFill>
                  <a:schemeClr val="tx2">
                    <a:lumMod val="75000"/>
                  </a:schemeClr>
                </a:solidFill>
              </a:rPr>
              <a:t>Il paraît donc judicieux de valoriser la participation via un concept de « rémunération de portage », tout en employant des indicateurs les plus objectifs et non contestables possibles. Un telle valorisation peut inclure les éléments suivants:</a:t>
            </a:r>
          </a:p>
          <a:p>
            <a:pPr marL="857250" lvl="1" indent="-457200"/>
            <a:r>
              <a:rPr lang="fr-FR" sz="1100" dirty="0" smtClean="0">
                <a:solidFill>
                  <a:schemeClr val="tx2">
                    <a:lumMod val="75000"/>
                  </a:schemeClr>
                </a:solidFill>
              </a:rPr>
              <a:t>La valeur de l’investissement (€10,8m);</a:t>
            </a:r>
          </a:p>
          <a:p>
            <a:pPr marL="857250" lvl="1" indent="-457200"/>
            <a:r>
              <a:rPr lang="fr-FR" sz="1100" dirty="0" smtClean="0">
                <a:solidFill>
                  <a:schemeClr val="tx2">
                    <a:lumMod val="75000"/>
                  </a:schemeClr>
                </a:solidFill>
              </a:rPr>
              <a:t>Une rémunération du capital investi: Rémunération des </a:t>
            </a:r>
            <a:r>
              <a:rPr lang="fr-FR" sz="1100" b="1" dirty="0" smtClean="0">
                <a:solidFill>
                  <a:schemeClr val="tx2">
                    <a:lumMod val="75000"/>
                  </a:schemeClr>
                </a:solidFill>
              </a:rPr>
              <a:t>Fonds Propres </a:t>
            </a:r>
            <a:r>
              <a:rPr lang="fr-FR" sz="1100" dirty="0" smtClean="0">
                <a:solidFill>
                  <a:schemeClr val="tx2">
                    <a:lumMod val="75000"/>
                  </a:schemeClr>
                </a:solidFill>
              </a:rPr>
              <a:t>retenue par la CRE dans le cadre du TURPE 3,</a:t>
            </a:r>
          </a:p>
          <a:p>
            <a:pPr marL="857250" lvl="1" indent="-457200">
              <a:spcAft>
                <a:spcPts val="600"/>
              </a:spcAft>
            </a:pPr>
            <a:r>
              <a:rPr lang="fr-FR" sz="1100" dirty="0">
                <a:solidFill>
                  <a:schemeClr val="tx2">
                    <a:lumMod val="75000"/>
                  </a:schemeClr>
                </a:solidFill>
              </a:rPr>
              <a:t>D</a:t>
            </a:r>
            <a:r>
              <a:rPr lang="fr-FR" sz="1100" dirty="0" smtClean="0">
                <a:solidFill>
                  <a:schemeClr val="tx2">
                    <a:lumMod val="75000"/>
                  </a:schemeClr>
                </a:solidFill>
              </a:rPr>
              <a:t>es coûts de portage, incluant les conseils (juridiques, financiers) et intermédiaires.</a:t>
            </a:r>
          </a:p>
          <a:p>
            <a:pPr marL="457200" indent="-457200">
              <a:buFont typeface="+mj-lt"/>
              <a:buAutoNum type="arabicPeriod"/>
            </a:pPr>
            <a:r>
              <a:rPr lang="fr-FR" sz="1100" dirty="0" smtClean="0">
                <a:solidFill>
                  <a:schemeClr val="tx2">
                    <a:lumMod val="75000"/>
                  </a:schemeClr>
                </a:solidFill>
              </a:rPr>
              <a:t>Sur ces bases, et supposant une transaction  réalisé à fin Juin 2011, nous proposons donc de demander à Séolis €16,5m pour le rachat de la participation, selon le tableau ci-dessous: </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sp>
        <p:nvSpPr>
          <p:cNvPr id="11" name="ZoneTexte 10"/>
          <p:cNvSpPr txBox="1"/>
          <p:nvPr/>
        </p:nvSpPr>
        <p:spPr>
          <a:xfrm>
            <a:off x="2095500" y="5334000"/>
            <a:ext cx="343364" cy="369332"/>
          </a:xfrm>
          <a:prstGeom prst="rect">
            <a:avLst/>
          </a:prstGeom>
          <a:noFill/>
        </p:spPr>
        <p:txBody>
          <a:bodyPr wrap="none" rtlCol="0">
            <a:spAutoFit/>
          </a:bodyPr>
          <a:lstStyle/>
          <a:p>
            <a:r>
              <a:rPr lang="fr-FR" dirty="0" smtClean="0"/>
              <a:t>   </a:t>
            </a:r>
            <a:endParaRPr lang="fr-FR"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62239" y="4714500"/>
            <a:ext cx="3560432" cy="1429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9776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2.- Détail </a:t>
            </a:r>
            <a:r>
              <a:rPr lang="fr-FR" sz="2800" dirty="0">
                <a:solidFill>
                  <a:schemeClr val="tx2">
                    <a:lumMod val="75000"/>
                  </a:schemeClr>
                </a:solidFill>
              </a:rPr>
              <a:t>de la proposition financière </a:t>
            </a:r>
            <a:r>
              <a:rPr lang="fr-FR" sz="2800" dirty="0" smtClean="0">
                <a:solidFill>
                  <a:schemeClr val="tx2">
                    <a:lumMod val="75000"/>
                  </a:schemeClr>
                </a:solidFill>
              </a:rPr>
              <a:t>(2/2</a:t>
            </a:r>
            <a:r>
              <a:rPr lang="fr-FR" sz="2800" dirty="0">
                <a:solidFill>
                  <a:schemeClr val="tx2">
                    <a:lumMod val="75000"/>
                  </a:schemeClr>
                </a:solidFill>
              </a:rPr>
              <a:t>)</a:t>
            </a:r>
          </a:p>
        </p:txBody>
      </p:sp>
      <p:sp>
        <p:nvSpPr>
          <p:cNvPr id="3" name="Sous-titre 2"/>
          <p:cNvSpPr>
            <a:spLocks noGrp="1"/>
          </p:cNvSpPr>
          <p:nvPr>
            <p:ph idx="1"/>
          </p:nvPr>
        </p:nvSpPr>
        <p:spPr>
          <a:xfrm>
            <a:off x="457199" y="1206500"/>
            <a:ext cx="8267701" cy="5128280"/>
          </a:xfrm>
          <a:noFill/>
          <a:ln>
            <a:solidFill>
              <a:schemeClr val="tx2">
                <a:lumMod val="75000"/>
              </a:schemeClr>
            </a:solidFill>
          </a:ln>
        </p:spPr>
        <p:txBody>
          <a:bodyPr lIns="144000">
            <a:normAutofit/>
          </a:bodyPr>
          <a:lstStyle/>
          <a:p>
            <a:pPr marL="457200" indent="-457200">
              <a:spcAft>
                <a:spcPts val="600"/>
              </a:spcAft>
            </a:pPr>
            <a:r>
              <a:rPr lang="fr-FR" sz="1200" dirty="0" smtClean="0">
                <a:solidFill>
                  <a:schemeClr val="tx2">
                    <a:lumMod val="75000"/>
                  </a:schemeClr>
                </a:solidFill>
              </a:rPr>
              <a:t>Il est à noter que la période de calcul utilisée pour la rémunération du « portage » part de la date l’assemblée générale constatant l’apport des actifs et non la création de la société. Si l’on tient compte des décaissements réels (€2,7m le 21/12/2007 et €8,1m le 07/11/2008), la valeur de la participation décroît de €15,5m à €14,5m (hors coûts de portage). Il conviendra donc de présenter le premier mode de calcul comme le mode privilégié par Sorégies, qui a déjà consenti des sacrifices importants quant à la valeur de la participation.</a:t>
            </a:r>
          </a:p>
          <a:p>
            <a:pPr marL="457200" indent="-457200"/>
            <a:r>
              <a:rPr lang="fr-FR" sz="1200" b="1" dirty="0" smtClean="0">
                <a:solidFill>
                  <a:schemeClr val="tx2">
                    <a:lumMod val="75000"/>
                  </a:schemeClr>
                </a:solidFill>
              </a:rPr>
              <a:t>Nous avons également comparé la « proposition Sorégies » aux fonds propres consolidés de Séolis </a:t>
            </a:r>
            <a:r>
              <a:rPr lang="fr-FR" sz="1200" dirty="0" smtClean="0">
                <a:solidFill>
                  <a:schemeClr val="tx2">
                    <a:lumMod val="75000"/>
                  </a:schemeClr>
                </a:solidFill>
              </a:rPr>
              <a:t>à la date estimée de la cession (30 juin 2011</a:t>
            </a:r>
            <a:r>
              <a:rPr lang="fr-FR" sz="1200" dirty="0" smtClean="0">
                <a:solidFill>
                  <a:schemeClr val="tx2">
                    <a:lumMod val="75000"/>
                  </a:schemeClr>
                </a:solidFill>
              </a:rPr>
              <a:t>):</a:t>
            </a:r>
          </a:p>
          <a:p>
            <a:pPr marL="457200" indent="-457200"/>
            <a:endParaRPr lang="fr-FR" sz="1200" dirty="0" smtClean="0">
              <a:solidFill>
                <a:schemeClr val="tx2">
                  <a:lumMod val="75000"/>
                </a:schemeClr>
              </a:solidFill>
            </a:endParaRPr>
          </a:p>
          <a:p>
            <a:pPr marL="457200" indent="-457200"/>
            <a:endParaRPr lang="fr-FR" sz="1200" dirty="0">
              <a:solidFill>
                <a:schemeClr val="tx2">
                  <a:lumMod val="75000"/>
                </a:schemeClr>
              </a:solidFill>
            </a:endParaRPr>
          </a:p>
          <a:p>
            <a:pPr marL="457200" indent="-457200"/>
            <a:endParaRPr lang="fr-FR" sz="1200" dirty="0" smtClean="0">
              <a:solidFill>
                <a:schemeClr val="tx2">
                  <a:lumMod val="75000"/>
                </a:schemeClr>
              </a:solidFill>
            </a:endParaRPr>
          </a:p>
          <a:p>
            <a:pPr marL="457200" indent="-457200"/>
            <a:endParaRPr lang="fr-FR" sz="1200" dirty="0">
              <a:solidFill>
                <a:schemeClr val="tx2">
                  <a:lumMod val="75000"/>
                </a:schemeClr>
              </a:solidFill>
            </a:endParaRPr>
          </a:p>
          <a:p>
            <a:pPr marL="457200" indent="-457200"/>
            <a:endParaRPr lang="fr-FR" sz="1200" dirty="0" smtClean="0">
              <a:solidFill>
                <a:schemeClr val="tx2">
                  <a:lumMod val="75000"/>
                </a:schemeClr>
              </a:solidFill>
            </a:endParaRPr>
          </a:p>
          <a:p>
            <a:pPr marL="457200" indent="-457200"/>
            <a:endParaRPr lang="fr-FR" sz="1200" dirty="0">
              <a:solidFill>
                <a:schemeClr val="tx2">
                  <a:lumMod val="75000"/>
                </a:schemeClr>
              </a:solidFill>
            </a:endParaRPr>
          </a:p>
          <a:p>
            <a:pPr marL="457200" indent="-457200"/>
            <a:endParaRPr lang="fr-FR" sz="1200" dirty="0" smtClean="0">
              <a:solidFill>
                <a:schemeClr val="tx2">
                  <a:lumMod val="75000"/>
                </a:schemeClr>
              </a:solidFill>
            </a:endParaRPr>
          </a:p>
          <a:p>
            <a:pPr marL="457200" indent="-457200"/>
            <a:endParaRPr lang="fr-FR" sz="1200" dirty="0" smtClean="0">
              <a:solidFill>
                <a:schemeClr val="tx2">
                  <a:lumMod val="75000"/>
                </a:schemeClr>
              </a:solidFill>
            </a:endParaRPr>
          </a:p>
          <a:p>
            <a:pPr marL="457200" indent="-457200"/>
            <a:endParaRPr lang="fr-FR" sz="1200" dirty="0">
              <a:solidFill>
                <a:schemeClr val="tx2">
                  <a:lumMod val="75000"/>
                </a:schemeClr>
              </a:solidFill>
            </a:endParaRPr>
          </a:p>
          <a:p>
            <a:pPr marL="457200" indent="-457200"/>
            <a:endParaRPr lang="fr-FR" sz="1200" dirty="0" smtClean="0">
              <a:solidFill>
                <a:schemeClr val="tx2">
                  <a:lumMod val="75000"/>
                </a:schemeClr>
              </a:solidFill>
            </a:endParaRPr>
          </a:p>
          <a:p>
            <a:pPr marL="457200" indent="-457200"/>
            <a:r>
              <a:rPr lang="fr-FR" sz="1200" dirty="0" smtClean="0">
                <a:solidFill>
                  <a:srgbClr val="FF0000"/>
                </a:solidFill>
              </a:rPr>
              <a:t>L’offre se complète avec u</a:t>
            </a:r>
            <a:r>
              <a:rPr lang="fr-FR" sz="1200" dirty="0" smtClean="0">
                <a:solidFill>
                  <a:srgbClr val="FF0000"/>
                </a:solidFill>
              </a:rPr>
              <a:t>n </a:t>
            </a:r>
            <a:r>
              <a:rPr lang="fr-FR" sz="1200" dirty="0" smtClean="0">
                <a:solidFill>
                  <a:srgbClr val="FF0000"/>
                </a:solidFill>
              </a:rPr>
              <a:t>mécanisme de «rétrocession » </a:t>
            </a:r>
            <a:r>
              <a:rPr lang="fr-FR" sz="1200" dirty="0" smtClean="0">
                <a:solidFill>
                  <a:srgbClr val="FF0000"/>
                </a:solidFill>
              </a:rPr>
              <a:t>qui </a:t>
            </a:r>
            <a:r>
              <a:rPr lang="fr-FR" sz="1200" dirty="0" smtClean="0">
                <a:solidFill>
                  <a:srgbClr val="FF0000"/>
                </a:solidFill>
              </a:rPr>
              <a:t>garantira à Sorégies un intéressement sur une éventuelle plus-value si Séolis vend </a:t>
            </a:r>
            <a:r>
              <a:rPr lang="fr-FR" sz="1200" dirty="0" smtClean="0">
                <a:solidFill>
                  <a:srgbClr val="FF0000"/>
                </a:solidFill>
              </a:rPr>
              <a:t>jusqu’au 15% </a:t>
            </a:r>
            <a:r>
              <a:rPr lang="fr-FR" sz="1200" dirty="0" smtClean="0">
                <a:solidFill>
                  <a:srgbClr val="FF0000"/>
                </a:solidFill>
              </a:rPr>
              <a:t>de son capital à des conditions plus favorables que celles dont a bénéficié Sorégies, dans les [12] mois suivant la transaction avec Sorégies</a:t>
            </a:r>
            <a:r>
              <a:rPr lang="fr-FR" sz="1200" dirty="0" smtClean="0">
                <a:solidFill>
                  <a:srgbClr val="FF0000"/>
                </a:solidFill>
              </a:rPr>
              <a:t>. Ce mécanisme doit être explique comme système de protection nécessaire  pour Sorégies étant donne que la valorisation de Séolis pour la vente du 15% n’est pas lié a des considérations de prix marché.</a:t>
            </a:r>
            <a:endParaRPr lang="fr-FR" sz="1200" dirty="0" smtClean="0">
              <a:solidFill>
                <a:srgbClr val="FF0000"/>
              </a:solidFill>
            </a:endParaRPr>
          </a:p>
          <a:p>
            <a:pPr marL="457200" indent="-457200"/>
            <a:endParaRPr lang="fr-FR" sz="1200" dirty="0" smtClean="0">
              <a:solidFill>
                <a:schemeClr val="tx2">
                  <a:lumMod val="75000"/>
                </a:schemeClr>
              </a:solidFill>
            </a:endParaRPr>
          </a:p>
          <a:p>
            <a:pPr marL="457200" indent="-457200"/>
            <a:endParaRPr lang="fr-FR" sz="1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46845" y="2867025"/>
            <a:ext cx="3315682" cy="1661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075803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xmlns="" val="3805694751"/>
              </p:ext>
            </p:extLst>
          </p:nvPr>
        </p:nvGraphicFramePr>
        <p:xfrm>
          <a:off x="467544" y="1097256"/>
          <a:ext cx="8284570" cy="5058661"/>
        </p:xfrm>
        <a:graphic>
          <a:graphicData uri="http://schemas.openxmlformats.org/drawingml/2006/table">
            <a:tbl>
              <a:tblPr firstRow="1" bandRow="1">
                <a:tableStyleId>{5C22544A-7EE6-4342-B048-85BDC9FD1C3A}</a:tableStyleId>
              </a:tblPr>
              <a:tblGrid>
                <a:gridCol w="2206250"/>
                <a:gridCol w="355156"/>
                <a:gridCol w="3079924"/>
                <a:gridCol w="2643240"/>
              </a:tblGrid>
              <a:tr h="287925">
                <a:tc>
                  <a:txBody>
                    <a:bodyPr/>
                    <a:lstStyle/>
                    <a:p>
                      <a:r>
                        <a:rPr lang="fr-FR" sz="1600" dirty="0" smtClean="0"/>
                        <a:t>Objections</a:t>
                      </a:r>
                      <a:endParaRPr lang="fr-FR" sz="1600" dirty="0"/>
                    </a:p>
                  </a:txBody>
                  <a:tcPr/>
                </a:tc>
                <a:tc>
                  <a:txBody>
                    <a:bodyPr/>
                    <a:lstStyle/>
                    <a:p>
                      <a:pPr algn="ctr"/>
                      <a:endParaRPr lang="fr-FR" sz="1400" dirty="0"/>
                    </a:p>
                  </a:txBody>
                  <a:tcPr/>
                </a:tc>
                <a:tc>
                  <a:txBody>
                    <a:bodyPr/>
                    <a:lstStyle/>
                    <a:p>
                      <a:pPr algn="ctr"/>
                      <a:r>
                        <a:rPr lang="fr-FR" sz="1600" dirty="0" smtClean="0"/>
                        <a:t>Réaction</a:t>
                      </a:r>
                      <a:r>
                        <a:rPr lang="fr-FR" sz="1600" baseline="0" dirty="0" smtClean="0"/>
                        <a:t> Séolis</a:t>
                      </a:r>
                      <a:endParaRPr lang="fr-FR" sz="1600" dirty="0"/>
                    </a:p>
                  </a:txBody>
                  <a:tcPr/>
                </a:tc>
                <a:tc>
                  <a:txBody>
                    <a:bodyPr/>
                    <a:lstStyle/>
                    <a:p>
                      <a:pPr algn="ctr"/>
                      <a:r>
                        <a:rPr lang="fr-FR" sz="1600" dirty="0" smtClean="0"/>
                        <a:t>Réponse</a:t>
                      </a:r>
                      <a:r>
                        <a:rPr lang="fr-FR" sz="1600" baseline="0" dirty="0" smtClean="0"/>
                        <a:t> de Sorégies</a:t>
                      </a:r>
                      <a:endParaRPr lang="fr-FR" sz="1600" dirty="0"/>
                    </a:p>
                  </a:txBody>
                  <a:tcPr/>
                </a:tc>
              </a:tr>
              <a:tr h="732612">
                <a:tc>
                  <a:txBody>
                    <a:bodyPr/>
                    <a:lstStyle/>
                    <a:p>
                      <a:r>
                        <a:rPr lang="fr-FR" sz="1000" b="0" dirty="0" smtClean="0">
                          <a:solidFill>
                            <a:schemeClr val="tx2">
                              <a:lumMod val="75000"/>
                            </a:schemeClr>
                          </a:solidFill>
                        </a:rPr>
                        <a:t>Séolis</a:t>
                      </a:r>
                      <a:r>
                        <a:rPr lang="fr-FR" sz="1000" b="0" baseline="0" dirty="0" smtClean="0">
                          <a:solidFill>
                            <a:schemeClr val="tx2">
                              <a:lumMod val="75000"/>
                            </a:schemeClr>
                          </a:solidFill>
                        </a:rPr>
                        <a:t> interprète que Sorégies est pressé de vendre le 15% pour des raisons financières</a:t>
                      </a:r>
                      <a:endParaRPr lang="fr-FR" sz="1000" b="0" dirty="0">
                        <a:solidFill>
                          <a:schemeClr val="tx2">
                            <a:lumMod val="75000"/>
                          </a:schemeClr>
                        </a:solidFill>
                      </a:endParaRPr>
                    </a:p>
                  </a:txBody>
                  <a:tcPr anchor="ctr"/>
                </a:tc>
                <a:tc>
                  <a:txBody>
                    <a:bodyPr/>
                    <a:lstStyle/>
                    <a:p>
                      <a:pPr algn="ctr"/>
                      <a:endParaRPr lang="fr-FR" sz="1000" b="0" dirty="0">
                        <a:solidFill>
                          <a:schemeClr val="tx2">
                            <a:lumMod val="75000"/>
                          </a:schemeClr>
                        </a:solidFill>
                      </a:endParaRPr>
                    </a:p>
                  </a:txBody>
                  <a:tcPr anchor="ctr"/>
                </a:tc>
                <a:tc>
                  <a:txBody>
                    <a:bodyPr/>
                    <a:lstStyle/>
                    <a:p>
                      <a:pPr algn="ctr"/>
                      <a:r>
                        <a:rPr lang="fr-FR" sz="1000" b="0" dirty="0" smtClean="0">
                          <a:solidFill>
                            <a:schemeClr val="tx2">
                              <a:lumMod val="75000"/>
                            </a:schemeClr>
                          </a:solidFill>
                        </a:rPr>
                        <a:t>Stand-by</a:t>
                      </a:r>
                      <a:endParaRPr lang="fr-FR" sz="1000" b="0" i="0" kern="1200" dirty="0" smtClean="0">
                        <a:solidFill>
                          <a:schemeClr val="tx2">
                            <a:lumMod val="75000"/>
                          </a:schemeClr>
                        </a:solidFill>
                        <a:effectLst/>
                        <a:latin typeface="+mn-lt"/>
                        <a:ea typeface="+mn-ea"/>
                        <a:cs typeface="+mn-cs"/>
                      </a:endParaRPr>
                    </a:p>
                    <a:p>
                      <a:pPr algn="ctr"/>
                      <a:r>
                        <a:rPr lang="fr-FR" sz="1000" b="0" i="0" kern="1200" dirty="0" smtClean="0">
                          <a:solidFill>
                            <a:schemeClr val="tx2">
                              <a:lumMod val="75000"/>
                            </a:schemeClr>
                          </a:solidFill>
                          <a:effectLst/>
                          <a:latin typeface="+mn-lt"/>
                          <a:ea typeface="+mn-ea"/>
                          <a:cs typeface="+mn-cs"/>
                        </a:rPr>
                        <a:t>Pour améliorer</a:t>
                      </a:r>
                      <a:r>
                        <a:rPr lang="fr-FR" sz="1000" b="0" i="0" kern="1200" baseline="0" dirty="0" smtClean="0">
                          <a:solidFill>
                            <a:schemeClr val="tx2">
                              <a:lumMod val="75000"/>
                            </a:schemeClr>
                          </a:solidFill>
                          <a:effectLst/>
                          <a:latin typeface="+mn-lt"/>
                          <a:ea typeface="+mn-ea"/>
                          <a:cs typeface="+mn-cs"/>
                        </a:rPr>
                        <a:t> leur position de négociation ou simplement pour ennuyer Sorégies</a:t>
                      </a:r>
                      <a:endParaRPr lang="fr-FR" sz="1000" b="0" i="0" kern="1200" dirty="0">
                        <a:solidFill>
                          <a:schemeClr val="tx2">
                            <a:lumMod val="75000"/>
                          </a:schemeClr>
                        </a:solidFill>
                        <a:effectLst/>
                        <a:latin typeface="+mn-lt"/>
                        <a:ea typeface="+mn-ea"/>
                        <a:cs typeface="+mn-cs"/>
                      </a:endParaRPr>
                    </a:p>
                  </a:txBody>
                  <a:tcPr anchor="ctr"/>
                </a:tc>
                <a:tc>
                  <a:txBody>
                    <a:bodyPr/>
                    <a:lstStyle/>
                    <a:p>
                      <a:pPr algn="ctr"/>
                      <a:r>
                        <a:rPr lang="fr-FR" sz="1000" b="0" dirty="0" smtClean="0">
                          <a:solidFill>
                            <a:schemeClr val="tx2">
                              <a:lumMod val="75000"/>
                            </a:schemeClr>
                          </a:solidFill>
                        </a:rPr>
                        <a:t>Stand-by</a:t>
                      </a:r>
                    </a:p>
                    <a:p>
                      <a:pPr algn="ctr"/>
                      <a:r>
                        <a:rPr lang="fr-FR" sz="1000" b="0" dirty="0" smtClean="0">
                          <a:solidFill>
                            <a:schemeClr val="tx2">
                              <a:lumMod val="75000"/>
                            </a:schemeClr>
                          </a:solidFill>
                        </a:rPr>
                        <a:t>Essayer de convaincre Séolis de l’intérêt pour les deux parties de négocier</a:t>
                      </a:r>
                      <a:r>
                        <a:rPr lang="fr-FR" sz="1000" b="0" baseline="0" dirty="0" smtClean="0">
                          <a:solidFill>
                            <a:schemeClr val="tx2">
                              <a:lumMod val="75000"/>
                            </a:schemeClr>
                          </a:solidFill>
                        </a:rPr>
                        <a:t> un accord rapide. Pression via la poursuite des actions au TA / TGI.</a:t>
                      </a:r>
                      <a:endParaRPr lang="fr-FR" sz="1000" b="0" dirty="0" smtClean="0">
                        <a:solidFill>
                          <a:schemeClr val="tx2">
                            <a:lumMod val="75000"/>
                          </a:schemeClr>
                        </a:solidFill>
                      </a:endParaRPr>
                    </a:p>
                  </a:txBody>
                  <a:tcPr anchor="ctr"/>
                </a:tc>
              </a:tr>
              <a:tr h="366450">
                <a:tc rowSpan="2">
                  <a:txBody>
                    <a:bodyPr/>
                    <a:lstStyle/>
                    <a:p>
                      <a:r>
                        <a:rPr lang="fr-FR" sz="1000" b="0" dirty="0" smtClean="0">
                          <a:solidFill>
                            <a:schemeClr val="tx2">
                              <a:lumMod val="75000"/>
                            </a:schemeClr>
                          </a:solidFill>
                        </a:rPr>
                        <a:t>Séolis conditionne l’achat des</a:t>
                      </a:r>
                      <a:r>
                        <a:rPr lang="fr-FR" sz="1000" b="0" baseline="0" dirty="0" smtClean="0">
                          <a:solidFill>
                            <a:schemeClr val="tx2">
                              <a:lumMod val="75000"/>
                            </a:schemeClr>
                          </a:solidFill>
                        </a:rPr>
                        <a:t> 15% au croisement postérieur du capital des deux sociétés.</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i="0" kern="1200" dirty="0" smtClean="0">
                          <a:solidFill>
                            <a:schemeClr val="tx2">
                              <a:lumMod val="75000"/>
                            </a:schemeClr>
                          </a:solidFill>
                          <a:effectLst/>
                          <a:latin typeface="+mn-lt"/>
                          <a:ea typeface="+mn-ea"/>
                          <a:cs typeface="+mn-cs"/>
                        </a:rPr>
                        <a:t>Séolis confirme</a:t>
                      </a:r>
                      <a:r>
                        <a:rPr lang="fr-FR" sz="1000" b="0" i="0" kern="1200" baseline="0" dirty="0" smtClean="0">
                          <a:solidFill>
                            <a:schemeClr val="tx2">
                              <a:lumMod val="75000"/>
                            </a:schemeClr>
                          </a:solidFill>
                          <a:effectLst/>
                          <a:latin typeface="+mn-lt"/>
                          <a:ea typeface="+mn-ea"/>
                          <a:cs typeface="+mn-cs"/>
                        </a:rPr>
                        <a:t> son souhait de </a:t>
                      </a:r>
                      <a:r>
                        <a:rPr lang="fr-FR" sz="1000" b="0" i="0" kern="1200" dirty="0" smtClean="0">
                          <a:solidFill>
                            <a:schemeClr val="tx2">
                              <a:lumMod val="75000"/>
                            </a:schemeClr>
                          </a:solidFill>
                          <a:effectLst/>
                          <a:latin typeface="+mn-lt"/>
                          <a:ea typeface="+mn-ea"/>
                          <a:cs typeface="+mn-cs"/>
                        </a:rPr>
                        <a:t>croisement des participations</a:t>
                      </a:r>
                      <a:endParaRPr lang="fr-FR" sz="1000" b="0" i="0" kern="1200" dirty="0">
                        <a:solidFill>
                          <a:schemeClr val="tx2">
                            <a:lumMod val="75000"/>
                          </a:schemeClr>
                        </a:solidFill>
                        <a:effectLst/>
                        <a:latin typeface="+mn-lt"/>
                        <a:ea typeface="+mn-ea"/>
                        <a:cs typeface="+mn-cs"/>
                      </a:endParaRPr>
                    </a:p>
                  </a:txBody>
                  <a:tcPr anchor="ctr"/>
                </a:tc>
                <a:tc>
                  <a:txBody>
                    <a:bodyPr/>
                    <a:lstStyle/>
                    <a:p>
                      <a:pPr algn="ctr"/>
                      <a:r>
                        <a:rPr lang="fr-FR" sz="1000" b="0" dirty="0" smtClean="0">
                          <a:solidFill>
                            <a:schemeClr val="tx2">
                              <a:lumMod val="75000"/>
                            </a:schemeClr>
                          </a:solidFill>
                        </a:rPr>
                        <a:t>Entamer</a:t>
                      </a:r>
                      <a:r>
                        <a:rPr lang="fr-FR" sz="1000" b="0" baseline="0" dirty="0" smtClean="0">
                          <a:solidFill>
                            <a:schemeClr val="tx2">
                              <a:lumMod val="75000"/>
                            </a:schemeClr>
                          </a:solidFill>
                        </a:rPr>
                        <a:t> des discussions sur le croisements de participations</a:t>
                      </a:r>
                      <a:endParaRPr lang="fr-FR" sz="1000" b="0" dirty="0" smtClean="0">
                        <a:solidFill>
                          <a:schemeClr val="tx2">
                            <a:lumMod val="75000"/>
                          </a:schemeClr>
                        </a:solidFill>
                      </a:endParaRPr>
                    </a:p>
                  </a:txBody>
                  <a:tcPr anchor="ctr"/>
                </a:tc>
              </a:tr>
              <a:tr h="366306">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a:r>
                        <a:rPr lang="fr-FR" sz="1000" b="0" dirty="0" smtClean="0">
                          <a:solidFill>
                            <a:schemeClr val="tx2">
                              <a:lumMod val="75000"/>
                            </a:schemeClr>
                          </a:solidFill>
                        </a:rPr>
                        <a:t>Stand-by</a:t>
                      </a:r>
                    </a:p>
                  </a:txBody>
                  <a:tcPr anchor="ctr"/>
                </a:tc>
              </a:tr>
              <a:tr h="366450">
                <a:tc rowSpan="2">
                  <a:txBody>
                    <a:bodyPr/>
                    <a:lstStyle/>
                    <a:p>
                      <a:r>
                        <a:rPr lang="fr-FR" sz="1000" b="0" dirty="0" smtClean="0">
                          <a:solidFill>
                            <a:schemeClr val="tx2">
                              <a:lumMod val="75000"/>
                            </a:schemeClr>
                          </a:solidFill>
                        </a:rPr>
                        <a:t>Sieds/Séolis n’ont</a:t>
                      </a:r>
                      <a:r>
                        <a:rPr lang="fr-FR" sz="1000" b="0" baseline="0" dirty="0" smtClean="0">
                          <a:solidFill>
                            <a:schemeClr val="tx2">
                              <a:lumMod val="75000"/>
                            </a:schemeClr>
                          </a:solidFill>
                        </a:rPr>
                        <a:t> pas les moyens financiers pour réaliser l’achat</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dirty="0" smtClean="0">
                          <a:solidFill>
                            <a:schemeClr val="tx2">
                              <a:lumMod val="75000"/>
                            </a:schemeClr>
                          </a:solidFill>
                        </a:rPr>
                        <a:t>Vente</a:t>
                      </a:r>
                      <a:r>
                        <a:rPr lang="fr-FR" sz="1000" b="0" baseline="0" dirty="0" smtClean="0">
                          <a:solidFill>
                            <a:schemeClr val="tx2">
                              <a:lumMod val="75000"/>
                            </a:schemeClr>
                          </a:solidFill>
                        </a:rPr>
                        <a:t> a un tiers</a:t>
                      </a:r>
                      <a:endParaRPr lang="fr-FR" sz="1000" b="0" dirty="0" smtClean="0">
                        <a:solidFill>
                          <a:schemeClr val="tx2">
                            <a:lumMod val="75000"/>
                          </a:schemeClr>
                        </a:solidFill>
                      </a:endParaRPr>
                    </a:p>
                  </a:txBody>
                  <a:tcPr anchor="ctr"/>
                </a:tc>
                <a:tc>
                  <a:txBody>
                    <a:bodyPr/>
                    <a:lstStyle/>
                    <a:p>
                      <a:pPr algn="ctr"/>
                      <a:r>
                        <a:rPr lang="fr-FR" sz="1000" b="0" dirty="0" smtClean="0">
                          <a:solidFill>
                            <a:schemeClr val="tx2">
                              <a:lumMod val="75000"/>
                            </a:schemeClr>
                          </a:solidFill>
                        </a:rPr>
                        <a:t>Ok pour vente a un tiers mais Sorégies</a:t>
                      </a:r>
                      <a:r>
                        <a:rPr lang="fr-FR" sz="1000" b="0" baseline="0" dirty="0" smtClean="0">
                          <a:solidFill>
                            <a:schemeClr val="tx2">
                              <a:lumMod val="75000"/>
                            </a:schemeClr>
                          </a:solidFill>
                        </a:rPr>
                        <a:t> sera bénéficiaire de la plus-value</a:t>
                      </a:r>
                      <a:endParaRPr lang="fr-FR" sz="1000" b="0" dirty="0" smtClean="0">
                        <a:solidFill>
                          <a:schemeClr val="tx2">
                            <a:lumMod val="75000"/>
                          </a:schemeClr>
                        </a:solidFill>
                      </a:endParaRPr>
                    </a:p>
                  </a:txBody>
                  <a:tcPr anchor="ctr"/>
                </a:tc>
              </a:tr>
              <a:tr h="366450">
                <a:tc vMerge="1">
                  <a:txBody>
                    <a:bodyPr/>
                    <a:lstStyle/>
                    <a:p>
                      <a:endParaRPr lang="fr-FR" sz="1100" dirty="0">
                        <a:solidFill>
                          <a:schemeClr val="tx2">
                            <a:lumMod val="75000"/>
                          </a:schemeClr>
                        </a:solidFill>
                      </a:endParaRPr>
                    </a:p>
                  </a:txBody>
                  <a:tcPr anchor="ctr"/>
                </a:tc>
                <a:tc vMerge="1">
                  <a:txBody>
                    <a:bodyPr/>
                    <a:lstStyle/>
                    <a:p>
                      <a:pPr algn="ctr"/>
                      <a:endParaRPr lang="fr-FR" sz="1200" dirty="0">
                        <a:solidFill>
                          <a:schemeClr val="tx2">
                            <a:lumMod val="75000"/>
                          </a:schemeClr>
                        </a:solidFill>
                      </a:endParaRPr>
                    </a:p>
                  </a:txBody>
                  <a:tcPr anchor="ctr"/>
                </a:tc>
                <a:tc vMerge="1">
                  <a:txBody>
                    <a:bodyPr/>
                    <a:lstStyle/>
                    <a:p>
                      <a:pPr algn="ctr"/>
                      <a:endParaRPr lang="fr-FR" sz="1100" b="1" dirty="0" smtClean="0">
                        <a:solidFill>
                          <a:schemeClr val="tx2">
                            <a:lumMod val="75000"/>
                          </a:schemeClr>
                        </a:solidFill>
                      </a:endParaRPr>
                    </a:p>
                  </a:txBody>
                  <a:tcPr anchor="ctr"/>
                </a:tc>
                <a:tc>
                  <a:txBody>
                    <a:bodyPr/>
                    <a:lstStyle/>
                    <a:p>
                      <a:pPr algn="ctr"/>
                      <a:r>
                        <a:rPr lang="fr-FR" sz="1000" b="0" dirty="0" smtClean="0">
                          <a:solidFill>
                            <a:schemeClr val="tx2">
                              <a:lumMod val="75000"/>
                            </a:schemeClr>
                          </a:solidFill>
                        </a:rPr>
                        <a:t>Aide à la recherche de financements</a:t>
                      </a:r>
                      <a:r>
                        <a:rPr lang="fr-FR" sz="1000" b="0" baseline="0" dirty="0" smtClean="0">
                          <a:solidFill>
                            <a:schemeClr val="tx2">
                              <a:lumMod val="75000"/>
                            </a:schemeClr>
                          </a:solidFill>
                        </a:rPr>
                        <a:t> pour permettre l’acquisition</a:t>
                      </a:r>
                      <a:endParaRPr lang="fr-FR" sz="1000" b="0" dirty="0" smtClean="0">
                        <a:solidFill>
                          <a:schemeClr val="tx2">
                            <a:lumMod val="75000"/>
                          </a:schemeClr>
                        </a:solidFill>
                      </a:endParaRPr>
                    </a:p>
                  </a:txBody>
                  <a:tcPr anchor="ctr"/>
                </a:tc>
              </a:tr>
              <a:tr h="366450">
                <a:tc rowSpan="2">
                  <a:txBody>
                    <a:bodyPr/>
                    <a:lstStyle/>
                    <a:p>
                      <a:r>
                        <a:rPr lang="fr-FR" sz="1000" b="0" dirty="0" smtClean="0">
                          <a:solidFill>
                            <a:schemeClr val="tx2">
                              <a:lumMod val="75000"/>
                            </a:schemeClr>
                          </a:solidFill>
                        </a:rPr>
                        <a:t>Sieds/</a:t>
                      </a:r>
                      <a:r>
                        <a:rPr lang="fr-FR" sz="1000" b="0" baseline="0" dirty="0" smtClean="0">
                          <a:solidFill>
                            <a:schemeClr val="tx2">
                              <a:lumMod val="75000"/>
                            </a:schemeClr>
                          </a:solidFill>
                        </a:rPr>
                        <a:t> Séolis ne peuvent acheter pour des motifs juridiques</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000" b="0" dirty="0" smtClean="0">
                          <a:solidFill>
                            <a:schemeClr val="tx2">
                              <a:lumMod val="75000"/>
                            </a:schemeClr>
                          </a:solidFill>
                        </a:rPr>
                        <a:t>Vente</a:t>
                      </a:r>
                      <a:r>
                        <a:rPr lang="fr-FR" sz="1000" b="0" baseline="0" dirty="0" smtClean="0">
                          <a:solidFill>
                            <a:schemeClr val="tx2">
                              <a:lumMod val="75000"/>
                            </a:schemeClr>
                          </a:solidFill>
                        </a:rPr>
                        <a:t> a un tiers</a:t>
                      </a:r>
                      <a:endParaRPr lang="fr-FR" sz="1000" b="0" dirty="0" smtClean="0">
                        <a:solidFill>
                          <a:schemeClr val="tx2">
                            <a:lumMod val="75000"/>
                          </a:schemeClr>
                        </a:solidFill>
                      </a:endParaRPr>
                    </a:p>
                    <a:p>
                      <a:pPr algn="ctr"/>
                      <a:endParaRPr lang="fr-FR" sz="1000" b="0" dirty="0" smtClean="0">
                        <a:solidFill>
                          <a:schemeClr val="tx2">
                            <a:lumMod val="75000"/>
                          </a:schemeClr>
                        </a:solidFill>
                      </a:endParaRPr>
                    </a:p>
                  </a:txBody>
                  <a:tcPr anchor="ctr"/>
                </a:tc>
                <a:tc rowSpan="2">
                  <a:txBody>
                    <a:bodyPr/>
                    <a:lstStyle/>
                    <a:p>
                      <a:pPr algn="ctr"/>
                      <a:r>
                        <a:rPr lang="fr-FR" sz="1000" b="0" dirty="0" smtClean="0">
                          <a:solidFill>
                            <a:schemeClr val="tx2">
                              <a:lumMod val="75000"/>
                            </a:schemeClr>
                          </a:solidFill>
                        </a:rPr>
                        <a:t>Aide à la mise en place de solutions de portage</a:t>
                      </a:r>
                      <a:endParaRPr lang="fr-FR" sz="1000" b="0" dirty="0">
                        <a:solidFill>
                          <a:schemeClr val="tx2">
                            <a:lumMod val="75000"/>
                          </a:schemeClr>
                        </a:solidFill>
                      </a:endParaRPr>
                    </a:p>
                  </a:txBody>
                  <a:tcPr anchor="ctr"/>
                </a:tc>
              </a:tr>
              <a:tr h="222487">
                <a:tc vMerge="1">
                  <a:txBody>
                    <a:bodyPr/>
                    <a:lstStyle/>
                    <a:p>
                      <a:endParaRPr lang="fr-FR"/>
                    </a:p>
                  </a:txBody>
                  <a:tcPr/>
                </a:tc>
                <a:tc vMerge="1">
                  <a:txBody>
                    <a:bodyPr/>
                    <a:lstStyle/>
                    <a:p>
                      <a:endParaRPr lang="fr-FR"/>
                    </a:p>
                  </a:txBody>
                  <a:tcPr/>
                </a:tc>
                <a:tc>
                  <a:txBody>
                    <a:bodyPr/>
                    <a:lstStyle/>
                    <a:p>
                      <a:pPr algn="ctr"/>
                      <a:r>
                        <a:rPr lang="fr-FR" sz="1000" b="0" dirty="0" smtClean="0">
                          <a:solidFill>
                            <a:schemeClr val="tx2">
                              <a:lumMod val="75000"/>
                            </a:schemeClr>
                          </a:solidFill>
                        </a:rPr>
                        <a:t>Croisement</a:t>
                      </a:r>
                      <a:r>
                        <a:rPr lang="fr-FR" sz="1000" b="0" baseline="0" dirty="0" smtClean="0">
                          <a:solidFill>
                            <a:schemeClr val="tx2">
                              <a:lumMod val="75000"/>
                            </a:schemeClr>
                          </a:solidFill>
                        </a:rPr>
                        <a:t> des Participations</a:t>
                      </a:r>
                      <a:endParaRPr lang="fr-FR" sz="1000" b="0" dirty="0" smtClean="0">
                        <a:solidFill>
                          <a:schemeClr val="tx2">
                            <a:lumMod val="75000"/>
                          </a:schemeClr>
                        </a:solidFill>
                      </a:endParaRPr>
                    </a:p>
                  </a:txBody>
                  <a:tcPr anchor="ctr"/>
                </a:tc>
                <a:tc vMerge="1">
                  <a:txBody>
                    <a:bodyPr/>
                    <a:lstStyle/>
                    <a:p>
                      <a:endParaRPr lang="fr-FR"/>
                    </a:p>
                  </a:txBody>
                  <a:tcPr/>
                </a:tc>
              </a:tr>
              <a:tr h="222487">
                <a:tc rowSpan="2">
                  <a:txBody>
                    <a:bodyPr/>
                    <a:lstStyle/>
                    <a:p>
                      <a:r>
                        <a:rPr lang="fr-FR" sz="1000" b="0" dirty="0" smtClean="0">
                          <a:solidFill>
                            <a:schemeClr val="tx2">
                              <a:lumMod val="75000"/>
                            </a:schemeClr>
                          </a:solidFill>
                        </a:rPr>
                        <a:t>La valeur de rachat trop faible</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dirty="0" smtClean="0">
                          <a:solidFill>
                            <a:schemeClr val="tx2">
                              <a:lumMod val="75000"/>
                            </a:schemeClr>
                          </a:solidFill>
                        </a:rPr>
                        <a:t>La valeur de  rachat proposée par Séolis est inferieure à ce que </a:t>
                      </a:r>
                      <a:r>
                        <a:rPr lang="fr-FR" sz="1000" b="0" baseline="0" dirty="0" smtClean="0">
                          <a:solidFill>
                            <a:schemeClr val="tx2">
                              <a:lumMod val="75000"/>
                            </a:schemeClr>
                          </a:solidFill>
                        </a:rPr>
                        <a:t>Sorégies est prête à accepter</a:t>
                      </a:r>
                      <a:endParaRPr lang="fr-FR" sz="1000" b="0" dirty="0" smtClean="0">
                        <a:solidFill>
                          <a:schemeClr val="tx2">
                            <a:lumMod val="75000"/>
                          </a:schemeClr>
                        </a:solidFill>
                      </a:endParaRPr>
                    </a:p>
                  </a:txBody>
                  <a:tcPr anchor="ctr"/>
                </a:tc>
                <a:tc>
                  <a:txBody>
                    <a:bodyPr/>
                    <a:lstStyle/>
                    <a:p>
                      <a:pPr algn="ctr"/>
                      <a:r>
                        <a:rPr lang="fr-FR" sz="1000" b="0" dirty="0" smtClean="0">
                          <a:solidFill>
                            <a:schemeClr val="tx2">
                              <a:lumMod val="75000"/>
                            </a:schemeClr>
                          </a:solidFill>
                        </a:rPr>
                        <a:t>Blocage et Stand-by</a:t>
                      </a:r>
                      <a:endParaRPr lang="fr-FR" sz="1000" b="0" dirty="0">
                        <a:solidFill>
                          <a:schemeClr val="tx2">
                            <a:lumMod val="75000"/>
                          </a:schemeClr>
                        </a:solidFill>
                      </a:endParaRPr>
                    </a:p>
                  </a:txBody>
                  <a:tcPr anchor="ctr"/>
                </a:tc>
              </a:tr>
              <a:tr h="287925">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a:r>
                        <a:rPr lang="fr-FR" sz="1000" b="0" dirty="0" smtClean="0">
                          <a:solidFill>
                            <a:schemeClr val="tx2">
                              <a:lumMod val="75000"/>
                            </a:schemeClr>
                          </a:solidFill>
                        </a:rPr>
                        <a:t>Vente à</a:t>
                      </a:r>
                      <a:r>
                        <a:rPr lang="fr-FR" sz="1000" b="0" baseline="0" dirty="0" smtClean="0">
                          <a:solidFill>
                            <a:schemeClr val="tx2">
                              <a:lumMod val="75000"/>
                            </a:schemeClr>
                          </a:solidFill>
                        </a:rPr>
                        <a:t> un tiers</a:t>
                      </a:r>
                      <a:endParaRPr lang="fr-FR" sz="1000" b="0" dirty="0">
                        <a:solidFill>
                          <a:schemeClr val="tx2">
                            <a:lumMod val="75000"/>
                          </a:schemeClr>
                        </a:solidFill>
                      </a:endParaRPr>
                    </a:p>
                  </a:txBody>
                  <a:tcPr anchor="ctr"/>
                </a:tc>
              </a:tr>
              <a:tr h="222487">
                <a:tc rowSpan="2">
                  <a:txBody>
                    <a:bodyPr/>
                    <a:lstStyle/>
                    <a:p>
                      <a:r>
                        <a:rPr lang="fr-FR" sz="1000" b="0" dirty="0" smtClean="0">
                          <a:solidFill>
                            <a:schemeClr val="tx2">
                              <a:lumMod val="75000"/>
                            </a:schemeClr>
                          </a:solidFill>
                        </a:rPr>
                        <a:t>Demande d’arrêt des actions</a:t>
                      </a:r>
                      <a:r>
                        <a:rPr lang="fr-FR" sz="1000" b="0" baseline="0" dirty="0" smtClean="0">
                          <a:solidFill>
                            <a:schemeClr val="tx2">
                              <a:lumMod val="75000"/>
                            </a:schemeClr>
                          </a:solidFill>
                        </a:rPr>
                        <a:t> en justice</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i="0" kern="1200" dirty="0" smtClean="0">
                          <a:solidFill>
                            <a:schemeClr val="tx2">
                              <a:lumMod val="75000"/>
                            </a:schemeClr>
                          </a:solidFill>
                          <a:effectLst/>
                          <a:latin typeface="+mn-lt"/>
                          <a:ea typeface="+mn-ea"/>
                          <a:cs typeface="+mn-cs"/>
                        </a:rPr>
                        <a:t>Demande d’arrêt</a:t>
                      </a:r>
                      <a:r>
                        <a:rPr lang="fr-FR" sz="1000" b="0" i="0" kern="1200" baseline="0" dirty="0" smtClean="0">
                          <a:solidFill>
                            <a:schemeClr val="tx2">
                              <a:lumMod val="75000"/>
                            </a:schemeClr>
                          </a:solidFill>
                          <a:effectLst/>
                          <a:latin typeface="+mn-lt"/>
                          <a:ea typeface="+mn-ea"/>
                          <a:cs typeface="+mn-cs"/>
                        </a:rPr>
                        <a:t> des poursuites judicaires préalablement au début des négociations</a:t>
                      </a:r>
                      <a:endParaRPr lang="fr-FR" sz="1000" b="0" i="0" kern="1200" dirty="0">
                        <a:solidFill>
                          <a:schemeClr val="tx2">
                            <a:lumMod val="75000"/>
                          </a:schemeClr>
                        </a:solidFill>
                        <a:effectLst/>
                        <a:latin typeface="+mn-lt"/>
                        <a:ea typeface="+mn-ea"/>
                        <a:cs typeface="+mn-cs"/>
                      </a:endParaRPr>
                    </a:p>
                  </a:txBody>
                  <a:tcPr anchor="ctr"/>
                </a:tc>
                <a:tc>
                  <a:txBody>
                    <a:bodyPr/>
                    <a:lstStyle/>
                    <a:p>
                      <a:pPr algn="ctr"/>
                      <a:r>
                        <a:rPr lang="fr-FR" sz="1000" b="0" dirty="0" smtClean="0">
                          <a:solidFill>
                            <a:schemeClr val="tx2">
                              <a:lumMod val="75000"/>
                            </a:schemeClr>
                          </a:solidFill>
                        </a:rPr>
                        <a:t>Blocage Stand-by</a:t>
                      </a:r>
                      <a:endParaRPr lang="fr-FR" sz="1000" b="0" dirty="0">
                        <a:solidFill>
                          <a:schemeClr val="tx2">
                            <a:lumMod val="75000"/>
                          </a:schemeClr>
                        </a:solidFill>
                      </a:endParaRPr>
                    </a:p>
                  </a:txBody>
                  <a:tcPr anchor="ctr"/>
                </a:tc>
              </a:tr>
              <a:tr h="222487">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a:r>
                        <a:rPr lang="fr-FR" sz="1000" b="0" dirty="0" smtClean="0">
                          <a:solidFill>
                            <a:schemeClr val="tx2">
                              <a:lumMod val="75000"/>
                            </a:schemeClr>
                          </a:solidFill>
                        </a:rPr>
                        <a:t>Arrêt des procédures</a:t>
                      </a:r>
                      <a:endParaRPr lang="fr-FR" sz="1000" b="0" dirty="0">
                        <a:solidFill>
                          <a:schemeClr val="tx2">
                            <a:lumMod val="75000"/>
                          </a:schemeClr>
                        </a:solidFill>
                      </a:endParaRPr>
                    </a:p>
                  </a:txBody>
                  <a:tcPr anchor="ctr"/>
                </a:tc>
              </a:tr>
              <a:tr h="259150">
                <a:tc rowSpan="2">
                  <a:txBody>
                    <a:bodyPr/>
                    <a:lstStyle/>
                    <a:p>
                      <a:r>
                        <a:rPr lang="fr-FR" sz="1000" b="0" dirty="0" smtClean="0">
                          <a:solidFill>
                            <a:schemeClr val="tx2">
                              <a:lumMod val="75000"/>
                            </a:schemeClr>
                          </a:solidFill>
                        </a:rPr>
                        <a:t>Clause de rétrocession</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dirty="0" smtClean="0">
                          <a:solidFill>
                            <a:schemeClr val="tx2">
                              <a:lumMod val="75000"/>
                            </a:schemeClr>
                          </a:solidFill>
                        </a:rPr>
                        <a:t>Refus de la Clause de Rétrocession</a:t>
                      </a:r>
                    </a:p>
                    <a:p>
                      <a:pPr marL="0" marR="0" indent="0" algn="ctr" defTabSz="914400" rtl="0" eaLnBrk="1" fontAlgn="auto" latinLnBrk="0" hangingPunct="1">
                        <a:lnSpc>
                          <a:spcPct val="100000"/>
                        </a:lnSpc>
                        <a:spcBef>
                          <a:spcPts val="0"/>
                        </a:spcBef>
                        <a:spcAft>
                          <a:spcPts val="0"/>
                        </a:spcAft>
                        <a:buClrTx/>
                        <a:buSzTx/>
                        <a:buFontTx/>
                        <a:buNone/>
                        <a:tabLst/>
                        <a:defRPr/>
                      </a:pPr>
                      <a:endParaRPr lang="fr-FR" sz="1000" b="0" dirty="0">
                        <a:solidFill>
                          <a:schemeClr val="tx2">
                            <a:lumMod val="75000"/>
                          </a:schemeClr>
                        </a:solidFill>
                      </a:endParaRPr>
                    </a:p>
                  </a:txBody>
                  <a:tcPr anchor="ctr"/>
                </a:tc>
                <a:tc>
                  <a:txBody>
                    <a:bodyPr/>
                    <a:lstStyle/>
                    <a:p>
                      <a:pPr algn="ctr"/>
                      <a:r>
                        <a:rPr lang="fr-FR" sz="1000" b="0" dirty="0" smtClean="0">
                          <a:solidFill>
                            <a:schemeClr val="tx2">
                              <a:lumMod val="75000"/>
                            </a:schemeClr>
                          </a:solidFill>
                        </a:rPr>
                        <a:t>Abandon de la demande </a:t>
                      </a:r>
                      <a:endParaRPr lang="fr-FR" sz="1000" b="0" dirty="0">
                        <a:solidFill>
                          <a:schemeClr val="tx2">
                            <a:lumMod val="75000"/>
                          </a:schemeClr>
                        </a:solidFill>
                      </a:endParaRPr>
                    </a:p>
                  </a:txBody>
                  <a:tcPr anchor="ctr"/>
                </a:tc>
              </a:tr>
              <a:tr h="25915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000" b="0" dirty="0" smtClean="0">
                          <a:solidFill>
                            <a:schemeClr val="tx2">
                              <a:lumMod val="75000"/>
                            </a:schemeClr>
                          </a:solidFill>
                        </a:rPr>
                        <a:t>Accord</a:t>
                      </a:r>
                      <a:r>
                        <a:rPr lang="fr-FR" sz="1000" b="0" baseline="0" dirty="0" smtClean="0">
                          <a:solidFill>
                            <a:schemeClr val="tx2">
                              <a:lumMod val="75000"/>
                            </a:schemeClr>
                          </a:solidFill>
                        </a:rPr>
                        <a:t> sur un délai minimum pendant lequel la participation de sera pas cessible.</a:t>
                      </a:r>
                      <a:endParaRPr lang="fr-FR" sz="1000" b="0" dirty="0">
                        <a:solidFill>
                          <a:schemeClr val="tx2">
                            <a:lumMod val="75000"/>
                          </a:schemeClr>
                        </a:solidFill>
                      </a:endParaRPr>
                    </a:p>
                  </a:txBody>
                  <a:tcPr anchor="ctr"/>
                </a:tc>
              </a:tr>
            </a:tbl>
          </a:graphicData>
        </a:graphic>
      </p:graphicFrame>
      <p:sp>
        <p:nvSpPr>
          <p:cNvPr id="9"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3.-</a:t>
            </a:r>
            <a:r>
              <a:rPr kumimoji="0" lang="fr-FR" sz="2400" b="0" i="0" u="none" strike="noStrike" kern="1200" cap="none" spc="0" normalizeH="0" noProof="0" dirty="0" smtClean="0">
                <a:ln>
                  <a:noFill/>
                </a:ln>
                <a:solidFill>
                  <a:schemeClr val="tx2">
                    <a:lumMod val="75000"/>
                  </a:schemeClr>
                </a:solidFill>
                <a:effectLst/>
                <a:uLnTx/>
                <a:uFillTx/>
                <a:latin typeface="+mn-lt"/>
                <a:ea typeface="+mn-ea"/>
                <a:cs typeface="+mn-cs"/>
              </a:rPr>
              <a:t> </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Objections potentielles de Séolis</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 Principes et séquence de négociation</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17" name="ZoneTexte 16"/>
          <p:cNvSpPr txBox="1"/>
          <p:nvPr/>
        </p:nvSpPr>
        <p:spPr>
          <a:xfrm>
            <a:off x="3878499" y="2182145"/>
            <a:ext cx="2031216" cy="287131"/>
          </a:xfrm>
          <a:prstGeom prst="rect">
            <a:avLst/>
          </a:prstGeom>
          <a:noFill/>
          <a:ln>
            <a:noFill/>
          </a:ln>
        </p:spPr>
        <p:txBody>
          <a:bodyPr vert="horz" lIns="144000" tIns="45720" rIns="91440" bIns="45720" rtlCol="0">
            <a:noAutofit/>
          </a:bodyPr>
          <a:lstStyle/>
          <a:p>
            <a:pPr marL="360363" lvl="1" indent="-342900"/>
            <a:endParaRPr lang="fr-FR" sz="1400" dirty="0" smtClean="0">
              <a:solidFill>
                <a:schemeClr val="tx2">
                  <a:lumMod val="75000"/>
                </a:schemeClr>
              </a:solidFill>
            </a:endParaRPr>
          </a:p>
        </p:txBody>
      </p:sp>
      <p:cxnSp>
        <p:nvCxnSpPr>
          <p:cNvPr id="18" name="Connecteur en angle 17"/>
          <p:cNvCxnSpPr>
            <a:stCxn id="43" idx="3"/>
            <a:endCxn id="47" idx="1"/>
          </p:cNvCxnSpPr>
          <p:nvPr/>
        </p:nvCxnSpPr>
        <p:spPr>
          <a:xfrm flipV="1">
            <a:off x="1686297" y="2737824"/>
            <a:ext cx="729786" cy="11312"/>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2" name="Connecteur en angle 21"/>
          <p:cNvCxnSpPr>
            <a:stCxn id="36" idx="2"/>
            <a:endCxn id="43" idx="0"/>
          </p:cNvCxnSpPr>
          <p:nvPr/>
        </p:nvCxnSpPr>
        <p:spPr>
          <a:xfrm rot="16200000" flipH="1">
            <a:off x="984169" y="2290452"/>
            <a:ext cx="285008" cy="2967"/>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456665" y="1081780"/>
            <a:ext cx="1337050" cy="272007"/>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400" b="1" dirty="0" smtClean="0">
                <a:solidFill>
                  <a:schemeClr val="tx2">
                    <a:lumMod val="75000"/>
                  </a:schemeClr>
                </a:solidFill>
              </a:rPr>
              <a:t>Start</a:t>
            </a:r>
          </a:p>
        </p:txBody>
      </p:sp>
      <p:cxnSp>
        <p:nvCxnSpPr>
          <p:cNvPr id="27" name="Connecteur en angle 26"/>
          <p:cNvCxnSpPr>
            <a:stCxn id="23" idx="2"/>
            <a:endCxn id="36" idx="0"/>
          </p:cNvCxnSpPr>
          <p:nvPr/>
        </p:nvCxnSpPr>
        <p:spPr>
          <a:xfrm rot="5400000">
            <a:off x="958373" y="1520604"/>
            <a:ext cx="333634" cy="1588"/>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96" idx="2"/>
            <a:endCxn id="73" idx="3"/>
          </p:cNvCxnSpPr>
          <p:nvPr/>
        </p:nvCxnSpPr>
        <p:spPr>
          <a:xfrm rot="5400000">
            <a:off x="3655411" y="2584465"/>
            <a:ext cx="915541" cy="1409970"/>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sp>
        <p:nvSpPr>
          <p:cNvPr id="52" name="Sous-titre 2"/>
          <p:cNvSpPr txBox="1">
            <a:spLocks/>
          </p:cNvSpPr>
          <p:nvPr/>
        </p:nvSpPr>
        <p:spPr>
          <a:xfrm>
            <a:off x="5593278" y="1399532"/>
            <a:ext cx="3396344" cy="4846889"/>
          </a:xfrm>
          <a:prstGeom prst="rect">
            <a:avLst/>
          </a:prstGeom>
          <a:noFill/>
          <a:ln>
            <a:solidFill>
              <a:schemeClr val="tx2">
                <a:lumMod val="75000"/>
              </a:schemeClr>
            </a:solidFill>
          </a:ln>
        </p:spPr>
        <p:txBody>
          <a:bodyPr vert="horz" lIns="144000" tIns="45720" rIns="91440" bIns="45720" rtlCol="0">
            <a:noAutofit/>
          </a:bodyPr>
          <a:lstStyle/>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Confidentialité des négociations (la signature d’un accord de confidentialité est-elle nécessaire / souhaitable?)</a:t>
            </a: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La première phase des négociations s’effectue au niveau des entreprises (les syndicats restent informés mais pas en première ligne des discussions).</a:t>
            </a: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Aucune proposition de Sorégies ne sera soumise au Sieds/Séolis de façon officielle. </a:t>
            </a: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En cas d’accord de principe, les parties (Sorégies+Séolis ou Sieds) négocieront un protocole de vente.</a:t>
            </a: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Le désistement </a:t>
            </a:r>
            <a:r>
              <a:rPr lang="fr-FR" sz="1300" dirty="0">
                <a:solidFill>
                  <a:schemeClr val="tx2">
                    <a:lumMod val="75000"/>
                  </a:schemeClr>
                </a:solidFill>
              </a:rPr>
              <a:t>des procédures </a:t>
            </a:r>
            <a:r>
              <a:rPr lang="fr-FR" sz="1300" dirty="0" smtClean="0">
                <a:solidFill>
                  <a:schemeClr val="tx2">
                    <a:lumMod val="75000"/>
                  </a:schemeClr>
                </a:solidFill>
              </a:rPr>
              <a:t>judiciaires sera inclus dans le protocole de vente.</a:t>
            </a:r>
            <a:endParaRPr lang="fr-FR" sz="1300" dirty="0">
              <a:solidFill>
                <a:schemeClr val="tx2">
                  <a:lumMod val="75000"/>
                </a:schemeClr>
              </a:solidFill>
            </a:endParaRP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Délai des négociations:</a:t>
            </a:r>
          </a:p>
          <a:p>
            <a:pPr marL="447675" lvl="2" indent="-228600">
              <a:spcAft>
                <a:spcPts val="300"/>
              </a:spcAft>
              <a:buClr>
                <a:schemeClr val="tx2">
                  <a:lumMod val="50000"/>
                </a:schemeClr>
              </a:buClr>
              <a:buSzPct val="120000"/>
              <a:buFont typeface="Arial" pitchFamily="34" charset="0"/>
              <a:buChar char="•"/>
            </a:pPr>
            <a:r>
              <a:rPr lang="fr-FR" sz="1300" dirty="0" smtClean="0">
                <a:solidFill>
                  <a:schemeClr val="tx2">
                    <a:lumMod val="75000"/>
                  </a:schemeClr>
                </a:solidFill>
              </a:rPr>
              <a:t>établir un temps court pour arriver à l’accord de principe (i.e. 1 mois)</a:t>
            </a:r>
          </a:p>
          <a:p>
            <a:pPr marL="447675" lvl="2" indent="-228600">
              <a:spcAft>
                <a:spcPts val="300"/>
              </a:spcAft>
              <a:buClr>
                <a:schemeClr val="tx2">
                  <a:lumMod val="50000"/>
                </a:schemeClr>
              </a:buClr>
              <a:buSzPct val="120000"/>
              <a:buFont typeface="Arial" pitchFamily="34" charset="0"/>
              <a:buChar char="•"/>
            </a:pPr>
            <a:r>
              <a:rPr lang="fr-FR" sz="1300" dirty="0" smtClean="0">
                <a:solidFill>
                  <a:schemeClr val="tx2">
                    <a:lumMod val="75000"/>
                  </a:schemeClr>
                </a:solidFill>
              </a:rPr>
              <a:t>S’il y a accord avec les syndicats, établir un délai pour la rédaction du protocole de vente. </a:t>
            </a:r>
          </a:p>
          <a:p>
            <a:pPr marL="177800" lvl="1" indent="-177800">
              <a:buClr>
                <a:srgbClr val="00B050"/>
              </a:buClr>
              <a:buSzPct val="120000"/>
              <a:buFont typeface="Calibri" pitchFamily="34" charset="0"/>
              <a:buChar char="+"/>
            </a:pPr>
            <a:endParaRPr kumimoji="0" lang="fr-FR" sz="130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53" name="ZoneTexte 52"/>
          <p:cNvSpPr txBox="1"/>
          <p:nvPr/>
        </p:nvSpPr>
        <p:spPr>
          <a:xfrm>
            <a:off x="5593278" y="1068856"/>
            <a:ext cx="2681170" cy="327091"/>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1600" b="1" dirty="0" smtClean="0">
                <a:solidFill>
                  <a:schemeClr val="tx2">
                    <a:lumMod val="75000"/>
                  </a:schemeClr>
                </a:solidFill>
              </a:rPr>
              <a:t>Principes de la Négociation</a:t>
            </a:r>
          </a:p>
        </p:txBody>
      </p:sp>
      <p:sp>
        <p:nvSpPr>
          <p:cNvPr id="36" name="ZoneTexte 35"/>
          <p:cNvSpPr txBox="1"/>
          <p:nvPr/>
        </p:nvSpPr>
        <p:spPr>
          <a:xfrm>
            <a:off x="456665" y="1687421"/>
            <a:ext cx="1337050"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Proposition à Séolis</a:t>
            </a:r>
          </a:p>
        </p:txBody>
      </p:sp>
      <p:sp>
        <p:nvSpPr>
          <p:cNvPr id="43" name="Organigramme : Décision 42"/>
          <p:cNvSpPr/>
          <p:nvPr/>
        </p:nvSpPr>
        <p:spPr>
          <a:xfrm>
            <a:off x="570017" y="2434440"/>
            <a:ext cx="1116280" cy="62939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Ok?</a:t>
            </a:r>
          </a:p>
          <a:p>
            <a:pPr algn="ctr"/>
            <a:endParaRPr lang="fr-FR" sz="1400" dirty="0"/>
          </a:p>
        </p:txBody>
      </p:sp>
      <p:sp>
        <p:nvSpPr>
          <p:cNvPr id="47" name="ZoneTexte 46"/>
          <p:cNvSpPr txBox="1"/>
          <p:nvPr/>
        </p:nvSpPr>
        <p:spPr>
          <a:xfrm>
            <a:off x="2416083" y="2506818"/>
            <a:ext cx="1502763"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Contre-proposition de Séolis</a:t>
            </a:r>
          </a:p>
        </p:txBody>
      </p:sp>
      <p:sp>
        <p:nvSpPr>
          <p:cNvPr id="49" name="Organigramme : Décision 48"/>
          <p:cNvSpPr/>
          <p:nvPr/>
        </p:nvSpPr>
        <p:spPr>
          <a:xfrm>
            <a:off x="3788222" y="1828794"/>
            <a:ext cx="1116280" cy="62939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Ok?</a:t>
            </a:r>
          </a:p>
          <a:p>
            <a:pPr algn="ctr"/>
            <a:endParaRPr lang="fr-FR" sz="1400" dirty="0"/>
          </a:p>
        </p:txBody>
      </p:sp>
      <p:cxnSp>
        <p:nvCxnSpPr>
          <p:cNvPr id="51" name="Connecteur en angle 50"/>
          <p:cNvCxnSpPr>
            <a:stCxn id="47" idx="3"/>
            <a:endCxn id="49" idx="2"/>
          </p:cNvCxnSpPr>
          <p:nvPr/>
        </p:nvCxnSpPr>
        <p:spPr>
          <a:xfrm flipV="1">
            <a:off x="3918846" y="2458186"/>
            <a:ext cx="427516" cy="279638"/>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3" name="Connecteur en angle 50"/>
          <p:cNvCxnSpPr>
            <a:stCxn id="49" idx="1"/>
            <a:endCxn id="36" idx="3"/>
          </p:cNvCxnSpPr>
          <p:nvPr/>
        </p:nvCxnSpPr>
        <p:spPr>
          <a:xfrm rot="10800000">
            <a:off x="1793716" y="1918428"/>
            <a:ext cx="1994507" cy="225063"/>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6" name="Connecteur en angle 65"/>
          <p:cNvCxnSpPr>
            <a:stCxn id="43" idx="2"/>
            <a:endCxn id="73" idx="1"/>
          </p:cNvCxnSpPr>
          <p:nvPr/>
        </p:nvCxnSpPr>
        <p:spPr>
          <a:xfrm rot="16200000" flipH="1">
            <a:off x="1175101" y="3016888"/>
            <a:ext cx="683389" cy="777276"/>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7" name="Connecteur en angle 66"/>
          <p:cNvCxnSpPr>
            <a:stCxn id="49" idx="3"/>
            <a:endCxn id="96" idx="3"/>
          </p:cNvCxnSpPr>
          <p:nvPr/>
        </p:nvCxnSpPr>
        <p:spPr>
          <a:xfrm>
            <a:off x="4904502" y="2143490"/>
            <a:ext cx="106905" cy="534375"/>
          </a:xfrm>
          <a:prstGeom prst="bentConnector3">
            <a:avLst>
              <a:gd name="adj1" fmla="val 313835"/>
            </a:avLst>
          </a:prstGeom>
          <a:ln>
            <a:tailEnd type="none"/>
          </a:ln>
        </p:spPr>
        <p:style>
          <a:lnRef idx="1">
            <a:schemeClr val="accent1"/>
          </a:lnRef>
          <a:fillRef idx="0">
            <a:schemeClr val="accent1"/>
          </a:fillRef>
          <a:effectRef idx="0">
            <a:schemeClr val="accent1"/>
          </a:effectRef>
          <a:fontRef idx="minor">
            <a:schemeClr val="tx1"/>
          </a:fontRef>
        </p:style>
      </p:cxnSp>
      <p:sp>
        <p:nvSpPr>
          <p:cNvPr id="73" name="ZoneTexte 72"/>
          <p:cNvSpPr txBox="1"/>
          <p:nvPr/>
        </p:nvSpPr>
        <p:spPr>
          <a:xfrm>
            <a:off x="1905433" y="3516215"/>
            <a:ext cx="1502763"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Rédaction Protocole de Vente</a:t>
            </a:r>
          </a:p>
        </p:txBody>
      </p:sp>
      <p:sp>
        <p:nvSpPr>
          <p:cNvPr id="82" name="ZoneTexte 81"/>
          <p:cNvSpPr txBox="1"/>
          <p:nvPr/>
        </p:nvSpPr>
        <p:spPr>
          <a:xfrm>
            <a:off x="741651" y="4501861"/>
            <a:ext cx="1502763"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Accord organes de Sorégies/</a:t>
            </a:r>
            <a:r>
              <a:rPr lang="fr-FR" sz="1200" b="1" dirty="0" err="1" smtClean="0">
                <a:solidFill>
                  <a:schemeClr val="tx2">
                    <a:lumMod val="75000"/>
                  </a:schemeClr>
                </a:solidFill>
              </a:rPr>
              <a:t>Sieedv</a:t>
            </a:r>
            <a:endParaRPr lang="fr-FR" sz="1200" b="1" dirty="0" smtClean="0">
              <a:solidFill>
                <a:schemeClr val="tx2">
                  <a:lumMod val="75000"/>
                </a:schemeClr>
              </a:solidFill>
            </a:endParaRPr>
          </a:p>
        </p:txBody>
      </p:sp>
      <p:sp>
        <p:nvSpPr>
          <p:cNvPr id="83" name="ZoneTexte 82"/>
          <p:cNvSpPr txBox="1"/>
          <p:nvPr/>
        </p:nvSpPr>
        <p:spPr>
          <a:xfrm>
            <a:off x="2974212" y="4501861"/>
            <a:ext cx="1502763"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Accord organes de Séolis/Sieds</a:t>
            </a:r>
          </a:p>
        </p:txBody>
      </p:sp>
      <p:sp>
        <p:nvSpPr>
          <p:cNvPr id="93" name="ZoneTexte 92"/>
          <p:cNvSpPr txBox="1"/>
          <p:nvPr/>
        </p:nvSpPr>
        <p:spPr>
          <a:xfrm>
            <a:off x="943553" y="3148085"/>
            <a:ext cx="386483" cy="307631"/>
          </a:xfrm>
          <a:prstGeom prst="rect">
            <a:avLst/>
          </a:prstGeom>
          <a:ln/>
        </p:spPr>
        <p:style>
          <a:lnRef idx="1">
            <a:schemeClr val="accent3"/>
          </a:lnRef>
          <a:fillRef idx="3">
            <a:schemeClr val="accent3"/>
          </a:fillRef>
          <a:effectRef idx="2">
            <a:schemeClr val="accent3"/>
          </a:effectRef>
          <a:fontRef idx="minor">
            <a:schemeClr val="lt1"/>
          </a:fontRef>
        </p:style>
        <p:txBody>
          <a:bodyPr vert="horz" lIns="72000" tIns="45720" rIns="72000" bIns="45720" rtlCol="0" anchor="ctr" anchorCtr="1">
            <a:noAutofit/>
          </a:bodyPr>
          <a:lstStyle/>
          <a:p>
            <a:pPr marL="0" lvl="1" algn="ctr"/>
            <a:r>
              <a:rPr lang="fr-FR" sz="1100" b="1" dirty="0" smtClean="0">
                <a:solidFill>
                  <a:schemeClr val="bg1">
                    <a:lumMod val="95000"/>
                  </a:schemeClr>
                </a:solidFill>
              </a:rPr>
              <a:t>Oui</a:t>
            </a:r>
          </a:p>
        </p:txBody>
      </p:sp>
      <p:sp>
        <p:nvSpPr>
          <p:cNvPr id="94" name="ZoneTexte 93"/>
          <p:cNvSpPr txBox="1"/>
          <p:nvPr/>
        </p:nvSpPr>
        <p:spPr>
          <a:xfrm>
            <a:off x="1810449" y="2589944"/>
            <a:ext cx="386483" cy="307631"/>
          </a:xfrm>
          <a:prstGeom prst="rect">
            <a:avLst/>
          </a:prstGeom>
          <a:ln/>
        </p:spPr>
        <p:style>
          <a:lnRef idx="1">
            <a:schemeClr val="accent2"/>
          </a:lnRef>
          <a:fillRef idx="3">
            <a:schemeClr val="accent2"/>
          </a:fillRef>
          <a:effectRef idx="2">
            <a:schemeClr val="accent2"/>
          </a:effectRef>
          <a:fontRef idx="minor">
            <a:schemeClr val="lt1"/>
          </a:fontRef>
        </p:style>
        <p:txBody>
          <a:bodyPr vert="horz" lIns="72000" tIns="45720" rIns="72000" bIns="45720" rtlCol="0" anchor="ctr" anchorCtr="1">
            <a:noAutofit/>
          </a:bodyPr>
          <a:lstStyle/>
          <a:p>
            <a:pPr marL="0" lvl="1" algn="ctr"/>
            <a:r>
              <a:rPr lang="fr-FR" sz="1100" b="1" dirty="0" smtClean="0">
                <a:solidFill>
                  <a:schemeClr val="bg1">
                    <a:lumMod val="95000"/>
                  </a:schemeClr>
                </a:solidFill>
              </a:rPr>
              <a:t>Non</a:t>
            </a:r>
          </a:p>
        </p:txBody>
      </p:sp>
      <p:sp>
        <p:nvSpPr>
          <p:cNvPr id="95" name="ZoneTexte 94"/>
          <p:cNvSpPr txBox="1"/>
          <p:nvPr/>
        </p:nvSpPr>
        <p:spPr>
          <a:xfrm>
            <a:off x="3318611" y="1989675"/>
            <a:ext cx="386483" cy="307631"/>
          </a:xfrm>
          <a:prstGeom prst="rect">
            <a:avLst/>
          </a:prstGeom>
          <a:ln/>
        </p:spPr>
        <p:style>
          <a:lnRef idx="1">
            <a:schemeClr val="accent2"/>
          </a:lnRef>
          <a:fillRef idx="3">
            <a:schemeClr val="accent2"/>
          </a:fillRef>
          <a:effectRef idx="2">
            <a:schemeClr val="accent2"/>
          </a:effectRef>
          <a:fontRef idx="minor">
            <a:schemeClr val="lt1"/>
          </a:fontRef>
        </p:style>
        <p:txBody>
          <a:bodyPr vert="horz" lIns="72000" tIns="45720" rIns="72000" bIns="45720" rtlCol="0" anchor="ctr" anchorCtr="1">
            <a:noAutofit/>
          </a:bodyPr>
          <a:lstStyle/>
          <a:p>
            <a:pPr marL="0" lvl="1" algn="ctr"/>
            <a:r>
              <a:rPr lang="fr-FR" sz="1100" b="1" dirty="0" smtClean="0">
                <a:solidFill>
                  <a:schemeClr val="bg1">
                    <a:lumMod val="95000"/>
                  </a:schemeClr>
                </a:solidFill>
              </a:rPr>
              <a:t>Non</a:t>
            </a:r>
          </a:p>
        </p:txBody>
      </p:sp>
      <p:sp>
        <p:nvSpPr>
          <p:cNvPr id="96" name="ZoneTexte 95"/>
          <p:cNvSpPr txBox="1"/>
          <p:nvPr/>
        </p:nvSpPr>
        <p:spPr>
          <a:xfrm>
            <a:off x="4624924" y="2524049"/>
            <a:ext cx="386483" cy="307631"/>
          </a:xfrm>
          <a:prstGeom prst="rect">
            <a:avLst/>
          </a:prstGeom>
          <a:ln/>
        </p:spPr>
        <p:style>
          <a:lnRef idx="1">
            <a:schemeClr val="accent3"/>
          </a:lnRef>
          <a:fillRef idx="3">
            <a:schemeClr val="accent3"/>
          </a:fillRef>
          <a:effectRef idx="2">
            <a:schemeClr val="accent3"/>
          </a:effectRef>
          <a:fontRef idx="minor">
            <a:schemeClr val="lt1"/>
          </a:fontRef>
        </p:style>
        <p:txBody>
          <a:bodyPr vert="horz" lIns="72000" tIns="45720" rIns="72000" bIns="45720" rtlCol="0" anchor="ctr" anchorCtr="1">
            <a:noAutofit/>
          </a:bodyPr>
          <a:lstStyle/>
          <a:p>
            <a:pPr marL="0" lvl="1" algn="ctr"/>
            <a:r>
              <a:rPr lang="fr-FR" sz="1100" b="1" dirty="0" smtClean="0">
                <a:solidFill>
                  <a:schemeClr val="bg1">
                    <a:lumMod val="95000"/>
                  </a:schemeClr>
                </a:solidFill>
              </a:rPr>
              <a:t>Oui</a:t>
            </a:r>
          </a:p>
        </p:txBody>
      </p:sp>
      <p:cxnSp>
        <p:nvCxnSpPr>
          <p:cNvPr id="103" name="Connecteur en angle 28"/>
          <p:cNvCxnSpPr>
            <a:stCxn id="73" idx="2"/>
            <a:endCxn id="82" idx="0"/>
          </p:cNvCxnSpPr>
          <p:nvPr/>
        </p:nvCxnSpPr>
        <p:spPr>
          <a:xfrm rot="5400000">
            <a:off x="1813107" y="3658152"/>
            <a:ext cx="523635" cy="1163782"/>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04" name="Connecteur en angle 28"/>
          <p:cNvCxnSpPr>
            <a:stCxn id="73" idx="2"/>
            <a:endCxn id="83" idx="0"/>
          </p:cNvCxnSpPr>
          <p:nvPr/>
        </p:nvCxnSpPr>
        <p:spPr>
          <a:xfrm rot="16200000" flipH="1">
            <a:off x="2929387" y="3705653"/>
            <a:ext cx="523635" cy="10687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09" name="Connecteur en angle 28"/>
          <p:cNvCxnSpPr>
            <a:stCxn id="83" idx="2"/>
            <a:endCxn id="141" idx="0"/>
          </p:cNvCxnSpPr>
          <p:nvPr/>
        </p:nvCxnSpPr>
        <p:spPr>
          <a:xfrm rot="5400000">
            <a:off x="2722119" y="4898569"/>
            <a:ext cx="938172" cy="10687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14" name="Connecteur en angle 28"/>
          <p:cNvCxnSpPr>
            <a:stCxn id="82" idx="2"/>
            <a:endCxn id="141" idx="0"/>
          </p:cNvCxnSpPr>
          <p:nvPr/>
        </p:nvCxnSpPr>
        <p:spPr>
          <a:xfrm rot="16200000" flipH="1">
            <a:off x="1605838" y="4851067"/>
            <a:ext cx="938172" cy="1163782"/>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905433" y="5902044"/>
            <a:ext cx="1502763" cy="498763"/>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400" b="1" dirty="0" smtClean="0">
                <a:solidFill>
                  <a:schemeClr val="tx2">
                    <a:lumMod val="75000"/>
                  </a:schemeClr>
                </a:solidFill>
              </a:rPr>
              <a:t>Processus de Vente</a:t>
            </a:r>
          </a:p>
        </p:txBody>
      </p:sp>
      <p:sp>
        <p:nvSpPr>
          <p:cNvPr id="54" name="ZoneTexte 53"/>
          <p:cNvSpPr txBox="1"/>
          <p:nvPr/>
        </p:nvSpPr>
        <p:spPr>
          <a:xfrm>
            <a:off x="332510" y="2667245"/>
            <a:ext cx="1591294" cy="261610"/>
          </a:xfrm>
          <a:prstGeom prst="rect">
            <a:avLst/>
          </a:prstGeom>
          <a:noFill/>
        </p:spPr>
        <p:txBody>
          <a:bodyPr wrap="square" rtlCol="0">
            <a:spAutoFit/>
          </a:bodyPr>
          <a:lstStyle/>
          <a:p>
            <a:pPr algn="ctr"/>
            <a:r>
              <a:rPr lang="fr-FR" sz="1050" dirty="0" smtClean="0">
                <a:solidFill>
                  <a:schemeClr val="bg1"/>
                </a:solidFill>
              </a:rPr>
              <a:t>Sieds + Séolis</a:t>
            </a:r>
            <a:endParaRPr lang="fr-FR" sz="1050" dirty="0">
              <a:solidFill>
                <a:schemeClr val="bg1"/>
              </a:solidFill>
            </a:endParaRPr>
          </a:p>
        </p:txBody>
      </p:sp>
      <p:sp>
        <p:nvSpPr>
          <p:cNvPr id="55" name="ZoneTexte 54"/>
          <p:cNvSpPr txBox="1"/>
          <p:nvPr/>
        </p:nvSpPr>
        <p:spPr>
          <a:xfrm>
            <a:off x="3558269" y="2069150"/>
            <a:ext cx="1591294" cy="261610"/>
          </a:xfrm>
          <a:prstGeom prst="rect">
            <a:avLst/>
          </a:prstGeom>
          <a:noFill/>
        </p:spPr>
        <p:txBody>
          <a:bodyPr wrap="square" rtlCol="0">
            <a:spAutoFit/>
          </a:bodyPr>
          <a:lstStyle/>
          <a:p>
            <a:pPr algn="ctr"/>
            <a:r>
              <a:rPr lang="fr-FR" sz="1050" dirty="0" err="1" smtClean="0">
                <a:solidFill>
                  <a:schemeClr val="bg1"/>
                </a:solidFill>
              </a:rPr>
              <a:t>Sieedv</a:t>
            </a:r>
            <a:r>
              <a:rPr lang="fr-FR" sz="1050" dirty="0" smtClean="0">
                <a:solidFill>
                  <a:schemeClr val="bg1"/>
                </a:solidFill>
              </a:rPr>
              <a:t> Sorégies</a:t>
            </a:r>
            <a:endParaRPr lang="fr-FR" sz="1050" dirty="0">
              <a:solidFill>
                <a:schemeClr val="bg1"/>
              </a:solidFill>
            </a:endParaRP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a:solidFill>
                  <a:schemeClr val="tx2">
                    <a:lumMod val="75000"/>
                  </a:schemeClr>
                </a:solidFill>
              </a:rPr>
              <a:t>5</a:t>
            </a:r>
            <a:r>
              <a:rPr lang="fr-FR" sz="2800" dirty="0" smtClean="0">
                <a:solidFill>
                  <a:schemeClr val="tx2">
                    <a:lumMod val="75000"/>
                  </a:schemeClr>
                </a:solidFill>
              </a:rPr>
              <a:t>.- Prochaines étapes</a:t>
            </a:r>
            <a:endParaRPr lang="fr-FR" sz="2800" dirty="0">
              <a:solidFill>
                <a:schemeClr val="tx2">
                  <a:lumMod val="75000"/>
                </a:schemeClr>
              </a:solidFill>
            </a:endParaRPr>
          </a:p>
        </p:txBody>
      </p:sp>
      <p:sp>
        <p:nvSpPr>
          <p:cNvPr id="3" name="Sous-titre 2"/>
          <p:cNvSpPr>
            <a:spLocks noGrp="1"/>
          </p:cNvSpPr>
          <p:nvPr>
            <p:ph idx="1"/>
          </p:nvPr>
        </p:nvSpPr>
        <p:spPr>
          <a:xfrm>
            <a:off x="457199" y="1206500"/>
            <a:ext cx="8267701" cy="5128280"/>
          </a:xfrm>
          <a:noFill/>
          <a:ln>
            <a:solidFill>
              <a:schemeClr val="tx2">
                <a:lumMod val="75000"/>
              </a:schemeClr>
            </a:solidFill>
          </a:ln>
        </p:spPr>
        <p:txBody>
          <a:bodyPr lIns="144000">
            <a:normAutofit/>
          </a:bodyPr>
          <a:lstStyle/>
          <a:p>
            <a:pPr marL="457200" indent="-457200">
              <a:spcAft>
                <a:spcPts val="600"/>
              </a:spcAft>
              <a:buFont typeface="+mj-lt"/>
              <a:buAutoNum type="arabicPeriod"/>
            </a:pPr>
            <a:endParaRPr lang="fr-FR" sz="1400" dirty="0" smtClean="0">
              <a:solidFill>
                <a:schemeClr val="tx2">
                  <a:lumMod val="75000"/>
                </a:schemeClr>
              </a:solidFill>
            </a:endParaRPr>
          </a:p>
          <a:p>
            <a:pPr marL="457200" indent="-457200">
              <a:spcAft>
                <a:spcPts val="600"/>
              </a:spcAft>
              <a:buFont typeface="+mj-lt"/>
              <a:buAutoNum type="arabicPeriod"/>
            </a:pPr>
            <a:r>
              <a:rPr lang="fr-FR" sz="1400" dirty="0" smtClean="0">
                <a:solidFill>
                  <a:schemeClr val="tx2">
                    <a:lumMod val="75000"/>
                  </a:schemeClr>
                </a:solidFill>
              </a:rPr>
              <a:t>Contact avec Philippe </a:t>
            </a:r>
            <a:r>
              <a:rPr lang="fr-FR" sz="1400" dirty="0" err="1" smtClean="0">
                <a:solidFill>
                  <a:schemeClr val="tx2">
                    <a:lumMod val="75000"/>
                  </a:schemeClr>
                </a:solidFill>
              </a:rPr>
              <a:t>Dutruc</a:t>
            </a:r>
            <a:r>
              <a:rPr lang="fr-FR" sz="1400" dirty="0" smtClean="0">
                <a:solidFill>
                  <a:schemeClr val="tx2">
                    <a:lumMod val="75000"/>
                  </a:schemeClr>
                </a:solidFill>
              </a:rPr>
              <a:t> (Séolis) et présentation verbale de la proposition.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sp>
        <p:nvSpPr>
          <p:cNvPr id="11" name="ZoneTexte 10"/>
          <p:cNvSpPr txBox="1"/>
          <p:nvPr/>
        </p:nvSpPr>
        <p:spPr>
          <a:xfrm>
            <a:off x="2095500" y="5334000"/>
            <a:ext cx="343364" cy="369332"/>
          </a:xfrm>
          <a:prstGeom prst="rect">
            <a:avLst/>
          </a:prstGeom>
          <a:noFill/>
        </p:spPr>
        <p:txBody>
          <a:bodyPr wrap="none" rtlCol="0">
            <a:spAutoFit/>
          </a:bodyPr>
          <a:lstStyle/>
          <a:p>
            <a:r>
              <a:rPr lang="fr-FR" dirty="0" smtClean="0"/>
              <a:t>   </a:t>
            </a:r>
            <a:endParaRPr lang="fr-FR" dirty="0"/>
          </a:p>
        </p:txBody>
      </p:sp>
    </p:spTree>
    <p:extLst>
      <p:ext uri="{BB962C8B-B14F-4D97-AF65-F5344CB8AC3E}">
        <p14:creationId xmlns:p14="http://schemas.microsoft.com/office/powerpoint/2010/main" xmlns="" val="4096585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3326</TotalTime>
  <Words>1006</Words>
  <Application>Microsoft Office PowerPoint</Application>
  <PresentationFormat>Affichage à l'écran (4:3)</PresentationFormat>
  <Paragraphs>151</Paragraphs>
  <Slides>9</Slides>
  <Notes>2</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Projet Alice   Approche tactique de la négociation avec Séolis/SIEDS</vt:lpstr>
      <vt:lpstr>Index</vt:lpstr>
      <vt:lpstr>1.- Présentation de la proposition de Sorégies (1/2)</vt:lpstr>
      <vt:lpstr>1.- Présentation de la proposition de Sorégies (2/2)</vt:lpstr>
      <vt:lpstr>2.- Détail de la proposition financière (1/2)</vt:lpstr>
      <vt:lpstr>2.- Détail de la proposition financière (2/2)</vt:lpstr>
      <vt:lpstr>Diapositive 7</vt:lpstr>
      <vt:lpstr>4.- Principes et séquence de négociation</vt:lpstr>
      <vt:lpstr>5.- Prochaines étapes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239</cp:revision>
  <dcterms:created xsi:type="dcterms:W3CDTF">2010-11-12T08:24:40Z</dcterms:created>
  <dcterms:modified xsi:type="dcterms:W3CDTF">2011-04-01T07:17:05Z</dcterms:modified>
</cp:coreProperties>
</file>