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01" r:id="rId2"/>
    <p:sldId id="303" r:id="rId3"/>
    <p:sldId id="304" r:id="rId4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5" autoAdjust="0"/>
    <p:restoredTop sz="94629" autoAdjust="0"/>
  </p:normalViewPr>
  <p:slideViewPr>
    <p:cSldViewPr snapToGrid="0">
      <p:cViewPr>
        <p:scale>
          <a:sx n="80" d="100"/>
          <a:sy n="80" d="100"/>
        </p:scale>
        <p:origin x="-124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-2934" y="-108"/>
      </p:cViewPr>
      <p:guideLst>
        <p:guide orient="horz" pos="3132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31/03/2011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Déploiement de la Proposition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63981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19075" y="1165271"/>
            <a:ext cx="2202699" cy="644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La fusion Immédiate n’est pas possible </a:t>
            </a:r>
          </a:p>
        </p:txBody>
      </p:sp>
      <p:sp>
        <p:nvSpPr>
          <p:cNvPr id="16" name="Sous-titre 2"/>
          <p:cNvSpPr txBox="1">
            <a:spLocks/>
          </p:cNvSpPr>
          <p:nvPr/>
        </p:nvSpPr>
        <p:spPr>
          <a:xfrm>
            <a:off x="2867025" y="1375704"/>
            <a:ext cx="1885950" cy="187232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Antécédents</a:t>
            </a:r>
          </a:p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kumimoji="0" lang="fr-FR" sz="12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Parité</a:t>
            </a:r>
            <a:endParaRPr kumimoji="0" lang="fr-FR" sz="120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lang="fr-FR" sz="1200" baseline="0" dirty="0" smtClean="0">
                <a:solidFill>
                  <a:schemeClr val="tx2">
                    <a:lumMod val="75000"/>
                  </a:schemeClr>
                </a:solidFill>
              </a:rPr>
              <a:t>Stratégie</a:t>
            </a:r>
          </a:p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lang="fr-FR" sz="1200" baseline="0" dirty="0" smtClean="0">
                <a:solidFill>
                  <a:schemeClr val="tx2">
                    <a:lumMod val="75000"/>
                  </a:schemeClr>
                </a:solidFill>
              </a:rPr>
              <a:t>Périmètre du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business</a:t>
            </a:r>
          </a:p>
          <a:p>
            <a:pPr marL="358775" lvl="2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Production</a:t>
            </a:r>
          </a:p>
          <a:p>
            <a:pPr marL="358775" lvl="2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Réseaux</a:t>
            </a:r>
          </a:p>
          <a:p>
            <a:pPr marL="358775" lvl="2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Renouvelables</a:t>
            </a:r>
          </a:p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Autres</a:t>
            </a:r>
          </a:p>
          <a:p>
            <a:pPr marL="177800" lvl="1" indent="-177800">
              <a:buClr>
                <a:srgbClr val="00B050"/>
              </a:buClr>
              <a:buSzPct val="120000"/>
              <a:buFont typeface="Calibri" pitchFamily="34" charset="0"/>
              <a:buChar char="+"/>
            </a:pPr>
            <a:endParaRPr kumimoji="0" lang="fr-FR" sz="12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878499" y="2182145"/>
            <a:ext cx="2031216" cy="287131"/>
          </a:xfrm>
          <a:prstGeom prst="rect">
            <a:avLst/>
          </a:prstGeom>
          <a:noFill/>
          <a:ln>
            <a:noFill/>
          </a:ln>
        </p:spPr>
        <p:txBody>
          <a:bodyPr vert="horz" lIns="144000" tIns="45720" rIns="91440" bIns="45720" rtlCol="0">
            <a:noAutofit/>
          </a:bodyPr>
          <a:lstStyle/>
          <a:p>
            <a:pPr marL="360363" lvl="1" indent="-342900"/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7513747" y="2113810"/>
            <a:ext cx="1262117" cy="4224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algn="ctr"/>
            <a:r>
              <a:rPr lang="fr-FR" sz="1600" dirty="0" err="1" smtClean="0">
                <a:solidFill>
                  <a:srgbClr val="FF0000"/>
                </a:solidFill>
              </a:rPr>
              <a:t>Status</a:t>
            </a:r>
            <a:r>
              <a:rPr lang="fr-FR" sz="1600" dirty="0" smtClean="0">
                <a:solidFill>
                  <a:srgbClr val="FF0000"/>
                </a:solidFill>
              </a:rPr>
              <a:t> Quo</a:t>
            </a:r>
            <a:endParaRPr lang="fr-FR" sz="1600" dirty="0">
              <a:solidFill>
                <a:srgbClr val="FF0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44100" y="1792434"/>
            <a:ext cx="2152649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(Pour y arriver, Ils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sontnécessaires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 des accords sur le fond et la forme de la fusion)</a:t>
            </a:r>
          </a:p>
        </p:txBody>
      </p:sp>
      <p:sp>
        <p:nvSpPr>
          <p:cNvPr id="14" name="Flèche vers le bas 13"/>
          <p:cNvSpPr/>
          <p:nvPr/>
        </p:nvSpPr>
        <p:spPr>
          <a:xfrm>
            <a:off x="439755" y="2476976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en angle 17"/>
          <p:cNvCxnSpPr>
            <a:stCxn id="8" idx="3"/>
            <a:endCxn id="16" idx="1"/>
          </p:cNvCxnSpPr>
          <p:nvPr/>
        </p:nvCxnSpPr>
        <p:spPr>
          <a:xfrm>
            <a:off x="2421774" y="1487511"/>
            <a:ext cx="445251" cy="824354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219075" y="2860735"/>
            <a:ext cx="2202699" cy="644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Le Croissement de participations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</a:rPr>
              <a:t>amene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 au même chemin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244100" y="3492584"/>
            <a:ext cx="2152649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(les discussions sur parité,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perimetre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 et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Strategie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 son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egalement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necesaires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cxnSp>
        <p:nvCxnSpPr>
          <p:cNvPr id="22" name="Connecteur en angle 21"/>
          <p:cNvCxnSpPr>
            <a:stCxn id="19" idx="3"/>
            <a:endCxn id="16" idx="1"/>
          </p:cNvCxnSpPr>
          <p:nvPr/>
        </p:nvCxnSpPr>
        <p:spPr>
          <a:xfrm flipV="1">
            <a:off x="2421774" y="2311865"/>
            <a:ext cx="445251" cy="871110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5076166" y="2055556"/>
            <a:ext cx="1337050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Probable Blocage du  Processus</a:t>
            </a:r>
          </a:p>
        </p:txBody>
      </p:sp>
      <p:cxnSp>
        <p:nvCxnSpPr>
          <p:cNvPr id="27" name="Connecteur en angle 26"/>
          <p:cNvCxnSpPr>
            <a:stCxn id="16" idx="3"/>
            <a:endCxn id="23" idx="1"/>
          </p:cNvCxnSpPr>
          <p:nvPr/>
        </p:nvCxnSpPr>
        <p:spPr>
          <a:xfrm flipV="1">
            <a:off x="4752975" y="2311864"/>
            <a:ext cx="323191" cy="1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6407" y="1964117"/>
            <a:ext cx="798527" cy="695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9" name="Connecteur en angle 28"/>
          <p:cNvCxnSpPr>
            <a:stCxn id="23" idx="3"/>
            <a:endCxn id="28" idx="1"/>
          </p:cNvCxnSpPr>
          <p:nvPr/>
        </p:nvCxnSpPr>
        <p:spPr>
          <a:xfrm>
            <a:off x="6413216" y="2311864"/>
            <a:ext cx="323191" cy="1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lèche vers le bas 40"/>
          <p:cNvSpPr/>
          <p:nvPr/>
        </p:nvSpPr>
        <p:spPr>
          <a:xfrm>
            <a:off x="439755" y="4219940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/>
          <p:cNvSpPr txBox="1"/>
          <p:nvPr/>
        </p:nvSpPr>
        <p:spPr>
          <a:xfrm>
            <a:off x="240847" y="4579949"/>
            <a:ext cx="2202699" cy="644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Retour à la caisse de départ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265872" y="5200653"/>
            <a:ext cx="2152649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(comme seule chemin possible de reconstruire a moyen terme une nouvelle relation de confiance)</a:t>
            </a:r>
          </a:p>
        </p:txBody>
      </p:sp>
      <p:sp>
        <p:nvSpPr>
          <p:cNvPr id="48" name="ZoneTexte 47"/>
          <p:cNvSpPr txBox="1"/>
          <p:nvPr/>
        </p:nvSpPr>
        <p:spPr>
          <a:xfrm>
            <a:off x="3140482" y="4878855"/>
            <a:ext cx="1337050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Vente du 15% de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endParaRPr lang="fr-FR" sz="1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2" name="Sous-titre 2"/>
          <p:cNvSpPr txBox="1">
            <a:spLocks/>
          </p:cNvSpPr>
          <p:nvPr/>
        </p:nvSpPr>
        <p:spPr>
          <a:xfrm>
            <a:off x="5337075" y="3905157"/>
            <a:ext cx="2856875" cy="246001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Vente à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Sieds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Prix de Vente:</a:t>
            </a:r>
          </a:p>
          <a:p>
            <a:pPr marL="454025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Valeur Investissement (10.8 M€)</a:t>
            </a:r>
          </a:p>
          <a:p>
            <a:pPr marL="454025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Rentabilité secteur</a:t>
            </a:r>
          </a:p>
          <a:p>
            <a:pPr marL="454025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Couts de portage</a:t>
            </a: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 startAt="3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Clause de Rétrocession: partage de plus-values en cas de vente a un tiers</a:t>
            </a: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 startAt="3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Gestion commun du processus au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nieveau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: Syndicats;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representants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du personnel ,  forces politiques et opinion publique en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general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77800" lvl="1" indent="-177800">
              <a:buClr>
                <a:srgbClr val="00B050"/>
              </a:buClr>
              <a:buSzPct val="120000"/>
              <a:buFont typeface="Calibri" pitchFamily="34" charset="0"/>
              <a:buChar char="+"/>
            </a:pPr>
            <a:endParaRPr kumimoji="0" lang="fr-FR" sz="12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5337406" y="3657607"/>
            <a:ext cx="1407242" cy="25248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Proposition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240847" y="6022279"/>
            <a:ext cx="2202699" cy="644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Eventuel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</a:rPr>
              <a:t>re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-aperture des discussions sur fusion</a:t>
            </a:r>
          </a:p>
        </p:txBody>
      </p:sp>
      <p:cxnSp>
        <p:nvCxnSpPr>
          <p:cNvPr id="55" name="Connecteur en angle 54"/>
          <p:cNvCxnSpPr>
            <a:stCxn id="44" idx="3"/>
            <a:endCxn id="48" idx="1"/>
          </p:cNvCxnSpPr>
          <p:nvPr/>
        </p:nvCxnSpPr>
        <p:spPr>
          <a:xfrm>
            <a:off x="2443546" y="4902189"/>
            <a:ext cx="696936" cy="232974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en angle 57"/>
          <p:cNvCxnSpPr>
            <a:stCxn id="48" idx="2"/>
            <a:endCxn id="54" idx="3"/>
          </p:cNvCxnSpPr>
          <p:nvPr/>
        </p:nvCxnSpPr>
        <p:spPr>
          <a:xfrm rot="5400000">
            <a:off x="2649753" y="5185265"/>
            <a:ext cx="953048" cy="1365461"/>
          </a:xfrm>
          <a:prstGeom prst="bentConnector2">
            <a:avLst/>
          </a:prstGeom>
          <a:ln w="6350">
            <a:prstDash val="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en angle 60"/>
          <p:cNvCxnSpPr>
            <a:stCxn id="48" idx="3"/>
            <a:endCxn id="52" idx="1"/>
          </p:cNvCxnSpPr>
          <p:nvPr/>
        </p:nvCxnSpPr>
        <p:spPr>
          <a:xfrm>
            <a:off x="4477532" y="5135163"/>
            <a:ext cx="859543" cy="1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8708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16" grpId="0" animBg="1"/>
      <p:bldP spid="39" grpId="0" animBg="1"/>
      <p:bldP spid="13" grpId="1" animBg="1"/>
      <p:bldP spid="14" grpId="0" animBg="1"/>
      <p:bldP spid="19" grpId="0" animBg="1"/>
      <p:bldP spid="20" grpId="0" animBg="1"/>
      <p:bldP spid="23" grpId="0" animBg="1"/>
      <p:bldP spid="41" grpId="0" animBg="1"/>
      <p:bldP spid="44" grpId="0" animBg="1"/>
      <p:bldP spid="45" grpId="0" animBg="1"/>
      <p:bldP spid="48" grpId="0" animBg="1"/>
      <p:bldP spid="52" grpId="0" animBg="1"/>
      <p:bldP spid="53" grpId="0" animBg="1"/>
      <p:bldP spid="5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70322145"/>
              </p:ext>
            </p:extLst>
          </p:nvPr>
        </p:nvGraphicFramePr>
        <p:xfrm>
          <a:off x="336916" y="1097256"/>
          <a:ext cx="8284570" cy="5030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6250"/>
                <a:gridCol w="840719"/>
                <a:gridCol w="2594361"/>
                <a:gridCol w="2643240"/>
              </a:tblGrid>
              <a:tr h="287925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Risque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err="1" smtClean="0"/>
                        <a:t>Reaction</a:t>
                      </a:r>
                      <a:r>
                        <a:rPr lang="fr-FR" sz="1600" baseline="0" dirty="0" smtClean="0"/>
                        <a:t> Séolis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err="1" smtClean="0"/>
                        <a:t>Reponse</a:t>
                      </a:r>
                      <a:r>
                        <a:rPr lang="fr-FR" sz="1600" baseline="0" dirty="0" smtClean="0"/>
                        <a:t> de </a:t>
                      </a:r>
                      <a:r>
                        <a:rPr lang="fr-FR" sz="1600" baseline="0" dirty="0" err="1" smtClean="0"/>
                        <a:t>Soregies</a:t>
                      </a:r>
                      <a:endParaRPr lang="fr-FR" sz="1600" dirty="0"/>
                    </a:p>
                  </a:txBody>
                  <a:tcPr/>
                </a:tc>
              </a:tr>
              <a:tr h="732612">
                <a:tc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Séolis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interprète que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Soregies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est pressé de vendre le 15% pour des raisons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financieres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Stand-by</a:t>
                      </a:r>
                      <a:endParaRPr lang="fr-FR" sz="900" b="0" i="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900" b="1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</a:t>
                      </a:r>
                      <a:r>
                        <a:rPr lang="fr-FR" sz="900" b="1" i="0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ameliorer</a:t>
                      </a:r>
                      <a:r>
                        <a:rPr lang="fr-FR" sz="900" b="1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leur position ou simplement pour ennuyer </a:t>
                      </a:r>
                      <a:r>
                        <a:rPr lang="fr-FR" sz="900" b="1" i="0" kern="12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Soregies</a:t>
                      </a:r>
                      <a:endParaRPr lang="fr-FR" sz="900" b="0" i="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Stand-by</a:t>
                      </a:r>
                    </a:p>
                    <a:p>
                      <a:pPr algn="ctr"/>
                      <a:r>
                        <a:rPr lang="fr-FR" sz="9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Tratar</a:t>
                      </a:r>
                      <a:r>
                        <a:rPr lang="fr-FR" sz="9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convencer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 las partes del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iteres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llegar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 un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acuerdo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satisfactorio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66450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La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solution vente de la participation n’est pas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sutenue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par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séolis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b="0" i="0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Seolis</a:t>
                      </a:r>
                      <a:r>
                        <a:rPr lang="fr-FR" sz="9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propose croissement de Participations</a:t>
                      </a:r>
                      <a:endParaRPr lang="fr-FR" sz="900" b="0" i="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Entamer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des discussions sur le croissements de </a:t>
                      </a:r>
                      <a:r>
                        <a:rPr lang="fr-FR" sz="11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participacions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6630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Stand-by</a:t>
                      </a:r>
                    </a:p>
                  </a:txBody>
                  <a:tcPr anchor="ctr"/>
                </a:tc>
              </a:tr>
              <a:tr h="366450">
                <a:tc rowSpan="2">
                  <a:txBody>
                    <a:bodyPr/>
                    <a:lstStyle/>
                    <a:p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Sieds</a:t>
                      </a:r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/Séolis n’ont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pas les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moyenes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financières pour réaliser l’achat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Vente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 un tiers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Ok pour vente a un tiers mais 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la Plus-value reste pour Sorégies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66450">
                <a:tc vMerge="1">
                  <a:txBody>
                    <a:bodyPr/>
                    <a:lstStyle/>
                    <a:p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Aide pour montage Financier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pour permettre l’achat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66450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Sieds/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Seolis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no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pueden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comprar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por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motivos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legales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Vente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 un tiers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??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224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Croissement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 Participations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22487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La valeur rachat faible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La valeur rachat proposé par Séolis est </a:t>
                      </a:r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inferior</a:t>
                      </a:r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au seuil </a:t>
                      </a:r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inferior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esperé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par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Soregies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Blocage et Stand-by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8792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Vente à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un tiers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22487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Demande Stop de </a:t>
                      </a:r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procesus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judiciaires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b="1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  de </a:t>
                      </a:r>
                      <a:r>
                        <a:rPr lang="fr-FR" sz="900" b="1" i="0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procesus</a:t>
                      </a:r>
                      <a:r>
                        <a:rPr lang="fr-FR" sz="900" b="1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judiciaires </a:t>
                      </a:r>
                      <a:r>
                        <a:rPr lang="fr-FR" sz="900" b="1" i="0" kern="12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prealable</a:t>
                      </a:r>
                      <a:r>
                        <a:rPr lang="fr-FR" sz="900" b="1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au </a:t>
                      </a:r>
                      <a:r>
                        <a:rPr lang="fr-FR" sz="900" b="1" i="0" kern="12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debut</a:t>
                      </a:r>
                      <a:r>
                        <a:rPr lang="fr-FR" sz="900" b="1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des négociations</a:t>
                      </a:r>
                      <a:endParaRPr lang="fr-FR" sz="900" b="0" i="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Blocage Stand-by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224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Arret</a:t>
                      </a:r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procédures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59150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Clause de </a:t>
                      </a:r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Retrocesion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Refus de la Clause de Rétrocession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Desestiment</a:t>
                      </a:r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5915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Accord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sur </a:t>
                      </a:r>
                      <a:r>
                        <a:rPr lang="fr-FR" sz="9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Delai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9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minimun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pour vente a un tiers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Risques Tactique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662545" y="5676405"/>
            <a:ext cx="451262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Cuadro a </a:t>
            </a:r>
            <a:r>
              <a:rPr lang="fr-FR" dirty="0" err="1" smtClean="0"/>
              <a:t>completar</a:t>
            </a:r>
            <a:r>
              <a:rPr lang="fr-FR" dirty="0" smtClean="0"/>
              <a:t> con </a:t>
            </a:r>
            <a:r>
              <a:rPr lang="fr-FR" dirty="0" err="1" smtClean="0"/>
              <a:t>todo</a:t>
            </a:r>
            <a:r>
              <a:rPr lang="fr-FR" dirty="0" smtClean="0"/>
              <a:t> </a:t>
            </a:r>
            <a:r>
              <a:rPr lang="fr-FR" dirty="0" err="1" smtClean="0"/>
              <a:t>lo</a:t>
            </a:r>
            <a:r>
              <a:rPr lang="fr-FR" dirty="0" smtClean="0"/>
              <a:t> que se nos </a:t>
            </a:r>
            <a:r>
              <a:rPr lang="fr-FR" dirty="0" err="1" smtClean="0"/>
              <a:t>ocurra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Principes et séquence de négociation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63981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3878499" y="2182145"/>
            <a:ext cx="2031216" cy="287131"/>
          </a:xfrm>
          <a:prstGeom prst="rect">
            <a:avLst/>
          </a:prstGeom>
          <a:noFill/>
          <a:ln>
            <a:noFill/>
          </a:ln>
        </p:spPr>
        <p:txBody>
          <a:bodyPr vert="horz" lIns="144000" tIns="45720" rIns="91440" bIns="45720" rtlCol="0">
            <a:noAutofit/>
          </a:bodyPr>
          <a:lstStyle/>
          <a:p>
            <a:pPr marL="360363" lvl="1" indent="-342900"/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8" name="Connecteur en angle 17"/>
          <p:cNvCxnSpPr>
            <a:stCxn id="43" idx="3"/>
            <a:endCxn id="47" idx="1"/>
          </p:cNvCxnSpPr>
          <p:nvPr/>
        </p:nvCxnSpPr>
        <p:spPr>
          <a:xfrm flipV="1">
            <a:off x="1686297" y="2737824"/>
            <a:ext cx="729786" cy="11312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en angle 21"/>
          <p:cNvCxnSpPr>
            <a:stCxn id="36" idx="2"/>
            <a:endCxn id="43" idx="0"/>
          </p:cNvCxnSpPr>
          <p:nvPr/>
        </p:nvCxnSpPr>
        <p:spPr>
          <a:xfrm rot="16200000" flipH="1">
            <a:off x="984169" y="2290452"/>
            <a:ext cx="285008" cy="2967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456665" y="1081780"/>
            <a:ext cx="1337050" cy="2720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Start</a:t>
            </a:r>
          </a:p>
        </p:txBody>
      </p:sp>
      <p:cxnSp>
        <p:nvCxnSpPr>
          <p:cNvPr id="27" name="Connecteur en angle 26"/>
          <p:cNvCxnSpPr>
            <a:stCxn id="23" idx="2"/>
            <a:endCxn id="36" idx="0"/>
          </p:cNvCxnSpPr>
          <p:nvPr/>
        </p:nvCxnSpPr>
        <p:spPr>
          <a:xfrm rot="5400000">
            <a:off x="958373" y="1520604"/>
            <a:ext cx="333634" cy="1588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en angle 28"/>
          <p:cNvCxnSpPr>
            <a:stCxn id="96" idx="2"/>
            <a:endCxn id="73" idx="3"/>
          </p:cNvCxnSpPr>
          <p:nvPr/>
        </p:nvCxnSpPr>
        <p:spPr>
          <a:xfrm rot="5400000">
            <a:off x="3655411" y="2584465"/>
            <a:ext cx="915541" cy="1409970"/>
          </a:xfrm>
          <a:prstGeom prst="bentConnector2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Sous-titre 2"/>
          <p:cNvSpPr txBox="1">
            <a:spLocks/>
          </p:cNvSpPr>
          <p:nvPr/>
        </p:nvSpPr>
        <p:spPr>
          <a:xfrm>
            <a:off x="5593278" y="1399532"/>
            <a:ext cx="3396344" cy="484688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Confidentialité des négociations (est il nécessaire la signature d’un accord de confidentialité?)</a:t>
            </a: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La première phase des négociations s’établie au niveau </a:t>
            </a: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entreprises (les syndicats restent renseignés mais pas en première ligne des discutions).</a:t>
            </a: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Aucune proposition de Sorégies sera soumis au Sieds/Séolis de façon officielle. </a:t>
            </a: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En cas d’accord dans le principes, les parties (Sorégies+Séolis ou Sieds) négocieront</a:t>
            </a: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 un protocole de vente.</a:t>
            </a:r>
            <a:endParaRPr lang="fr-FR" sz="13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Dans </a:t>
            </a: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le protocole de vente </a:t>
            </a: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sera inclus le </a:t>
            </a: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dessestiment des procédures judiciaires</a:t>
            </a: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Délai des négociations:</a:t>
            </a:r>
          </a:p>
          <a:p>
            <a:pPr marL="447675" lvl="2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 établir un temps court pour arriver à l’accord de principes (i.e. 1 mois)</a:t>
            </a:r>
          </a:p>
          <a:p>
            <a:pPr marL="447675" lvl="2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</a:rPr>
              <a:t>S’il y a accord avec les syndicats, établir un délai pour le développent du protocole de vente </a:t>
            </a:r>
          </a:p>
          <a:p>
            <a:pPr marL="177800" lvl="1" indent="-177800">
              <a:buClr>
                <a:srgbClr val="00B050"/>
              </a:buClr>
              <a:buSzPct val="120000"/>
              <a:buFont typeface="Calibri" pitchFamily="34" charset="0"/>
              <a:buChar char="+"/>
            </a:pPr>
            <a:endParaRPr kumimoji="0" lang="fr-FR" sz="13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5593278" y="1068856"/>
            <a:ext cx="2681170" cy="32709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Principes de la Négociation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456665" y="1687421"/>
            <a:ext cx="1337050" cy="46201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Proposition à Séolis</a:t>
            </a:r>
          </a:p>
        </p:txBody>
      </p:sp>
      <p:sp>
        <p:nvSpPr>
          <p:cNvPr id="43" name="Organigramme : Décision 42"/>
          <p:cNvSpPr/>
          <p:nvPr/>
        </p:nvSpPr>
        <p:spPr>
          <a:xfrm>
            <a:off x="570017" y="2434440"/>
            <a:ext cx="1116280" cy="62939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Ok?</a:t>
            </a:r>
          </a:p>
          <a:p>
            <a:pPr algn="ctr"/>
            <a:endParaRPr lang="fr-FR" sz="1400" dirty="0"/>
          </a:p>
        </p:txBody>
      </p:sp>
      <p:sp>
        <p:nvSpPr>
          <p:cNvPr id="47" name="ZoneTexte 46"/>
          <p:cNvSpPr txBox="1"/>
          <p:nvPr/>
        </p:nvSpPr>
        <p:spPr>
          <a:xfrm>
            <a:off x="2416083" y="2506818"/>
            <a:ext cx="1502763" cy="46201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Contre-proposition de Séolis</a:t>
            </a:r>
          </a:p>
        </p:txBody>
      </p:sp>
      <p:sp>
        <p:nvSpPr>
          <p:cNvPr id="49" name="Organigramme : Décision 48"/>
          <p:cNvSpPr/>
          <p:nvPr/>
        </p:nvSpPr>
        <p:spPr>
          <a:xfrm>
            <a:off x="3788222" y="1828794"/>
            <a:ext cx="1116280" cy="62939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Ok</a:t>
            </a:r>
            <a:r>
              <a:rPr lang="fr-FR" sz="1400" dirty="0" smtClean="0"/>
              <a:t>?</a:t>
            </a:r>
          </a:p>
          <a:p>
            <a:pPr algn="ctr"/>
            <a:endParaRPr lang="fr-FR" sz="1400" dirty="0"/>
          </a:p>
        </p:txBody>
      </p:sp>
      <p:cxnSp>
        <p:nvCxnSpPr>
          <p:cNvPr id="51" name="Connecteur en angle 50"/>
          <p:cNvCxnSpPr>
            <a:stCxn id="47" idx="3"/>
            <a:endCxn id="49" idx="2"/>
          </p:cNvCxnSpPr>
          <p:nvPr/>
        </p:nvCxnSpPr>
        <p:spPr>
          <a:xfrm flipV="1">
            <a:off x="3918846" y="2458186"/>
            <a:ext cx="427516" cy="279638"/>
          </a:xfrm>
          <a:prstGeom prst="bentConnector2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en angle 50"/>
          <p:cNvCxnSpPr>
            <a:stCxn id="49" idx="1"/>
            <a:endCxn id="36" idx="3"/>
          </p:cNvCxnSpPr>
          <p:nvPr/>
        </p:nvCxnSpPr>
        <p:spPr>
          <a:xfrm rot="10800000">
            <a:off x="1793716" y="1918428"/>
            <a:ext cx="1994507" cy="225063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en angle 65"/>
          <p:cNvCxnSpPr>
            <a:stCxn id="43" idx="2"/>
            <a:endCxn id="73" idx="1"/>
          </p:cNvCxnSpPr>
          <p:nvPr/>
        </p:nvCxnSpPr>
        <p:spPr>
          <a:xfrm rot="16200000" flipH="1">
            <a:off x="1175101" y="3016888"/>
            <a:ext cx="683389" cy="777276"/>
          </a:xfrm>
          <a:prstGeom prst="bentConnector2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en angle 66"/>
          <p:cNvCxnSpPr>
            <a:stCxn id="49" idx="3"/>
            <a:endCxn id="96" idx="3"/>
          </p:cNvCxnSpPr>
          <p:nvPr/>
        </p:nvCxnSpPr>
        <p:spPr>
          <a:xfrm>
            <a:off x="4904502" y="2143490"/>
            <a:ext cx="106905" cy="534375"/>
          </a:xfrm>
          <a:prstGeom prst="bentConnector3">
            <a:avLst>
              <a:gd name="adj1" fmla="val 313835"/>
            </a:avLst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ZoneTexte 72"/>
          <p:cNvSpPr txBox="1"/>
          <p:nvPr/>
        </p:nvSpPr>
        <p:spPr>
          <a:xfrm>
            <a:off x="1905433" y="3516215"/>
            <a:ext cx="1502763" cy="46201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Rédaction Protocol de Vente</a:t>
            </a:r>
            <a:endParaRPr lang="fr-FR" sz="1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2" name="ZoneTexte 81"/>
          <p:cNvSpPr txBox="1"/>
          <p:nvPr/>
        </p:nvSpPr>
        <p:spPr>
          <a:xfrm>
            <a:off x="741651" y="4501861"/>
            <a:ext cx="1502763" cy="46201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Accord 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organes de Sorégies/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</a:rPr>
              <a:t>Sieedv</a:t>
            </a:r>
            <a:endParaRPr lang="fr-FR" sz="1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3" name="ZoneTexte 82"/>
          <p:cNvSpPr txBox="1"/>
          <p:nvPr/>
        </p:nvSpPr>
        <p:spPr>
          <a:xfrm>
            <a:off x="2974212" y="4501861"/>
            <a:ext cx="1502763" cy="46201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Accord organes 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de Séolis/Sieds</a:t>
            </a:r>
            <a:endParaRPr lang="fr-FR" sz="1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3" name="ZoneTexte 92"/>
          <p:cNvSpPr txBox="1"/>
          <p:nvPr/>
        </p:nvSpPr>
        <p:spPr>
          <a:xfrm>
            <a:off x="943553" y="3148085"/>
            <a:ext cx="386483" cy="307631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100" b="1" dirty="0" smtClean="0">
                <a:solidFill>
                  <a:schemeClr val="bg1">
                    <a:lumMod val="95000"/>
                  </a:schemeClr>
                </a:solidFill>
              </a:rPr>
              <a:t>Oui</a:t>
            </a:r>
          </a:p>
        </p:txBody>
      </p:sp>
      <p:sp>
        <p:nvSpPr>
          <p:cNvPr id="94" name="ZoneTexte 93"/>
          <p:cNvSpPr txBox="1"/>
          <p:nvPr/>
        </p:nvSpPr>
        <p:spPr>
          <a:xfrm>
            <a:off x="1810449" y="2589944"/>
            <a:ext cx="386483" cy="307631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100" b="1" dirty="0" smtClean="0">
                <a:solidFill>
                  <a:schemeClr val="bg1">
                    <a:lumMod val="95000"/>
                  </a:schemeClr>
                </a:solidFill>
              </a:rPr>
              <a:t>Non</a:t>
            </a:r>
          </a:p>
        </p:txBody>
      </p:sp>
      <p:sp>
        <p:nvSpPr>
          <p:cNvPr id="95" name="ZoneTexte 94"/>
          <p:cNvSpPr txBox="1"/>
          <p:nvPr/>
        </p:nvSpPr>
        <p:spPr>
          <a:xfrm>
            <a:off x="3318611" y="1989675"/>
            <a:ext cx="386483" cy="307631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100" b="1" dirty="0" smtClean="0">
                <a:solidFill>
                  <a:schemeClr val="bg1">
                    <a:lumMod val="95000"/>
                  </a:schemeClr>
                </a:solidFill>
              </a:rPr>
              <a:t>Non</a:t>
            </a:r>
          </a:p>
        </p:txBody>
      </p:sp>
      <p:sp>
        <p:nvSpPr>
          <p:cNvPr id="96" name="ZoneTexte 95"/>
          <p:cNvSpPr txBox="1"/>
          <p:nvPr/>
        </p:nvSpPr>
        <p:spPr>
          <a:xfrm>
            <a:off x="4624924" y="2524049"/>
            <a:ext cx="386483" cy="307631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72000" tIns="45720" rIns="72000" bIns="45720" rtlCol="0" anchor="ctr" anchorCtr="1">
            <a:noAutofit/>
          </a:bodyPr>
          <a:lstStyle/>
          <a:p>
            <a:pPr marL="0" lvl="1" algn="ctr"/>
            <a:r>
              <a:rPr lang="fr-FR" sz="1100" b="1" dirty="0" smtClean="0">
                <a:solidFill>
                  <a:schemeClr val="bg1">
                    <a:lumMod val="95000"/>
                  </a:schemeClr>
                </a:solidFill>
              </a:rPr>
              <a:t>Oui</a:t>
            </a:r>
          </a:p>
        </p:txBody>
      </p:sp>
      <p:cxnSp>
        <p:nvCxnSpPr>
          <p:cNvPr id="103" name="Connecteur en angle 28"/>
          <p:cNvCxnSpPr>
            <a:stCxn id="73" idx="2"/>
            <a:endCxn id="82" idx="0"/>
          </p:cNvCxnSpPr>
          <p:nvPr/>
        </p:nvCxnSpPr>
        <p:spPr>
          <a:xfrm rot="5400000">
            <a:off x="1813107" y="3658152"/>
            <a:ext cx="523635" cy="1163782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eur en angle 28"/>
          <p:cNvCxnSpPr>
            <a:stCxn id="73" idx="2"/>
            <a:endCxn id="83" idx="0"/>
          </p:cNvCxnSpPr>
          <p:nvPr/>
        </p:nvCxnSpPr>
        <p:spPr>
          <a:xfrm rot="16200000" flipH="1">
            <a:off x="2929387" y="3705653"/>
            <a:ext cx="523635" cy="1068779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en angle 28"/>
          <p:cNvCxnSpPr>
            <a:stCxn id="83" idx="2"/>
            <a:endCxn id="141" idx="0"/>
          </p:cNvCxnSpPr>
          <p:nvPr/>
        </p:nvCxnSpPr>
        <p:spPr>
          <a:xfrm rot="5400000">
            <a:off x="2722119" y="4898569"/>
            <a:ext cx="938172" cy="1068779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eur en angle 28"/>
          <p:cNvCxnSpPr>
            <a:stCxn id="82" idx="2"/>
            <a:endCxn id="141" idx="0"/>
          </p:cNvCxnSpPr>
          <p:nvPr/>
        </p:nvCxnSpPr>
        <p:spPr>
          <a:xfrm rot="16200000" flipH="1">
            <a:off x="1605838" y="4851067"/>
            <a:ext cx="938172" cy="1163782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ZoneTexte 140"/>
          <p:cNvSpPr txBox="1"/>
          <p:nvPr/>
        </p:nvSpPr>
        <p:spPr>
          <a:xfrm>
            <a:off x="1905433" y="5902044"/>
            <a:ext cx="1502763" cy="4987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Processus de Vente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332510" y="2648195"/>
            <a:ext cx="1591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smtClean="0"/>
              <a:t>Sieds + Séolis</a:t>
            </a:r>
            <a:endParaRPr lang="fr-FR" sz="1050" dirty="0"/>
          </a:p>
        </p:txBody>
      </p:sp>
      <p:sp>
        <p:nvSpPr>
          <p:cNvPr id="55" name="ZoneTexte 54"/>
          <p:cNvSpPr txBox="1"/>
          <p:nvPr/>
        </p:nvSpPr>
        <p:spPr>
          <a:xfrm>
            <a:off x="3548744" y="2040575"/>
            <a:ext cx="1591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err="1" smtClean="0"/>
              <a:t>Sieedv</a:t>
            </a:r>
            <a:r>
              <a:rPr lang="fr-FR" sz="1050" dirty="0" smtClean="0"/>
              <a:t> Sorégies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xmlns="" val="35870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2673</TotalTime>
  <Words>528</Words>
  <Application>Microsoft Office PowerPoint</Application>
  <PresentationFormat>Affichage à l'écran (4:3)</PresentationFormat>
  <Paragraphs>94</Paragraphs>
  <Slides>3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Déploiement de la Proposition</vt:lpstr>
      <vt:lpstr>Diapositive 2</vt:lpstr>
      <vt:lpstr>Principes et séquence de négociation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223</cp:revision>
  <dcterms:created xsi:type="dcterms:W3CDTF">2010-11-12T08:24:40Z</dcterms:created>
  <dcterms:modified xsi:type="dcterms:W3CDTF">2011-03-31T14:05:51Z</dcterms:modified>
</cp:coreProperties>
</file>