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notesMasterIdLst>
    <p:notesMasterId r:id="rId8"/>
  </p:notesMasterIdLst>
  <p:handoutMasterIdLst>
    <p:handoutMasterId r:id="rId9"/>
  </p:handoutMasterIdLst>
  <p:sldIdLst>
    <p:sldId id="396" r:id="rId2"/>
    <p:sldId id="531" r:id="rId3"/>
    <p:sldId id="532" r:id="rId4"/>
    <p:sldId id="534" r:id="rId5"/>
    <p:sldId id="536" r:id="rId6"/>
    <p:sldId id="533" r:id="rId7"/>
  </p:sldIdLst>
  <p:sldSz cx="9144000" cy="6858000" type="screen4x3"/>
  <p:notesSz cx="6735763" cy="98663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33CC33"/>
    <a:srgbClr val="FF0000"/>
    <a:srgbClr val="5F5F5F"/>
    <a:srgbClr val="808080"/>
    <a:srgbClr val="CC0066"/>
  </p:clrMru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Style léger 3 - Accentuation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Style foncé 2 - Accentuation 1/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B1032C-EA38-4F05-BA0D-38AFFFC7BED3}" styleName="Style léger 3 - Accentuation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22" autoAdjust="0"/>
    <p:restoredTop sz="86410"/>
  </p:normalViewPr>
  <p:slideViewPr>
    <p:cSldViewPr>
      <p:cViewPr varScale="1">
        <p:scale>
          <a:sx n="110" d="100"/>
          <a:sy n="110" d="100"/>
        </p:scale>
        <p:origin x="-2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t" anchorCtr="0" compatLnSpc="1">
            <a:prstTxWarp prst="textNoShape">
              <a:avLst/>
            </a:prstTxWarp>
          </a:bodyPr>
          <a:lstStyle>
            <a:lvl1pPr defTabSz="915102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3816350" y="0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t" anchorCtr="0" compatLnSpc="1">
            <a:prstTxWarp prst="textNoShape">
              <a:avLst/>
            </a:prstTxWarp>
          </a:bodyPr>
          <a:lstStyle>
            <a:lvl1pPr algn="r" defTabSz="915102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B6A9F11-2D76-46CC-8AFE-0A6372FC4F25}" type="datetimeFigureOut">
              <a:rPr lang="fr-FR"/>
              <a:pPr>
                <a:defRPr/>
              </a:pPr>
              <a:t>12/08/2009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b" anchorCtr="0" compatLnSpc="1">
            <a:prstTxWarp prst="textNoShape">
              <a:avLst/>
            </a:prstTxWarp>
          </a:bodyPr>
          <a:lstStyle>
            <a:lvl1pPr defTabSz="915102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3816350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b" anchorCtr="0" compatLnSpc="1">
            <a:prstTxWarp prst="textNoShape">
              <a:avLst/>
            </a:prstTxWarp>
          </a:bodyPr>
          <a:lstStyle>
            <a:lvl1pPr algn="r" defTabSz="915102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D6D6589-4B0E-46A1-8304-8DB7CB21B60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t" anchorCtr="0" compatLnSpc="1">
            <a:prstTxWarp prst="textNoShape">
              <a:avLst/>
            </a:prstTxWarp>
          </a:bodyPr>
          <a:lstStyle>
            <a:lvl1pPr defTabSz="915102">
              <a:defRPr sz="1200">
                <a:latin typeface="Calibri" pitchFamily="-111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3816350" y="0"/>
            <a:ext cx="291782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t" anchorCtr="0" compatLnSpc="1">
            <a:prstTxWarp prst="textNoShape">
              <a:avLst/>
            </a:prstTxWarp>
          </a:bodyPr>
          <a:lstStyle>
            <a:lvl1pPr algn="r" defTabSz="915102">
              <a:defRPr sz="1200">
                <a:latin typeface="Calibri" pitchFamily="-111" charset="0"/>
                <a:cs typeface="Arial" charset="0"/>
              </a:defRPr>
            </a:lvl1pPr>
          </a:lstStyle>
          <a:p>
            <a:pPr>
              <a:defRPr/>
            </a:pPr>
            <a:fld id="{9B595188-0407-403E-A873-860EDE8AF6BF}" type="datetimeFigureOut">
              <a:rPr lang="fr-FR"/>
              <a:pPr>
                <a:defRPr/>
              </a:pPr>
              <a:t>12/08/2009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30775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558" tIns="43779" rIns="87558" bIns="43779" rtlCol="0" anchor="ctr"/>
          <a:lstStyle/>
          <a:p>
            <a:pPr lvl="0"/>
            <a:endParaRPr lang="fr-FR" noProof="0" dirty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673100" y="4686300"/>
            <a:ext cx="5389563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b" anchorCtr="0" compatLnSpc="1">
            <a:prstTxWarp prst="textNoShape">
              <a:avLst/>
            </a:prstTxWarp>
          </a:bodyPr>
          <a:lstStyle>
            <a:lvl1pPr defTabSz="915102">
              <a:defRPr sz="1200">
                <a:latin typeface="Calibri" pitchFamily="-111" charset="0"/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3816350" y="9371013"/>
            <a:ext cx="291782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5" tIns="45723" rIns="91445" bIns="45723" numCol="1" anchor="b" anchorCtr="0" compatLnSpc="1">
            <a:prstTxWarp prst="textNoShape">
              <a:avLst/>
            </a:prstTxWarp>
          </a:bodyPr>
          <a:lstStyle>
            <a:lvl1pPr algn="r" defTabSz="915102">
              <a:defRPr sz="1200">
                <a:latin typeface="Calibri" pitchFamily="-111" charset="0"/>
                <a:cs typeface="Arial" charset="0"/>
              </a:defRPr>
            </a:lvl1pPr>
          </a:lstStyle>
          <a:p>
            <a:pPr>
              <a:defRPr/>
            </a:pPr>
            <a:fld id="{5F0B6857-0D1F-4690-AA0D-0A29462E31B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  <p:sp>
        <p:nvSpPr>
          <p:cNvPr id="1331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0D9FF38A-4B14-43B3-92CC-188F85887454}" type="slidenum">
              <a:rPr lang="fr-FR" smtClean="0">
                <a:latin typeface="Calibri" pitchFamily="34" charset="0"/>
                <a:cs typeface="Arial" pitchFamily="34" charset="0"/>
              </a:rPr>
              <a:pPr defTabSz="911225"/>
              <a:t>2</a:t>
            </a:fld>
            <a:endParaRPr lang="fr-FR" dirty="0" smtClean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  <p:sp>
        <p:nvSpPr>
          <p:cNvPr id="143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E308A2FE-9806-49D6-92EE-5D506C0858BA}" type="slidenum">
              <a:rPr lang="fr-FR" smtClean="0">
                <a:latin typeface="Calibri" pitchFamily="34" charset="0"/>
                <a:cs typeface="Arial" pitchFamily="34" charset="0"/>
              </a:rPr>
              <a:pPr defTabSz="911225"/>
              <a:t>3</a:t>
            </a:fld>
            <a:endParaRPr lang="fr-FR" dirty="0" smtClean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0B6857-0D1F-4690-AA0D-0A29462E31B1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smtClean="0"/>
          </a:p>
        </p:txBody>
      </p:sp>
      <p:sp>
        <p:nvSpPr>
          <p:cNvPr id="1434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D763F092-27DB-4EDB-9E06-460B7B919549}" type="slidenum">
              <a:rPr lang="fr-FR" smtClean="0">
                <a:latin typeface="Calibri" pitchFamily="34" charset="0"/>
                <a:cs typeface="Arial" pitchFamily="34" charset="0"/>
              </a:rPr>
              <a:pPr defTabSz="911225"/>
              <a:t>5</a:t>
            </a:fld>
            <a:endParaRPr lang="fr-FR" smtClean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DE" dirty="0" smtClean="0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1225"/>
            <a:fld id="{2F92BDFA-C240-491A-B1B7-88E6324E397A}" type="slidenum">
              <a:rPr lang="fr-FR" smtClean="0">
                <a:latin typeface="Calibri" pitchFamily="34" charset="0"/>
                <a:cs typeface="Arial" pitchFamily="34" charset="0"/>
              </a:rPr>
              <a:pPr defTabSz="911225"/>
              <a:t>6</a:t>
            </a:fld>
            <a:endParaRPr lang="fr-FR" dirty="0" smtClean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0"/>
            <a:ext cx="642938" cy="68834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5" name="ZoneTexte 4"/>
          <p:cNvSpPr txBox="1"/>
          <p:nvPr userDrawn="1"/>
        </p:nvSpPr>
        <p:spPr>
          <a:xfrm>
            <a:off x="838200" y="6400800"/>
            <a:ext cx="340995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fr-FR" sz="1000" dirty="0">
                <a:solidFill>
                  <a:srgbClr val="262626"/>
                </a:solidFill>
                <a:latin typeface="Arial" charset="0"/>
                <a:ea typeface="ＭＳ Ｐゴシック" pitchFamily="-111" charset="-128"/>
                <a:cs typeface="+mn-cs"/>
              </a:rPr>
              <a:t>« L’énergie est notre avenir, économisons-la ! »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2571744"/>
            <a:ext cx="8215370" cy="785818"/>
          </a:xfrm>
          <a:solidFill>
            <a:srgbClr val="FF0000"/>
          </a:solidFill>
        </p:spPr>
        <p:txBody>
          <a:bodyPr/>
          <a:lstStyle>
            <a:lvl1pPr algn="r">
              <a:defRPr sz="24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5857875" y="649287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0"/>
            <a:ext cx="642938" cy="68834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5" name="ZoneTexte 4"/>
          <p:cNvSpPr txBox="1"/>
          <p:nvPr userDrawn="1"/>
        </p:nvSpPr>
        <p:spPr>
          <a:xfrm>
            <a:off x="990600" y="6400800"/>
            <a:ext cx="340995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fr-FR" sz="1000" dirty="0">
                <a:solidFill>
                  <a:srgbClr val="262626"/>
                </a:solidFill>
                <a:latin typeface="Arial" charset="0"/>
                <a:ea typeface="ＭＳ Ｐゴシック" pitchFamily="-111" charset="-128"/>
                <a:cs typeface="+mn-cs"/>
              </a:rPr>
              <a:t>« L’énergie est notre avenir, économisons-la ! »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60324"/>
            <a:ext cx="8501090" cy="582594"/>
          </a:xfrm>
          <a:solidFill>
            <a:schemeClr val="bg1"/>
          </a:solidFill>
        </p:spPr>
        <p:txBody>
          <a:bodyPr/>
          <a:lstStyle>
            <a:lvl1pPr>
              <a:defRPr sz="2400">
                <a:solidFill>
                  <a:srgbClr val="FF0000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0"/>
            <a:ext cx="642938" cy="68834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6" name="ZoneTexte 5"/>
          <p:cNvSpPr txBox="1"/>
          <p:nvPr userDrawn="1"/>
        </p:nvSpPr>
        <p:spPr>
          <a:xfrm>
            <a:off x="762000" y="6400800"/>
            <a:ext cx="340995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fr-FR" sz="1000" dirty="0">
                <a:solidFill>
                  <a:srgbClr val="262626"/>
                </a:solidFill>
                <a:latin typeface="Arial" charset="0"/>
                <a:ea typeface="ＭＳ Ｐゴシック" pitchFamily="-111" charset="-128"/>
                <a:cs typeface="+mn-cs"/>
              </a:rPr>
              <a:t>« L’énergie est notre avenir, économisons-la ! »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2910" y="71414"/>
            <a:ext cx="8501090" cy="582594"/>
          </a:xfrm>
          <a:solidFill>
            <a:schemeClr val="bg1"/>
          </a:solidFill>
        </p:spPr>
        <p:txBody>
          <a:bodyPr/>
          <a:lstStyle>
            <a:lvl1pPr>
              <a:defRPr sz="2400">
                <a:solidFill>
                  <a:srgbClr val="FF0000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785786" y="1600200"/>
            <a:ext cx="37100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76786" y="1600200"/>
            <a:ext cx="371001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5857875" y="6492875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6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0"/>
            <a:ext cx="642938" cy="6883400"/>
          </a:xfrm>
          <a:prstGeom prst="rect">
            <a:avLst/>
          </a:prstGeom>
          <a:solidFill>
            <a:srgbClr val="FF0000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latin typeface="+mn-lt"/>
              <a:cs typeface="+mn-cs"/>
            </a:endParaRPr>
          </a:p>
        </p:txBody>
      </p:sp>
      <p:sp>
        <p:nvSpPr>
          <p:cNvPr id="3" name="ZoneTexte 2"/>
          <p:cNvSpPr txBox="1"/>
          <p:nvPr userDrawn="1"/>
        </p:nvSpPr>
        <p:spPr>
          <a:xfrm>
            <a:off x="685800" y="6400800"/>
            <a:ext cx="340995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fr-FR" sz="1000" dirty="0">
                <a:solidFill>
                  <a:srgbClr val="262626"/>
                </a:solidFill>
                <a:latin typeface="Arial" charset="0"/>
                <a:ea typeface="ＭＳ Ｐゴシック" pitchFamily="-111" charset="-128"/>
                <a:cs typeface="+mn-cs"/>
              </a:rPr>
              <a:t>« L’énergie est notre avenir, économisons-la ! »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42938" y="71438"/>
            <a:ext cx="8501062" cy="5826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785813" y="1214438"/>
            <a:ext cx="7900987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8" name="ZoneTexte 7"/>
          <p:cNvSpPr txBox="1"/>
          <p:nvPr userDrawn="1"/>
        </p:nvSpPr>
        <p:spPr>
          <a:xfrm>
            <a:off x="1447800" y="6477000"/>
            <a:ext cx="340995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defRPr/>
            </a:pPr>
            <a:r>
              <a:rPr lang="fr-FR" sz="1000" dirty="0">
                <a:solidFill>
                  <a:srgbClr val="262626"/>
                </a:solidFill>
                <a:latin typeface="Arial" charset="0"/>
                <a:ea typeface="ＭＳ Ｐゴシック" pitchFamily="-111" charset="-128"/>
                <a:cs typeface="+mn-cs"/>
              </a:rPr>
              <a:t>« L’énergie est notre avenir, économisons-la ! »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9" r:id="rId2"/>
    <p:sldLayoutId id="2147484350" r:id="rId3"/>
    <p:sldLayoutId id="2147484351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0000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0000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0000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0000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37609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37609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37609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000" b="1">
          <a:solidFill>
            <a:srgbClr val="37609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 txBox="1">
            <a:spLocks/>
          </p:cNvSpPr>
          <p:nvPr/>
        </p:nvSpPr>
        <p:spPr bwMode="auto">
          <a:xfrm>
            <a:off x="2357422" y="2786058"/>
            <a:ext cx="5495947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2800" b="1" dirty="0" smtClean="0">
                <a:solidFill>
                  <a:srgbClr val="4D4D4D"/>
                </a:solidFill>
              </a:rPr>
              <a:t>CONTRATS EN ALTERNANCE</a:t>
            </a:r>
            <a:endParaRPr lang="en-GB" sz="2800" b="1" dirty="0">
              <a:solidFill>
                <a:srgbClr val="4D4D4D"/>
              </a:solidFill>
            </a:endParaRPr>
          </a:p>
          <a:p>
            <a:r>
              <a:rPr lang="en-GB" sz="2800" dirty="0" smtClean="0">
                <a:solidFill>
                  <a:schemeClr val="tx2">
                    <a:lumMod val="75000"/>
                  </a:schemeClr>
                </a:solidFill>
              </a:rPr>
              <a:t>Promotion 2009</a:t>
            </a:r>
            <a:endParaRPr lang="en-GB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7" name="Image 8" descr="Logo LA SNET_Rou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3538" y="457200"/>
            <a:ext cx="3090862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ZoneTexte 3"/>
          <p:cNvSpPr txBox="1">
            <a:spLocks noChangeArrowheads="1"/>
          </p:cNvSpPr>
          <p:nvPr/>
        </p:nvSpPr>
        <p:spPr bwMode="auto">
          <a:xfrm>
            <a:off x="6572250" y="5143500"/>
            <a:ext cx="2071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i="1" dirty="0" smtClean="0"/>
              <a:t>10 août 2009</a:t>
            </a:r>
            <a:endParaRPr lang="fr-FR" i="1" dirty="0"/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0621B1C4-E3BE-4591-8D65-E2D65D3D938F}" type="slidenum">
              <a:rPr lang="en-US"/>
              <a:pPr/>
              <a:t>1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3"/>
          <p:cNvSpPr>
            <a:spLocks noGrp="1"/>
          </p:cNvSpPr>
          <p:nvPr>
            <p:ph type="title"/>
          </p:nvPr>
        </p:nvSpPr>
        <p:spPr>
          <a:xfrm>
            <a:off x="1066800" y="71438"/>
            <a:ext cx="7858125" cy="582612"/>
          </a:xfrm>
          <a:ln>
            <a:solidFill>
              <a:schemeClr val="bg1"/>
            </a:solidFill>
          </a:ln>
        </p:spPr>
        <p:txBody>
          <a:bodyPr/>
          <a:lstStyle/>
          <a:p>
            <a:pPr algn="r" eaLnBrk="1" hangingPunct="1"/>
            <a:r>
              <a:rPr lang="fr-FR" b="0" dirty="0" smtClean="0"/>
              <a:t>Situation par site</a:t>
            </a: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38D5390C-BB7D-4C92-AC39-DB10368EDAA9}" type="slidenum">
              <a:rPr lang="en-US"/>
              <a:pPr/>
              <a:t>2</a:t>
            </a:fld>
            <a:endParaRPr lang="fr-FR" dirty="0"/>
          </a:p>
        </p:txBody>
      </p:sp>
      <p:sp>
        <p:nvSpPr>
          <p:cNvPr id="51" name="ZoneTexte 50"/>
          <p:cNvSpPr txBox="1"/>
          <p:nvPr/>
        </p:nvSpPr>
        <p:spPr>
          <a:xfrm>
            <a:off x="928662" y="1785926"/>
            <a:ext cx="84296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fr-FR" dirty="0" smtClean="0"/>
              <a:t>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CEH</a:t>
            </a:r>
            <a:r>
              <a:rPr lang="fr-FR" dirty="0" smtClean="0"/>
              <a:t> : </a:t>
            </a:r>
            <a:r>
              <a:rPr lang="fr-FR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 alternants </a:t>
            </a:r>
            <a:r>
              <a:rPr lang="fr-FR" dirty="0" smtClean="0"/>
              <a:t>dont 1 ingénieur (en attente des résultats en septembre</a:t>
            </a:r>
          </a:p>
          <a:p>
            <a:r>
              <a:rPr lang="fr-FR" dirty="0" smtClean="0"/>
              <a:t>              2009) et une demande de prolongation</a:t>
            </a:r>
          </a:p>
          <a:p>
            <a:pPr>
              <a:buBlip>
                <a:blip r:embed="rId3"/>
              </a:buBlip>
            </a:pPr>
            <a:endParaRPr lang="fr-FR" dirty="0"/>
          </a:p>
          <a:p>
            <a:pPr>
              <a:buBlip>
                <a:blip r:embed="rId3"/>
              </a:buBlip>
            </a:pPr>
            <a:r>
              <a:rPr lang="fr-FR" dirty="0"/>
              <a:t>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HORNAING</a:t>
            </a:r>
            <a:r>
              <a:rPr lang="fr-FR" dirty="0" smtClean="0"/>
              <a:t> : </a:t>
            </a:r>
            <a:r>
              <a:rPr lang="fr-FR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 alternants</a:t>
            </a:r>
          </a:p>
          <a:p>
            <a:pPr>
              <a:buBlip>
                <a:blip r:embed="rId3"/>
              </a:buBlip>
            </a:pPr>
            <a:endParaRPr lang="fr-FR" dirty="0"/>
          </a:p>
          <a:p>
            <a:pPr>
              <a:buBlip>
                <a:blip r:embed="rId3"/>
              </a:buBlip>
            </a:pPr>
            <a:r>
              <a:rPr lang="fr-FR" dirty="0"/>
              <a:t>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LUCY</a:t>
            </a:r>
            <a:r>
              <a:rPr lang="fr-FR" dirty="0" smtClean="0"/>
              <a:t> : </a:t>
            </a:r>
            <a:r>
              <a:rPr lang="fr-FR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 alternants </a:t>
            </a:r>
            <a:r>
              <a:rPr lang="fr-FR" dirty="0" smtClean="0"/>
              <a:t>dont 1 échec</a:t>
            </a:r>
          </a:p>
          <a:p>
            <a:pPr>
              <a:buBlip>
                <a:blip r:embed="rId3"/>
              </a:buBlip>
            </a:pPr>
            <a:endParaRPr lang="fr-FR" dirty="0" smtClean="0"/>
          </a:p>
          <a:p>
            <a:pPr>
              <a:buBlip>
                <a:blip r:embed="rId3"/>
              </a:buBlip>
            </a:pPr>
            <a:r>
              <a:rPr lang="fr-FR" dirty="0" smtClean="0"/>
              <a:t>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PROVENCE </a:t>
            </a:r>
            <a:r>
              <a:rPr lang="fr-FR" dirty="0" smtClean="0"/>
              <a:t>: </a:t>
            </a:r>
            <a:r>
              <a:rPr lang="fr-FR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 alternants </a:t>
            </a:r>
            <a:r>
              <a:rPr lang="fr-FR" dirty="0" smtClean="0"/>
              <a:t>dont un ingénieur</a:t>
            </a:r>
          </a:p>
          <a:p>
            <a:pPr>
              <a:buBlip>
                <a:blip r:embed="rId3"/>
              </a:buBlip>
            </a:pPr>
            <a:endParaRPr lang="fr-FR" dirty="0"/>
          </a:p>
          <a:p>
            <a:pPr>
              <a:buBlip>
                <a:blip r:embed="rId3"/>
              </a:buBlip>
            </a:pPr>
            <a:r>
              <a:rPr lang="fr-FR" dirty="0" smtClean="0"/>
              <a:t>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RUEIL : </a:t>
            </a:r>
            <a:r>
              <a:rPr lang="fr-FR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alternant</a:t>
            </a:r>
            <a:r>
              <a:rPr lang="fr-FR" dirty="0" smtClean="0"/>
              <a:t>, basé à HORNAING et demandant une prolongation</a:t>
            </a:r>
          </a:p>
          <a:p>
            <a:endParaRPr lang="fr-FR" dirty="0" smtClean="0"/>
          </a:p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</a:p>
          <a:p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fr-FR" dirty="0" smtClean="0"/>
          </a:p>
        </p:txBody>
      </p:sp>
      <p:sp>
        <p:nvSpPr>
          <p:cNvPr id="53" name="ZoneTexte 52"/>
          <p:cNvSpPr txBox="1"/>
          <p:nvPr/>
        </p:nvSpPr>
        <p:spPr>
          <a:xfrm>
            <a:off x="1643042" y="4929198"/>
            <a:ext cx="6109558" cy="369332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TOTAL </a:t>
            </a: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fr-FR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fr-FR" dirty="0" smtClean="0">
                <a:solidFill>
                  <a:srgbClr val="FF0000"/>
                </a:solidFill>
              </a:rPr>
              <a:t>26</a:t>
            </a:r>
            <a:r>
              <a:rPr lang="fr-FR" dirty="0" smtClean="0"/>
              <a:t> dont 2 ingénieurs, 2 prolongations et 1 échec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re 3"/>
          <p:cNvSpPr>
            <a:spLocks noGrp="1"/>
          </p:cNvSpPr>
          <p:nvPr>
            <p:ph type="title"/>
          </p:nvPr>
        </p:nvSpPr>
        <p:spPr>
          <a:xfrm>
            <a:off x="1066800" y="71438"/>
            <a:ext cx="7858125" cy="582612"/>
          </a:xfrm>
          <a:ln>
            <a:solidFill>
              <a:schemeClr val="bg1"/>
            </a:solidFill>
          </a:ln>
        </p:spPr>
        <p:txBody>
          <a:bodyPr/>
          <a:lstStyle/>
          <a:p>
            <a:pPr algn="r" eaLnBrk="1" hangingPunct="1"/>
            <a:r>
              <a:rPr lang="fr-FR" b="0" dirty="0" smtClean="0"/>
              <a:t>Décisions Moyen Terme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928A724C-F4F6-4DA7-AB9D-2BDEC4CE23B4}" type="slidenum">
              <a:rPr lang="en-US"/>
              <a:pPr/>
              <a:t>3</a:t>
            </a:fld>
            <a:endParaRPr lang="fr-FR" dirty="0"/>
          </a:p>
        </p:txBody>
      </p:sp>
      <p:sp>
        <p:nvSpPr>
          <p:cNvPr id="48" name="ZoneTexte 47"/>
          <p:cNvSpPr txBox="1"/>
          <p:nvPr/>
        </p:nvSpPr>
        <p:spPr>
          <a:xfrm>
            <a:off x="1346929" y="1571612"/>
            <a:ext cx="779707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4D4D4D"/>
                </a:solidFill>
              </a:rPr>
              <a:t>Décisions suite à la réunion du </a:t>
            </a:r>
            <a:r>
              <a:rPr lang="fr-FR" b="1" i="1" dirty="0" smtClean="0">
                <a:solidFill>
                  <a:srgbClr val="4D4D4D"/>
                </a:solidFill>
              </a:rPr>
              <a:t>2 juillet 2009 </a:t>
            </a:r>
            <a:r>
              <a:rPr lang="fr-FR" b="1" dirty="0" smtClean="0">
                <a:solidFill>
                  <a:srgbClr val="4D4D4D"/>
                </a:solidFill>
              </a:rPr>
              <a:t>:</a:t>
            </a:r>
          </a:p>
          <a:p>
            <a:endParaRPr lang="fr-FR" dirty="0" smtClean="0"/>
          </a:p>
          <a:p>
            <a:pPr>
              <a:buBlip>
                <a:blip r:embed="rId3"/>
              </a:buBlip>
            </a:pPr>
            <a:r>
              <a:rPr lang="fr-FR" dirty="0" smtClean="0"/>
              <a:t> L’alternant de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LUCY</a:t>
            </a:r>
            <a:r>
              <a:rPr lang="fr-FR" dirty="0" smtClean="0"/>
              <a:t> qui a échoué est autorisé à redoubler </a:t>
            </a:r>
          </a:p>
          <a:p>
            <a:pPr>
              <a:buBlip>
                <a:blip r:embed="rId3"/>
              </a:buBlip>
            </a:pPr>
            <a:endParaRPr lang="fr-FR" dirty="0"/>
          </a:p>
          <a:p>
            <a:pPr>
              <a:buBlip>
                <a:blip r:embed="rId3"/>
              </a:buBlip>
            </a:pPr>
            <a:r>
              <a:rPr lang="fr-FR" dirty="0" smtClean="0"/>
              <a:t> Autorisation donnée aux 2 alternants souhaitant prolonger leur formation</a:t>
            </a:r>
          </a:p>
          <a:p>
            <a:pPr>
              <a:buBlip>
                <a:blip r:embed="rId3"/>
              </a:buBlip>
            </a:pPr>
            <a:endParaRPr lang="fr-FR" dirty="0"/>
          </a:p>
          <a:p>
            <a:pPr>
              <a:buBlip>
                <a:blip r:embed="rId3"/>
              </a:buBlip>
            </a:pPr>
            <a:r>
              <a:rPr lang="fr-FR" dirty="0" smtClean="0"/>
              <a:t> Les 8 alternants de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PROVENCE</a:t>
            </a:r>
            <a:r>
              <a:rPr lang="fr-FR" dirty="0" smtClean="0"/>
              <a:t> seront recrutés en </a:t>
            </a:r>
            <a:r>
              <a:rPr lang="fr-FR" b="1" dirty="0" smtClean="0">
                <a:solidFill>
                  <a:srgbClr val="C00000"/>
                </a:solidFill>
              </a:rPr>
              <a:t>CDI</a:t>
            </a:r>
            <a:r>
              <a:rPr lang="fr-FR" dirty="0" smtClean="0"/>
              <a:t> (</a:t>
            </a:r>
            <a:r>
              <a:rPr lang="fr-FR" sz="1400" dirty="0" smtClean="0"/>
              <a:t>dans le cadre de </a:t>
            </a:r>
            <a:r>
              <a:rPr lang="fr-FR" sz="1400" b="1" dirty="0" smtClean="0"/>
              <a:t>l’accord dépollution </a:t>
            </a:r>
            <a:r>
              <a:rPr lang="fr-FR" sz="1400" dirty="0" smtClean="0"/>
              <a:t>et de </a:t>
            </a:r>
            <a:r>
              <a:rPr lang="fr-FR" sz="1400" b="1" dirty="0" smtClean="0"/>
              <a:t>l’accord EON</a:t>
            </a:r>
            <a:r>
              <a:rPr lang="fr-FR" sz="1400" dirty="0" smtClean="0"/>
              <a:t> sur les recrutements 2009</a:t>
            </a:r>
            <a:r>
              <a:rPr lang="fr-FR" dirty="0" smtClean="0"/>
              <a:t>)</a:t>
            </a:r>
          </a:p>
          <a:p>
            <a:endParaRPr lang="fr-FR" dirty="0" smtClean="0"/>
          </a:p>
          <a:p>
            <a:pPr lvl="2">
              <a:buFont typeface="Wingdings" pitchFamily="2" charset="2"/>
              <a:buChar char="§"/>
            </a:pPr>
            <a:r>
              <a:rPr lang="fr-FR" dirty="0" smtClean="0"/>
              <a:t>  </a:t>
            </a:r>
            <a:r>
              <a:rPr lang="fr-FR" b="1" i="1" dirty="0" smtClean="0"/>
              <a:t>1</a:t>
            </a:r>
            <a:r>
              <a:rPr lang="fr-FR" dirty="0" smtClean="0"/>
              <a:t> au </a:t>
            </a:r>
            <a:r>
              <a:rPr lang="fr-FR" i="1" dirty="0" smtClean="0"/>
              <a:t>1</a:t>
            </a:r>
            <a:r>
              <a:rPr lang="fr-FR" i="1" baseline="30000" dirty="0" smtClean="0"/>
              <a:t>er</a:t>
            </a:r>
            <a:r>
              <a:rPr lang="fr-FR" i="1" dirty="0" smtClean="0"/>
              <a:t> août 2009</a:t>
            </a:r>
          </a:p>
          <a:p>
            <a:pPr lvl="2">
              <a:buFont typeface="Wingdings" pitchFamily="2" charset="2"/>
              <a:buChar char="§"/>
            </a:pPr>
            <a:r>
              <a:rPr lang="fr-FR" dirty="0"/>
              <a:t> </a:t>
            </a:r>
            <a:r>
              <a:rPr lang="fr-FR" dirty="0" smtClean="0"/>
              <a:t> </a:t>
            </a:r>
            <a:r>
              <a:rPr lang="fr-FR" b="1" i="1" dirty="0" smtClean="0"/>
              <a:t>7</a:t>
            </a:r>
            <a:r>
              <a:rPr lang="fr-FR" dirty="0" smtClean="0"/>
              <a:t> au </a:t>
            </a:r>
            <a:r>
              <a:rPr lang="fr-FR" i="1" dirty="0" smtClean="0"/>
              <a:t>1</a:t>
            </a:r>
            <a:r>
              <a:rPr lang="fr-FR" i="1" baseline="30000" dirty="0" smtClean="0"/>
              <a:t>er</a:t>
            </a:r>
            <a:r>
              <a:rPr lang="fr-FR" i="1" dirty="0" smtClean="0"/>
              <a:t> septembre 2009</a:t>
            </a:r>
          </a:p>
          <a:p>
            <a:pPr lvl="2">
              <a:buFont typeface="Wingdings" pitchFamily="2" charset="2"/>
              <a:buChar char="§"/>
            </a:pPr>
            <a:endParaRPr lang="fr-FR" i="1" dirty="0"/>
          </a:p>
          <a:p>
            <a:pPr lvl="2">
              <a:buFont typeface="Wingdings" pitchFamily="2" charset="2"/>
              <a:buChar char="§"/>
            </a:pPr>
            <a:endParaRPr lang="fr-FR" i="1" dirty="0" smtClean="0"/>
          </a:p>
        </p:txBody>
      </p:sp>
      <p:sp>
        <p:nvSpPr>
          <p:cNvPr id="52" name="ZoneTexte 51"/>
          <p:cNvSpPr txBox="1"/>
          <p:nvPr/>
        </p:nvSpPr>
        <p:spPr>
          <a:xfrm>
            <a:off x="1500166" y="5000636"/>
            <a:ext cx="6592510" cy="369332"/>
          </a:xfrm>
          <a:prstGeom prst="rect">
            <a:avLst/>
          </a:prstGeom>
          <a:noFill/>
          <a:ln w="6350">
            <a:solidFill>
              <a:srgbClr val="4D4D4D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smtClean="0"/>
              <a:t>Il reste </a:t>
            </a:r>
            <a:r>
              <a:rPr lang="fr-FR" i="1" dirty="0" smtClean="0"/>
              <a:t>13 alternants* </a:t>
            </a:r>
            <a:r>
              <a:rPr lang="fr-FR" dirty="0" smtClean="0"/>
              <a:t>: </a:t>
            </a:r>
            <a:r>
              <a:rPr lang="fr-FR" i="1" dirty="0" smtClean="0"/>
              <a:t>7</a:t>
            </a:r>
            <a:r>
              <a:rPr lang="fr-FR" dirty="0" smtClean="0"/>
              <a:t> à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CEH, </a:t>
            </a:r>
            <a:r>
              <a:rPr lang="fr-FR" i="1" dirty="0" smtClean="0"/>
              <a:t>2</a:t>
            </a:r>
            <a:r>
              <a:rPr lang="fr-FR" dirty="0" smtClean="0"/>
              <a:t> à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HORNAING </a:t>
            </a:r>
            <a:r>
              <a:rPr lang="fr-FR" dirty="0" smtClean="0"/>
              <a:t>et </a:t>
            </a:r>
            <a:r>
              <a:rPr lang="fr-FR" i="1" dirty="0" smtClean="0"/>
              <a:t>4</a:t>
            </a:r>
            <a:r>
              <a:rPr lang="fr-FR" dirty="0" smtClean="0"/>
              <a:t> à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LUCY </a:t>
            </a:r>
            <a:endParaRPr lang="fr-F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571604" y="5715016"/>
            <a:ext cx="3374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i="1" dirty="0" smtClean="0"/>
              <a:t>*Le cas des 2 ingénieurs n’entre pas dans le global</a:t>
            </a:r>
            <a:endParaRPr lang="fr-FR" sz="11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r-FR" b="0" dirty="0" smtClean="0"/>
              <a:t>Contexte des effectifs SNET</a:t>
            </a:r>
            <a:endParaRPr lang="fr-FR" b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85786" y="1643050"/>
            <a:ext cx="7900987" cy="4525962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Nombre de salariés ayant des DOD (Dates d’ouverture des Droits)</a:t>
            </a:r>
          </a:p>
          <a:p>
            <a:pPr>
              <a:buNone/>
            </a:pPr>
            <a:endParaRPr lang="fr-FR" sz="1800" dirty="0" smtClean="0">
              <a:latin typeface="+mj-lt"/>
            </a:endParaRPr>
          </a:p>
          <a:p>
            <a:pPr lvl="2">
              <a:buBlip>
                <a:blip r:embed="rId4"/>
              </a:buBlip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fr-FR" sz="1800" i="1" dirty="0" smtClean="0">
                <a:latin typeface="Arial" pitchFamily="34" charset="0"/>
                <a:cs typeface="Arial" pitchFamily="34" charset="0"/>
              </a:rPr>
              <a:t>2010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fr-FR" sz="1800" b="1" dirty="0" smtClean="0">
                <a:latin typeface="Arial" pitchFamily="34" charset="0"/>
                <a:cs typeface="Arial" pitchFamily="34" charset="0"/>
              </a:rPr>
              <a:t>106</a:t>
            </a:r>
          </a:p>
          <a:p>
            <a:pPr lvl="2">
              <a:buBlip>
                <a:blip r:embed="rId4"/>
              </a:buBlip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En </a:t>
            </a:r>
            <a:r>
              <a:rPr lang="fr-FR" sz="1800" i="1" dirty="0" smtClean="0">
                <a:latin typeface="Arial" pitchFamily="34" charset="0"/>
                <a:cs typeface="Arial" pitchFamily="34" charset="0"/>
              </a:rPr>
              <a:t>2011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1800" b="1" dirty="0" smtClean="0">
                <a:latin typeface="Arial" pitchFamily="34" charset="0"/>
                <a:cs typeface="Arial" pitchFamily="34" charset="0"/>
              </a:rPr>
              <a:t>: 40</a:t>
            </a:r>
          </a:p>
          <a:p>
            <a:pPr lvl="2">
              <a:buNone/>
            </a:pPr>
            <a:endParaRPr lang="fr-FR" sz="1800" b="1" dirty="0" smtClean="0">
              <a:latin typeface="Arial" pitchFamily="34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fr-FR" sz="1800" dirty="0" smtClean="0">
                <a:latin typeface="Arial" pitchFamily="34" charset="0"/>
                <a:cs typeface="Arial" pitchFamily="34" charset="0"/>
              </a:rPr>
              <a:t>Hypothèses du PMT :</a:t>
            </a:r>
          </a:p>
          <a:p>
            <a:pPr>
              <a:buBlip>
                <a:blip r:embed="rId3"/>
              </a:buBlip>
            </a:pPr>
            <a:endParaRPr lang="fr-FR" sz="1800" dirty="0" smtClean="0">
              <a:latin typeface="Arial" pitchFamily="34" charset="0"/>
              <a:cs typeface="Arial" pitchFamily="34" charset="0"/>
            </a:endParaRPr>
          </a:p>
          <a:p>
            <a:pPr lvl="2">
              <a:buBlip>
                <a:blip r:embed="rId4"/>
              </a:buBlip>
            </a:pPr>
            <a:r>
              <a:rPr lang="fr-FR" sz="1800" b="1" dirty="0" smtClean="0">
                <a:latin typeface="Arial" pitchFamily="34" charset="0"/>
                <a:cs typeface="Arial" pitchFamily="34" charset="0"/>
              </a:rPr>
              <a:t>54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départs en </a:t>
            </a:r>
            <a:r>
              <a:rPr lang="fr-FR" sz="1800" i="1" dirty="0" smtClean="0">
                <a:latin typeface="Arial" pitchFamily="34" charset="0"/>
                <a:cs typeface="Arial" pitchFamily="34" charset="0"/>
              </a:rPr>
              <a:t>2010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dont :</a:t>
            </a:r>
          </a:p>
          <a:p>
            <a:pPr lvl="2">
              <a:buNone/>
            </a:pPr>
            <a:endParaRPr lang="fr-FR" sz="1800" b="1" dirty="0" smtClean="0">
              <a:latin typeface="Arial" pitchFamily="34" charset="0"/>
              <a:cs typeface="Arial" pitchFamily="34" charset="0"/>
            </a:endParaRPr>
          </a:p>
          <a:p>
            <a:pPr lvl="3">
              <a:buBlip>
                <a:blip r:embed="rId5"/>
              </a:buBlip>
            </a:pPr>
            <a:r>
              <a:rPr lang="fr-FR" sz="1800" b="1" dirty="0" smtClean="0">
                <a:latin typeface="Arial" pitchFamily="34" charset="0"/>
                <a:cs typeface="Arial" pitchFamily="34" charset="0"/>
              </a:rPr>
              <a:t>30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remplacés par des IEG</a:t>
            </a:r>
          </a:p>
          <a:p>
            <a:pPr lvl="3">
              <a:buBlip>
                <a:blip r:embed="rId5"/>
              </a:buBlip>
            </a:pPr>
            <a:r>
              <a:rPr lang="fr-FR" sz="1800" b="1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fr-FR" sz="1800" dirty="0" smtClean="0">
                <a:latin typeface="Arial" pitchFamily="34" charset="0"/>
                <a:cs typeface="Arial" pitchFamily="34" charset="0"/>
              </a:rPr>
              <a:t> non remplacés (gain de productivité)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52ABCE84-1A23-4636-9C2B-881C276ED7DF}" type="slidenum">
              <a:rPr lang="en-US"/>
              <a:pPr/>
              <a:t>4</a:t>
            </a:fld>
            <a:endParaRPr lang="fr-F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857250" y="3000375"/>
            <a:ext cx="8001000" cy="22145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195" name="Titre 3"/>
          <p:cNvSpPr>
            <a:spLocks noGrp="1"/>
          </p:cNvSpPr>
          <p:nvPr>
            <p:ph type="title"/>
          </p:nvPr>
        </p:nvSpPr>
        <p:spPr>
          <a:xfrm>
            <a:off x="1066800" y="71438"/>
            <a:ext cx="7858125" cy="582612"/>
          </a:xfrm>
          <a:ln>
            <a:solidFill>
              <a:schemeClr val="bg1"/>
            </a:solidFill>
          </a:ln>
        </p:spPr>
        <p:txBody>
          <a:bodyPr/>
          <a:lstStyle/>
          <a:p>
            <a:pPr algn="r" eaLnBrk="1" hangingPunct="1"/>
            <a:r>
              <a:rPr lang="fr-FR" b="0" smtClean="0"/>
              <a:t>Evolution des effectifs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52ABCE84-1A23-4636-9C2B-881C276ED7DF}" type="slidenum">
              <a:rPr lang="en-US"/>
              <a:pPr/>
              <a:t>5</a:t>
            </a:fld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928688" y="1928813"/>
            <a:ext cx="7858125" cy="3571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dirty="0"/>
              <a:t>Moyenne annuelle (FTE)</a:t>
            </a:r>
          </a:p>
          <a:p>
            <a:pPr>
              <a:defRPr/>
            </a:pPr>
            <a:endParaRPr lang="fr-FR" sz="1400" dirty="0"/>
          </a:p>
        </p:txBody>
      </p:sp>
      <p:sp>
        <p:nvSpPr>
          <p:cNvPr id="7" name="Rectangle 6"/>
          <p:cNvSpPr/>
          <p:nvPr/>
        </p:nvSpPr>
        <p:spPr>
          <a:xfrm>
            <a:off x="928688" y="2500313"/>
            <a:ext cx="7858125" cy="357187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dirty="0"/>
              <a:t>Effectif fin d’année (FTE)</a:t>
            </a:r>
          </a:p>
          <a:p>
            <a:pPr>
              <a:defRPr/>
            </a:pPr>
            <a:r>
              <a:rPr lang="fr-FR" sz="1000" i="1" dirty="0"/>
              <a:t>au 31 décembre</a:t>
            </a:r>
          </a:p>
        </p:txBody>
      </p:sp>
      <p:sp>
        <p:nvSpPr>
          <p:cNvPr id="9" name="Rectangle 8"/>
          <p:cNvSpPr/>
          <p:nvPr/>
        </p:nvSpPr>
        <p:spPr>
          <a:xfrm>
            <a:off x="1500188" y="3657600"/>
            <a:ext cx="6858000" cy="35718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i="1" dirty="0"/>
              <a:t>dont remplacés IEG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072063" y="1928813"/>
            <a:ext cx="1071562" cy="357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815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072063" y="2500313"/>
            <a:ext cx="1071562" cy="357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815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72063" y="3657600"/>
            <a:ext cx="1071562" cy="3571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chemeClr val="tx1"/>
                </a:solidFill>
              </a:rPr>
              <a:t>30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643813" y="1928813"/>
            <a:ext cx="1071562" cy="357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787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643813" y="2500313"/>
            <a:ext cx="1071562" cy="357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787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643813" y="3657600"/>
            <a:ext cx="1071562" cy="3571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357938" y="1928813"/>
            <a:ext cx="1071562" cy="357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799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357938" y="2500313"/>
            <a:ext cx="1071562" cy="357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799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357938" y="3657600"/>
            <a:ext cx="1071562" cy="3571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72063" y="1285875"/>
            <a:ext cx="1071562" cy="3571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b="1" dirty="0">
                <a:solidFill>
                  <a:srgbClr val="000000"/>
                </a:solidFill>
              </a:rPr>
              <a:t>2010</a:t>
            </a:r>
          </a:p>
        </p:txBody>
      </p:sp>
      <p:sp>
        <p:nvSpPr>
          <p:cNvPr id="36" name="Rectangle 35"/>
          <p:cNvSpPr/>
          <p:nvPr/>
        </p:nvSpPr>
        <p:spPr>
          <a:xfrm>
            <a:off x="7643813" y="1285875"/>
            <a:ext cx="1071562" cy="3571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b="1" dirty="0"/>
              <a:t>2012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357938" y="1285875"/>
            <a:ext cx="1071562" cy="3571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b="1" dirty="0">
                <a:solidFill>
                  <a:srgbClr val="000000"/>
                </a:solidFill>
              </a:rPr>
              <a:t>2011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928688" y="3071813"/>
            <a:ext cx="7429500" cy="35718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dirty="0"/>
              <a:t>Départs en retraite (FTE)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072063" y="3071813"/>
            <a:ext cx="1071562" cy="357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rgbClr val="000000"/>
                </a:solidFill>
              </a:rPr>
              <a:t>42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643813" y="3071813"/>
            <a:ext cx="1071562" cy="357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rgbClr val="000000"/>
                </a:solidFill>
              </a:rPr>
              <a:t>27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57938" y="3071813"/>
            <a:ext cx="1071562" cy="357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rgbClr val="000000"/>
                </a:solidFill>
              </a:rPr>
              <a:t>37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500188" y="4786313"/>
            <a:ext cx="6858000" cy="35718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i="1" dirty="0"/>
              <a:t>dont non remplacés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072063" y="4786313"/>
            <a:ext cx="1071562" cy="357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12</a:t>
            </a:r>
          </a:p>
        </p:txBody>
      </p:sp>
      <p:sp>
        <p:nvSpPr>
          <p:cNvPr id="43" name="Rectangle 42"/>
          <p:cNvSpPr/>
          <p:nvPr/>
        </p:nvSpPr>
        <p:spPr>
          <a:xfrm>
            <a:off x="7643813" y="4786313"/>
            <a:ext cx="1071562" cy="357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12</a:t>
            </a:r>
          </a:p>
        </p:txBody>
      </p:sp>
      <p:sp>
        <p:nvSpPr>
          <p:cNvPr id="44" name="Rectangle 43"/>
          <p:cNvSpPr/>
          <p:nvPr/>
        </p:nvSpPr>
        <p:spPr>
          <a:xfrm>
            <a:off x="6357938" y="4786313"/>
            <a:ext cx="1071562" cy="357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16</a:t>
            </a:r>
          </a:p>
        </p:txBody>
      </p:sp>
      <p:sp>
        <p:nvSpPr>
          <p:cNvPr id="45" name="Rectangle 44"/>
          <p:cNvSpPr/>
          <p:nvPr/>
        </p:nvSpPr>
        <p:spPr>
          <a:xfrm>
            <a:off x="3786188" y="1928813"/>
            <a:ext cx="1071562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827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786188" y="2500313"/>
            <a:ext cx="1071562" cy="3571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dirty="0">
                <a:solidFill>
                  <a:schemeClr val="tx1"/>
                </a:solidFill>
              </a:rPr>
              <a:t>839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786188" y="1285875"/>
            <a:ext cx="1071562" cy="3571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600" b="1" dirty="0">
                <a:solidFill>
                  <a:srgbClr val="000000"/>
                </a:solidFill>
              </a:rPr>
              <a:t>2009</a:t>
            </a:r>
          </a:p>
        </p:txBody>
      </p:sp>
      <p:sp>
        <p:nvSpPr>
          <p:cNvPr id="8223" name="ZoneTexte 52"/>
          <p:cNvSpPr txBox="1">
            <a:spLocks noChangeArrowheads="1"/>
          </p:cNvSpPr>
          <p:nvPr/>
        </p:nvSpPr>
        <p:spPr bwMode="auto">
          <a:xfrm>
            <a:off x="1285875" y="3643313"/>
            <a:ext cx="428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14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8224" name="ZoneTexte 53"/>
          <p:cNvSpPr txBox="1">
            <a:spLocks noChangeArrowheads="1"/>
          </p:cNvSpPr>
          <p:nvPr/>
        </p:nvSpPr>
        <p:spPr bwMode="auto">
          <a:xfrm>
            <a:off x="1285875" y="4786313"/>
            <a:ext cx="428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14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500188" y="4214813"/>
            <a:ext cx="6858000" cy="35718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400" b="1" i="1" dirty="0"/>
              <a:t>dont remplacés non IEG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072063" y="4214813"/>
            <a:ext cx="1071562" cy="3571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38" name="Rectangle 37"/>
          <p:cNvSpPr/>
          <p:nvPr/>
        </p:nvSpPr>
        <p:spPr>
          <a:xfrm>
            <a:off x="7643813" y="4214813"/>
            <a:ext cx="1071562" cy="357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15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357938" y="4214813"/>
            <a:ext cx="1071562" cy="3571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-FR" sz="1400" i="1" dirty="0">
                <a:solidFill>
                  <a:srgbClr val="000000"/>
                </a:solidFill>
              </a:rPr>
              <a:t>14</a:t>
            </a:r>
          </a:p>
        </p:txBody>
      </p:sp>
      <p:sp>
        <p:nvSpPr>
          <p:cNvPr id="8229" name="ZoneTexte 39"/>
          <p:cNvSpPr txBox="1">
            <a:spLocks noChangeArrowheads="1"/>
          </p:cNvSpPr>
          <p:nvPr/>
        </p:nvSpPr>
        <p:spPr bwMode="auto">
          <a:xfrm>
            <a:off x="1285875" y="4214813"/>
            <a:ext cx="4286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fr-FR" sz="140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8702675" y="6488113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fld id="{89BCAB8A-1542-4B79-8781-FB628B9762AD}" type="slidenum">
              <a:rPr lang="en-US"/>
              <a:pPr/>
              <a:t>6</a:t>
            </a:fld>
            <a:endParaRPr lang="fr-FR" dirty="0"/>
          </a:p>
        </p:txBody>
      </p:sp>
      <p:sp>
        <p:nvSpPr>
          <p:cNvPr id="40" name="Titre 39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715272" cy="582594"/>
          </a:xfrm>
        </p:spPr>
        <p:txBody>
          <a:bodyPr/>
          <a:lstStyle/>
          <a:p>
            <a:pPr algn="r"/>
            <a:r>
              <a:rPr lang="fr-FR" b="0" dirty="0" smtClean="0"/>
              <a:t>Propositions DRH</a:t>
            </a:r>
            <a:endParaRPr lang="fr-FR" b="0" dirty="0"/>
          </a:p>
        </p:txBody>
      </p:sp>
      <p:sp>
        <p:nvSpPr>
          <p:cNvPr id="46" name="ZoneTexte 45"/>
          <p:cNvSpPr txBox="1"/>
          <p:nvPr/>
        </p:nvSpPr>
        <p:spPr>
          <a:xfrm>
            <a:off x="1142976" y="1571613"/>
            <a:ext cx="75918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fr-FR" dirty="0" smtClean="0"/>
              <a:t>  Examiner le cas des 2 ingénieurs dans le cadre des besoins identifiés</a:t>
            </a:r>
          </a:p>
          <a:p>
            <a:pPr>
              <a:buBlip>
                <a:blip r:embed="rId3"/>
              </a:buBlip>
            </a:pPr>
            <a:endParaRPr lang="fr-FR" dirty="0" smtClean="0"/>
          </a:p>
          <a:p>
            <a:pPr lvl="3">
              <a:buBlip>
                <a:blip r:embed="rId4"/>
              </a:buBlip>
            </a:pPr>
            <a:r>
              <a:rPr lang="fr-FR" dirty="0" smtClean="0"/>
              <a:t> </a:t>
            </a:r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Management Review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3"/>
            <a:endParaRPr lang="fr-FR" i="1" dirty="0" smtClean="0"/>
          </a:p>
          <a:p>
            <a:pPr lvl="3"/>
            <a:r>
              <a:rPr lang="fr-FR" dirty="0" smtClean="0"/>
              <a:t>		</a:t>
            </a:r>
            <a:endParaRPr lang="fr-FR" dirty="0"/>
          </a:p>
        </p:txBody>
      </p:sp>
      <p:sp>
        <p:nvSpPr>
          <p:cNvPr id="48" name="ZoneTexte 47"/>
          <p:cNvSpPr txBox="1"/>
          <p:nvPr/>
        </p:nvSpPr>
        <p:spPr>
          <a:xfrm>
            <a:off x="1142976" y="2714620"/>
            <a:ext cx="81439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fr-FR" dirty="0" smtClean="0"/>
              <a:t>  Dans le cadre de </a:t>
            </a:r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l’accord EON sur les recrutements autorisés en 2009</a:t>
            </a:r>
            <a:r>
              <a:rPr lang="fr-FR" dirty="0" smtClean="0"/>
              <a:t>,  les alternants peuvent postuler sur :</a:t>
            </a:r>
          </a:p>
          <a:p>
            <a:pPr lvl="3">
              <a:buBlip>
                <a:blip r:embed="rId4"/>
              </a:buBlip>
            </a:pPr>
            <a:r>
              <a:rPr lang="fr-FR" dirty="0"/>
              <a:t> </a:t>
            </a:r>
            <a:r>
              <a:rPr lang="fr-FR" dirty="0" smtClean="0"/>
              <a:t> 2 postes à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LUCY</a:t>
            </a:r>
          </a:p>
          <a:p>
            <a:pPr lvl="3">
              <a:buBlip>
                <a:blip r:embed="rId4"/>
              </a:buBlip>
            </a:pPr>
            <a:r>
              <a:rPr lang="fr-FR" dirty="0"/>
              <a:t>  </a:t>
            </a:r>
            <a:r>
              <a:rPr lang="fr-FR" dirty="0" smtClean="0"/>
              <a:t>1 poste à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HORNAING</a:t>
            </a:r>
          </a:p>
          <a:p>
            <a:pPr lvl="3">
              <a:buBlip>
                <a:blip r:embed="rId4"/>
              </a:buBlip>
            </a:pPr>
            <a:r>
              <a:rPr lang="fr-FR" dirty="0"/>
              <a:t> </a:t>
            </a:r>
            <a:r>
              <a:rPr lang="fr-FR" dirty="0" smtClean="0"/>
              <a:t> 1 poste à </a:t>
            </a:r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CEH</a:t>
            </a:r>
            <a:r>
              <a:rPr lang="fr-FR" dirty="0" smtClean="0"/>
              <a:t>		</a:t>
            </a:r>
            <a:endParaRPr lang="fr-FR" dirty="0"/>
          </a:p>
        </p:txBody>
      </p:sp>
      <p:sp>
        <p:nvSpPr>
          <p:cNvPr id="49" name="ZoneTexte 48"/>
          <p:cNvSpPr txBox="1"/>
          <p:nvPr/>
        </p:nvSpPr>
        <p:spPr>
          <a:xfrm>
            <a:off x="1142976" y="4143380"/>
            <a:ext cx="76438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Blip>
                <a:blip r:embed="rId3"/>
              </a:buBlip>
            </a:pPr>
            <a:r>
              <a:rPr lang="fr-FR" dirty="0" smtClean="0"/>
              <a:t>  Accorder aux alternants sur site (pour lesquels aucune proposition n’a été faite) un contrat intérim de 6 mois.</a:t>
            </a:r>
          </a:p>
          <a:p>
            <a:pPr lvl="1" algn="just">
              <a:buBlip>
                <a:blip r:embed="rId5"/>
              </a:buBlip>
            </a:pPr>
            <a:r>
              <a:rPr lang="fr-FR" dirty="0" smtClean="0"/>
              <a:t> En </a:t>
            </a:r>
            <a:r>
              <a:rPr lang="fr-FR" i="1" dirty="0" smtClean="0"/>
              <a:t>2010</a:t>
            </a:r>
            <a:r>
              <a:rPr lang="fr-FR" dirty="0" smtClean="0"/>
              <a:t>, décider des suites en fonction des départs effectifs résultant de la GPEC, compte tenu des hypothèses sur les effectifs et des besoins en 2010.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Modele_PResentation_Integration_ACB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8_Modele_PResentation_Integration_ACB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Modele_PResentation_Integration_ACB</Template>
  <TotalTime>6759</TotalTime>
  <Words>403</Words>
  <Application>Microsoft Office PowerPoint</Application>
  <PresentationFormat>Affichage à l'écran (4:3)</PresentationFormat>
  <Paragraphs>101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8_Modele_PResentation_Integration_ACB</vt:lpstr>
      <vt:lpstr>Diapositive 1</vt:lpstr>
      <vt:lpstr>Situation par site</vt:lpstr>
      <vt:lpstr>Décisions Moyen Terme</vt:lpstr>
      <vt:lpstr>Contexte des effectifs SNET</vt:lpstr>
      <vt:lpstr>Evolution des effectifs</vt:lpstr>
      <vt:lpstr>Propositions DRH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baudon</dc:creator>
  <dc:description>TMK</dc:description>
  <cp:lastModifiedBy>duquenoy</cp:lastModifiedBy>
  <cp:revision>732</cp:revision>
  <dcterms:created xsi:type="dcterms:W3CDTF">2008-06-23T14:00:38Z</dcterms:created>
  <dcterms:modified xsi:type="dcterms:W3CDTF">2009-08-12T09:04:48Z</dcterms:modified>
</cp:coreProperties>
</file>