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notesSlides/notesSlide2.xml" ContentType="application/vnd.openxmlformats-officedocument.presentationml.notesSlide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tags/tag227.xml" ContentType="application/vnd.openxmlformats-officedocument.presentationml.tags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tags/tag216.xml" ContentType="application/vnd.openxmlformats-officedocument.presentationml.tags+xml"/>
  <Default Extension="xml" ContentType="application/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gs/tag189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tags/tag230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Layouts/slideLayout7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presentation.xml" ContentType="application/vnd.openxmlformats-officedocument.presentationml.presentation.main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docProps/app.xml" ContentType="application/vnd.openxmlformats-officedocument.extended-propertie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197.xml" ContentType="application/vnd.openxmlformats-officedocument.presentationml.tags+xml"/>
  <Override PartName="/ppt/tags/tag202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57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64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tags/tag171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tags/tag160.xml" ContentType="application/vnd.openxmlformats-officedocument.presentationml.tags+xml"/>
  <Override PartName="/ppt/tags/tag229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tags/tag207.xml" ContentType="application/vnd.openxmlformats-officedocument.presentationml.tags+xml"/>
  <Override PartName="/ppt/tags/tag218.xml" ContentType="application/vnd.openxmlformats-officedocument.presentationml.tag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Override PartName="/ppt/tags/tag225.xml" ContentType="application/vnd.openxmlformats-officedocument.presentationml.tags+xml"/>
  <Default Extension="rels" ContentType="application/vnd.openxmlformats-package.relationships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tags/tag232.xml" ContentType="application/vnd.openxmlformats-officedocument.presentationml.tags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187.xml" ContentType="application/vnd.openxmlformats-officedocument.presentationml.tags+xml"/>
  <Override PartName="/ppt/tags/tag210.xml" ContentType="application/vnd.openxmlformats-officedocument.presentationml.tags+xml"/>
  <Override PartName="/ppt/tags/tag221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47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194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tags/tag154.xml" ContentType="application/vnd.openxmlformats-officedocument.presentationml.tags+xml"/>
  <Override PartName="/ppt/tags/tag183.xml" ContentType="application/vnd.openxmlformats-officedocument.presentationml.tags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tags/tag190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tags/tag219.xml" ContentType="application/vnd.openxmlformats-officedocument.presentationml.tags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208.xml" ContentType="application/vnd.openxmlformats-officedocument.presentationml.tags+xml"/>
  <Override PartName="/ppt/tags/tag226.xml" ContentType="application/vnd.openxmlformats-officedocument.presentationml.tags+xml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15.xml" ContentType="application/vnd.openxmlformats-officedocument.presentationml.tags+xml"/>
  <Override PartName="/ppt/tags/tag233.xml" ContentType="application/vnd.openxmlformats-officedocument.presentationml.tags+xml"/>
  <Default Extension="jpeg" ContentType="image/jpeg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199.xml" ContentType="application/vnd.openxmlformats-officedocument.presentationml.tags+xml"/>
  <Override PartName="/ppt/tags/tag204.xml" ContentType="application/vnd.openxmlformats-officedocument.presentationml.tags+xml"/>
  <Override PartName="/ppt/tags/tag222.xml" ContentType="application/vnd.openxmlformats-officedocument.presentationml.tags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9.xml" ContentType="application/vnd.openxmlformats-officedocument.presentationml.tags+xml"/>
  <Override PartName="/ppt/tags/tag177.xml" ContentType="application/vnd.openxmlformats-officedocument.presentationml.tags+xml"/>
  <Override PartName="/ppt/tags/tag211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66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tags/tag173.xml" ContentType="application/vnd.openxmlformats-officedocument.presentationml.tags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62.xml" ContentType="application/vnd.openxmlformats-officedocument.presentationml.tags+xml"/>
  <Override PartName="/ppt/tags/tag180.xml" ContentType="application/vnd.openxmlformats-officedocument.presentationml.tags+xml"/>
  <Override PartName="/ppt/tags/tag191.xml" ContentType="application/vnd.openxmlformats-officedocument.presentationml.tags+xml"/>
  <Override PartName="/ppt/tags/tag122.xml" ContentType="application/vnd.openxmlformats-officedocument.presentationml.tags+xml"/>
  <Override PartName="/ppt/tags/tag209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01.xml" ContentType="application/vnd.openxmlformats-officedocument.presentationml.tags+xml"/>
  <Override PartName="/ppt/tags/tag212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Default Extension="bin" ContentType="application/vnd.openxmlformats-officedocument.oleObject"/>
  <Override PartName="/ppt/tags/tag141.xml" ContentType="application/vnd.openxmlformats-officedocument.presentationml.tags+xml"/>
  <Override PartName="/ppt/notesSlides/notesSlide3.xml" ContentType="application/vnd.openxmlformats-officedocument.presentationml.notesSlide+xml"/>
  <Override PartName="/ppt/tags/tag228.xml" ContentType="application/vnd.openxmlformats-officedocument.presentationml.tags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217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ags/tag231.xml" ContentType="application/vnd.openxmlformats-officedocument.presentationml.tags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22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80E16-36B7-4FA3-AEA7-F737B12AA5BA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B4151-3538-4F0B-9926-00AB7B2E35A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1D0637-1E21-408A-BC98-41E996C09142}" type="slidenum">
              <a:rPr lang="en-US"/>
              <a:pPr/>
              <a:t>1</a:t>
            </a:fld>
            <a:endParaRPr lang="en-US"/>
          </a:p>
        </p:txBody>
      </p:sp>
      <p:sp>
        <p:nvSpPr>
          <p:cNvPr id="942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A8B874-1875-49F5-8AE3-48324A1C5086}" type="slidenum">
              <a:rPr lang="en-US"/>
              <a:pPr/>
              <a:t>2</a:t>
            </a:fld>
            <a:endParaRPr lang="en-US"/>
          </a:p>
        </p:txBody>
      </p:sp>
      <p:sp>
        <p:nvSpPr>
          <p:cNvPr id="944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65F0CD-7ADA-495F-8E11-7BE26087351D}" type="slidenum">
              <a:rPr lang="en-US"/>
              <a:pPr/>
              <a:t>3</a:t>
            </a:fld>
            <a:endParaRPr lang="en-US"/>
          </a:p>
        </p:txBody>
      </p:sp>
      <p:sp>
        <p:nvSpPr>
          <p:cNvPr id="946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FF2933-A15A-4C16-A84F-8E0B6A1564DB}" type="slidenum">
              <a:rPr lang="en-US"/>
              <a:pPr/>
              <a:t>4</a:t>
            </a:fld>
            <a:endParaRPr lang="en-US"/>
          </a:p>
        </p:txBody>
      </p:sp>
      <p:sp>
        <p:nvSpPr>
          <p:cNvPr id="948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D08A7-5CBA-4FCF-9FAF-9B67F7ECFB2F}" type="datetimeFigureOut">
              <a:rPr lang="fr-FR" smtClean="0"/>
              <a:t>04/06/2010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673AF-9E73-4018-BA8B-68644182879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2.xml"/><Relationship Id="rId18" Type="http://schemas.openxmlformats.org/officeDocument/2006/relationships/tags" Target="../tags/tag17.xml"/><Relationship Id="rId26" Type="http://schemas.openxmlformats.org/officeDocument/2006/relationships/tags" Target="../tags/tag25.xml"/><Relationship Id="rId39" Type="http://schemas.openxmlformats.org/officeDocument/2006/relationships/tags" Target="../tags/tag38.xml"/><Relationship Id="rId21" Type="http://schemas.openxmlformats.org/officeDocument/2006/relationships/tags" Target="../tags/tag20.xml"/><Relationship Id="rId34" Type="http://schemas.openxmlformats.org/officeDocument/2006/relationships/tags" Target="../tags/tag33.xml"/><Relationship Id="rId42" Type="http://schemas.openxmlformats.org/officeDocument/2006/relationships/tags" Target="../tags/tag41.xml"/><Relationship Id="rId47" Type="http://schemas.openxmlformats.org/officeDocument/2006/relationships/tags" Target="../tags/tag46.xml"/><Relationship Id="rId50" Type="http://schemas.openxmlformats.org/officeDocument/2006/relationships/tags" Target="../tags/tag49.xml"/><Relationship Id="rId55" Type="http://schemas.openxmlformats.org/officeDocument/2006/relationships/notesSlide" Target="../notesSlides/notesSlide1.xml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tags" Target="../tags/tag16.xml"/><Relationship Id="rId25" Type="http://schemas.openxmlformats.org/officeDocument/2006/relationships/tags" Target="../tags/tag24.xml"/><Relationship Id="rId33" Type="http://schemas.openxmlformats.org/officeDocument/2006/relationships/tags" Target="../tags/tag32.xml"/><Relationship Id="rId38" Type="http://schemas.openxmlformats.org/officeDocument/2006/relationships/tags" Target="../tags/tag37.xml"/><Relationship Id="rId46" Type="http://schemas.openxmlformats.org/officeDocument/2006/relationships/tags" Target="../tags/tag45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20" Type="http://schemas.openxmlformats.org/officeDocument/2006/relationships/tags" Target="../tags/tag19.xml"/><Relationship Id="rId29" Type="http://schemas.openxmlformats.org/officeDocument/2006/relationships/tags" Target="../tags/tag28.xml"/><Relationship Id="rId41" Type="http://schemas.openxmlformats.org/officeDocument/2006/relationships/tags" Target="../tags/tag40.xml"/><Relationship Id="rId54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24" Type="http://schemas.openxmlformats.org/officeDocument/2006/relationships/tags" Target="../tags/tag23.xml"/><Relationship Id="rId32" Type="http://schemas.openxmlformats.org/officeDocument/2006/relationships/tags" Target="../tags/tag31.xml"/><Relationship Id="rId37" Type="http://schemas.openxmlformats.org/officeDocument/2006/relationships/tags" Target="../tags/tag36.xml"/><Relationship Id="rId40" Type="http://schemas.openxmlformats.org/officeDocument/2006/relationships/tags" Target="../tags/tag39.xml"/><Relationship Id="rId45" Type="http://schemas.openxmlformats.org/officeDocument/2006/relationships/tags" Target="../tags/tag44.xml"/><Relationship Id="rId53" Type="http://schemas.openxmlformats.org/officeDocument/2006/relationships/tags" Target="../tags/tag52.xml"/><Relationship Id="rId5" Type="http://schemas.openxmlformats.org/officeDocument/2006/relationships/tags" Target="../tags/tag4.xml"/><Relationship Id="rId15" Type="http://schemas.openxmlformats.org/officeDocument/2006/relationships/tags" Target="../tags/tag14.xml"/><Relationship Id="rId23" Type="http://schemas.openxmlformats.org/officeDocument/2006/relationships/tags" Target="../tags/tag22.xml"/><Relationship Id="rId28" Type="http://schemas.openxmlformats.org/officeDocument/2006/relationships/tags" Target="../tags/tag27.xml"/><Relationship Id="rId36" Type="http://schemas.openxmlformats.org/officeDocument/2006/relationships/tags" Target="../tags/tag35.xml"/><Relationship Id="rId49" Type="http://schemas.openxmlformats.org/officeDocument/2006/relationships/tags" Target="../tags/tag48.xml"/><Relationship Id="rId10" Type="http://schemas.openxmlformats.org/officeDocument/2006/relationships/tags" Target="../tags/tag9.xml"/><Relationship Id="rId19" Type="http://schemas.openxmlformats.org/officeDocument/2006/relationships/tags" Target="../tags/tag18.xml"/><Relationship Id="rId31" Type="http://schemas.openxmlformats.org/officeDocument/2006/relationships/tags" Target="../tags/tag30.xml"/><Relationship Id="rId44" Type="http://schemas.openxmlformats.org/officeDocument/2006/relationships/tags" Target="../tags/tag43.xml"/><Relationship Id="rId52" Type="http://schemas.openxmlformats.org/officeDocument/2006/relationships/tags" Target="../tags/tag51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tags" Target="../tags/tag13.xml"/><Relationship Id="rId22" Type="http://schemas.openxmlformats.org/officeDocument/2006/relationships/tags" Target="../tags/tag21.xml"/><Relationship Id="rId27" Type="http://schemas.openxmlformats.org/officeDocument/2006/relationships/tags" Target="../tags/tag26.xml"/><Relationship Id="rId30" Type="http://schemas.openxmlformats.org/officeDocument/2006/relationships/tags" Target="../tags/tag29.xml"/><Relationship Id="rId35" Type="http://schemas.openxmlformats.org/officeDocument/2006/relationships/tags" Target="../tags/tag34.xml"/><Relationship Id="rId43" Type="http://schemas.openxmlformats.org/officeDocument/2006/relationships/tags" Target="../tags/tag42.xml"/><Relationship Id="rId48" Type="http://schemas.openxmlformats.org/officeDocument/2006/relationships/tags" Target="../tags/tag47.xml"/><Relationship Id="rId56" Type="http://schemas.openxmlformats.org/officeDocument/2006/relationships/oleObject" Target="../embeddings/oleObject1.bin"/><Relationship Id="rId8" Type="http://schemas.openxmlformats.org/officeDocument/2006/relationships/tags" Target="../tags/tag7.xml"/><Relationship Id="rId51" Type="http://schemas.openxmlformats.org/officeDocument/2006/relationships/tags" Target="../tags/tag50.xml"/><Relationship Id="rId3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64.xml"/><Relationship Id="rId18" Type="http://schemas.openxmlformats.org/officeDocument/2006/relationships/tags" Target="../tags/tag69.xml"/><Relationship Id="rId26" Type="http://schemas.openxmlformats.org/officeDocument/2006/relationships/tags" Target="../tags/tag77.xml"/><Relationship Id="rId39" Type="http://schemas.openxmlformats.org/officeDocument/2006/relationships/tags" Target="../tags/tag90.xml"/><Relationship Id="rId21" Type="http://schemas.openxmlformats.org/officeDocument/2006/relationships/tags" Target="../tags/tag72.xml"/><Relationship Id="rId34" Type="http://schemas.openxmlformats.org/officeDocument/2006/relationships/tags" Target="../tags/tag85.xml"/><Relationship Id="rId42" Type="http://schemas.openxmlformats.org/officeDocument/2006/relationships/tags" Target="../tags/tag93.xml"/><Relationship Id="rId47" Type="http://schemas.openxmlformats.org/officeDocument/2006/relationships/tags" Target="../tags/tag98.xml"/><Relationship Id="rId50" Type="http://schemas.openxmlformats.org/officeDocument/2006/relationships/tags" Target="../tags/tag101.xml"/><Relationship Id="rId55" Type="http://schemas.openxmlformats.org/officeDocument/2006/relationships/tags" Target="../tags/tag106.xml"/><Relationship Id="rId63" Type="http://schemas.openxmlformats.org/officeDocument/2006/relationships/tags" Target="../tags/tag114.xml"/><Relationship Id="rId68" Type="http://schemas.openxmlformats.org/officeDocument/2006/relationships/slideLayout" Target="../slideLayouts/slideLayout2.xml"/><Relationship Id="rId7" Type="http://schemas.openxmlformats.org/officeDocument/2006/relationships/tags" Target="../tags/tag58.xml"/><Relationship Id="rId2" Type="http://schemas.openxmlformats.org/officeDocument/2006/relationships/tags" Target="../tags/tag53.xml"/><Relationship Id="rId16" Type="http://schemas.openxmlformats.org/officeDocument/2006/relationships/tags" Target="../tags/tag67.xml"/><Relationship Id="rId29" Type="http://schemas.openxmlformats.org/officeDocument/2006/relationships/tags" Target="../tags/tag80.xml"/><Relationship Id="rId1" Type="http://schemas.openxmlformats.org/officeDocument/2006/relationships/vmlDrawing" Target="../drawings/vmlDrawing2.vml"/><Relationship Id="rId6" Type="http://schemas.openxmlformats.org/officeDocument/2006/relationships/tags" Target="../tags/tag57.xml"/><Relationship Id="rId11" Type="http://schemas.openxmlformats.org/officeDocument/2006/relationships/tags" Target="../tags/tag62.xml"/><Relationship Id="rId24" Type="http://schemas.openxmlformats.org/officeDocument/2006/relationships/tags" Target="../tags/tag75.xml"/><Relationship Id="rId32" Type="http://schemas.openxmlformats.org/officeDocument/2006/relationships/tags" Target="../tags/tag83.xml"/><Relationship Id="rId37" Type="http://schemas.openxmlformats.org/officeDocument/2006/relationships/tags" Target="../tags/tag88.xml"/><Relationship Id="rId40" Type="http://schemas.openxmlformats.org/officeDocument/2006/relationships/tags" Target="../tags/tag91.xml"/><Relationship Id="rId45" Type="http://schemas.openxmlformats.org/officeDocument/2006/relationships/tags" Target="../tags/tag96.xml"/><Relationship Id="rId53" Type="http://schemas.openxmlformats.org/officeDocument/2006/relationships/tags" Target="../tags/tag104.xml"/><Relationship Id="rId58" Type="http://schemas.openxmlformats.org/officeDocument/2006/relationships/tags" Target="../tags/tag109.xml"/><Relationship Id="rId66" Type="http://schemas.openxmlformats.org/officeDocument/2006/relationships/tags" Target="../tags/tag117.xml"/><Relationship Id="rId5" Type="http://schemas.openxmlformats.org/officeDocument/2006/relationships/tags" Target="../tags/tag56.xml"/><Relationship Id="rId15" Type="http://schemas.openxmlformats.org/officeDocument/2006/relationships/tags" Target="../tags/tag66.xml"/><Relationship Id="rId23" Type="http://schemas.openxmlformats.org/officeDocument/2006/relationships/tags" Target="../tags/tag74.xml"/><Relationship Id="rId28" Type="http://schemas.openxmlformats.org/officeDocument/2006/relationships/tags" Target="../tags/tag79.xml"/><Relationship Id="rId36" Type="http://schemas.openxmlformats.org/officeDocument/2006/relationships/tags" Target="../tags/tag87.xml"/><Relationship Id="rId49" Type="http://schemas.openxmlformats.org/officeDocument/2006/relationships/tags" Target="../tags/tag100.xml"/><Relationship Id="rId57" Type="http://schemas.openxmlformats.org/officeDocument/2006/relationships/tags" Target="../tags/tag108.xml"/><Relationship Id="rId61" Type="http://schemas.openxmlformats.org/officeDocument/2006/relationships/tags" Target="../tags/tag112.xml"/><Relationship Id="rId10" Type="http://schemas.openxmlformats.org/officeDocument/2006/relationships/tags" Target="../tags/tag61.xml"/><Relationship Id="rId19" Type="http://schemas.openxmlformats.org/officeDocument/2006/relationships/tags" Target="../tags/tag70.xml"/><Relationship Id="rId31" Type="http://schemas.openxmlformats.org/officeDocument/2006/relationships/tags" Target="../tags/tag82.xml"/><Relationship Id="rId44" Type="http://schemas.openxmlformats.org/officeDocument/2006/relationships/tags" Target="../tags/tag95.xml"/><Relationship Id="rId52" Type="http://schemas.openxmlformats.org/officeDocument/2006/relationships/tags" Target="../tags/tag103.xml"/><Relationship Id="rId60" Type="http://schemas.openxmlformats.org/officeDocument/2006/relationships/tags" Target="../tags/tag111.xml"/><Relationship Id="rId65" Type="http://schemas.openxmlformats.org/officeDocument/2006/relationships/tags" Target="../tags/tag116.xml"/><Relationship Id="rId4" Type="http://schemas.openxmlformats.org/officeDocument/2006/relationships/tags" Target="../tags/tag55.xml"/><Relationship Id="rId9" Type="http://schemas.openxmlformats.org/officeDocument/2006/relationships/tags" Target="../tags/tag60.xml"/><Relationship Id="rId14" Type="http://schemas.openxmlformats.org/officeDocument/2006/relationships/tags" Target="../tags/tag65.xml"/><Relationship Id="rId22" Type="http://schemas.openxmlformats.org/officeDocument/2006/relationships/tags" Target="../tags/tag73.xml"/><Relationship Id="rId27" Type="http://schemas.openxmlformats.org/officeDocument/2006/relationships/tags" Target="../tags/tag78.xml"/><Relationship Id="rId30" Type="http://schemas.openxmlformats.org/officeDocument/2006/relationships/tags" Target="../tags/tag81.xml"/><Relationship Id="rId35" Type="http://schemas.openxmlformats.org/officeDocument/2006/relationships/tags" Target="../tags/tag86.xml"/><Relationship Id="rId43" Type="http://schemas.openxmlformats.org/officeDocument/2006/relationships/tags" Target="../tags/tag94.xml"/><Relationship Id="rId48" Type="http://schemas.openxmlformats.org/officeDocument/2006/relationships/tags" Target="../tags/tag99.xml"/><Relationship Id="rId56" Type="http://schemas.openxmlformats.org/officeDocument/2006/relationships/tags" Target="../tags/tag107.xml"/><Relationship Id="rId64" Type="http://schemas.openxmlformats.org/officeDocument/2006/relationships/tags" Target="../tags/tag115.xml"/><Relationship Id="rId69" Type="http://schemas.openxmlformats.org/officeDocument/2006/relationships/notesSlide" Target="../notesSlides/notesSlide2.xml"/><Relationship Id="rId8" Type="http://schemas.openxmlformats.org/officeDocument/2006/relationships/tags" Target="../tags/tag59.xml"/><Relationship Id="rId51" Type="http://schemas.openxmlformats.org/officeDocument/2006/relationships/tags" Target="../tags/tag102.xml"/><Relationship Id="rId3" Type="http://schemas.openxmlformats.org/officeDocument/2006/relationships/tags" Target="../tags/tag54.xml"/><Relationship Id="rId12" Type="http://schemas.openxmlformats.org/officeDocument/2006/relationships/tags" Target="../tags/tag63.xml"/><Relationship Id="rId17" Type="http://schemas.openxmlformats.org/officeDocument/2006/relationships/tags" Target="../tags/tag68.xml"/><Relationship Id="rId25" Type="http://schemas.openxmlformats.org/officeDocument/2006/relationships/tags" Target="../tags/tag76.xml"/><Relationship Id="rId33" Type="http://schemas.openxmlformats.org/officeDocument/2006/relationships/tags" Target="../tags/tag84.xml"/><Relationship Id="rId38" Type="http://schemas.openxmlformats.org/officeDocument/2006/relationships/tags" Target="../tags/tag89.xml"/><Relationship Id="rId46" Type="http://schemas.openxmlformats.org/officeDocument/2006/relationships/tags" Target="../tags/tag97.xml"/><Relationship Id="rId59" Type="http://schemas.openxmlformats.org/officeDocument/2006/relationships/tags" Target="../tags/tag110.xml"/><Relationship Id="rId67" Type="http://schemas.openxmlformats.org/officeDocument/2006/relationships/tags" Target="../tags/tag118.xml"/><Relationship Id="rId20" Type="http://schemas.openxmlformats.org/officeDocument/2006/relationships/tags" Target="../tags/tag71.xml"/><Relationship Id="rId41" Type="http://schemas.openxmlformats.org/officeDocument/2006/relationships/tags" Target="../tags/tag92.xml"/><Relationship Id="rId54" Type="http://schemas.openxmlformats.org/officeDocument/2006/relationships/tags" Target="../tags/tag105.xml"/><Relationship Id="rId62" Type="http://schemas.openxmlformats.org/officeDocument/2006/relationships/tags" Target="../tags/tag113.xml"/><Relationship Id="rId70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26" Type="http://schemas.openxmlformats.org/officeDocument/2006/relationships/tags" Target="../tags/tag143.xml"/><Relationship Id="rId39" Type="http://schemas.openxmlformats.org/officeDocument/2006/relationships/tags" Target="../tags/tag156.xml"/><Relationship Id="rId21" Type="http://schemas.openxmlformats.org/officeDocument/2006/relationships/tags" Target="../tags/tag138.xml"/><Relationship Id="rId34" Type="http://schemas.openxmlformats.org/officeDocument/2006/relationships/tags" Target="../tags/tag151.xml"/><Relationship Id="rId42" Type="http://schemas.openxmlformats.org/officeDocument/2006/relationships/tags" Target="../tags/tag159.xml"/><Relationship Id="rId47" Type="http://schemas.openxmlformats.org/officeDocument/2006/relationships/tags" Target="../tags/tag164.xml"/><Relationship Id="rId50" Type="http://schemas.openxmlformats.org/officeDocument/2006/relationships/tags" Target="../tags/tag167.xml"/><Relationship Id="rId55" Type="http://schemas.openxmlformats.org/officeDocument/2006/relationships/tags" Target="../tags/tag172.xml"/><Relationship Id="rId7" Type="http://schemas.openxmlformats.org/officeDocument/2006/relationships/tags" Target="../tags/tag124.xml"/><Relationship Id="rId12" Type="http://schemas.openxmlformats.org/officeDocument/2006/relationships/tags" Target="../tags/tag129.xml"/><Relationship Id="rId17" Type="http://schemas.openxmlformats.org/officeDocument/2006/relationships/tags" Target="../tags/tag134.xml"/><Relationship Id="rId25" Type="http://schemas.openxmlformats.org/officeDocument/2006/relationships/tags" Target="../tags/tag142.xml"/><Relationship Id="rId33" Type="http://schemas.openxmlformats.org/officeDocument/2006/relationships/tags" Target="../tags/tag150.xml"/><Relationship Id="rId38" Type="http://schemas.openxmlformats.org/officeDocument/2006/relationships/tags" Target="../tags/tag155.xml"/><Relationship Id="rId46" Type="http://schemas.openxmlformats.org/officeDocument/2006/relationships/tags" Target="../tags/tag163.xml"/><Relationship Id="rId59" Type="http://schemas.openxmlformats.org/officeDocument/2006/relationships/oleObject" Target="../embeddings/oleObject3.bin"/><Relationship Id="rId2" Type="http://schemas.openxmlformats.org/officeDocument/2006/relationships/tags" Target="../tags/tag119.xml"/><Relationship Id="rId16" Type="http://schemas.openxmlformats.org/officeDocument/2006/relationships/tags" Target="../tags/tag133.xml"/><Relationship Id="rId20" Type="http://schemas.openxmlformats.org/officeDocument/2006/relationships/tags" Target="../tags/tag137.xml"/><Relationship Id="rId29" Type="http://schemas.openxmlformats.org/officeDocument/2006/relationships/tags" Target="../tags/tag146.xml"/><Relationship Id="rId41" Type="http://schemas.openxmlformats.org/officeDocument/2006/relationships/tags" Target="../tags/tag158.xml"/><Relationship Id="rId54" Type="http://schemas.openxmlformats.org/officeDocument/2006/relationships/tags" Target="../tags/tag171.xml"/><Relationship Id="rId1" Type="http://schemas.openxmlformats.org/officeDocument/2006/relationships/vmlDrawing" Target="../drawings/vmlDrawing3.vml"/><Relationship Id="rId6" Type="http://schemas.openxmlformats.org/officeDocument/2006/relationships/tags" Target="../tags/tag123.xml"/><Relationship Id="rId11" Type="http://schemas.openxmlformats.org/officeDocument/2006/relationships/tags" Target="../tags/tag128.xml"/><Relationship Id="rId24" Type="http://schemas.openxmlformats.org/officeDocument/2006/relationships/tags" Target="../tags/tag141.xml"/><Relationship Id="rId32" Type="http://schemas.openxmlformats.org/officeDocument/2006/relationships/tags" Target="../tags/tag149.xml"/><Relationship Id="rId37" Type="http://schemas.openxmlformats.org/officeDocument/2006/relationships/tags" Target="../tags/tag154.xml"/><Relationship Id="rId40" Type="http://schemas.openxmlformats.org/officeDocument/2006/relationships/tags" Target="../tags/tag157.xml"/><Relationship Id="rId45" Type="http://schemas.openxmlformats.org/officeDocument/2006/relationships/tags" Target="../tags/tag162.xml"/><Relationship Id="rId53" Type="http://schemas.openxmlformats.org/officeDocument/2006/relationships/tags" Target="../tags/tag170.xml"/><Relationship Id="rId58" Type="http://schemas.openxmlformats.org/officeDocument/2006/relationships/notesSlide" Target="../notesSlides/notesSlide3.xml"/><Relationship Id="rId5" Type="http://schemas.openxmlformats.org/officeDocument/2006/relationships/tags" Target="../tags/tag122.xml"/><Relationship Id="rId15" Type="http://schemas.openxmlformats.org/officeDocument/2006/relationships/tags" Target="../tags/tag132.xml"/><Relationship Id="rId23" Type="http://schemas.openxmlformats.org/officeDocument/2006/relationships/tags" Target="../tags/tag140.xml"/><Relationship Id="rId28" Type="http://schemas.openxmlformats.org/officeDocument/2006/relationships/tags" Target="../tags/tag145.xml"/><Relationship Id="rId36" Type="http://schemas.openxmlformats.org/officeDocument/2006/relationships/tags" Target="../tags/tag153.xml"/><Relationship Id="rId49" Type="http://schemas.openxmlformats.org/officeDocument/2006/relationships/tags" Target="../tags/tag166.xml"/><Relationship Id="rId57" Type="http://schemas.openxmlformats.org/officeDocument/2006/relationships/slideLayout" Target="../slideLayouts/slideLayout2.xml"/><Relationship Id="rId10" Type="http://schemas.openxmlformats.org/officeDocument/2006/relationships/tags" Target="../tags/tag127.xml"/><Relationship Id="rId19" Type="http://schemas.openxmlformats.org/officeDocument/2006/relationships/tags" Target="../tags/tag136.xml"/><Relationship Id="rId31" Type="http://schemas.openxmlformats.org/officeDocument/2006/relationships/tags" Target="../tags/tag148.xml"/><Relationship Id="rId44" Type="http://schemas.openxmlformats.org/officeDocument/2006/relationships/tags" Target="../tags/tag161.xml"/><Relationship Id="rId52" Type="http://schemas.openxmlformats.org/officeDocument/2006/relationships/tags" Target="../tags/tag169.xml"/><Relationship Id="rId4" Type="http://schemas.openxmlformats.org/officeDocument/2006/relationships/tags" Target="../tags/tag121.xml"/><Relationship Id="rId9" Type="http://schemas.openxmlformats.org/officeDocument/2006/relationships/tags" Target="../tags/tag126.xml"/><Relationship Id="rId14" Type="http://schemas.openxmlformats.org/officeDocument/2006/relationships/tags" Target="../tags/tag131.xml"/><Relationship Id="rId22" Type="http://schemas.openxmlformats.org/officeDocument/2006/relationships/tags" Target="../tags/tag139.xml"/><Relationship Id="rId27" Type="http://schemas.openxmlformats.org/officeDocument/2006/relationships/tags" Target="../tags/tag144.xml"/><Relationship Id="rId30" Type="http://schemas.openxmlformats.org/officeDocument/2006/relationships/tags" Target="../tags/tag147.xml"/><Relationship Id="rId35" Type="http://schemas.openxmlformats.org/officeDocument/2006/relationships/tags" Target="../tags/tag152.xml"/><Relationship Id="rId43" Type="http://schemas.openxmlformats.org/officeDocument/2006/relationships/tags" Target="../tags/tag160.xml"/><Relationship Id="rId48" Type="http://schemas.openxmlformats.org/officeDocument/2006/relationships/tags" Target="../tags/tag165.xml"/><Relationship Id="rId56" Type="http://schemas.openxmlformats.org/officeDocument/2006/relationships/tags" Target="../tags/tag173.xml"/><Relationship Id="rId8" Type="http://schemas.openxmlformats.org/officeDocument/2006/relationships/tags" Target="../tags/tag125.xml"/><Relationship Id="rId51" Type="http://schemas.openxmlformats.org/officeDocument/2006/relationships/tags" Target="../tags/tag168.xml"/><Relationship Id="rId3" Type="http://schemas.openxmlformats.org/officeDocument/2006/relationships/tags" Target="../tags/tag120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85.xml"/><Relationship Id="rId18" Type="http://schemas.openxmlformats.org/officeDocument/2006/relationships/tags" Target="../tags/tag190.xml"/><Relationship Id="rId26" Type="http://schemas.openxmlformats.org/officeDocument/2006/relationships/tags" Target="../tags/tag198.xml"/><Relationship Id="rId39" Type="http://schemas.openxmlformats.org/officeDocument/2006/relationships/tags" Target="../tags/tag211.xml"/><Relationship Id="rId21" Type="http://schemas.openxmlformats.org/officeDocument/2006/relationships/tags" Target="../tags/tag193.xml"/><Relationship Id="rId34" Type="http://schemas.openxmlformats.org/officeDocument/2006/relationships/tags" Target="../tags/tag206.xml"/><Relationship Id="rId42" Type="http://schemas.openxmlformats.org/officeDocument/2006/relationships/tags" Target="../tags/tag214.xml"/><Relationship Id="rId47" Type="http://schemas.openxmlformats.org/officeDocument/2006/relationships/tags" Target="../tags/tag219.xml"/><Relationship Id="rId50" Type="http://schemas.openxmlformats.org/officeDocument/2006/relationships/tags" Target="../tags/tag222.xml"/><Relationship Id="rId55" Type="http://schemas.openxmlformats.org/officeDocument/2006/relationships/tags" Target="../tags/tag227.xml"/><Relationship Id="rId63" Type="http://schemas.openxmlformats.org/officeDocument/2006/relationships/notesSlide" Target="../notesSlides/notesSlide4.xml"/><Relationship Id="rId7" Type="http://schemas.openxmlformats.org/officeDocument/2006/relationships/tags" Target="../tags/tag179.xml"/><Relationship Id="rId2" Type="http://schemas.openxmlformats.org/officeDocument/2006/relationships/tags" Target="../tags/tag174.xml"/><Relationship Id="rId16" Type="http://schemas.openxmlformats.org/officeDocument/2006/relationships/tags" Target="../tags/tag188.xml"/><Relationship Id="rId20" Type="http://schemas.openxmlformats.org/officeDocument/2006/relationships/tags" Target="../tags/tag192.xml"/><Relationship Id="rId29" Type="http://schemas.openxmlformats.org/officeDocument/2006/relationships/tags" Target="../tags/tag201.xml"/><Relationship Id="rId41" Type="http://schemas.openxmlformats.org/officeDocument/2006/relationships/tags" Target="../tags/tag213.xml"/><Relationship Id="rId54" Type="http://schemas.openxmlformats.org/officeDocument/2006/relationships/tags" Target="../tags/tag226.xml"/><Relationship Id="rId6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24" Type="http://schemas.openxmlformats.org/officeDocument/2006/relationships/tags" Target="../tags/tag196.xml"/><Relationship Id="rId32" Type="http://schemas.openxmlformats.org/officeDocument/2006/relationships/tags" Target="../tags/tag204.xml"/><Relationship Id="rId37" Type="http://schemas.openxmlformats.org/officeDocument/2006/relationships/tags" Target="../tags/tag209.xml"/><Relationship Id="rId40" Type="http://schemas.openxmlformats.org/officeDocument/2006/relationships/tags" Target="../tags/tag212.xml"/><Relationship Id="rId45" Type="http://schemas.openxmlformats.org/officeDocument/2006/relationships/tags" Target="../tags/tag217.xml"/><Relationship Id="rId53" Type="http://schemas.openxmlformats.org/officeDocument/2006/relationships/tags" Target="../tags/tag225.xml"/><Relationship Id="rId58" Type="http://schemas.openxmlformats.org/officeDocument/2006/relationships/tags" Target="../tags/tag230.xml"/><Relationship Id="rId5" Type="http://schemas.openxmlformats.org/officeDocument/2006/relationships/tags" Target="../tags/tag177.xml"/><Relationship Id="rId15" Type="http://schemas.openxmlformats.org/officeDocument/2006/relationships/tags" Target="../tags/tag187.xml"/><Relationship Id="rId23" Type="http://schemas.openxmlformats.org/officeDocument/2006/relationships/tags" Target="../tags/tag195.xml"/><Relationship Id="rId28" Type="http://schemas.openxmlformats.org/officeDocument/2006/relationships/tags" Target="../tags/tag200.xml"/><Relationship Id="rId36" Type="http://schemas.openxmlformats.org/officeDocument/2006/relationships/tags" Target="../tags/tag208.xml"/><Relationship Id="rId49" Type="http://schemas.openxmlformats.org/officeDocument/2006/relationships/tags" Target="../tags/tag221.xml"/><Relationship Id="rId57" Type="http://schemas.openxmlformats.org/officeDocument/2006/relationships/tags" Target="../tags/tag229.xml"/><Relationship Id="rId61" Type="http://schemas.openxmlformats.org/officeDocument/2006/relationships/tags" Target="../tags/tag233.xml"/><Relationship Id="rId10" Type="http://schemas.openxmlformats.org/officeDocument/2006/relationships/tags" Target="../tags/tag182.xml"/><Relationship Id="rId19" Type="http://schemas.openxmlformats.org/officeDocument/2006/relationships/tags" Target="../tags/tag191.xml"/><Relationship Id="rId31" Type="http://schemas.openxmlformats.org/officeDocument/2006/relationships/tags" Target="../tags/tag203.xml"/><Relationship Id="rId44" Type="http://schemas.openxmlformats.org/officeDocument/2006/relationships/tags" Target="../tags/tag216.xml"/><Relationship Id="rId52" Type="http://schemas.openxmlformats.org/officeDocument/2006/relationships/tags" Target="../tags/tag224.xml"/><Relationship Id="rId60" Type="http://schemas.openxmlformats.org/officeDocument/2006/relationships/tags" Target="../tags/tag232.xml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tags" Target="../tags/tag186.xml"/><Relationship Id="rId22" Type="http://schemas.openxmlformats.org/officeDocument/2006/relationships/tags" Target="../tags/tag194.xml"/><Relationship Id="rId27" Type="http://schemas.openxmlformats.org/officeDocument/2006/relationships/tags" Target="../tags/tag199.xml"/><Relationship Id="rId30" Type="http://schemas.openxmlformats.org/officeDocument/2006/relationships/tags" Target="../tags/tag202.xml"/><Relationship Id="rId35" Type="http://schemas.openxmlformats.org/officeDocument/2006/relationships/tags" Target="../tags/tag207.xml"/><Relationship Id="rId43" Type="http://schemas.openxmlformats.org/officeDocument/2006/relationships/tags" Target="../tags/tag215.xml"/><Relationship Id="rId48" Type="http://schemas.openxmlformats.org/officeDocument/2006/relationships/tags" Target="../tags/tag220.xml"/><Relationship Id="rId56" Type="http://schemas.openxmlformats.org/officeDocument/2006/relationships/tags" Target="../tags/tag228.xml"/><Relationship Id="rId64" Type="http://schemas.openxmlformats.org/officeDocument/2006/relationships/oleObject" Target="../embeddings/oleObject4.bin"/><Relationship Id="rId8" Type="http://schemas.openxmlformats.org/officeDocument/2006/relationships/tags" Target="../tags/tag180.xml"/><Relationship Id="rId51" Type="http://schemas.openxmlformats.org/officeDocument/2006/relationships/tags" Target="../tags/tag223.xml"/><Relationship Id="rId3" Type="http://schemas.openxmlformats.org/officeDocument/2006/relationships/tags" Target="../tags/tag175.xml"/><Relationship Id="rId12" Type="http://schemas.openxmlformats.org/officeDocument/2006/relationships/tags" Target="../tags/tag184.xml"/><Relationship Id="rId17" Type="http://schemas.openxmlformats.org/officeDocument/2006/relationships/tags" Target="../tags/tag189.xml"/><Relationship Id="rId25" Type="http://schemas.openxmlformats.org/officeDocument/2006/relationships/tags" Target="../tags/tag197.xml"/><Relationship Id="rId33" Type="http://schemas.openxmlformats.org/officeDocument/2006/relationships/tags" Target="../tags/tag205.xml"/><Relationship Id="rId38" Type="http://schemas.openxmlformats.org/officeDocument/2006/relationships/tags" Target="../tags/tag210.xml"/><Relationship Id="rId46" Type="http://schemas.openxmlformats.org/officeDocument/2006/relationships/tags" Target="../tags/tag218.xml"/><Relationship Id="rId59" Type="http://schemas.openxmlformats.org/officeDocument/2006/relationships/tags" Target="../tags/tag2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9F7E6-A145-4407-85FE-E7D07CBC8EAC}" type="slidenum">
              <a:rPr lang="en-US"/>
              <a:pPr/>
              <a:t>1</a:t>
            </a:fld>
            <a:endParaRPr lang="en-US"/>
          </a:p>
        </p:txBody>
      </p:sp>
      <p:sp>
        <p:nvSpPr>
          <p:cNvPr id="941058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322385" y="2219326"/>
            <a:ext cx="8390792" cy="498475"/>
          </a:xfrm>
          <a:prstGeom prst="rect">
            <a:avLst/>
          </a:prstGeom>
          <a:solidFill>
            <a:srgbClr val="E2E2E2"/>
          </a:solidFill>
          <a:ln w="12700">
            <a:noFill/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59" name="Rectangle 3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332643" y="971550"/>
            <a:ext cx="7924800" cy="533400"/>
          </a:xfrm>
        </p:spPr>
        <p:txBody>
          <a:bodyPr>
            <a:normAutofit fontScale="90000"/>
          </a:bodyPr>
          <a:lstStyle/>
          <a:p>
            <a:r>
              <a:rPr lang="fr-FR"/>
              <a:t>Responsibilities for the development </a:t>
            </a:r>
            <a:br>
              <a:rPr lang="fr-FR"/>
            </a:br>
            <a:r>
              <a:rPr lang="fr-FR"/>
              <a:t>of a new project (1/4)</a:t>
            </a:r>
          </a:p>
        </p:txBody>
      </p:sp>
      <p:sp>
        <p:nvSpPr>
          <p:cNvPr id="941060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656992" y="1801813"/>
            <a:ext cx="4040066" cy="3667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91440" rIns="0" bIns="91440" anchor="b"/>
          <a:lstStyle/>
          <a:p>
            <a:endParaRPr lang="fr-FR" sz="1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41061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32643" y="1801813"/>
            <a:ext cx="4144108" cy="3667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91440" rIns="0" bIns="91440" anchor="b"/>
          <a:lstStyle/>
          <a:p>
            <a:r>
              <a:rPr lang="fr-FR" sz="1200" b="1">
                <a:cs typeface="Arial" pitchFamily="34" charset="0"/>
              </a:rPr>
              <a:t>Activité</a:t>
            </a:r>
          </a:p>
        </p:txBody>
      </p:sp>
      <p:sp>
        <p:nvSpPr>
          <p:cNvPr id="941062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20566" y="2166939"/>
            <a:ext cx="4056185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126000" tIns="91440" rIns="0" bIns="91440"/>
          <a:lstStyle/>
          <a:p>
            <a:pPr algn="l"/>
            <a:r>
              <a:rPr lang="fr-FR" sz="1000" b="1">
                <a:cs typeface="Arial" pitchFamily="34" charset="0"/>
              </a:rPr>
              <a:t>Etape 1 :  </a:t>
            </a:r>
          </a:p>
          <a:p>
            <a:pPr algn="l"/>
            <a:r>
              <a:rPr lang="fr-FR" sz="1000" b="1">
                <a:cs typeface="Arial" pitchFamily="34" charset="0"/>
              </a:rPr>
              <a:t>Signature d’un contrat de cession de société portant les droits nécessaires a la construction et a l’exploitation d’un parc éolien</a:t>
            </a:r>
          </a:p>
          <a:p>
            <a:pPr algn="l"/>
            <a:endParaRPr lang="fr-FR" sz="1000" b="1">
              <a:cs typeface="Arial" pitchFamily="34" charset="0"/>
            </a:endParaRPr>
          </a:p>
          <a:p>
            <a:pPr algn="l"/>
            <a:r>
              <a:rPr lang="fr-FR" sz="1000" b="1">
                <a:cs typeface="Arial" pitchFamily="34" charset="0"/>
              </a:rPr>
              <a:t>Remise d’une offre et négociation d’un contrat</a:t>
            </a:r>
          </a:p>
          <a:p>
            <a:pPr algn="l"/>
            <a:endParaRPr lang="fr-FR" sz="1000" b="1">
              <a:cs typeface="Arial" pitchFamily="34" charset="0"/>
            </a:endParaRPr>
          </a:p>
          <a:p>
            <a:pPr algn="l"/>
            <a:r>
              <a:rPr lang="fr-FR" sz="1000" b="1">
                <a:cs typeface="Arial" pitchFamily="34" charset="0"/>
              </a:rPr>
              <a:t>Préparation et remise d’une offre non engageante préalable</a:t>
            </a:r>
          </a:p>
          <a:p>
            <a:pPr algn="l"/>
            <a:endParaRPr lang="fr-FR" sz="1000" b="1">
              <a:cs typeface="Arial" pitchFamily="34" charset="0"/>
            </a:endParaRPr>
          </a:p>
          <a:p>
            <a:pPr algn="l"/>
            <a:r>
              <a:rPr lang="fr-FR" sz="1000" b="1">
                <a:ea typeface="Arial (W1)" charset="0"/>
                <a:cs typeface="Arial" pitchFamily="34" charset="0"/>
              </a:rPr>
              <a:t>Si accord du développeur sur l’offre non engageante, réalisation de la </a:t>
            </a:r>
            <a:r>
              <a:rPr lang="fr-FR" sz="1000" b="1" u="sng">
                <a:ea typeface="Arial (W1)" charset="0"/>
                <a:cs typeface="Arial" pitchFamily="34" charset="0"/>
              </a:rPr>
              <a:t>due diligence en vue de la remise d’une offre engageante  avec vérification des documents suivants :</a:t>
            </a:r>
            <a:r>
              <a:rPr lang="fr-FR" sz="1000" b="1">
                <a:cs typeface="Arial" pitchFamily="34" charset="0"/>
              </a:rPr>
              <a:t> </a:t>
            </a:r>
          </a:p>
          <a:p>
            <a:pPr marL="288925" lvl="1" indent="-174625" algn="just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/>
              <a:t>Le dossier complet de demande de permis de construire comprenant :</a:t>
            </a:r>
          </a:p>
          <a:p>
            <a:pPr marL="569913" lvl="2" indent="-166688" algn="just">
              <a:buClr>
                <a:schemeClr val="tx2"/>
              </a:buClr>
              <a:buFontTx/>
              <a:buChar char="–"/>
            </a:pPr>
            <a:r>
              <a:rPr lang="fr-FR" sz="1000"/>
              <a:t>L'étude d'impact, </a:t>
            </a:r>
            <a:endParaRPr lang="fr-FR" sz="1000">
              <a:solidFill>
                <a:srgbClr val="000000"/>
              </a:solidFill>
            </a:endParaRPr>
          </a:p>
          <a:p>
            <a:pPr marL="569913" lvl="2" indent="-166688" algn="l">
              <a:buClr>
                <a:schemeClr val="tx2"/>
              </a:buClr>
              <a:buFontTx/>
              <a:buChar char="–"/>
            </a:pPr>
            <a:r>
              <a:rPr lang="fr-FR" sz="1000">
                <a:solidFill>
                  <a:srgbClr val="000000"/>
                </a:solidFill>
              </a:rPr>
              <a:t>Les plans d'implantation du parc réalisés par le Développeur et les plans de l'architecte des permis de construire (plans AUTOCAD) avec coordonnées X,Y,Z des éoliennes et du poste de livraison</a:t>
            </a:r>
            <a:r>
              <a:rPr lang="fr-FR" sz="1000">
                <a:cs typeface="Arial" pitchFamily="34" charset="0"/>
              </a:rPr>
              <a:t>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/>
              <a:t>Les études de vent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/>
              <a:t>Le ou les Permis de Construire avec ses annexes et le quitus de la période de recours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/>
              <a:t>Les constats d’huissier d’affichage du permis de construire pendant la période de recours.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/>
              <a:t>Les plans des accès au site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/>
              <a:t>Les relevés topographiques du site réalisés par le géomètre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/>
              <a:t>Les permissions de voirie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/>
              <a:t>Les promesses de bail signées en cours de validité</a:t>
            </a:r>
          </a:p>
        </p:txBody>
      </p:sp>
      <p:sp>
        <p:nvSpPr>
          <p:cNvPr id="941063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 rot="-1884440">
            <a:off x="4728797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Développement</a:t>
            </a:r>
          </a:p>
        </p:txBody>
      </p:sp>
      <p:sp>
        <p:nvSpPr>
          <p:cNvPr id="941064" name="Rectangle 8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 rot="-1884440">
            <a:off x="5234354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Ingénierie</a:t>
            </a:r>
          </a:p>
        </p:txBody>
      </p:sp>
      <p:sp>
        <p:nvSpPr>
          <p:cNvPr id="941065" name="Rectangle 9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 rot="-1884440">
            <a:off x="5739912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 Direction de l’Exploitation</a:t>
            </a:r>
          </a:p>
        </p:txBody>
      </p:sp>
      <p:sp>
        <p:nvSpPr>
          <p:cNvPr id="941066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 rot="-1884440">
            <a:off x="6245469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des Moyens</a:t>
            </a:r>
          </a:p>
        </p:txBody>
      </p:sp>
      <p:sp>
        <p:nvSpPr>
          <p:cNvPr id="941067" name="Rectangle 1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 rot="-1884440">
            <a:off x="6751028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Juridique</a:t>
            </a:r>
          </a:p>
        </p:txBody>
      </p:sp>
      <p:sp>
        <p:nvSpPr>
          <p:cNvPr id="941068" name="Rectangle 12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 rot="-1884440">
            <a:off x="7256585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Financière</a:t>
            </a:r>
          </a:p>
        </p:txBody>
      </p:sp>
      <p:sp>
        <p:nvSpPr>
          <p:cNvPr id="941069" name="Rectangle 13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 rot="-1884440">
            <a:off x="7828085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Commerciale </a:t>
            </a:r>
          </a:p>
          <a:p>
            <a:pPr algn="l"/>
            <a:r>
              <a:rPr lang="fr-FR" sz="1000">
                <a:cs typeface="Arial" pitchFamily="34" charset="0"/>
              </a:rPr>
              <a:t>et de Gestion de l’Energie</a:t>
            </a:r>
          </a:p>
        </p:txBody>
      </p:sp>
      <p:sp>
        <p:nvSpPr>
          <p:cNvPr id="941070" name="Oval 14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332643" y="2228851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941071" name="Oval 15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32643" y="2824164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1.1</a:t>
            </a:r>
          </a:p>
        </p:txBody>
      </p:sp>
      <p:sp>
        <p:nvSpPr>
          <p:cNvPr id="941072" name="Line 16"/>
          <p:cNvSpPr>
            <a:spLocks noChangeShapeType="1"/>
          </p:cNvSpPr>
          <p:nvPr>
            <p:custDataLst>
              <p:tags r:id="rId16"/>
            </p:custDataLst>
          </p:nvPr>
        </p:nvSpPr>
        <p:spPr bwMode="gray">
          <a:xfrm>
            <a:off x="350227" y="3101975"/>
            <a:ext cx="8362950" cy="0"/>
          </a:xfrm>
          <a:prstGeom prst="line">
            <a:avLst/>
          </a:prstGeom>
          <a:noFill/>
          <a:ln w="3175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73" name="Line 17"/>
          <p:cNvSpPr>
            <a:spLocks noChangeShapeType="1"/>
          </p:cNvSpPr>
          <p:nvPr>
            <p:custDataLst>
              <p:tags r:id="rId17"/>
            </p:custDataLst>
          </p:nvPr>
        </p:nvSpPr>
        <p:spPr bwMode="gray">
          <a:xfrm>
            <a:off x="350227" y="3392488"/>
            <a:ext cx="8362950" cy="0"/>
          </a:xfrm>
          <a:prstGeom prst="line">
            <a:avLst/>
          </a:prstGeom>
          <a:noFill/>
          <a:ln w="3175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74" name="Freeform 18"/>
          <p:cNvSpPr>
            <a:spLocks/>
          </p:cNvSpPr>
          <p:nvPr>
            <p:custDataLst>
              <p:tags r:id="rId18"/>
            </p:custDataLst>
          </p:nvPr>
        </p:nvSpPr>
        <p:spPr bwMode="gray">
          <a:xfrm>
            <a:off x="4677508" y="3190875"/>
            <a:ext cx="8499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75" name="Oval 19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6622074" y="320833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76" name="Freeform 20"/>
          <p:cNvSpPr>
            <a:spLocks/>
          </p:cNvSpPr>
          <p:nvPr>
            <p:custDataLst>
              <p:tags r:id="rId20"/>
            </p:custDataLst>
          </p:nvPr>
        </p:nvSpPr>
        <p:spPr bwMode="gray">
          <a:xfrm>
            <a:off x="4677507" y="351155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77" name="Oval 21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6622074" y="35290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78" name="Oval 22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7058759" y="35290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79" name="Oval 23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5074628" y="35290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80" name="Freeform 24"/>
          <p:cNvSpPr>
            <a:spLocks/>
          </p:cNvSpPr>
          <p:nvPr>
            <p:custDataLst>
              <p:tags r:id="rId24"/>
            </p:custDataLst>
          </p:nvPr>
        </p:nvSpPr>
        <p:spPr bwMode="gray">
          <a:xfrm>
            <a:off x="4677507" y="410686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81" name="Oval 25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5074628" y="41243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82" name="Line 26"/>
          <p:cNvSpPr>
            <a:spLocks noChangeShapeType="1"/>
          </p:cNvSpPr>
          <p:nvPr>
            <p:custDataLst>
              <p:tags r:id="rId26"/>
            </p:custDataLst>
          </p:nvPr>
        </p:nvSpPr>
        <p:spPr bwMode="gray">
          <a:xfrm>
            <a:off x="659423" y="4684713"/>
            <a:ext cx="8053754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83" name="Line 27"/>
          <p:cNvSpPr>
            <a:spLocks noChangeShapeType="1"/>
          </p:cNvSpPr>
          <p:nvPr>
            <p:custDataLst>
              <p:tags r:id="rId27"/>
            </p:custDataLst>
          </p:nvPr>
        </p:nvSpPr>
        <p:spPr bwMode="gray">
          <a:xfrm>
            <a:off x="659423" y="4845050"/>
            <a:ext cx="8053754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84" name="Line 28"/>
          <p:cNvSpPr>
            <a:spLocks noChangeShapeType="1"/>
          </p:cNvSpPr>
          <p:nvPr>
            <p:custDataLst>
              <p:tags r:id="rId28"/>
            </p:custDataLst>
          </p:nvPr>
        </p:nvSpPr>
        <p:spPr bwMode="gray">
          <a:xfrm>
            <a:off x="659423" y="5149850"/>
            <a:ext cx="8053754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85" name="Line 29"/>
          <p:cNvSpPr>
            <a:spLocks noChangeShapeType="1"/>
          </p:cNvSpPr>
          <p:nvPr>
            <p:custDataLst>
              <p:tags r:id="rId29"/>
            </p:custDataLst>
          </p:nvPr>
        </p:nvSpPr>
        <p:spPr bwMode="gray">
          <a:xfrm>
            <a:off x="659423" y="5440363"/>
            <a:ext cx="8053754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86" name="Line 30"/>
          <p:cNvSpPr>
            <a:spLocks noChangeShapeType="1"/>
          </p:cNvSpPr>
          <p:nvPr>
            <p:custDataLst>
              <p:tags r:id="rId30"/>
            </p:custDataLst>
          </p:nvPr>
        </p:nvSpPr>
        <p:spPr bwMode="gray">
          <a:xfrm>
            <a:off x="659423" y="5600700"/>
            <a:ext cx="8053754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87" name="Line 31"/>
          <p:cNvSpPr>
            <a:spLocks noChangeShapeType="1"/>
          </p:cNvSpPr>
          <p:nvPr>
            <p:custDataLst>
              <p:tags r:id="rId31"/>
            </p:custDataLst>
          </p:nvPr>
        </p:nvSpPr>
        <p:spPr bwMode="gray">
          <a:xfrm>
            <a:off x="659423" y="5762625"/>
            <a:ext cx="8053754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88" name="Line 32"/>
          <p:cNvSpPr>
            <a:spLocks noChangeShapeType="1"/>
          </p:cNvSpPr>
          <p:nvPr>
            <p:custDataLst>
              <p:tags r:id="rId32"/>
            </p:custDataLst>
          </p:nvPr>
        </p:nvSpPr>
        <p:spPr bwMode="gray">
          <a:xfrm>
            <a:off x="659423" y="5926138"/>
            <a:ext cx="8053754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89" name="Line 33"/>
          <p:cNvSpPr>
            <a:spLocks noChangeShapeType="1"/>
          </p:cNvSpPr>
          <p:nvPr>
            <p:custDataLst>
              <p:tags r:id="rId33"/>
            </p:custDataLst>
          </p:nvPr>
        </p:nvSpPr>
        <p:spPr bwMode="gray">
          <a:xfrm>
            <a:off x="659423" y="6081713"/>
            <a:ext cx="8053754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90" name="Freeform 34"/>
          <p:cNvSpPr>
            <a:spLocks/>
          </p:cNvSpPr>
          <p:nvPr>
            <p:custDataLst>
              <p:tags r:id="rId34"/>
            </p:custDataLst>
          </p:nvPr>
        </p:nvSpPr>
        <p:spPr bwMode="gray">
          <a:xfrm>
            <a:off x="4677507" y="470693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91" name="Oval 35"/>
          <p:cNvSpPr>
            <a:spLocks noChangeArrowheads="1"/>
          </p:cNvSpPr>
          <p:nvPr>
            <p:custDataLst>
              <p:tags r:id="rId35"/>
            </p:custDataLst>
          </p:nvPr>
        </p:nvSpPr>
        <p:spPr bwMode="gray">
          <a:xfrm>
            <a:off x="5074628" y="47244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92" name="Freeform 36"/>
          <p:cNvSpPr>
            <a:spLocks/>
          </p:cNvSpPr>
          <p:nvPr>
            <p:custDataLst>
              <p:tags r:id="rId36"/>
            </p:custDataLst>
          </p:nvPr>
        </p:nvSpPr>
        <p:spPr bwMode="gray">
          <a:xfrm>
            <a:off x="4677507" y="493077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93" name="Oval 37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5074628" y="494823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94" name="Oval 38"/>
          <p:cNvSpPr>
            <a:spLocks noChangeArrowheads="1"/>
          </p:cNvSpPr>
          <p:nvPr>
            <p:custDataLst>
              <p:tags r:id="rId38"/>
            </p:custDataLst>
          </p:nvPr>
        </p:nvSpPr>
        <p:spPr bwMode="gray">
          <a:xfrm>
            <a:off x="6622074" y="494823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95" name="Freeform 39"/>
          <p:cNvSpPr>
            <a:spLocks/>
          </p:cNvSpPr>
          <p:nvPr>
            <p:custDataLst>
              <p:tags r:id="rId39"/>
            </p:custDataLst>
          </p:nvPr>
        </p:nvSpPr>
        <p:spPr bwMode="gray">
          <a:xfrm>
            <a:off x="4677507" y="522128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96" name="Oval 40"/>
          <p:cNvSpPr>
            <a:spLocks noChangeArrowheads="1"/>
          </p:cNvSpPr>
          <p:nvPr>
            <p:custDataLst>
              <p:tags r:id="rId40"/>
            </p:custDataLst>
          </p:nvPr>
        </p:nvSpPr>
        <p:spPr bwMode="gray">
          <a:xfrm>
            <a:off x="6622074" y="52054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97" name="Freeform 41"/>
          <p:cNvSpPr>
            <a:spLocks/>
          </p:cNvSpPr>
          <p:nvPr>
            <p:custDataLst>
              <p:tags r:id="rId41"/>
            </p:custDataLst>
          </p:nvPr>
        </p:nvSpPr>
        <p:spPr bwMode="gray">
          <a:xfrm>
            <a:off x="4677507" y="546258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098" name="Oval 42"/>
          <p:cNvSpPr>
            <a:spLocks noChangeArrowheads="1"/>
          </p:cNvSpPr>
          <p:nvPr>
            <p:custDataLst>
              <p:tags r:id="rId42"/>
            </p:custDataLst>
          </p:nvPr>
        </p:nvSpPr>
        <p:spPr bwMode="gray">
          <a:xfrm>
            <a:off x="5074628" y="548005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099" name="Freeform 43"/>
          <p:cNvSpPr>
            <a:spLocks/>
          </p:cNvSpPr>
          <p:nvPr>
            <p:custDataLst>
              <p:tags r:id="rId43"/>
            </p:custDataLst>
          </p:nvPr>
        </p:nvSpPr>
        <p:spPr bwMode="gray">
          <a:xfrm>
            <a:off x="4677507" y="562133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100" name="Oval 44"/>
          <p:cNvSpPr>
            <a:spLocks noChangeArrowheads="1"/>
          </p:cNvSpPr>
          <p:nvPr>
            <p:custDataLst>
              <p:tags r:id="rId44"/>
            </p:custDataLst>
          </p:nvPr>
        </p:nvSpPr>
        <p:spPr bwMode="gray">
          <a:xfrm>
            <a:off x="5074628" y="56388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101" name="Freeform 45"/>
          <p:cNvSpPr>
            <a:spLocks/>
          </p:cNvSpPr>
          <p:nvPr>
            <p:custDataLst>
              <p:tags r:id="rId45"/>
            </p:custDataLst>
          </p:nvPr>
        </p:nvSpPr>
        <p:spPr bwMode="gray">
          <a:xfrm>
            <a:off x="4677507" y="578802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102" name="Oval 46"/>
          <p:cNvSpPr>
            <a:spLocks noChangeArrowheads="1"/>
          </p:cNvSpPr>
          <p:nvPr>
            <p:custDataLst>
              <p:tags r:id="rId46"/>
            </p:custDataLst>
          </p:nvPr>
        </p:nvSpPr>
        <p:spPr bwMode="gray">
          <a:xfrm>
            <a:off x="5074628" y="580548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1103" name="Freeform 47"/>
          <p:cNvSpPr>
            <a:spLocks/>
          </p:cNvSpPr>
          <p:nvPr>
            <p:custDataLst>
              <p:tags r:id="rId47"/>
            </p:custDataLst>
          </p:nvPr>
        </p:nvSpPr>
        <p:spPr bwMode="gray">
          <a:xfrm>
            <a:off x="4677507" y="593883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1104" name="Oval 48"/>
          <p:cNvSpPr>
            <a:spLocks noChangeArrowheads="1"/>
          </p:cNvSpPr>
          <p:nvPr>
            <p:custDataLst>
              <p:tags r:id="rId48"/>
            </p:custDataLst>
          </p:nvPr>
        </p:nvSpPr>
        <p:spPr bwMode="gray">
          <a:xfrm>
            <a:off x="6622074" y="59563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grpSp>
        <p:nvGrpSpPr>
          <p:cNvPr id="2" name="Group 49"/>
          <p:cNvGrpSpPr>
            <a:grpSpLocks/>
          </p:cNvGrpSpPr>
          <p:nvPr>
            <p:custDataLst>
              <p:tags r:id="rId49"/>
            </p:custDataLst>
          </p:nvPr>
        </p:nvGrpSpPr>
        <p:grpSpPr bwMode="auto">
          <a:xfrm>
            <a:off x="322385" y="6257925"/>
            <a:ext cx="8393723" cy="171450"/>
            <a:chOff x="220" y="3915"/>
            <a:chExt cx="5728" cy="108"/>
          </a:xfrm>
        </p:grpSpPr>
        <p:grpSp>
          <p:nvGrpSpPr>
            <p:cNvPr id="3" name="Group 50"/>
            <p:cNvGrpSpPr>
              <a:grpSpLocks/>
            </p:cNvGrpSpPr>
            <p:nvPr/>
          </p:nvGrpSpPr>
          <p:grpSpPr bwMode="auto">
            <a:xfrm>
              <a:off x="409" y="3933"/>
              <a:ext cx="5350" cy="72"/>
              <a:chOff x="404" y="3933"/>
              <a:chExt cx="5350" cy="72"/>
            </a:xfrm>
          </p:grpSpPr>
          <p:sp>
            <p:nvSpPr>
              <p:cNvPr id="941107" name="Freeform 51"/>
              <p:cNvSpPr>
                <a:spLocks/>
              </p:cNvSpPr>
              <p:nvPr>
                <p:custDataLst>
                  <p:tags r:id="rId52"/>
                </p:custDataLst>
              </p:nvPr>
            </p:nvSpPr>
            <p:spPr bwMode="gray">
              <a:xfrm>
                <a:off x="404" y="3933"/>
                <a:ext cx="56" cy="72"/>
              </a:xfrm>
              <a:custGeom>
                <a:avLst/>
                <a:gdLst/>
                <a:ahLst/>
                <a:cxnLst>
                  <a:cxn ang="0">
                    <a:pos x="8" y="363"/>
                  </a:cxn>
                  <a:cxn ang="0">
                    <a:pos x="127" y="208"/>
                  </a:cxn>
                  <a:cxn ang="0">
                    <a:pos x="84" y="33"/>
                  </a:cxn>
                  <a:cxn ang="0">
                    <a:pos x="128" y="19"/>
                  </a:cxn>
                  <a:cxn ang="0">
                    <a:pos x="175" y="145"/>
                  </a:cxn>
                  <a:cxn ang="0">
                    <a:pos x="290" y="27"/>
                  </a:cxn>
                  <a:cxn ang="0">
                    <a:pos x="324" y="63"/>
                  </a:cxn>
                  <a:cxn ang="0">
                    <a:pos x="212" y="216"/>
                  </a:cxn>
                  <a:cxn ang="0">
                    <a:pos x="268" y="361"/>
                  </a:cxn>
                  <a:cxn ang="0">
                    <a:pos x="240" y="389"/>
                  </a:cxn>
                  <a:cxn ang="0">
                    <a:pos x="154" y="280"/>
                  </a:cxn>
                  <a:cxn ang="0">
                    <a:pos x="38" y="403"/>
                  </a:cxn>
                  <a:cxn ang="0">
                    <a:pos x="8" y="363"/>
                  </a:cxn>
                </a:cxnLst>
                <a:rect l="0" t="0" r="r" b="b"/>
                <a:pathLst>
                  <a:path w="324" h="403">
                    <a:moveTo>
                      <a:pt x="8" y="363"/>
                    </a:moveTo>
                    <a:cubicBezTo>
                      <a:pt x="8" y="363"/>
                      <a:pt x="49" y="278"/>
                      <a:pt x="127" y="208"/>
                    </a:cubicBezTo>
                    <a:cubicBezTo>
                      <a:pt x="87" y="122"/>
                      <a:pt x="84" y="64"/>
                      <a:pt x="84" y="33"/>
                    </a:cubicBezTo>
                    <a:cubicBezTo>
                      <a:pt x="84" y="2"/>
                      <a:pt x="113" y="0"/>
                      <a:pt x="128" y="19"/>
                    </a:cubicBezTo>
                    <a:cubicBezTo>
                      <a:pt x="128" y="19"/>
                      <a:pt x="141" y="89"/>
                      <a:pt x="175" y="145"/>
                    </a:cubicBezTo>
                    <a:cubicBezTo>
                      <a:pt x="250" y="52"/>
                      <a:pt x="290" y="27"/>
                      <a:pt x="290" y="27"/>
                    </a:cubicBezTo>
                    <a:cubicBezTo>
                      <a:pt x="320" y="35"/>
                      <a:pt x="324" y="63"/>
                      <a:pt x="324" y="63"/>
                    </a:cubicBezTo>
                    <a:cubicBezTo>
                      <a:pt x="311" y="95"/>
                      <a:pt x="259" y="124"/>
                      <a:pt x="212" y="216"/>
                    </a:cubicBezTo>
                    <a:cubicBezTo>
                      <a:pt x="203" y="266"/>
                      <a:pt x="263" y="330"/>
                      <a:pt x="268" y="361"/>
                    </a:cubicBezTo>
                    <a:cubicBezTo>
                      <a:pt x="256" y="377"/>
                      <a:pt x="260" y="377"/>
                      <a:pt x="240" y="389"/>
                    </a:cubicBezTo>
                    <a:cubicBezTo>
                      <a:pt x="240" y="389"/>
                      <a:pt x="188" y="340"/>
                      <a:pt x="154" y="280"/>
                    </a:cubicBezTo>
                    <a:cubicBezTo>
                      <a:pt x="113" y="315"/>
                      <a:pt x="102" y="339"/>
                      <a:pt x="38" y="403"/>
                    </a:cubicBezTo>
                    <a:cubicBezTo>
                      <a:pt x="38" y="403"/>
                      <a:pt x="0" y="401"/>
                      <a:pt x="8" y="363"/>
                    </a:cubicBezTo>
                    <a:close/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1108" name="Oval 52"/>
              <p:cNvSpPr>
                <a:spLocks noChangeArrowheads="1"/>
              </p:cNvSpPr>
              <p:nvPr>
                <p:custDataLst>
                  <p:tags r:id="rId53"/>
                </p:custDataLst>
              </p:nvPr>
            </p:nvSpPr>
            <p:spPr bwMode="gray">
              <a:xfrm>
                <a:off x="2785" y="3944"/>
                <a:ext cx="50" cy="50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bg2"/>
                </a:solidFill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 sz="2000"/>
              </a:p>
            </p:txBody>
          </p:sp>
          <p:sp>
            <p:nvSpPr>
              <p:cNvPr id="941109" name="Text Box 53"/>
              <p:cNvSpPr txBox="1">
                <a:spLocks noChangeArrowheads="1"/>
              </p:cNvSpPr>
              <p:nvPr/>
            </p:nvSpPr>
            <p:spPr bwMode="gray">
              <a:xfrm>
                <a:off x="510" y="3938"/>
                <a:ext cx="1914" cy="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med" len="lg"/>
              </a:ln>
              <a:effectLst/>
            </p:spPr>
            <p:txBody>
              <a:bodyPr lIns="0" tIns="0" rIns="0" bIns="0" anchor="ctr"/>
              <a:lstStyle/>
              <a:p>
                <a:pPr algn="l"/>
                <a:r>
                  <a:rPr lang="fr-FR" sz="900"/>
                  <a:t>Département responsable du suivi et de la réalisation de la tâche </a:t>
                </a:r>
              </a:p>
            </p:txBody>
          </p:sp>
          <p:sp>
            <p:nvSpPr>
              <p:cNvPr id="941110" name="Text Box 54"/>
              <p:cNvSpPr txBox="1">
                <a:spLocks noChangeArrowheads="1"/>
              </p:cNvSpPr>
              <p:nvPr/>
            </p:nvSpPr>
            <p:spPr bwMode="gray">
              <a:xfrm>
                <a:off x="2865" y="3937"/>
                <a:ext cx="2889" cy="6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med" len="lg"/>
              </a:ln>
              <a:effectLst/>
            </p:spPr>
            <p:txBody>
              <a:bodyPr lIns="0" tIns="0" rIns="0" bIns="0" anchor="ctr"/>
              <a:lstStyle/>
              <a:p>
                <a:pPr algn="l"/>
                <a:r>
                  <a:rPr lang="fr-FR" sz="900"/>
                  <a:t>Département concerné doit participer à la réalisation, l’approbation et au contrôle des documents</a:t>
                </a:r>
              </a:p>
            </p:txBody>
          </p:sp>
        </p:grpSp>
        <p:sp>
          <p:nvSpPr>
            <p:cNvPr id="941111" name="Rectangle 55"/>
            <p:cNvSpPr>
              <a:spLocks noChangeArrowheads="1"/>
            </p:cNvSpPr>
            <p:nvPr/>
          </p:nvSpPr>
          <p:spPr bwMode="gray">
            <a:xfrm>
              <a:off x="220" y="3915"/>
              <a:ext cx="5728" cy="108"/>
            </a:xfrm>
            <a:prstGeom prst="rect">
              <a:avLst/>
            </a:prstGeom>
            <a:noFill/>
            <a:ln w="12700">
              <a:solidFill>
                <a:srgbClr val="B4B4B4"/>
              </a:solidFill>
              <a:miter lim="800000"/>
              <a:headEnd/>
              <a:tailEnd type="none" w="med" len="lg"/>
            </a:ln>
            <a:effectLst/>
          </p:spPr>
          <p:txBody>
            <a:bodyPr wrap="none" lIns="0" tIns="0" rIns="0" bIns="0" anchor="ctr"/>
            <a:lstStyle/>
            <a:p>
              <a:endParaRPr lang="fr-FR"/>
            </a:p>
          </p:txBody>
        </p:sp>
      </p:grpSp>
      <p:sp>
        <p:nvSpPr>
          <p:cNvPr id="941112" name="Rectangle 56"/>
          <p:cNvSpPr>
            <a:spLocks noChangeArrowheads="1"/>
          </p:cNvSpPr>
          <p:nvPr>
            <p:custDataLst>
              <p:tags r:id="rId50"/>
            </p:custDataLst>
          </p:nvPr>
        </p:nvSpPr>
        <p:spPr bwMode="gray">
          <a:xfrm>
            <a:off x="186105" y="6305551"/>
            <a:ext cx="8302869" cy="32861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0" rIns="0" bIns="0" anchor="b"/>
          <a:lstStyle/>
          <a:p>
            <a:pPr algn="l">
              <a:lnSpc>
                <a:spcPct val="90000"/>
              </a:lnSpc>
            </a:pPr>
            <a:r>
              <a:rPr lang="en-US" sz="800">
                <a:latin typeface="Arial" pitchFamily="34" charset="0"/>
                <a:cs typeface="Arial" pitchFamily="34" charset="0"/>
              </a:rPr>
              <a:t>Source: "Who does what?" ("Qui fait quoi?")</a:t>
            </a:r>
          </a:p>
        </p:txBody>
      </p:sp>
      <p:sp>
        <p:nvSpPr>
          <p:cNvPr id="941113" name="Rectangle 57"/>
          <p:cNvSpPr>
            <a:spLocks noChangeArrowheads="1"/>
          </p:cNvSpPr>
          <p:nvPr>
            <p:custDataLst>
              <p:tags r:id="rId51"/>
            </p:custDataLst>
          </p:nvPr>
        </p:nvSpPr>
        <p:spPr bwMode="gray">
          <a:xfrm>
            <a:off x="7183316" y="146050"/>
            <a:ext cx="1756997" cy="687388"/>
          </a:xfrm>
          <a:prstGeom prst="rect">
            <a:avLst/>
          </a:prstGeom>
          <a:solidFill>
            <a:srgbClr val="E2E2E2"/>
          </a:solidFill>
          <a:ln w="12700">
            <a:solidFill>
              <a:srgbClr val="E2E2E2"/>
            </a:solidFill>
            <a:miter lim="800000"/>
            <a:headEnd/>
            <a:tailEnd type="none" w="med" len="lg"/>
          </a:ln>
          <a:effectLst/>
        </p:spPr>
        <p:txBody>
          <a:bodyPr lIns="0" tIns="0" rIns="0" bIns="0" anchor="ctr"/>
          <a:lstStyle/>
          <a:p>
            <a:r>
              <a:rPr lang="en-US" sz="2000"/>
              <a:t>Renewables</a:t>
            </a:r>
          </a:p>
        </p:txBody>
      </p:sp>
      <p:graphicFrame>
        <p:nvGraphicFramePr>
          <p:cNvPr id="941114" name="Rectangle 58" hidden="1"/>
          <p:cNvGraphicFramePr>
            <a:graphicFrameLocks/>
          </p:cNvGraphicFramePr>
          <p:nvPr/>
        </p:nvGraphicFramePr>
        <p:xfrm>
          <a:off x="0" y="0"/>
          <a:ext cx="146538" cy="158750"/>
        </p:xfrm>
        <a:graphic>
          <a:graphicData uri="http://schemas.openxmlformats.org/presentationml/2006/ole">
            <p:oleObj spid="_x0000_s1026" r:id="rId56" imgW="0" imgH="0" progId="TCLayout.ActiveDocument.1">
              <p:embed/>
            </p:oleObj>
          </a:graphicData>
        </a:graphic>
      </p:graphicFrame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4887058" y="1139826"/>
            <a:ext cx="3877408" cy="4951413"/>
            <a:chOff x="3335" y="718"/>
            <a:chExt cx="2646" cy="3119"/>
          </a:xfrm>
        </p:grpSpPr>
        <p:grpSp>
          <p:nvGrpSpPr>
            <p:cNvPr id="5" name="Group 60"/>
            <p:cNvGrpSpPr>
              <a:grpSpLocks/>
            </p:cNvGrpSpPr>
            <p:nvPr/>
          </p:nvGrpSpPr>
          <p:grpSpPr bwMode="auto">
            <a:xfrm>
              <a:off x="3335" y="718"/>
              <a:ext cx="972" cy="3119"/>
              <a:chOff x="3335" y="718"/>
              <a:chExt cx="972" cy="3119"/>
            </a:xfrm>
          </p:grpSpPr>
          <p:sp>
            <p:nvSpPr>
              <p:cNvPr id="941117" name="Line 61"/>
              <p:cNvSpPr>
                <a:spLocks noChangeShapeType="1"/>
              </p:cNvSpPr>
              <p:nvPr/>
            </p:nvSpPr>
            <p:spPr bwMode="gray">
              <a:xfrm flipV="1">
                <a:off x="3335" y="718"/>
                <a:ext cx="972" cy="654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1118" name="Line 62"/>
              <p:cNvSpPr>
                <a:spLocks noChangeShapeType="1"/>
              </p:cNvSpPr>
              <p:nvPr/>
            </p:nvSpPr>
            <p:spPr bwMode="gray">
              <a:xfrm>
                <a:off x="3335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6" name="Group 63"/>
            <p:cNvGrpSpPr>
              <a:grpSpLocks/>
            </p:cNvGrpSpPr>
            <p:nvPr/>
          </p:nvGrpSpPr>
          <p:grpSpPr bwMode="auto">
            <a:xfrm>
              <a:off x="3628" y="718"/>
              <a:ext cx="972" cy="3119"/>
              <a:chOff x="3628" y="718"/>
              <a:chExt cx="972" cy="3119"/>
            </a:xfrm>
          </p:grpSpPr>
          <p:sp>
            <p:nvSpPr>
              <p:cNvPr id="941120" name="Line 64"/>
              <p:cNvSpPr>
                <a:spLocks noChangeShapeType="1"/>
              </p:cNvSpPr>
              <p:nvPr/>
            </p:nvSpPr>
            <p:spPr bwMode="gray">
              <a:xfrm flipV="1">
                <a:off x="3628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1121" name="Line 65"/>
              <p:cNvSpPr>
                <a:spLocks noChangeShapeType="1"/>
              </p:cNvSpPr>
              <p:nvPr/>
            </p:nvSpPr>
            <p:spPr bwMode="gray">
              <a:xfrm>
                <a:off x="3628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7" name="Group 66"/>
            <p:cNvGrpSpPr>
              <a:grpSpLocks/>
            </p:cNvGrpSpPr>
            <p:nvPr/>
          </p:nvGrpSpPr>
          <p:grpSpPr bwMode="auto">
            <a:xfrm>
              <a:off x="3985" y="718"/>
              <a:ext cx="972" cy="3119"/>
              <a:chOff x="3985" y="718"/>
              <a:chExt cx="972" cy="3119"/>
            </a:xfrm>
          </p:grpSpPr>
          <p:sp>
            <p:nvSpPr>
              <p:cNvPr id="941123" name="Line 67"/>
              <p:cNvSpPr>
                <a:spLocks noChangeShapeType="1"/>
              </p:cNvSpPr>
              <p:nvPr/>
            </p:nvSpPr>
            <p:spPr bwMode="gray">
              <a:xfrm flipV="1">
                <a:off x="3985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1124" name="Line 68"/>
              <p:cNvSpPr>
                <a:spLocks noChangeShapeType="1"/>
              </p:cNvSpPr>
              <p:nvPr/>
            </p:nvSpPr>
            <p:spPr bwMode="gray">
              <a:xfrm>
                <a:off x="3985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8" name="Group 69"/>
            <p:cNvGrpSpPr>
              <a:grpSpLocks/>
            </p:cNvGrpSpPr>
            <p:nvPr/>
          </p:nvGrpSpPr>
          <p:grpSpPr bwMode="auto">
            <a:xfrm>
              <a:off x="4378" y="718"/>
              <a:ext cx="972" cy="3119"/>
              <a:chOff x="4378" y="718"/>
              <a:chExt cx="972" cy="3119"/>
            </a:xfrm>
          </p:grpSpPr>
          <p:sp>
            <p:nvSpPr>
              <p:cNvPr id="941126" name="Line 70"/>
              <p:cNvSpPr>
                <a:spLocks noChangeShapeType="1"/>
              </p:cNvSpPr>
              <p:nvPr/>
            </p:nvSpPr>
            <p:spPr bwMode="gray">
              <a:xfrm flipV="1">
                <a:off x="4378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1127" name="Line 71"/>
              <p:cNvSpPr>
                <a:spLocks noChangeShapeType="1"/>
              </p:cNvSpPr>
              <p:nvPr/>
            </p:nvSpPr>
            <p:spPr bwMode="gray">
              <a:xfrm>
                <a:off x="4378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9" name="Group 72"/>
            <p:cNvGrpSpPr>
              <a:grpSpLocks/>
            </p:cNvGrpSpPr>
            <p:nvPr/>
          </p:nvGrpSpPr>
          <p:grpSpPr bwMode="auto">
            <a:xfrm>
              <a:off x="4689" y="718"/>
              <a:ext cx="972" cy="3119"/>
              <a:chOff x="4689" y="718"/>
              <a:chExt cx="972" cy="3119"/>
            </a:xfrm>
          </p:grpSpPr>
          <p:sp>
            <p:nvSpPr>
              <p:cNvPr id="941129" name="Line 73"/>
              <p:cNvSpPr>
                <a:spLocks noChangeShapeType="1"/>
              </p:cNvSpPr>
              <p:nvPr/>
            </p:nvSpPr>
            <p:spPr bwMode="gray">
              <a:xfrm flipV="1">
                <a:off x="4689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1130" name="Line 74"/>
              <p:cNvSpPr>
                <a:spLocks noChangeShapeType="1"/>
              </p:cNvSpPr>
              <p:nvPr/>
            </p:nvSpPr>
            <p:spPr bwMode="gray">
              <a:xfrm>
                <a:off x="4689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10" name="Group 75"/>
            <p:cNvGrpSpPr>
              <a:grpSpLocks/>
            </p:cNvGrpSpPr>
            <p:nvPr/>
          </p:nvGrpSpPr>
          <p:grpSpPr bwMode="auto">
            <a:xfrm>
              <a:off x="5009" y="718"/>
              <a:ext cx="972" cy="3119"/>
              <a:chOff x="5009" y="718"/>
              <a:chExt cx="972" cy="3119"/>
            </a:xfrm>
          </p:grpSpPr>
          <p:sp>
            <p:nvSpPr>
              <p:cNvPr id="941132" name="Line 76"/>
              <p:cNvSpPr>
                <a:spLocks noChangeShapeType="1"/>
              </p:cNvSpPr>
              <p:nvPr/>
            </p:nvSpPr>
            <p:spPr bwMode="gray">
              <a:xfrm flipV="1">
                <a:off x="5009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1133" name="Line 77"/>
              <p:cNvSpPr>
                <a:spLocks noChangeShapeType="1"/>
              </p:cNvSpPr>
              <p:nvPr/>
            </p:nvSpPr>
            <p:spPr bwMode="gray">
              <a:xfrm>
                <a:off x="5009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50010-927C-41AE-9087-769B72BA466D}" type="slidenum">
              <a:rPr lang="en-US"/>
              <a:pPr/>
              <a:t>2</a:t>
            </a:fld>
            <a:endParaRPr lang="en-US"/>
          </a:p>
        </p:txBody>
      </p:sp>
      <p:grpSp>
        <p:nvGrpSpPr>
          <p:cNvPr id="2" name="Group 2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322385" y="6257925"/>
            <a:ext cx="8393723" cy="171450"/>
            <a:chOff x="220" y="3915"/>
            <a:chExt cx="5728" cy="10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409" y="3933"/>
              <a:ext cx="5350" cy="72"/>
              <a:chOff x="404" y="3933"/>
              <a:chExt cx="5350" cy="72"/>
            </a:xfrm>
          </p:grpSpPr>
          <p:sp>
            <p:nvSpPr>
              <p:cNvPr id="943108" name="Freeform 4"/>
              <p:cNvSpPr>
                <a:spLocks/>
              </p:cNvSpPr>
              <p:nvPr>
                <p:custDataLst>
                  <p:tags r:id="rId66"/>
                </p:custDataLst>
              </p:nvPr>
            </p:nvSpPr>
            <p:spPr bwMode="gray">
              <a:xfrm>
                <a:off x="404" y="3933"/>
                <a:ext cx="56" cy="72"/>
              </a:xfrm>
              <a:custGeom>
                <a:avLst/>
                <a:gdLst/>
                <a:ahLst/>
                <a:cxnLst>
                  <a:cxn ang="0">
                    <a:pos x="8" y="363"/>
                  </a:cxn>
                  <a:cxn ang="0">
                    <a:pos x="127" y="208"/>
                  </a:cxn>
                  <a:cxn ang="0">
                    <a:pos x="84" y="33"/>
                  </a:cxn>
                  <a:cxn ang="0">
                    <a:pos x="128" y="19"/>
                  </a:cxn>
                  <a:cxn ang="0">
                    <a:pos x="175" y="145"/>
                  </a:cxn>
                  <a:cxn ang="0">
                    <a:pos x="290" y="27"/>
                  </a:cxn>
                  <a:cxn ang="0">
                    <a:pos x="324" y="63"/>
                  </a:cxn>
                  <a:cxn ang="0">
                    <a:pos x="212" y="216"/>
                  </a:cxn>
                  <a:cxn ang="0">
                    <a:pos x="268" y="361"/>
                  </a:cxn>
                  <a:cxn ang="0">
                    <a:pos x="240" y="389"/>
                  </a:cxn>
                  <a:cxn ang="0">
                    <a:pos x="154" y="280"/>
                  </a:cxn>
                  <a:cxn ang="0">
                    <a:pos x="38" y="403"/>
                  </a:cxn>
                  <a:cxn ang="0">
                    <a:pos x="8" y="363"/>
                  </a:cxn>
                </a:cxnLst>
                <a:rect l="0" t="0" r="r" b="b"/>
                <a:pathLst>
                  <a:path w="324" h="403">
                    <a:moveTo>
                      <a:pt x="8" y="363"/>
                    </a:moveTo>
                    <a:cubicBezTo>
                      <a:pt x="8" y="363"/>
                      <a:pt x="49" y="278"/>
                      <a:pt x="127" y="208"/>
                    </a:cubicBezTo>
                    <a:cubicBezTo>
                      <a:pt x="87" y="122"/>
                      <a:pt x="84" y="64"/>
                      <a:pt x="84" y="33"/>
                    </a:cubicBezTo>
                    <a:cubicBezTo>
                      <a:pt x="84" y="2"/>
                      <a:pt x="113" y="0"/>
                      <a:pt x="128" y="19"/>
                    </a:cubicBezTo>
                    <a:cubicBezTo>
                      <a:pt x="128" y="19"/>
                      <a:pt x="141" y="89"/>
                      <a:pt x="175" y="145"/>
                    </a:cubicBezTo>
                    <a:cubicBezTo>
                      <a:pt x="250" y="52"/>
                      <a:pt x="290" y="27"/>
                      <a:pt x="290" y="27"/>
                    </a:cubicBezTo>
                    <a:cubicBezTo>
                      <a:pt x="320" y="35"/>
                      <a:pt x="324" y="63"/>
                      <a:pt x="324" y="63"/>
                    </a:cubicBezTo>
                    <a:cubicBezTo>
                      <a:pt x="311" y="95"/>
                      <a:pt x="259" y="124"/>
                      <a:pt x="212" y="216"/>
                    </a:cubicBezTo>
                    <a:cubicBezTo>
                      <a:pt x="203" y="266"/>
                      <a:pt x="263" y="330"/>
                      <a:pt x="268" y="361"/>
                    </a:cubicBezTo>
                    <a:cubicBezTo>
                      <a:pt x="256" y="377"/>
                      <a:pt x="260" y="377"/>
                      <a:pt x="240" y="389"/>
                    </a:cubicBezTo>
                    <a:cubicBezTo>
                      <a:pt x="240" y="389"/>
                      <a:pt x="188" y="340"/>
                      <a:pt x="154" y="280"/>
                    </a:cubicBezTo>
                    <a:cubicBezTo>
                      <a:pt x="113" y="315"/>
                      <a:pt x="102" y="339"/>
                      <a:pt x="38" y="403"/>
                    </a:cubicBezTo>
                    <a:cubicBezTo>
                      <a:pt x="38" y="403"/>
                      <a:pt x="0" y="401"/>
                      <a:pt x="8" y="363"/>
                    </a:cubicBezTo>
                    <a:close/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3109" name="Oval 5"/>
              <p:cNvSpPr>
                <a:spLocks noChangeArrowheads="1"/>
              </p:cNvSpPr>
              <p:nvPr>
                <p:custDataLst>
                  <p:tags r:id="rId67"/>
                </p:custDataLst>
              </p:nvPr>
            </p:nvSpPr>
            <p:spPr bwMode="gray">
              <a:xfrm>
                <a:off x="2785" y="3944"/>
                <a:ext cx="50" cy="50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bg2"/>
                </a:solidFill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 sz="2000"/>
              </a:p>
            </p:txBody>
          </p:sp>
          <p:sp>
            <p:nvSpPr>
              <p:cNvPr id="943110" name="Text Box 6"/>
              <p:cNvSpPr txBox="1">
                <a:spLocks noChangeArrowheads="1"/>
              </p:cNvSpPr>
              <p:nvPr/>
            </p:nvSpPr>
            <p:spPr bwMode="gray">
              <a:xfrm>
                <a:off x="510" y="3938"/>
                <a:ext cx="1914" cy="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med" len="lg"/>
              </a:ln>
              <a:effectLst/>
            </p:spPr>
            <p:txBody>
              <a:bodyPr lIns="0" tIns="0" rIns="0" bIns="0" anchor="ctr"/>
              <a:lstStyle/>
              <a:p>
                <a:pPr algn="l"/>
                <a:r>
                  <a:rPr lang="fr-FR" sz="900"/>
                  <a:t>Département responsable du suivi et de la réalisation de la tâche </a:t>
                </a:r>
              </a:p>
            </p:txBody>
          </p:sp>
          <p:sp>
            <p:nvSpPr>
              <p:cNvPr id="943111" name="Text Box 7"/>
              <p:cNvSpPr txBox="1">
                <a:spLocks noChangeArrowheads="1"/>
              </p:cNvSpPr>
              <p:nvPr/>
            </p:nvSpPr>
            <p:spPr bwMode="gray">
              <a:xfrm>
                <a:off x="2865" y="3937"/>
                <a:ext cx="2889" cy="6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med" len="lg"/>
              </a:ln>
              <a:effectLst/>
            </p:spPr>
            <p:txBody>
              <a:bodyPr lIns="0" tIns="0" rIns="0" bIns="0" anchor="ctr"/>
              <a:lstStyle/>
              <a:p>
                <a:pPr algn="l"/>
                <a:r>
                  <a:rPr lang="fr-FR" sz="900"/>
                  <a:t>Département concerné doit participer à la réalisation, l’approbation et au contrôle des documents</a:t>
                </a:r>
              </a:p>
            </p:txBody>
          </p:sp>
        </p:grpSp>
        <p:sp>
          <p:nvSpPr>
            <p:cNvPr id="943112" name="Rectangle 8"/>
            <p:cNvSpPr>
              <a:spLocks noChangeArrowheads="1"/>
            </p:cNvSpPr>
            <p:nvPr/>
          </p:nvSpPr>
          <p:spPr bwMode="gray">
            <a:xfrm>
              <a:off x="220" y="3915"/>
              <a:ext cx="5728" cy="108"/>
            </a:xfrm>
            <a:prstGeom prst="rect">
              <a:avLst/>
            </a:prstGeom>
            <a:noFill/>
            <a:ln w="12700">
              <a:solidFill>
                <a:srgbClr val="B4B4B4"/>
              </a:solidFill>
              <a:miter lim="800000"/>
              <a:headEnd/>
              <a:tailEnd type="none" w="med" len="lg"/>
            </a:ln>
            <a:effectLst/>
          </p:spPr>
          <p:txBody>
            <a:bodyPr wrap="none" lIns="0" tIns="0" rIns="0" bIns="0" anchor="ctr"/>
            <a:lstStyle/>
            <a:p>
              <a:endParaRPr lang="fr-FR"/>
            </a:p>
          </p:txBody>
        </p:sp>
      </p:grpSp>
      <p:sp>
        <p:nvSpPr>
          <p:cNvPr id="943113" name="Rectangle 9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656992" y="1787526"/>
            <a:ext cx="4040066" cy="36671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91440" rIns="0" bIns="91440" anchor="b"/>
          <a:lstStyle/>
          <a:p>
            <a:endParaRPr lang="fr-FR" sz="1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43114" name="Rectangle 10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332643" y="1787526"/>
            <a:ext cx="4144108" cy="36671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91440" rIns="0" bIns="91440" anchor="b"/>
          <a:lstStyle/>
          <a:p>
            <a:r>
              <a:rPr lang="fr-FR" sz="1200" b="1">
                <a:cs typeface="Arial" pitchFamily="34" charset="0"/>
              </a:rPr>
              <a:t>Activité</a:t>
            </a:r>
          </a:p>
        </p:txBody>
      </p:sp>
      <p:sp>
        <p:nvSpPr>
          <p:cNvPr id="943115" name="Rectangle 11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420566" y="2152650"/>
            <a:ext cx="4056185" cy="3602038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126000" tIns="91440" rIns="0" bIns="91440"/>
          <a:lstStyle/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liste et les coordonnées des propriétaires et exploitants agricoles concernés par l’implantation du parc éolien avec parcelles concernées et éoliennes concernées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Les droits d'accès au site s'il y en a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Les permissions éventuelles de survol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Proposition Technique et Financière avec le gestionnaire du réseau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Le dossier de demande du certificat envoyé à la DRIRE et le Certificat ouvrant doit à l'obligation d'achat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demande et l'accusé de réception du contrat d'achat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Le dossier de demande d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’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autorisation d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’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exploiter envoyer 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à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 la DIDEME et L'Arrêt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 d'Autorisation d'Exploiter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Les statuts de la soci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t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 porteuse des droits et l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’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extrait K-Bis r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cent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Les comptes sociaux de la soci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t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endParaRPr lang="fr-FR" sz="1000">
              <a:latin typeface="Arial (W1)" charset="0"/>
              <a:ea typeface="Arial (W1)" charset="0"/>
              <a:cs typeface="Arial" pitchFamily="34" charset="0"/>
            </a:endParaRP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Les contrats 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ventuellement sign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s par la soci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Arial (W1)" charset="0"/>
                <a:cs typeface="Arial" pitchFamily="34" charset="0"/>
              </a:rPr>
              <a:t>t</a:t>
            </a:r>
            <a:r>
              <a:rPr lang="fr-FR" sz="1000">
                <a:latin typeface="Polo"/>
                <a:ea typeface="Arial (W1)" charset="0"/>
                <a:cs typeface="Arial" pitchFamily="34" charset="0"/>
              </a:rPr>
              <a:t>é</a:t>
            </a:r>
            <a:endParaRPr lang="fr-FR" sz="1000">
              <a:latin typeface="Arial (W1)" charset="0"/>
              <a:ea typeface="Arial (W1)" charset="0"/>
              <a:cs typeface="Arial" pitchFamily="34" charset="0"/>
            </a:endParaRP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endParaRPr lang="fr-FR" sz="1000">
              <a:latin typeface="Arial (W1)" charset="0"/>
              <a:ea typeface="Arial (W1)" charset="0"/>
              <a:cs typeface="Arial" pitchFamily="34" charset="0"/>
            </a:endParaRPr>
          </a:p>
          <a:p>
            <a:pPr algn="l">
              <a:buClr>
                <a:schemeClr val="bg2"/>
              </a:buClr>
              <a:buFont typeface="Wingdings" pitchFamily="2" charset="2"/>
              <a:buNone/>
            </a:pPr>
            <a:r>
              <a:rPr lang="fr-FR" sz="1000" b="1">
                <a:latin typeface="Arial (W1)" charset="0"/>
                <a:ea typeface="Times New Roman" pitchFamily="18" charset="0"/>
                <a:cs typeface="Arial" pitchFamily="34" charset="0"/>
              </a:rPr>
              <a:t>Pr</a:t>
            </a:r>
            <a:r>
              <a:rPr lang="fr-FR" sz="1000" b="1">
                <a:latin typeface="Polo"/>
                <a:ea typeface="Times New Roman" pitchFamily="18" charset="0"/>
                <a:cs typeface="Arial" pitchFamily="34" charset="0"/>
              </a:rPr>
              <a:t>é</a:t>
            </a:r>
            <a:r>
              <a:rPr lang="fr-FR" sz="1000" b="1">
                <a:latin typeface="Arial (W1)" charset="0"/>
                <a:ea typeface="Times New Roman" pitchFamily="18" charset="0"/>
                <a:cs typeface="Arial" pitchFamily="34" charset="0"/>
              </a:rPr>
              <a:t>paration et envoi de l</a:t>
            </a:r>
            <a:r>
              <a:rPr lang="fr-FR" sz="1000" b="1">
                <a:latin typeface="Polo"/>
                <a:ea typeface="Times New Roman" pitchFamily="18" charset="0"/>
                <a:cs typeface="Arial" pitchFamily="34" charset="0"/>
              </a:rPr>
              <a:t>’</a:t>
            </a:r>
            <a:r>
              <a:rPr lang="fr-FR" sz="1000" b="1">
                <a:latin typeface="Arial (W1)" charset="0"/>
                <a:ea typeface="Times New Roman" pitchFamily="18" charset="0"/>
                <a:cs typeface="Arial" pitchFamily="34" charset="0"/>
              </a:rPr>
              <a:t>offre engageante</a:t>
            </a:r>
          </a:p>
          <a:p>
            <a:pPr algn="l">
              <a:buClr>
                <a:schemeClr val="bg2"/>
              </a:buClr>
              <a:buFont typeface="Wingdings" pitchFamily="2" charset="2"/>
              <a:buNone/>
            </a:pPr>
            <a:endParaRPr lang="fr-FR" sz="1000" b="1">
              <a:latin typeface="Arial (W1)" charset="0"/>
              <a:ea typeface="Times New Roman" pitchFamily="18" charset="0"/>
              <a:cs typeface="Arial" pitchFamily="34" charset="0"/>
            </a:endParaRPr>
          </a:p>
          <a:p>
            <a:pPr algn="l">
              <a:buClr>
                <a:schemeClr val="bg2"/>
              </a:buClr>
              <a:buFont typeface="Wingdings" pitchFamily="2" charset="2"/>
              <a:buNone/>
            </a:pPr>
            <a:r>
              <a:rPr lang="fr-FR" sz="1000" b="1">
                <a:latin typeface="Arial (W1)" charset="0"/>
                <a:ea typeface="Times New Roman" pitchFamily="18" charset="0"/>
                <a:cs typeface="Arial" pitchFamily="34" charset="0"/>
              </a:rPr>
              <a:t>Pr</a:t>
            </a:r>
            <a:r>
              <a:rPr lang="fr-FR" sz="1000" b="1">
                <a:latin typeface="Polo"/>
                <a:ea typeface="Times New Roman" pitchFamily="18" charset="0"/>
                <a:cs typeface="Arial" pitchFamily="34" charset="0"/>
              </a:rPr>
              <a:t>é</a:t>
            </a:r>
            <a:r>
              <a:rPr lang="fr-FR" sz="1000" b="1">
                <a:latin typeface="Arial (W1)" charset="0"/>
                <a:ea typeface="Times New Roman" pitchFamily="18" charset="0"/>
                <a:cs typeface="Arial" pitchFamily="34" charset="0"/>
              </a:rPr>
              <a:t>paration du contrat de cession</a:t>
            </a:r>
          </a:p>
          <a:p>
            <a:pPr algn="l">
              <a:buClr>
                <a:schemeClr val="bg2"/>
              </a:buClr>
              <a:buFont typeface="Wingdings" pitchFamily="2" charset="2"/>
              <a:buNone/>
            </a:pPr>
            <a:endParaRPr lang="fr-FR" sz="1000" b="1">
              <a:latin typeface="Arial (W1)" charset="0"/>
              <a:ea typeface="Times New Roman" pitchFamily="18" charset="0"/>
              <a:cs typeface="Arial" pitchFamily="34" charset="0"/>
            </a:endParaRPr>
          </a:p>
          <a:p>
            <a:pPr algn="l">
              <a:buClr>
                <a:schemeClr val="bg2"/>
              </a:buClr>
              <a:buFont typeface="Wingdings" pitchFamily="2" charset="2"/>
              <a:buNone/>
            </a:pPr>
            <a:r>
              <a:rPr lang="fr-FR" sz="1000" b="1">
                <a:latin typeface="Arial (W1)" charset="0"/>
                <a:ea typeface="Times New Roman" pitchFamily="18" charset="0"/>
                <a:cs typeface="Arial" pitchFamily="34" charset="0"/>
              </a:rPr>
              <a:t>Signature du contrat de cession de la soci</a:t>
            </a:r>
            <a:r>
              <a:rPr lang="fr-FR" sz="1000" b="1">
                <a:latin typeface="Polo"/>
                <a:ea typeface="Times New Roman" pitchFamily="18" charset="0"/>
                <a:cs typeface="Arial" pitchFamily="34" charset="0"/>
              </a:rPr>
              <a:t>é</a:t>
            </a:r>
            <a:r>
              <a:rPr lang="fr-FR" sz="1000" b="1">
                <a:latin typeface="Arial (W1)" charset="0"/>
                <a:ea typeface="Times New Roman" pitchFamily="18" charset="0"/>
                <a:cs typeface="Arial" pitchFamily="34" charset="0"/>
              </a:rPr>
              <a:t>t</a:t>
            </a:r>
            <a:r>
              <a:rPr lang="fr-FR" sz="1000" b="1">
                <a:latin typeface="Polo"/>
                <a:ea typeface="Times New Roman" pitchFamily="18" charset="0"/>
                <a:cs typeface="Arial" pitchFamily="34" charset="0"/>
              </a:rPr>
              <a:t>é</a:t>
            </a:r>
            <a:r>
              <a:rPr lang="fr-FR" sz="1000" b="1">
                <a:latin typeface="Arial (W1)" charset="0"/>
                <a:ea typeface="Times New Roman" pitchFamily="18" charset="0"/>
                <a:cs typeface="Arial" pitchFamily="34" charset="0"/>
              </a:rPr>
              <a:t> porteuse des droits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latin typeface="Arial (W1)" charset="0"/>
                <a:ea typeface="Times New Roman" pitchFamily="18" charset="0"/>
                <a:cs typeface="Arial" pitchFamily="34" charset="0"/>
              </a:rPr>
              <a:t>Etablissement de la liste des documents originaux </a:t>
            </a:r>
            <a:r>
              <a:rPr lang="fr-FR" sz="1000">
                <a:latin typeface="Polo"/>
                <a:ea typeface="Times New Roman" pitchFamily="18" charset="0"/>
                <a:cs typeface="Arial" pitchFamily="34" charset="0"/>
              </a:rPr>
              <a:t>à</a:t>
            </a:r>
            <a:r>
              <a:rPr lang="fr-FR" sz="1000">
                <a:latin typeface="Arial (W1)" charset="0"/>
                <a:ea typeface="Times New Roman" pitchFamily="18" charset="0"/>
                <a:cs typeface="Arial" pitchFamily="34" charset="0"/>
              </a:rPr>
              <a:t> remettre par le d</a:t>
            </a:r>
            <a:r>
              <a:rPr lang="fr-FR" sz="1000">
                <a:latin typeface="Polo"/>
                <a:ea typeface="Times New Roman" pitchFamily="18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Times New Roman" pitchFamily="18" charset="0"/>
                <a:cs typeface="Arial" pitchFamily="34" charset="0"/>
              </a:rPr>
              <a:t>veloppeur lors de la signature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latin typeface="Arial (W1)" charset="0"/>
                <a:ea typeface="Times New Roman" pitchFamily="18" charset="0"/>
                <a:cs typeface="Arial" pitchFamily="34" charset="0"/>
              </a:rPr>
              <a:t>Pr</a:t>
            </a:r>
            <a:r>
              <a:rPr lang="fr-FR" sz="1000">
                <a:latin typeface="Polo"/>
                <a:ea typeface="Times New Roman" pitchFamily="18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Times New Roman" pitchFamily="18" charset="0"/>
                <a:cs typeface="Arial" pitchFamily="34" charset="0"/>
              </a:rPr>
              <a:t>paration des exemplaires des contrats en vue de la signature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latin typeface="Arial (W1)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fr-FR" sz="1000">
                <a:latin typeface="Polo"/>
                <a:ea typeface="Times New Roman" pitchFamily="18" charset="0"/>
                <a:cs typeface="Arial" pitchFamily="34" charset="0"/>
              </a:rPr>
              <a:t>é</a:t>
            </a:r>
            <a:r>
              <a:rPr lang="fr-FR" sz="1000">
                <a:latin typeface="Arial (W1)" charset="0"/>
                <a:ea typeface="Times New Roman" pitchFamily="18" charset="0"/>
                <a:cs typeface="Arial" pitchFamily="34" charset="0"/>
              </a:rPr>
              <a:t>rification des originaux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latin typeface="Arial (W1)" charset="0"/>
                <a:ea typeface="Times New Roman" pitchFamily="18" charset="0"/>
                <a:cs typeface="Arial" pitchFamily="34" charset="0"/>
              </a:rPr>
              <a:t>Enregistrement des contrats de cession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latin typeface="Arial (W1)" charset="0"/>
                <a:ea typeface="Times New Roman" pitchFamily="18" charset="0"/>
                <a:cs typeface="Arial" pitchFamily="34" charset="0"/>
              </a:rPr>
              <a:t>Modification des statuts</a:t>
            </a:r>
          </a:p>
        </p:txBody>
      </p:sp>
      <p:sp>
        <p:nvSpPr>
          <p:cNvPr id="943116" name="Oval 12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332643" y="4821239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1.2</a:t>
            </a:r>
          </a:p>
        </p:txBody>
      </p:sp>
      <p:sp>
        <p:nvSpPr>
          <p:cNvPr id="943117" name="Freeform 13"/>
          <p:cNvSpPr>
            <a:spLocks/>
          </p:cNvSpPr>
          <p:nvPr>
            <p:custDataLst>
              <p:tags r:id="rId7"/>
            </p:custDataLst>
          </p:nvPr>
        </p:nvSpPr>
        <p:spPr bwMode="gray">
          <a:xfrm>
            <a:off x="4677507" y="270510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18" name="Oval 14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5035062" y="272256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19" name="Line 15"/>
          <p:cNvSpPr>
            <a:spLocks noChangeShapeType="1"/>
          </p:cNvSpPr>
          <p:nvPr>
            <p:custDataLst>
              <p:tags r:id="rId9"/>
            </p:custDataLst>
          </p:nvPr>
        </p:nvSpPr>
        <p:spPr bwMode="gray">
          <a:xfrm>
            <a:off x="656493" y="285591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0" name="Line 16"/>
          <p:cNvSpPr>
            <a:spLocks noChangeShapeType="1"/>
          </p:cNvSpPr>
          <p:nvPr>
            <p:custDataLst>
              <p:tags r:id="rId10"/>
            </p:custDataLst>
          </p:nvPr>
        </p:nvSpPr>
        <p:spPr bwMode="gray">
          <a:xfrm>
            <a:off x="656493" y="2994025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1" name="Line 17"/>
          <p:cNvSpPr>
            <a:spLocks noChangeShapeType="1"/>
          </p:cNvSpPr>
          <p:nvPr>
            <p:custDataLst>
              <p:tags r:id="rId11"/>
            </p:custDataLst>
          </p:nvPr>
        </p:nvSpPr>
        <p:spPr bwMode="gray">
          <a:xfrm>
            <a:off x="656493" y="316706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2" name="Line 18"/>
          <p:cNvSpPr>
            <a:spLocks noChangeShapeType="1"/>
          </p:cNvSpPr>
          <p:nvPr>
            <p:custDataLst>
              <p:tags r:id="rId12"/>
            </p:custDataLst>
          </p:nvPr>
        </p:nvSpPr>
        <p:spPr bwMode="gray">
          <a:xfrm>
            <a:off x="656493" y="3457575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3" name="Line 19"/>
          <p:cNvSpPr>
            <a:spLocks noChangeShapeType="1"/>
          </p:cNvSpPr>
          <p:nvPr>
            <p:custDataLst>
              <p:tags r:id="rId13"/>
            </p:custDataLst>
          </p:nvPr>
        </p:nvSpPr>
        <p:spPr bwMode="gray">
          <a:xfrm>
            <a:off x="656493" y="361791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4" name="Line 20"/>
          <p:cNvSpPr>
            <a:spLocks noChangeShapeType="1"/>
          </p:cNvSpPr>
          <p:nvPr>
            <p:custDataLst>
              <p:tags r:id="rId14"/>
            </p:custDataLst>
          </p:nvPr>
        </p:nvSpPr>
        <p:spPr bwMode="gray">
          <a:xfrm>
            <a:off x="656493" y="391636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5" name="Line 21"/>
          <p:cNvSpPr>
            <a:spLocks noChangeShapeType="1"/>
          </p:cNvSpPr>
          <p:nvPr>
            <p:custDataLst>
              <p:tags r:id="rId15"/>
            </p:custDataLst>
          </p:nvPr>
        </p:nvSpPr>
        <p:spPr bwMode="gray">
          <a:xfrm>
            <a:off x="656493" y="4083050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6" name="Line 22"/>
          <p:cNvSpPr>
            <a:spLocks noChangeShapeType="1"/>
          </p:cNvSpPr>
          <p:nvPr>
            <p:custDataLst>
              <p:tags r:id="rId16"/>
            </p:custDataLst>
          </p:nvPr>
        </p:nvSpPr>
        <p:spPr bwMode="gray">
          <a:xfrm>
            <a:off x="656493" y="4230688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7" name="Line 23"/>
          <p:cNvSpPr>
            <a:spLocks noChangeShapeType="1"/>
          </p:cNvSpPr>
          <p:nvPr>
            <p:custDataLst>
              <p:tags r:id="rId17"/>
            </p:custDataLst>
          </p:nvPr>
        </p:nvSpPr>
        <p:spPr bwMode="gray">
          <a:xfrm>
            <a:off x="350227" y="4448175"/>
            <a:ext cx="8362950" cy="0"/>
          </a:xfrm>
          <a:prstGeom prst="line">
            <a:avLst/>
          </a:prstGeom>
          <a:noFill/>
          <a:ln w="3175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8" name="Line 24"/>
          <p:cNvSpPr>
            <a:spLocks noChangeShapeType="1"/>
          </p:cNvSpPr>
          <p:nvPr>
            <p:custDataLst>
              <p:tags r:id="rId18"/>
            </p:custDataLst>
          </p:nvPr>
        </p:nvSpPr>
        <p:spPr bwMode="gray">
          <a:xfrm>
            <a:off x="350227" y="4767263"/>
            <a:ext cx="8362950" cy="0"/>
          </a:xfrm>
          <a:prstGeom prst="line">
            <a:avLst/>
          </a:prstGeom>
          <a:noFill/>
          <a:ln w="3175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29" name="Line 25"/>
          <p:cNvSpPr>
            <a:spLocks noChangeShapeType="1"/>
          </p:cNvSpPr>
          <p:nvPr>
            <p:custDataLst>
              <p:tags r:id="rId19"/>
            </p:custDataLst>
          </p:nvPr>
        </p:nvSpPr>
        <p:spPr bwMode="gray">
          <a:xfrm>
            <a:off x="350227" y="5043488"/>
            <a:ext cx="8362950" cy="0"/>
          </a:xfrm>
          <a:prstGeom prst="line">
            <a:avLst/>
          </a:prstGeom>
          <a:noFill/>
          <a:ln w="3175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30" name="Freeform 26"/>
          <p:cNvSpPr>
            <a:spLocks/>
          </p:cNvSpPr>
          <p:nvPr>
            <p:custDataLst>
              <p:tags r:id="rId20"/>
            </p:custDataLst>
          </p:nvPr>
        </p:nvSpPr>
        <p:spPr bwMode="gray">
          <a:xfrm>
            <a:off x="4677507" y="286702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31" name="Oval 27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5035062" y="288448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32" name="Freeform 28"/>
          <p:cNvSpPr>
            <a:spLocks/>
          </p:cNvSpPr>
          <p:nvPr>
            <p:custDataLst>
              <p:tags r:id="rId22"/>
            </p:custDataLst>
          </p:nvPr>
        </p:nvSpPr>
        <p:spPr bwMode="gray">
          <a:xfrm>
            <a:off x="4677507" y="301625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33" name="Oval 29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5035062" y="30337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34" name="Oval 30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6626470" y="30337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35" name="Freeform 31"/>
          <p:cNvSpPr>
            <a:spLocks/>
          </p:cNvSpPr>
          <p:nvPr>
            <p:custDataLst>
              <p:tags r:id="rId25"/>
            </p:custDataLst>
          </p:nvPr>
        </p:nvSpPr>
        <p:spPr bwMode="gray">
          <a:xfrm>
            <a:off x="4677507" y="324802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36" name="Oval 32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6626470" y="326548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37" name="Freeform 33"/>
          <p:cNvSpPr>
            <a:spLocks/>
          </p:cNvSpPr>
          <p:nvPr>
            <p:custDataLst>
              <p:tags r:id="rId27"/>
            </p:custDataLst>
          </p:nvPr>
        </p:nvSpPr>
        <p:spPr bwMode="gray">
          <a:xfrm>
            <a:off x="4677507" y="347980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38" name="Oval 34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6626470" y="349726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39" name="Freeform 35"/>
          <p:cNvSpPr>
            <a:spLocks/>
          </p:cNvSpPr>
          <p:nvPr>
            <p:custDataLst>
              <p:tags r:id="rId29"/>
            </p:custDataLst>
          </p:nvPr>
        </p:nvSpPr>
        <p:spPr bwMode="gray">
          <a:xfrm>
            <a:off x="4677507" y="371316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40" name="Oval 36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6626470" y="3730625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41" name="Freeform 37"/>
          <p:cNvSpPr>
            <a:spLocks/>
          </p:cNvSpPr>
          <p:nvPr>
            <p:custDataLst>
              <p:tags r:id="rId31"/>
            </p:custDataLst>
          </p:nvPr>
        </p:nvSpPr>
        <p:spPr bwMode="gray">
          <a:xfrm>
            <a:off x="4677507" y="394176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42" name="Oval 38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6626470" y="3959225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43" name="Oval 39"/>
          <p:cNvSpPr>
            <a:spLocks noChangeArrowheads="1"/>
          </p:cNvSpPr>
          <p:nvPr>
            <p:custDataLst>
              <p:tags r:id="rId33"/>
            </p:custDataLst>
          </p:nvPr>
        </p:nvSpPr>
        <p:spPr bwMode="gray">
          <a:xfrm>
            <a:off x="7083670" y="411638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44" name="Freeform 40"/>
          <p:cNvSpPr>
            <a:spLocks/>
          </p:cNvSpPr>
          <p:nvPr>
            <p:custDataLst>
              <p:tags r:id="rId34"/>
            </p:custDataLst>
          </p:nvPr>
        </p:nvSpPr>
        <p:spPr bwMode="gray">
          <a:xfrm>
            <a:off x="4677507" y="409892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45" name="Freeform 41"/>
          <p:cNvSpPr>
            <a:spLocks/>
          </p:cNvSpPr>
          <p:nvPr>
            <p:custDataLst>
              <p:tags r:id="rId35"/>
            </p:custDataLst>
          </p:nvPr>
        </p:nvSpPr>
        <p:spPr bwMode="gray">
          <a:xfrm>
            <a:off x="4677507" y="454977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46" name="Oval 42"/>
          <p:cNvSpPr>
            <a:spLocks noChangeArrowheads="1"/>
          </p:cNvSpPr>
          <p:nvPr>
            <p:custDataLst>
              <p:tags r:id="rId36"/>
            </p:custDataLst>
          </p:nvPr>
        </p:nvSpPr>
        <p:spPr bwMode="gray">
          <a:xfrm>
            <a:off x="6626470" y="456723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47" name="Oval 43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7083670" y="456723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48" name="Freeform 44"/>
          <p:cNvSpPr>
            <a:spLocks/>
          </p:cNvSpPr>
          <p:nvPr>
            <p:custDataLst>
              <p:tags r:id="rId38"/>
            </p:custDataLst>
          </p:nvPr>
        </p:nvSpPr>
        <p:spPr bwMode="gray">
          <a:xfrm>
            <a:off x="4677507" y="484822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49" name="Oval 45"/>
          <p:cNvSpPr>
            <a:spLocks noChangeArrowheads="1"/>
          </p:cNvSpPr>
          <p:nvPr>
            <p:custDataLst>
              <p:tags r:id="rId39"/>
            </p:custDataLst>
          </p:nvPr>
        </p:nvSpPr>
        <p:spPr bwMode="gray">
          <a:xfrm>
            <a:off x="6626470" y="486568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50" name="Line 46"/>
          <p:cNvSpPr>
            <a:spLocks noChangeShapeType="1"/>
          </p:cNvSpPr>
          <p:nvPr>
            <p:custDataLst>
              <p:tags r:id="rId40"/>
            </p:custDataLst>
          </p:nvPr>
        </p:nvSpPr>
        <p:spPr bwMode="gray">
          <a:xfrm>
            <a:off x="656493" y="559276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51" name="Line 47"/>
          <p:cNvSpPr>
            <a:spLocks noChangeShapeType="1"/>
          </p:cNvSpPr>
          <p:nvPr>
            <p:custDataLst>
              <p:tags r:id="rId41"/>
            </p:custDataLst>
          </p:nvPr>
        </p:nvSpPr>
        <p:spPr bwMode="gray">
          <a:xfrm>
            <a:off x="656493" y="5749925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52" name="Line 48"/>
          <p:cNvSpPr>
            <a:spLocks noChangeShapeType="1"/>
          </p:cNvSpPr>
          <p:nvPr>
            <p:custDataLst>
              <p:tags r:id="rId42"/>
            </p:custDataLst>
          </p:nvPr>
        </p:nvSpPr>
        <p:spPr bwMode="gray">
          <a:xfrm>
            <a:off x="656493" y="5908675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53" name="Line 49"/>
          <p:cNvSpPr>
            <a:spLocks noChangeShapeType="1"/>
          </p:cNvSpPr>
          <p:nvPr>
            <p:custDataLst>
              <p:tags r:id="rId43"/>
            </p:custDataLst>
          </p:nvPr>
        </p:nvSpPr>
        <p:spPr bwMode="gray">
          <a:xfrm>
            <a:off x="656493" y="606901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54" name="Freeform 50"/>
          <p:cNvSpPr>
            <a:spLocks/>
          </p:cNvSpPr>
          <p:nvPr>
            <p:custDataLst>
              <p:tags r:id="rId44"/>
            </p:custDataLst>
          </p:nvPr>
        </p:nvSpPr>
        <p:spPr bwMode="gray">
          <a:xfrm>
            <a:off x="4677507" y="542607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55" name="Oval 51"/>
          <p:cNvSpPr>
            <a:spLocks noChangeArrowheads="1"/>
          </p:cNvSpPr>
          <p:nvPr>
            <p:custDataLst>
              <p:tags r:id="rId45"/>
            </p:custDataLst>
          </p:nvPr>
        </p:nvSpPr>
        <p:spPr bwMode="gray">
          <a:xfrm>
            <a:off x="6626470" y="5443539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56" name="Freeform 52"/>
          <p:cNvSpPr>
            <a:spLocks/>
          </p:cNvSpPr>
          <p:nvPr>
            <p:custDataLst>
              <p:tags r:id="rId46"/>
            </p:custDataLst>
          </p:nvPr>
        </p:nvSpPr>
        <p:spPr bwMode="gray">
          <a:xfrm>
            <a:off x="4677507" y="561340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57" name="Oval 53"/>
          <p:cNvSpPr>
            <a:spLocks noChangeArrowheads="1"/>
          </p:cNvSpPr>
          <p:nvPr>
            <p:custDataLst>
              <p:tags r:id="rId47"/>
            </p:custDataLst>
          </p:nvPr>
        </p:nvSpPr>
        <p:spPr bwMode="gray">
          <a:xfrm>
            <a:off x="6626470" y="56483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58" name="Freeform 54"/>
          <p:cNvSpPr>
            <a:spLocks/>
          </p:cNvSpPr>
          <p:nvPr>
            <p:custDataLst>
              <p:tags r:id="rId48"/>
            </p:custDataLst>
          </p:nvPr>
        </p:nvSpPr>
        <p:spPr bwMode="gray">
          <a:xfrm>
            <a:off x="4677507" y="577215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59" name="Oval 55"/>
          <p:cNvSpPr>
            <a:spLocks noChangeArrowheads="1"/>
          </p:cNvSpPr>
          <p:nvPr>
            <p:custDataLst>
              <p:tags r:id="rId49"/>
            </p:custDataLst>
          </p:nvPr>
        </p:nvSpPr>
        <p:spPr bwMode="gray">
          <a:xfrm>
            <a:off x="6626470" y="57896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60" name="Freeform 56"/>
          <p:cNvSpPr>
            <a:spLocks/>
          </p:cNvSpPr>
          <p:nvPr>
            <p:custDataLst>
              <p:tags r:id="rId50"/>
            </p:custDataLst>
          </p:nvPr>
        </p:nvSpPr>
        <p:spPr bwMode="gray">
          <a:xfrm>
            <a:off x="4677507" y="593090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61" name="Oval 57"/>
          <p:cNvSpPr>
            <a:spLocks noChangeArrowheads="1"/>
          </p:cNvSpPr>
          <p:nvPr>
            <p:custDataLst>
              <p:tags r:id="rId51"/>
            </p:custDataLst>
          </p:nvPr>
        </p:nvSpPr>
        <p:spPr bwMode="gray">
          <a:xfrm>
            <a:off x="6626470" y="59563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62" name="Freeform 58"/>
          <p:cNvSpPr>
            <a:spLocks/>
          </p:cNvSpPr>
          <p:nvPr>
            <p:custDataLst>
              <p:tags r:id="rId52"/>
            </p:custDataLst>
          </p:nvPr>
        </p:nvSpPr>
        <p:spPr bwMode="gray">
          <a:xfrm>
            <a:off x="4677507" y="609917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63" name="Oval 59"/>
          <p:cNvSpPr>
            <a:spLocks noChangeArrowheads="1"/>
          </p:cNvSpPr>
          <p:nvPr>
            <p:custDataLst>
              <p:tags r:id="rId53"/>
            </p:custDataLst>
          </p:nvPr>
        </p:nvSpPr>
        <p:spPr bwMode="gray">
          <a:xfrm>
            <a:off x="6626470" y="61182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64" name="Rectangle 60"/>
          <p:cNvSpPr>
            <a:spLocks noChangeArrowheads="1"/>
          </p:cNvSpPr>
          <p:nvPr>
            <p:custDataLst>
              <p:tags r:id="rId54"/>
            </p:custDataLst>
          </p:nvPr>
        </p:nvSpPr>
        <p:spPr bwMode="gray">
          <a:xfrm rot="-1884440">
            <a:off x="4728797" y="1457326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Développement</a:t>
            </a:r>
          </a:p>
        </p:txBody>
      </p:sp>
      <p:sp>
        <p:nvSpPr>
          <p:cNvPr id="943165" name="Rectangle 61"/>
          <p:cNvSpPr>
            <a:spLocks noChangeArrowheads="1"/>
          </p:cNvSpPr>
          <p:nvPr>
            <p:custDataLst>
              <p:tags r:id="rId55"/>
            </p:custDataLst>
          </p:nvPr>
        </p:nvSpPr>
        <p:spPr bwMode="gray">
          <a:xfrm rot="-1884440">
            <a:off x="5234354" y="1457326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Ingénierie</a:t>
            </a:r>
          </a:p>
        </p:txBody>
      </p:sp>
      <p:sp>
        <p:nvSpPr>
          <p:cNvPr id="943166" name="Rectangle 62"/>
          <p:cNvSpPr>
            <a:spLocks noChangeArrowheads="1"/>
          </p:cNvSpPr>
          <p:nvPr>
            <p:custDataLst>
              <p:tags r:id="rId56"/>
            </p:custDataLst>
          </p:nvPr>
        </p:nvSpPr>
        <p:spPr bwMode="gray">
          <a:xfrm rot="-1884440">
            <a:off x="5739912" y="1457326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 Direction de l’Exploitation</a:t>
            </a:r>
          </a:p>
        </p:txBody>
      </p:sp>
      <p:sp>
        <p:nvSpPr>
          <p:cNvPr id="943167" name="Rectangle 63"/>
          <p:cNvSpPr>
            <a:spLocks noChangeArrowheads="1"/>
          </p:cNvSpPr>
          <p:nvPr>
            <p:custDataLst>
              <p:tags r:id="rId57"/>
            </p:custDataLst>
          </p:nvPr>
        </p:nvSpPr>
        <p:spPr bwMode="gray">
          <a:xfrm rot="-1884440">
            <a:off x="6751028" y="1457326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Juridique</a:t>
            </a:r>
          </a:p>
        </p:txBody>
      </p:sp>
      <p:sp>
        <p:nvSpPr>
          <p:cNvPr id="943168" name="Rectangle 64"/>
          <p:cNvSpPr>
            <a:spLocks noChangeArrowheads="1"/>
          </p:cNvSpPr>
          <p:nvPr>
            <p:custDataLst>
              <p:tags r:id="rId58"/>
            </p:custDataLst>
          </p:nvPr>
        </p:nvSpPr>
        <p:spPr bwMode="gray">
          <a:xfrm rot="-1884440">
            <a:off x="7256585" y="1457326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Financière</a:t>
            </a:r>
          </a:p>
        </p:txBody>
      </p:sp>
      <p:sp>
        <p:nvSpPr>
          <p:cNvPr id="943169" name="Rectangle 65"/>
          <p:cNvSpPr>
            <a:spLocks noChangeArrowheads="1"/>
          </p:cNvSpPr>
          <p:nvPr>
            <p:custDataLst>
              <p:tags r:id="rId59"/>
            </p:custDataLst>
          </p:nvPr>
        </p:nvSpPr>
        <p:spPr bwMode="gray">
          <a:xfrm rot="-1884440">
            <a:off x="7762143" y="1457326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Commerciale </a:t>
            </a:r>
          </a:p>
          <a:p>
            <a:pPr algn="l"/>
            <a:r>
              <a:rPr lang="fr-FR" sz="1000">
                <a:cs typeface="Arial" pitchFamily="34" charset="0"/>
              </a:rPr>
              <a:t>et de Gestion de l’Energie</a:t>
            </a:r>
          </a:p>
        </p:txBody>
      </p:sp>
      <p:sp>
        <p:nvSpPr>
          <p:cNvPr id="943170" name="Line 66"/>
          <p:cNvSpPr>
            <a:spLocks noChangeShapeType="1"/>
          </p:cNvSpPr>
          <p:nvPr>
            <p:custDataLst>
              <p:tags r:id="rId60"/>
            </p:custDataLst>
          </p:nvPr>
        </p:nvSpPr>
        <p:spPr bwMode="gray">
          <a:xfrm>
            <a:off x="656493" y="269081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71" name="Freeform 67"/>
          <p:cNvSpPr>
            <a:spLocks/>
          </p:cNvSpPr>
          <p:nvPr>
            <p:custDataLst>
              <p:tags r:id="rId61"/>
            </p:custDataLst>
          </p:nvPr>
        </p:nvSpPr>
        <p:spPr bwMode="gray">
          <a:xfrm>
            <a:off x="4677507" y="238125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3172" name="Oval 68"/>
          <p:cNvSpPr>
            <a:spLocks noChangeArrowheads="1"/>
          </p:cNvSpPr>
          <p:nvPr>
            <p:custDataLst>
              <p:tags r:id="rId62"/>
            </p:custDataLst>
          </p:nvPr>
        </p:nvSpPr>
        <p:spPr bwMode="gray">
          <a:xfrm>
            <a:off x="5035062" y="23987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3173" name="Rectangle 69"/>
          <p:cNvSpPr>
            <a:spLocks noChangeArrowheads="1"/>
          </p:cNvSpPr>
          <p:nvPr>
            <p:custDataLst>
              <p:tags r:id="rId63"/>
            </p:custDataLst>
          </p:nvPr>
        </p:nvSpPr>
        <p:spPr bwMode="gray">
          <a:xfrm rot="-1884440">
            <a:off x="6245469" y="1457326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des Moyens</a:t>
            </a:r>
          </a:p>
        </p:txBody>
      </p:sp>
      <p:sp>
        <p:nvSpPr>
          <p:cNvPr id="943174" name="Rectangle 70"/>
          <p:cNvSpPr>
            <a:spLocks noGrp="1" noChangeArrowheads="1"/>
          </p:cNvSpPr>
          <p:nvPr>
            <p:ph type="title"/>
            <p:custDataLst>
              <p:tags r:id="rId64"/>
            </p:custDataLst>
          </p:nvPr>
        </p:nvSpPr>
        <p:spPr>
          <a:xfrm>
            <a:off x="332643" y="971550"/>
            <a:ext cx="7924800" cy="533400"/>
          </a:xfrm>
          <a:noFill/>
          <a:ln/>
        </p:spPr>
        <p:txBody>
          <a:bodyPr>
            <a:normAutofit fontScale="90000"/>
          </a:bodyPr>
          <a:lstStyle/>
          <a:p>
            <a:r>
              <a:rPr lang="fr-FR"/>
              <a:t>Responsibilities for the development </a:t>
            </a:r>
            <a:br>
              <a:rPr lang="fr-FR"/>
            </a:br>
            <a:r>
              <a:rPr lang="fr-FR"/>
              <a:t>of a new project (2/4)</a:t>
            </a:r>
          </a:p>
        </p:txBody>
      </p:sp>
      <p:graphicFrame>
        <p:nvGraphicFramePr>
          <p:cNvPr id="943175" name="Rectangle 71" hidden="1"/>
          <p:cNvGraphicFramePr>
            <a:graphicFrameLocks/>
          </p:cNvGraphicFramePr>
          <p:nvPr/>
        </p:nvGraphicFramePr>
        <p:xfrm>
          <a:off x="0" y="0"/>
          <a:ext cx="146538" cy="158750"/>
        </p:xfrm>
        <a:graphic>
          <a:graphicData uri="http://schemas.openxmlformats.org/presentationml/2006/ole">
            <p:oleObj spid="_x0000_s2050" r:id="rId70" imgW="0" imgH="0" progId="TCLayout.ActiveDocument.1">
              <p:embed/>
            </p:oleObj>
          </a:graphicData>
        </a:graphic>
      </p:graphicFrame>
      <p:sp>
        <p:nvSpPr>
          <p:cNvPr id="943176" name="Rectangle 72"/>
          <p:cNvSpPr>
            <a:spLocks noChangeArrowheads="1"/>
          </p:cNvSpPr>
          <p:nvPr/>
        </p:nvSpPr>
        <p:spPr bwMode="gray">
          <a:xfrm>
            <a:off x="200759" y="6305551"/>
            <a:ext cx="8302869" cy="32861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0" rIns="0" bIns="0" anchor="b"/>
          <a:lstStyle/>
          <a:p>
            <a:pPr algn="l">
              <a:lnSpc>
                <a:spcPct val="90000"/>
              </a:lnSpc>
            </a:pPr>
            <a:r>
              <a:rPr lang="en-US" sz="800">
                <a:latin typeface="Arial" pitchFamily="34" charset="0"/>
                <a:cs typeface="Arial" pitchFamily="34" charset="0"/>
              </a:rPr>
              <a:t>Source: "Who does what?" ("Qui fait quoi?")</a:t>
            </a:r>
          </a:p>
        </p:txBody>
      </p:sp>
      <p:sp>
        <p:nvSpPr>
          <p:cNvPr id="943177" name="Rectangle 73"/>
          <p:cNvSpPr>
            <a:spLocks noChangeArrowheads="1"/>
          </p:cNvSpPr>
          <p:nvPr>
            <p:custDataLst>
              <p:tags r:id="rId65"/>
            </p:custDataLst>
          </p:nvPr>
        </p:nvSpPr>
        <p:spPr bwMode="gray">
          <a:xfrm>
            <a:off x="7183316" y="146050"/>
            <a:ext cx="1756997" cy="687388"/>
          </a:xfrm>
          <a:prstGeom prst="rect">
            <a:avLst/>
          </a:prstGeom>
          <a:solidFill>
            <a:srgbClr val="E2E2E2"/>
          </a:solidFill>
          <a:ln w="12700">
            <a:solidFill>
              <a:srgbClr val="E2E2E2"/>
            </a:solidFill>
            <a:miter lim="800000"/>
            <a:headEnd/>
            <a:tailEnd type="none" w="med" len="lg"/>
          </a:ln>
          <a:effectLst/>
        </p:spPr>
        <p:txBody>
          <a:bodyPr lIns="0" tIns="0" rIns="0" bIns="0" anchor="ctr"/>
          <a:lstStyle/>
          <a:p>
            <a:r>
              <a:rPr lang="en-US" sz="2000"/>
              <a:t>Renewables</a:t>
            </a:r>
          </a:p>
        </p:txBody>
      </p:sp>
      <p:grpSp>
        <p:nvGrpSpPr>
          <p:cNvPr id="4" name="Group 74"/>
          <p:cNvGrpSpPr>
            <a:grpSpLocks/>
          </p:cNvGrpSpPr>
          <p:nvPr/>
        </p:nvGrpSpPr>
        <p:grpSpPr bwMode="auto">
          <a:xfrm>
            <a:off x="4887058" y="1139826"/>
            <a:ext cx="3877408" cy="5103813"/>
            <a:chOff x="3335" y="718"/>
            <a:chExt cx="2646" cy="3119"/>
          </a:xfrm>
        </p:grpSpPr>
        <p:grpSp>
          <p:nvGrpSpPr>
            <p:cNvPr id="5" name="Group 75"/>
            <p:cNvGrpSpPr>
              <a:grpSpLocks/>
            </p:cNvGrpSpPr>
            <p:nvPr/>
          </p:nvGrpSpPr>
          <p:grpSpPr bwMode="auto">
            <a:xfrm>
              <a:off x="3335" y="718"/>
              <a:ext cx="972" cy="3119"/>
              <a:chOff x="3335" y="718"/>
              <a:chExt cx="972" cy="3119"/>
            </a:xfrm>
          </p:grpSpPr>
          <p:sp>
            <p:nvSpPr>
              <p:cNvPr id="943180" name="Line 76"/>
              <p:cNvSpPr>
                <a:spLocks noChangeShapeType="1"/>
              </p:cNvSpPr>
              <p:nvPr/>
            </p:nvSpPr>
            <p:spPr bwMode="gray">
              <a:xfrm flipV="1">
                <a:off x="3335" y="718"/>
                <a:ext cx="972" cy="654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3181" name="Line 77"/>
              <p:cNvSpPr>
                <a:spLocks noChangeShapeType="1"/>
              </p:cNvSpPr>
              <p:nvPr/>
            </p:nvSpPr>
            <p:spPr bwMode="gray">
              <a:xfrm>
                <a:off x="3335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6" name="Group 78"/>
            <p:cNvGrpSpPr>
              <a:grpSpLocks/>
            </p:cNvGrpSpPr>
            <p:nvPr/>
          </p:nvGrpSpPr>
          <p:grpSpPr bwMode="auto">
            <a:xfrm>
              <a:off x="3628" y="718"/>
              <a:ext cx="972" cy="3119"/>
              <a:chOff x="3628" y="718"/>
              <a:chExt cx="972" cy="3119"/>
            </a:xfrm>
          </p:grpSpPr>
          <p:sp>
            <p:nvSpPr>
              <p:cNvPr id="943183" name="Line 79"/>
              <p:cNvSpPr>
                <a:spLocks noChangeShapeType="1"/>
              </p:cNvSpPr>
              <p:nvPr/>
            </p:nvSpPr>
            <p:spPr bwMode="gray">
              <a:xfrm flipV="1">
                <a:off x="3628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3184" name="Line 80"/>
              <p:cNvSpPr>
                <a:spLocks noChangeShapeType="1"/>
              </p:cNvSpPr>
              <p:nvPr/>
            </p:nvSpPr>
            <p:spPr bwMode="gray">
              <a:xfrm>
                <a:off x="3628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7" name="Group 81"/>
            <p:cNvGrpSpPr>
              <a:grpSpLocks/>
            </p:cNvGrpSpPr>
            <p:nvPr/>
          </p:nvGrpSpPr>
          <p:grpSpPr bwMode="auto">
            <a:xfrm>
              <a:off x="3985" y="718"/>
              <a:ext cx="972" cy="3119"/>
              <a:chOff x="3985" y="718"/>
              <a:chExt cx="972" cy="3119"/>
            </a:xfrm>
          </p:grpSpPr>
          <p:sp>
            <p:nvSpPr>
              <p:cNvPr id="943186" name="Line 82"/>
              <p:cNvSpPr>
                <a:spLocks noChangeShapeType="1"/>
              </p:cNvSpPr>
              <p:nvPr/>
            </p:nvSpPr>
            <p:spPr bwMode="gray">
              <a:xfrm flipV="1">
                <a:off x="3985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3187" name="Line 83"/>
              <p:cNvSpPr>
                <a:spLocks noChangeShapeType="1"/>
              </p:cNvSpPr>
              <p:nvPr/>
            </p:nvSpPr>
            <p:spPr bwMode="gray">
              <a:xfrm>
                <a:off x="3985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8" name="Group 84"/>
            <p:cNvGrpSpPr>
              <a:grpSpLocks/>
            </p:cNvGrpSpPr>
            <p:nvPr/>
          </p:nvGrpSpPr>
          <p:grpSpPr bwMode="auto">
            <a:xfrm>
              <a:off x="4378" y="718"/>
              <a:ext cx="972" cy="3119"/>
              <a:chOff x="4378" y="718"/>
              <a:chExt cx="972" cy="3119"/>
            </a:xfrm>
          </p:grpSpPr>
          <p:sp>
            <p:nvSpPr>
              <p:cNvPr id="943189" name="Line 85"/>
              <p:cNvSpPr>
                <a:spLocks noChangeShapeType="1"/>
              </p:cNvSpPr>
              <p:nvPr/>
            </p:nvSpPr>
            <p:spPr bwMode="gray">
              <a:xfrm flipV="1">
                <a:off x="4378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3190" name="Line 86"/>
              <p:cNvSpPr>
                <a:spLocks noChangeShapeType="1"/>
              </p:cNvSpPr>
              <p:nvPr/>
            </p:nvSpPr>
            <p:spPr bwMode="gray">
              <a:xfrm>
                <a:off x="4378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9" name="Group 87"/>
            <p:cNvGrpSpPr>
              <a:grpSpLocks/>
            </p:cNvGrpSpPr>
            <p:nvPr/>
          </p:nvGrpSpPr>
          <p:grpSpPr bwMode="auto">
            <a:xfrm>
              <a:off x="4689" y="718"/>
              <a:ext cx="972" cy="3119"/>
              <a:chOff x="4689" y="718"/>
              <a:chExt cx="972" cy="3119"/>
            </a:xfrm>
          </p:grpSpPr>
          <p:sp>
            <p:nvSpPr>
              <p:cNvPr id="943192" name="Line 88"/>
              <p:cNvSpPr>
                <a:spLocks noChangeShapeType="1"/>
              </p:cNvSpPr>
              <p:nvPr/>
            </p:nvSpPr>
            <p:spPr bwMode="gray">
              <a:xfrm flipV="1">
                <a:off x="4689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3193" name="Line 89"/>
              <p:cNvSpPr>
                <a:spLocks noChangeShapeType="1"/>
              </p:cNvSpPr>
              <p:nvPr/>
            </p:nvSpPr>
            <p:spPr bwMode="gray">
              <a:xfrm>
                <a:off x="4689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10" name="Group 90"/>
            <p:cNvGrpSpPr>
              <a:grpSpLocks/>
            </p:cNvGrpSpPr>
            <p:nvPr/>
          </p:nvGrpSpPr>
          <p:grpSpPr bwMode="auto">
            <a:xfrm>
              <a:off x="5009" y="718"/>
              <a:ext cx="972" cy="3119"/>
              <a:chOff x="5009" y="718"/>
              <a:chExt cx="972" cy="3119"/>
            </a:xfrm>
          </p:grpSpPr>
          <p:sp>
            <p:nvSpPr>
              <p:cNvPr id="943195" name="Line 91"/>
              <p:cNvSpPr>
                <a:spLocks noChangeShapeType="1"/>
              </p:cNvSpPr>
              <p:nvPr/>
            </p:nvSpPr>
            <p:spPr bwMode="gray">
              <a:xfrm flipV="1">
                <a:off x="5009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3196" name="Line 92"/>
              <p:cNvSpPr>
                <a:spLocks noChangeShapeType="1"/>
              </p:cNvSpPr>
              <p:nvPr/>
            </p:nvSpPr>
            <p:spPr bwMode="gray">
              <a:xfrm>
                <a:off x="5009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2C601-ACEA-4850-A97A-7FB58BBB278C}" type="slidenum">
              <a:rPr lang="en-US"/>
              <a:pPr/>
              <a:t>3</a:t>
            </a:fld>
            <a:endParaRPr lang="en-US"/>
          </a:p>
        </p:txBody>
      </p:sp>
      <p:sp>
        <p:nvSpPr>
          <p:cNvPr id="945154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322385" y="2219326"/>
            <a:ext cx="8390792" cy="498475"/>
          </a:xfrm>
          <a:prstGeom prst="rect">
            <a:avLst/>
          </a:prstGeom>
          <a:solidFill>
            <a:srgbClr val="E2E2E2"/>
          </a:solidFill>
          <a:ln w="12700">
            <a:noFill/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55" name="Line 3"/>
          <p:cNvSpPr>
            <a:spLocks noChangeShapeType="1"/>
          </p:cNvSpPr>
          <p:nvPr>
            <p:custDataLst>
              <p:tags r:id="rId3"/>
            </p:custDataLst>
          </p:nvPr>
        </p:nvSpPr>
        <p:spPr bwMode="gray">
          <a:xfrm>
            <a:off x="350227" y="4456113"/>
            <a:ext cx="8362950" cy="0"/>
          </a:xfrm>
          <a:prstGeom prst="line">
            <a:avLst/>
          </a:prstGeom>
          <a:noFill/>
          <a:ln w="3175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56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656992" y="1801813"/>
            <a:ext cx="4040066" cy="3667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91440" rIns="0" bIns="91440" anchor="b"/>
          <a:lstStyle/>
          <a:p>
            <a:endParaRPr lang="fr-FR" sz="1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45157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32643" y="1801813"/>
            <a:ext cx="4144108" cy="3667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91440" rIns="0" bIns="91440" anchor="b"/>
          <a:lstStyle/>
          <a:p>
            <a:r>
              <a:rPr lang="fr-FR" sz="1000" b="1">
                <a:latin typeface="Arial" pitchFamily="34" charset="0"/>
                <a:cs typeface="Arial" pitchFamily="34" charset="0"/>
              </a:rPr>
              <a:t>Activité</a:t>
            </a:r>
          </a:p>
        </p:txBody>
      </p:sp>
      <p:sp>
        <p:nvSpPr>
          <p:cNvPr id="945158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20566" y="2166939"/>
            <a:ext cx="4056185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126000" tIns="91440" rIns="0" bIns="91440"/>
          <a:lstStyle/>
          <a:p>
            <a:pPr algn="l"/>
            <a:r>
              <a:rPr lang="fr-FR" sz="1000" b="1">
                <a:cs typeface="Arial" pitchFamily="34" charset="0"/>
              </a:rPr>
              <a:t>Etape 2 :  </a:t>
            </a:r>
          </a:p>
          <a:p>
            <a:pPr algn="l"/>
            <a:r>
              <a:rPr lang="fr-FR" sz="1000" b="1">
                <a:ea typeface="Arial (W1)" charset="0"/>
                <a:cs typeface="Arial" pitchFamily="34" charset="0"/>
              </a:rPr>
              <a:t>Construction du parc éolien et préparation des documents et contrats nécessaires a la maintenance et a l’exploitation du parc éolien</a:t>
            </a:r>
          </a:p>
          <a:p>
            <a:pPr algn="l"/>
            <a:endParaRPr lang="fr-FR" sz="1000" b="1">
              <a:ea typeface="Arial (W1)" charset="0"/>
              <a:cs typeface="Arial" pitchFamily="34" charset="0"/>
            </a:endParaRPr>
          </a:p>
          <a:p>
            <a:pPr algn="l"/>
            <a:r>
              <a:rPr lang="fr-FR" sz="1000" b="1">
                <a:ea typeface="Arial (W1)" charset="0"/>
                <a:cs typeface="Arial" pitchFamily="34" charset="0"/>
              </a:rPr>
              <a:t>Passation des contrats en vue de la réalisation du parc éolien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consultation, en liaison avec le Service des Achats, des entreprises et la sélection du constructeur soit pour le clé en main soit pour l'installation décomposée en deux lots : aérogénérateurs et infrastructures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consultation des entreprises pour les travaux qui incombent au Maître d'Ouvrage (mission de contrôle, mission SPS, géomètre, état des lieux par huissier, etc….)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Réception des offres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Validation des contrats EPC et O&amp;M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Mise en œuvre de la signature des contrats</a:t>
            </a:r>
            <a:r>
              <a:rPr lang="fr-FR" sz="1000" b="1">
                <a:ea typeface="Arial (W1)" charset="0"/>
                <a:cs typeface="Arial" pitchFamily="34" charset="0"/>
              </a:rPr>
              <a:t>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endParaRPr lang="fr-FR" sz="1000" b="1">
              <a:ea typeface="Arial (W1)" charset="0"/>
              <a:cs typeface="Arial" pitchFamily="34" charset="0"/>
            </a:endParaRPr>
          </a:p>
          <a:p>
            <a:pPr algn="l">
              <a:buClr>
                <a:schemeClr val="bg2"/>
              </a:buClr>
              <a:buFont typeface="Wingdings" pitchFamily="2" charset="2"/>
              <a:buNone/>
            </a:pPr>
            <a:r>
              <a:rPr lang="fr-FR" sz="1000" b="1">
                <a:solidFill>
                  <a:srgbClr val="000000"/>
                </a:solidFill>
                <a:ea typeface="Arial (W1)" charset="0"/>
                <a:cs typeface="Arial" pitchFamily="34" charset="0"/>
              </a:rPr>
              <a:t>Passation des contrats et conventions nécessaires en vue de l’exploitation du parc éolien</a:t>
            </a:r>
            <a:r>
              <a:rPr lang="fr-FR" sz="1000" b="1">
                <a:ea typeface="Arial (W1)" charset="0"/>
                <a:cs typeface="Arial" pitchFamily="34" charset="0"/>
              </a:rPr>
              <a:t>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Contrat d'exploitation et de maintenance  (pour mémoire, ce contrat est négocié au moment de l'achat du clé en main ou des aérogénérateurs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convention de raccordement avec RTE et le suivi de la réalisation de la liaison poste source avec le PdL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convention d’achat pour la période d’essai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convention d’exploitation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Le lancement de la convention d’achat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endParaRPr lang="fr-FR" sz="1000">
              <a:ea typeface="Arial (W1)" charset="0"/>
              <a:cs typeface="Arial" pitchFamily="34" charset="0"/>
            </a:endParaRP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endParaRPr lang="fr-FR" sz="1000" b="1">
              <a:ea typeface="Arial (W1)" charset="0"/>
              <a:cs typeface="Arial" pitchFamily="34" charset="0"/>
            </a:endParaRPr>
          </a:p>
        </p:txBody>
      </p:sp>
      <p:sp>
        <p:nvSpPr>
          <p:cNvPr id="945159" name="Oval 7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332643" y="2228851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945160" name="Oval 8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32643" y="2824164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2.1</a:t>
            </a:r>
          </a:p>
        </p:txBody>
      </p:sp>
      <p:sp>
        <p:nvSpPr>
          <p:cNvPr id="945161" name="Oval 9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332643" y="4524376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2.2</a:t>
            </a:r>
          </a:p>
        </p:txBody>
      </p:sp>
      <p:sp>
        <p:nvSpPr>
          <p:cNvPr id="945162" name="Freeform 10"/>
          <p:cNvSpPr>
            <a:spLocks/>
          </p:cNvSpPr>
          <p:nvPr>
            <p:custDataLst>
              <p:tags r:id="rId10"/>
            </p:custDataLst>
          </p:nvPr>
        </p:nvSpPr>
        <p:spPr bwMode="gray">
          <a:xfrm>
            <a:off x="5059973" y="306863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63" name="Oval 1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6139962" y="30861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64" name="Line 12"/>
          <p:cNvSpPr>
            <a:spLocks noChangeShapeType="1"/>
          </p:cNvSpPr>
          <p:nvPr>
            <p:custDataLst>
              <p:tags r:id="rId12"/>
            </p:custDataLst>
          </p:nvPr>
        </p:nvSpPr>
        <p:spPr bwMode="gray">
          <a:xfrm>
            <a:off x="656493" y="3479800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65" name="Line 13"/>
          <p:cNvSpPr>
            <a:spLocks noChangeShapeType="1"/>
          </p:cNvSpPr>
          <p:nvPr>
            <p:custDataLst>
              <p:tags r:id="rId13"/>
            </p:custDataLst>
          </p:nvPr>
        </p:nvSpPr>
        <p:spPr bwMode="gray">
          <a:xfrm>
            <a:off x="656493" y="3930650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66" name="Line 14"/>
          <p:cNvSpPr>
            <a:spLocks noChangeShapeType="1"/>
          </p:cNvSpPr>
          <p:nvPr>
            <p:custDataLst>
              <p:tags r:id="rId14"/>
            </p:custDataLst>
          </p:nvPr>
        </p:nvSpPr>
        <p:spPr bwMode="gray">
          <a:xfrm>
            <a:off x="656493" y="4070350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67" name="Line 15"/>
          <p:cNvSpPr>
            <a:spLocks noChangeShapeType="1"/>
          </p:cNvSpPr>
          <p:nvPr>
            <p:custDataLst>
              <p:tags r:id="rId15"/>
            </p:custDataLst>
          </p:nvPr>
        </p:nvSpPr>
        <p:spPr bwMode="gray">
          <a:xfrm>
            <a:off x="656493" y="423386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68" name="Line 16"/>
          <p:cNvSpPr>
            <a:spLocks noChangeShapeType="1"/>
          </p:cNvSpPr>
          <p:nvPr>
            <p:custDataLst>
              <p:tags r:id="rId16"/>
            </p:custDataLst>
          </p:nvPr>
        </p:nvSpPr>
        <p:spPr bwMode="gray">
          <a:xfrm>
            <a:off x="656493" y="5149850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69" name="Line 17"/>
          <p:cNvSpPr>
            <a:spLocks noChangeShapeType="1"/>
          </p:cNvSpPr>
          <p:nvPr>
            <p:custDataLst>
              <p:tags r:id="rId17"/>
            </p:custDataLst>
          </p:nvPr>
        </p:nvSpPr>
        <p:spPr bwMode="gray">
          <a:xfrm>
            <a:off x="656493" y="5441950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70" name="Line 18"/>
          <p:cNvSpPr>
            <a:spLocks noChangeShapeType="1"/>
          </p:cNvSpPr>
          <p:nvPr>
            <p:custDataLst>
              <p:tags r:id="rId18"/>
            </p:custDataLst>
          </p:nvPr>
        </p:nvSpPr>
        <p:spPr bwMode="gray">
          <a:xfrm>
            <a:off x="656493" y="5614988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71" name="Line 19"/>
          <p:cNvSpPr>
            <a:spLocks noChangeShapeType="1"/>
          </p:cNvSpPr>
          <p:nvPr>
            <p:custDataLst>
              <p:tags r:id="rId19"/>
            </p:custDataLst>
          </p:nvPr>
        </p:nvSpPr>
        <p:spPr bwMode="gray">
          <a:xfrm>
            <a:off x="656493" y="5761038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72" name="Line 20"/>
          <p:cNvSpPr>
            <a:spLocks noChangeShapeType="1"/>
          </p:cNvSpPr>
          <p:nvPr>
            <p:custDataLst>
              <p:tags r:id="rId20"/>
            </p:custDataLst>
          </p:nvPr>
        </p:nvSpPr>
        <p:spPr bwMode="gray">
          <a:xfrm>
            <a:off x="656493" y="5921375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73" name="Freeform 21"/>
          <p:cNvSpPr>
            <a:spLocks/>
          </p:cNvSpPr>
          <p:nvPr>
            <p:custDataLst>
              <p:tags r:id="rId21"/>
            </p:custDataLst>
          </p:nvPr>
        </p:nvSpPr>
        <p:spPr bwMode="gray">
          <a:xfrm>
            <a:off x="5059973" y="364966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74" name="Oval 22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6139962" y="36671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75" name="Freeform 23"/>
          <p:cNvSpPr>
            <a:spLocks/>
          </p:cNvSpPr>
          <p:nvPr>
            <p:custDataLst>
              <p:tags r:id="rId23"/>
            </p:custDataLst>
          </p:nvPr>
        </p:nvSpPr>
        <p:spPr bwMode="gray">
          <a:xfrm>
            <a:off x="5059973" y="394652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76" name="Oval 24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6139962" y="3963988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77" name="Oval 25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6641124" y="41116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78" name="Oval 26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7098324" y="41116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79" name="Freeform 27"/>
          <p:cNvSpPr>
            <a:spLocks/>
          </p:cNvSpPr>
          <p:nvPr>
            <p:custDataLst>
              <p:tags r:id="rId27"/>
            </p:custDataLst>
          </p:nvPr>
        </p:nvSpPr>
        <p:spPr bwMode="gray">
          <a:xfrm>
            <a:off x="5059973" y="409416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80" name="Oval 28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5578720" y="41116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81" name="Oval 29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6641124" y="42894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82" name="Freeform 30"/>
          <p:cNvSpPr>
            <a:spLocks/>
          </p:cNvSpPr>
          <p:nvPr>
            <p:custDataLst>
              <p:tags r:id="rId30"/>
            </p:custDataLst>
          </p:nvPr>
        </p:nvSpPr>
        <p:spPr bwMode="gray">
          <a:xfrm>
            <a:off x="5059973" y="427196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83" name="Freeform 31"/>
          <p:cNvSpPr>
            <a:spLocks/>
          </p:cNvSpPr>
          <p:nvPr>
            <p:custDataLst>
              <p:tags r:id="rId31"/>
            </p:custDataLst>
          </p:nvPr>
        </p:nvSpPr>
        <p:spPr bwMode="gray">
          <a:xfrm>
            <a:off x="5059973" y="488473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84" name="Oval 32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5578720" y="49022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85" name="Freeform 33"/>
          <p:cNvSpPr>
            <a:spLocks/>
          </p:cNvSpPr>
          <p:nvPr>
            <p:custDataLst>
              <p:tags r:id="rId33"/>
            </p:custDataLst>
          </p:nvPr>
        </p:nvSpPr>
        <p:spPr bwMode="gray">
          <a:xfrm>
            <a:off x="5059973" y="523875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86" name="Oval 34"/>
          <p:cNvSpPr>
            <a:spLocks noChangeArrowheads="1"/>
          </p:cNvSpPr>
          <p:nvPr>
            <p:custDataLst>
              <p:tags r:id="rId34"/>
            </p:custDataLst>
          </p:nvPr>
        </p:nvSpPr>
        <p:spPr bwMode="gray">
          <a:xfrm>
            <a:off x="5578720" y="52562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87" name="Oval 35"/>
          <p:cNvSpPr>
            <a:spLocks noChangeArrowheads="1"/>
          </p:cNvSpPr>
          <p:nvPr>
            <p:custDataLst>
              <p:tags r:id="rId35"/>
            </p:custDataLst>
          </p:nvPr>
        </p:nvSpPr>
        <p:spPr bwMode="gray">
          <a:xfrm>
            <a:off x="7687408" y="52562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88" name="Freeform 36"/>
          <p:cNvSpPr>
            <a:spLocks/>
          </p:cNvSpPr>
          <p:nvPr>
            <p:custDataLst>
              <p:tags r:id="rId36"/>
            </p:custDataLst>
          </p:nvPr>
        </p:nvSpPr>
        <p:spPr bwMode="gray">
          <a:xfrm>
            <a:off x="5059973" y="547528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89" name="Oval 37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5578720" y="549275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90" name="Oval 38"/>
          <p:cNvSpPr>
            <a:spLocks noChangeArrowheads="1"/>
          </p:cNvSpPr>
          <p:nvPr>
            <p:custDataLst>
              <p:tags r:id="rId38"/>
            </p:custDataLst>
          </p:nvPr>
        </p:nvSpPr>
        <p:spPr bwMode="gray">
          <a:xfrm>
            <a:off x="7687408" y="549275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91" name="Freeform 39"/>
          <p:cNvSpPr>
            <a:spLocks/>
          </p:cNvSpPr>
          <p:nvPr>
            <p:custDataLst>
              <p:tags r:id="rId39"/>
            </p:custDataLst>
          </p:nvPr>
        </p:nvSpPr>
        <p:spPr bwMode="gray">
          <a:xfrm>
            <a:off x="5059973" y="563086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92" name="Oval 40"/>
          <p:cNvSpPr>
            <a:spLocks noChangeArrowheads="1"/>
          </p:cNvSpPr>
          <p:nvPr>
            <p:custDataLst>
              <p:tags r:id="rId40"/>
            </p:custDataLst>
          </p:nvPr>
        </p:nvSpPr>
        <p:spPr bwMode="gray">
          <a:xfrm>
            <a:off x="5578720" y="56483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93" name="Oval 41"/>
          <p:cNvSpPr>
            <a:spLocks noChangeArrowheads="1"/>
          </p:cNvSpPr>
          <p:nvPr>
            <p:custDataLst>
              <p:tags r:id="rId41"/>
            </p:custDataLst>
          </p:nvPr>
        </p:nvSpPr>
        <p:spPr bwMode="gray">
          <a:xfrm>
            <a:off x="7687408" y="56483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94" name="Freeform 42"/>
          <p:cNvSpPr>
            <a:spLocks/>
          </p:cNvSpPr>
          <p:nvPr>
            <p:custDataLst>
              <p:tags r:id="rId42"/>
            </p:custDataLst>
          </p:nvPr>
        </p:nvSpPr>
        <p:spPr bwMode="gray">
          <a:xfrm>
            <a:off x="5059973" y="578485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5195" name="Oval 43"/>
          <p:cNvSpPr>
            <a:spLocks noChangeArrowheads="1"/>
          </p:cNvSpPr>
          <p:nvPr>
            <p:custDataLst>
              <p:tags r:id="rId43"/>
            </p:custDataLst>
          </p:nvPr>
        </p:nvSpPr>
        <p:spPr bwMode="gray">
          <a:xfrm>
            <a:off x="5578720" y="58039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5196" name="Oval 44"/>
          <p:cNvSpPr>
            <a:spLocks noChangeArrowheads="1"/>
          </p:cNvSpPr>
          <p:nvPr>
            <p:custDataLst>
              <p:tags r:id="rId44"/>
            </p:custDataLst>
          </p:nvPr>
        </p:nvSpPr>
        <p:spPr bwMode="gray">
          <a:xfrm>
            <a:off x="7687408" y="58039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graphicFrame>
        <p:nvGraphicFramePr>
          <p:cNvPr id="945197" name="Rectangle 45" hidden="1"/>
          <p:cNvGraphicFramePr>
            <a:graphicFrameLocks/>
          </p:cNvGraphicFramePr>
          <p:nvPr/>
        </p:nvGraphicFramePr>
        <p:xfrm>
          <a:off x="0" y="0"/>
          <a:ext cx="146538" cy="158750"/>
        </p:xfrm>
        <a:graphic>
          <a:graphicData uri="http://schemas.openxmlformats.org/presentationml/2006/ole">
            <p:oleObj spid="_x0000_s3074" r:id="rId59" imgW="0" imgH="0" progId="TCLayout.ActiveDocument.1">
              <p:embed/>
            </p:oleObj>
          </a:graphicData>
        </a:graphic>
      </p:graphicFrame>
      <p:sp>
        <p:nvSpPr>
          <p:cNvPr id="945198" name="Rectangle 46"/>
          <p:cNvSpPr>
            <a:spLocks noChangeArrowheads="1"/>
          </p:cNvSpPr>
          <p:nvPr>
            <p:custDataLst>
              <p:tags r:id="rId45"/>
            </p:custDataLst>
          </p:nvPr>
        </p:nvSpPr>
        <p:spPr bwMode="gray">
          <a:xfrm rot="-1884440">
            <a:off x="4728797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Développement</a:t>
            </a:r>
          </a:p>
        </p:txBody>
      </p:sp>
      <p:sp>
        <p:nvSpPr>
          <p:cNvPr id="945199" name="Rectangle 47"/>
          <p:cNvSpPr>
            <a:spLocks noChangeArrowheads="1"/>
          </p:cNvSpPr>
          <p:nvPr>
            <p:custDataLst>
              <p:tags r:id="rId46"/>
            </p:custDataLst>
          </p:nvPr>
        </p:nvSpPr>
        <p:spPr bwMode="gray">
          <a:xfrm rot="-1884440">
            <a:off x="5234354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Ingénierie</a:t>
            </a:r>
          </a:p>
        </p:txBody>
      </p:sp>
      <p:sp>
        <p:nvSpPr>
          <p:cNvPr id="945200" name="Rectangle 48"/>
          <p:cNvSpPr>
            <a:spLocks noChangeArrowheads="1"/>
          </p:cNvSpPr>
          <p:nvPr>
            <p:custDataLst>
              <p:tags r:id="rId47"/>
            </p:custDataLst>
          </p:nvPr>
        </p:nvSpPr>
        <p:spPr bwMode="gray">
          <a:xfrm rot="-1884440">
            <a:off x="5739912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 Direction de l’Exploitation</a:t>
            </a:r>
          </a:p>
        </p:txBody>
      </p:sp>
      <p:sp>
        <p:nvSpPr>
          <p:cNvPr id="945201" name="Rectangle 49"/>
          <p:cNvSpPr>
            <a:spLocks noChangeArrowheads="1"/>
          </p:cNvSpPr>
          <p:nvPr>
            <p:custDataLst>
              <p:tags r:id="rId48"/>
            </p:custDataLst>
          </p:nvPr>
        </p:nvSpPr>
        <p:spPr bwMode="gray">
          <a:xfrm rot="-1884440">
            <a:off x="6751028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Juridique</a:t>
            </a:r>
          </a:p>
        </p:txBody>
      </p:sp>
      <p:sp>
        <p:nvSpPr>
          <p:cNvPr id="945202" name="Rectangle 50"/>
          <p:cNvSpPr>
            <a:spLocks noChangeArrowheads="1"/>
          </p:cNvSpPr>
          <p:nvPr>
            <p:custDataLst>
              <p:tags r:id="rId49"/>
            </p:custDataLst>
          </p:nvPr>
        </p:nvSpPr>
        <p:spPr bwMode="gray">
          <a:xfrm rot="-1884440">
            <a:off x="7256585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Financière</a:t>
            </a:r>
          </a:p>
        </p:txBody>
      </p:sp>
      <p:sp>
        <p:nvSpPr>
          <p:cNvPr id="945203" name="Rectangle 51"/>
          <p:cNvSpPr>
            <a:spLocks noChangeArrowheads="1"/>
          </p:cNvSpPr>
          <p:nvPr>
            <p:custDataLst>
              <p:tags r:id="rId50"/>
            </p:custDataLst>
          </p:nvPr>
        </p:nvSpPr>
        <p:spPr bwMode="gray">
          <a:xfrm rot="-1884440">
            <a:off x="7762143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Commerciale </a:t>
            </a:r>
          </a:p>
          <a:p>
            <a:pPr algn="l"/>
            <a:r>
              <a:rPr lang="fr-FR" sz="1000">
                <a:cs typeface="Arial" pitchFamily="34" charset="0"/>
              </a:rPr>
              <a:t>et de Gestion de l’Energie</a:t>
            </a:r>
          </a:p>
        </p:txBody>
      </p:sp>
      <p:sp>
        <p:nvSpPr>
          <p:cNvPr id="945204" name="Rectangle 52"/>
          <p:cNvSpPr>
            <a:spLocks noChangeArrowheads="1"/>
          </p:cNvSpPr>
          <p:nvPr>
            <p:custDataLst>
              <p:tags r:id="rId51"/>
            </p:custDataLst>
          </p:nvPr>
        </p:nvSpPr>
        <p:spPr bwMode="gray">
          <a:xfrm rot="-1884440">
            <a:off x="6245469" y="1471614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des Moyens</a:t>
            </a:r>
          </a:p>
        </p:txBody>
      </p:sp>
      <p:sp>
        <p:nvSpPr>
          <p:cNvPr id="945205" name="Rectangle 53"/>
          <p:cNvSpPr>
            <a:spLocks noGrp="1" noChangeArrowheads="1"/>
          </p:cNvSpPr>
          <p:nvPr>
            <p:ph type="title"/>
            <p:custDataLst>
              <p:tags r:id="rId52"/>
            </p:custDataLst>
          </p:nvPr>
        </p:nvSpPr>
        <p:spPr>
          <a:xfrm>
            <a:off x="332643" y="971550"/>
            <a:ext cx="7924800" cy="533400"/>
          </a:xfrm>
          <a:noFill/>
          <a:ln/>
        </p:spPr>
        <p:txBody>
          <a:bodyPr>
            <a:normAutofit fontScale="90000"/>
          </a:bodyPr>
          <a:lstStyle/>
          <a:p>
            <a:r>
              <a:rPr lang="fr-FR"/>
              <a:t>Responsibilities for the development </a:t>
            </a:r>
            <a:br>
              <a:rPr lang="fr-FR"/>
            </a:br>
            <a:r>
              <a:rPr lang="fr-FR"/>
              <a:t>of a new project (3/4)</a:t>
            </a:r>
          </a:p>
        </p:txBody>
      </p:sp>
      <p:grpSp>
        <p:nvGrpSpPr>
          <p:cNvPr id="2" name="Group 54"/>
          <p:cNvGrpSpPr>
            <a:grpSpLocks/>
          </p:cNvGrpSpPr>
          <p:nvPr>
            <p:custDataLst>
              <p:tags r:id="rId53"/>
            </p:custDataLst>
          </p:nvPr>
        </p:nvGrpSpPr>
        <p:grpSpPr bwMode="auto">
          <a:xfrm>
            <a:off x="322385" y="6257925"/>
            <a:ext cx="8393723" cy="171450"/>
            <a:chOff x="220" y="3915"/>
            <a:chExt cx="5728" cy="108"/>
          </a:xfrm>
        </p:grpSpPr>
        <p:grpSp>
          <p:nvGrpSpPr>
            <p:cNvPr id="3" name="Group 55"/>
            <p:cNvGrpSpPr>
              <a:grpSpLocks/>
            </p:cNvGrpSpPr>
            <p:nvPr/>
          </p:nvGrpSpPr>
          <p:grpSpPr bwMode="auto">
            <a:xfrm>
              <a:off x="409" y="3933"/>
              <a:ext cx="5350" cy="72"/>
              <a:chOff x="404" y="3933"/>
              <a:chExt cx="5350" cy="72"/>
            </a:xfrm>
          </p:grpSpPr>
          <p:sp>
            <p:nvSpPr>
              <p:cNvPr id="945208" name="Freeform 56"/>
              <p:cNvSpPr>
                <a:spLocks/>
              </p:cNvSpPr>
              <p:nvPr>
                <p:custDataLst>
                  <p:tags r:id="rId55"/>
                </p:custDataLst>
              </p:nvPr>
            </p:nvSpPr>
            <p:spPr bwMode="gray">
              <a:xfrm>
                <a:off x="404" y="3933"/>
                <a:ext cx="56" cy="72"/>
              </a:xfrm>
              <a:custGeom>
                <a:avLst/>
                <a:gdLst/>
                <a:ahLst/>
                <a:cxnLst>
                  <a:cxn ang="0">
                    <a:pos x="8" y="363"/>
                  </a:cxn>
                  <a:cxn ang="0">
                    <a:pos x="127" y="208"/>
                  </a:cxn>
                  <a:cxn ang="0">
                    <a:pos x="84" y="33"/>
                  </a:cxn>
                  <a:cxn ang="0">
                    <a:pos x="128" y="19"/>
                  </a:cxn>
                  <a:cxn ang="0">
                    <a:pos x="175" y="145"/>
                  </a:cxn>
                  <a:cxn ang="0">
                    <a:pos x="290" y="27"/>
                  </a:cxn>
                  <a:cxn ang="0">
                    <a:pos x="324" y="63"/>
                  </a:cxn>
                  <a:cxn ang="0">
                    <a:pos x="212" y="216"/>
                  </a:cxn>
                  <a:cxn ang="0">
                    <a:pos x="268" y="361"/>
                  </a:cxn>
                  <a:cxn ang="0">
                    <a:pos x="240" y="389"/>
                  </a:cxn>
                  <a:cxn ang="0">
                    <a:pos x="154" y="280"/>
                  </a:cxn>
                  <a:cxn ang="0">
                    <a:pos x="38" y="403"/>
                  </a:cxn>
                  <a:cxn ang="0">
                    <a:pos x="8" y="363"/>
                  </a:cxn>
                </a:cxnLst>
                <a:rect l="0" t="0" r="r" b="b"/>
                <a:pathLst>
                  <a:path w="324" h="403">
                    <a:moveTo>
                      <a:pt x="8" y="363"/>
                    </a:moveTo>
                    <a:cubicBezTo>
                      <a:pt x="8" y="363"/>
                      <a:pt x="49" y="278"/>
                      <a:pt x="127" y="208"/>
                    </a:cubicBezTo>
                    <a:cubicBezTo>
                      <a:pt x="87" y="122"/>
                      <a:pt x="84" y="64"/>
                      <a:pt x="84" y="33"/>
                    </a:cubicBezTo>
                    <a:cubicBezTo>
                      <a:pt x="84" y="2"/>
                      <a:pt x="113" y="0"/>
                      <a:pt x="128" y="19"/>
                    </a:cubicBezTo>
                    <a:cubicBezTo>
                      <a:pt x="128" y="19"/>
                      <a:pt x="141" y="89"/>
                      <a:pt x="175" y="145"/>
                    </a:cubicBezTo>
                    <a:cubicBezTo>
                      <a:pt x="250" y="52"/>
                      <a:pt x="290" y="27"/>
                      <a:pt x="290" y="27"/>
                    </a:cubicBezTo>
                    <a:cubicBezTo>
                      <a:pt x="320" y="35"/>
                      <a:pt x="324" y="63"/>
                      <a:pt x="324" y="63"/>
                    </a:cubicBezTo>
                    <a:cubicBezTo>
                      <a:pt x="311" y="95"/>
                      <a:pt x="259" y="124"/>
                      <a:pt x="212" y="216"/>
                    </a:cubicBezTo>
                    <a:cubicBezTo>
                      <a:pt x="203" y="266"/>
                      <a:pt x="263" y="330"/>
                      <a:pt x="268" y="361"/>
                    </a:cubicBezTo>
                    <a:cubicBezTo>
                      <a:pt x="256" y="377"/>
                      <a:pt x="260" y="377"/>
                      <a:pt x="240" y="389"/>
                    </a:cubicBezTo>
                    <a:cubicBezTo>
                      <a:pt x="240" y="389"/>
                      <a:pt x="188" y="340"/>
                      <a:pt x="154" y="280"/>
                    </a:cubicBezTo>
                    <a:cubicBezTo>
                      <a:pt x="113" y="315"/>
                      <a:pt x="102" y="339"/>
                      <a:pt x="38" y="403"/>
                    </a:cubicBezTo>
                    <a:cubicBezTo>
                      <a:pt x="38" y="403"/>
                      <a:pt x="0" y="401"/>
                      <a:pt x="8" y="363"/>
                    </a:cubicBezTo>
                    <a:close/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5209" name="Oval 57"/>
              <p:cNvSpPr>
                <a:spLocks noChangeArrowheads="1"/>
              </p:cNvSpPr>
              <p:nvPr>
                <p:custDataLst>
                  <p:tags r:id="rId56"/>
                </p:custDataLst>
              </p:nvPr>
            </p:nvSpPr>
            <p:spPr bwMode="gray">
              <a:xfrm>
                <a:off x="2785" y="3944"/>
                <a:ext cx="50" cy="50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bg2"/>
                </a:solidFill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 sz="2000"/>
              </a:p>
            </p:txBody>
          </p:sp>
          <p:sp>
            <p:nvSpPr>
              <p:cNvPr id="945210" name="Text Box 58"/>
              <p:cNvSpPr txBox="1">
                <a:spLocks noChangeArrowheads="1"/>
              </p:cNvSpPr>
              <p:nvPr/>
            </p:nvSpPr>
            <p:spPr bwMode="gray">
              <a:xfrm>
                <a:off x="510" y="3938"/>
                <a:ext cx="1914" cy="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med" len="lg"/>
              </a:ln>
              <a:effectLst/>
            </p:spPr>
            <p:txBody>
              <a:bodyPr lIns="0" tIns="0" rIns="0" bIns="0" anchor="ctr"/>
              <a:lstStyle/>
              <a:p>
                <a:pPr algn="l"/>
                <a:r>
                  <a:rPr lang="fr-FR" sz="900"/>
                  <a:t>Département responsable du suivi et de la réalisation de la tâche </a:t>
                </a:r>
              </a:p>
            </p:txBody>
          </p:sp>
          <p:sp>
            <p:nvSpPr>
              <p:cNvPr id="945211" name="Text Box 59"/>
              <p:cNvSpPr txBox="1">
                <a:spLocks noChangeArrowheads="1"/>
              </p:cNvSpPr>
              <p:nvPr/>
            </p:nvSpPr>
            <p:spPr bwMode="gray">
              <a:xfrm>
                <a:off x="2865" y="3937"/>
                <a:ext cx="2889" cy="6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med" len="lg"/>
              </a:ln>
              <a:effectLst/>
            </p:spPr>
            <p:txBody>
              <a:bodyPr lIns="0" tIns="0" rIns="0" bIns="0" anchor="ctr"/>
              <a:lstStyle/>
              <a:p>
                <a:pPr algn="l"/>
                <a:r>
                  <a:rPr lang="fr-FR" sz="900"/>
                  <a:t>Département concerné doit participer à la réalisation, l’approbation et au contrôle des documents</a:t>
                </a:r>
              </a:p>
            </p:txBody>
          </p:sp>
        </p:grpSp>
        <p:sp>
          <p:nvSpPr>
            <p:cNvPr id="945212" name="Rectangle 60"/>
            <p:cNvSpPr>
              <a:spLocks noChangeArrowheads="1"/>
            </p:cNvSpPr>
            <p:nvPr/>
          </p:nvSpPr>
          <p:spPr bwMode="gray">
            <a:xfrm>
              <a:off x="220" y="3915"/>
              <a:ext cx="5728" cy="108"/>
            </a:xfrm>
            <a:prstGeom prst="rect">
              <a:avLst/>
            </a:prstGeom>
            <a:noFill/>
            <a:ln w="12700">
              <a:solidFill>
                <a:srgbClr val="B4B4B4"/>
              </a:solidFill>
              <a:miter lim="800000"/>
              <a:headEnd/>
              <a:tailEnd type="none" w="med" len="lg"/>
            </a:ln>
            <a:effectLst/>
          </p:spPr>
          <p:txBody>
            <a:bodyPr wrap="none" lIns="0" tIns="0" rIns="0" bIns="0" anchor="ctr"/>
            <a:lstStyle/>
            <a:p>
              <a:endParaRPr lang="fr-FR"/>
            </a:p>
          </p:txBody>
        </p:sp>
      </p:grpSp>
      <p:sp>
        <p:nvSpPr>
          <p:cNvPr id="945213" name="Rectangle 61"/>
          <p:cNvSpPr>
            <a:spLocks noChangeArrowheads="1"/>
          </p:cNvSpPr>
          <p:nvPr/>
        </p:nvSpPr>
        <p:spPr bwMode="gray">
          <a:xfrm>
            <a:off x="200759" y="6305551"/>
            <a:ext cx="8302869" cy="32861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0" rIns="0" bIns="0" anchor="b"/>
          <a:lstStyle/>
          <a:p>
            <a:pPr algn="l">
              <a:lnSpc>
                <a:spcPct val="90000"/>
              </a:lnSpc>
            </a:pPr>
            <a:r>
              <a:rPr lang="en-US" sz="800">
                <a:latin typeface="Arial" pitchFamily="34" charset="0"/>
                <a:cs typeface="Arial" pitchFamily="34" charset="0"/>
              </a:rPr>
              <a:t>Source: "Who does what?" ("Qui fait quoi?")</a:t>
            </a:r>
          </a:p>
        </p:txBody>
      </p:sp>
      <p:sp>
        <p:nvSpPr>
          <p:cNvPr id="945214" name="Rectangle 62"/>
          <p:cNvSpPr>
            <a:spLocks noChangeArrowheads="1"/>
          </p:cNvSpPr>
          <p:nvPr>
            <p:custDataLst>
              <p:tags r:id="rId54"/>
            </p:custDataLst>
          </p:nvPr>
        </p:nvSpPr>
        <p:spPr bwMode="gray">
          <a:xfrm>
            <a:off x="7183316" y="146050"/>
            <a:ext cx="1756997" cy="687388"/>
          </a:xfrm>
          <a:prstGeom prst="rect">
            <a:avLst/>
          </a:prstGeom>
          <a:solidFill>
            <a:srgbClr val="E2E2E2"/>
          </a:solidFill>
          <a:ln w="12700">
            <a:solidFill>
              <a:srgbClr val="E2E2E2"/>
            </a:solidFill>
            <a:miter lim="800000"/>
            <a:headEnd/>
            <a:tailEnd type="none" w="med" len="lg"/>
          </a:ln>
          <a:effectLst/>
        </p:spPr>
        <p:txBody>
          <a:bodyPr lIns="0" tIns="0" rIns="0" bIns="0" anchor="ctr"/>
          <a:lstStyle/>
          <a:p>
            <a:r>
              <a:rPr lang="en-US" sz="2000"/>
              <a:t>Renewables</a:t>
            </a:r>
          </a:p>
        </p:txBody>
      </p: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4887058" y="1139826"/>
            <a:ext cx="3877408" cy="4779963"/>
            <a:chOff x="3335" y="718"/>
            <a:chExt cx="2646" cy="3119"/>
          </a:xfrm>
        </p:grpSpPr>
        <p:grpSp>
          <p:nvGrpSpPr>
            <p:cNvPr id="5" name="Group 64"/>
            <p:cNvGrpSpPr>
              <a:grpSpLocks/>
            </p:cNvGrpSpPr>
            <p:nvPr/>
          </p:nvGrpSpPr>
          <p:grpSpPr bwMode="auto">
            <a:xfrm>
              <a:off x="3335" y="718"/>
              <a:ext cx="972" cy="3119"/>
              <a:chOff x="3335" y="718"/>
              <a:chExt cx="972" cy="3119"/>
            </a:xfrm>
          </p:grpSpPr>
          <p:sp>
            <p:nvSpPr>
              <p:cNvPr id="945217" name="Line 65"/>
              <p:cNvSpPr>
                <a:spLocks noChangeShapeType="1"/>
              </p:cNvSpPr>
              <p:nvPr/>
            </p:nvSpPr>
            <p:spPr bwMode="gray">
              <a:xfrm flipV="1">
                <a:off x="3335" y="718"/>
                <a:ext cx="972" cy="654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5218" name="Line 66"/>
              <p:cNvSpPr>
                <a:spLocks noChangeShapeType="1"/>
              </p:cNvSpPr>
              <p:nvPr/>
            </p:nvSpPr>
            <p:spPr bwMode="gray">
              <a:xfrm>
                <a:off x="3335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6" name="Group 67"/>
            <p:cNvGrpSpPr>
              <a:grpSpLocks/>
            </p:cNvGrpSpPr>
            <p:nvPr/>
          </p:nvGrpSpPr>
          <p:grpSpPr bwMode="auto">
            <a:xfrm>
              <a:off x="3628" y="718"/>
              <a:ext cx="972" cy="3119"/>
              <a:chOff x="3628" y="718"/>
              <a:chExt cx="972" cy="3119"/>
            </a:xfrm>
          </p:grpSpPr>
          <p:sp>
            <p:nvSpPr>
              <p:cNvPr id="945220" name="Line 68"/>
              <p:cNvSpPr>
                <a:spLocks noChangeShapeType="1"/>
              </p:cNvSpPr>
              <p:nvPr/>
            </p:nvSpPr>
            <p:spPr bwMode="gray">
              <a:xfrm flipV="1">
                <a:off x="3628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5221" name="Line 69"/>
              <p:cNvSpPr>
                <a:spLocks noChangeShapeType="1"/>
              </p:cNvSpPr>
              <p:nvPr/>
            </p:nvSpPr>
            <p:spPr bwMode="gray">
              <a:xfrm>
                <a:off x="3628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7" name="Group 70"/>
            <p:cNvGrpSpPr>
              <a:grpSpLocks/>
            </p:cNvGrpSpPr>
            <p:nvPr/>
          </p:nvGrpSpPr>
          <p:grpSpPr bwMode="auto">
            <a:xfrm>
              <a:off x="3985" y="718"/>
              <a:ext cx="972" cy="3119"/>
              <a:chOff x="3985" y="718"/>
              <a:chExt cx="972" cy="3119"/>
            </a:xfrm>
          </p:grpSpPr>
          <p:sp>
            <p:nvSpPr>
              <p:cNvPr id="945223" name="Line 71"/>
              <p:cNvSpPr>
                <a:spLocks noChangeShapeType="1"/>
              </p:cNvSpPr>
              <p:nvPr/>
            </p:nvSpPr>
            <p:spPr bwMode="gray">
              <a:xfrm flipV="1">
                <a:off x="3985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5224" name="Line 72"/>
              <p:cNvSpPr>
                <a:spLocks noChangeShapeType="1"/>
              </p:cNvSpPr>
              <p:nvPr/>
            </p:nvSpPr>
            <p:spPr bwMode="gray">
              <a:xfrm>
                <a:off x="3985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8" name="Group 73"/>
            <p:cNvGrpSpPr>
              <a:grpSpLocks/>
            </p:cNvGrpSpPr>
            <p:nvPr/>
          </p:nvGrpSpPr>
          <p:grpSpPr bwMode="auto">
            <a:xfrm>
              <a:off x="4378" y="718"/>
              <a:ext cx="972" cy="3119"/>
              <a:chOff x="4378" y="718"/>
              <a:chExt cx="972" cy="3119"/>
            </a:xfrm>
          </p:grpSpPr>
          <p:sp>
            <p:nvSpPr>
              <p:cNvPr id="945226" name="Line 74"/>
              <p:cNvSpPr>
                <a:spLocks noChangeShapeType="1"/>
              </p:cNvSpPr>
              <p:nvPr/>
            </p:nvSpPr>
            <p:spPr bwMode="gray">
              <a:xfrm flipV="1">
                <a:off x="4378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5227" name="Line 75"/>
              <p:cNvSpPr>
                <a:spLocks noChangeShapeType="1"/>
              </p:cNvSpPr>
              <p:nvPr/>
            </p:nvSpPr>
            <p:spPr bwMode="gray">
              <a:xfrm>
                <a:off x="4378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9" name="Group 76"/>
            <p:cNvGrpSpPr>
              <a:grpSpLocks/>
            </p:cNvGrpSpPr>
            <p:nvPr/>
          </p:nvGrpSpPr>
          <p:grpSpPr bwMode="auto">
            <a:xfrm>
              <a:off x="4689" y="718"/>
              <a:ext cx="972" cy="3119"/>
              <a:chOff x="4689" y="718"/>
              <a:chExt cx="972" cy="3119"/>
            </a:xfrm>
          </p:grpSpPr>
          <p:sp>
            <p:nvSpPr>
              <p:cNvPr id="945229" name="Line 77"/>
              <p:cNvSpPr>
                <a:spLocks noChangeShapeType="1"/>
              </p:cNvSpPr>
              <p:nvPr/>
            </p:nvSpPr>
            <p:spPr bwMode="gray">
              <a:xfrm flipV="1">
                <a:off x="4689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5230" name="Line 78"/>
              <p:cNvSpPr>
                <a:spLocks noChangeShapeType="1"/>
              </p:cNvSpPr>
              <p:nvPr/>
            </p:nvSpPr>
            <p:spPr bwMode="gray">
              <a:xfrm>
                <a:off x="4689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10" name="Group 79"/>
            <p:cNvGrpSpPr>
              <a:grpSpLocks/>
            </p:cNvGrpSpPr>
            <p:nvPr/>
          </p:nvGrpSpPr>
          <p:grpSpPr bwMode="auto">
            <a:xfrm>
              <a:off x="5009" y="718"/>
              <a:ext cx="972" cy="3119"/>
              <a:chOff x="5009" y="718"/>
              <a:chExt cx="972" cy="3119"/>
            </a:xfrm>
          </p:grpSpPr>
          <p:sp>
            <p:nvSpPr>
              <p:cNvPr id="945232" name="Line 80"/>
              <p:cNvSpPr>
                <a:spLocks noChangeShapeType="1"/>
              </p:cNvSpPr>
              <p:nvPr/>
            </p:nvSpPr>
            <p:spPr bwMode="gray">
              <a:xfrm flipV="1">
                <a:off x="5009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5233" name="Line 81"/>
              <p:cNvSpPr>
                <a:spLocks noChangeShapeType="1"/>
              </p:cNvSpPr>
              <p:nvPr/>
            </p:nvSpPr>
            <p:spPr bwMode="gray">
              <a:xfrm>
                <a:off x="5009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2AAF22-0F95-4DE8-AC50-E0E6B6737907}" type="slidenum">
              <a:rPr lang="en-US"/>
              <a:pPr/>
              <a:t>4</a:t>
            </a:fld>
            <a:endParaRPr lang="en-US"/>
          </a:p>
        </p:txBody>
      </p:sp>
      <p:sp>
        <p:nvSpPr>
          <p:cNvPr id="947202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322385" y="5505450"/>
            <a:ext cx="8390792" cy="325438"/>
          </a:xfrm>
          <a:prstGeom prst="rect">
            <a:avLst/>
          </a:prstGeom>
          <a:solidFill>
            <a:srgbClr val="E2E2E2"/>
          </a:solidFill>
          <a:ln w="12700">
            <a:noFill/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03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322385" y="4146550"/>
            <a:ext cx="8390792" cy="325438"/>
          </a:xfrm>
          <a:prstGeom prst="rect">
            <a:avLst/>
          </a:prstGeom>
          <a:solidFill>
            <a:srgbClr val="E2E2E2"/>
          </a:solidFill>
          <a:ln w="12700">
            <a:noFill/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04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656992" y="1773238"/>
            <a:ext cx="4040066" cy="3667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91440" rIns="0" bIns="91440" anchor="b"/>
          <a:lstStyle/>
          <a:p>
            <a:endParaRPr lang="fr-FR" sz="1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47205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32643" y="1773238"/>
            <a:ext cx="4144108" cy="3667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91440" rIns="0" bIns="91440" anchor="b"/>
          <a:lstStyle/>
          <a:p>
            <a:r>
              <a:rPr lang="fr-FR" sz="1000" b="1">
                <a:latin typeface="Arial" pitchFamily="34" charset="0"/>
                <a:cs typeface="Arial" pitchFamily="34" charset="0"/>
              </a:rPr>
              <a:t>Activité</a:t>
            </a:r>
          </a:p>
        </p:txBody>
      </p:sp>
      <p:sp>
        <p:nvSpPr>
          <p:cNvPr id="947206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20566" y="2081214"/>
            <a:ext cx="4056185" cy="360203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126000" tIns="91440" rIns="0" bIns="91440"/>
          <a:lstStyle/>
          <a:p>
            <a:pPr algn="l"/>
            <a:r>
              <a:rPr lang="fr-FR" sz="1000" b="1">
                <a:ea typeface="Arial (W1)" charset="0"/>
                <a:cs typeface="Arial" pitchFamily="34" charset="0"/>
              </a:rPr>
              <a:t>Suivi du contrat EPC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Le suivi de la réalisation (études, fabrication, chantier, montage et essais)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Les réceptions en usine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Les essais et mise en service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formation du personnel d’ENDESA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Les essais de réception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réception du parc et la levée des réserves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endParaRPr lang="fr-FR" sz="1000">
              <a:ea typeface="Arial (W1)" charset="0"/>
              <a:cs typeface="Arial" pitchFamily="34" charset="0"/>
            </a:endParaRPr>
          </a:p>
          <a:p>
            <a:pPr algn="l">
              <a:buClr>
                <a:schemeClr val="bg2"/>
              </a:buClr>
              <a:buFont typeface="Wingdings" pitchFamily="2" charset="2"/>
              <a:buNone/>
            </a:pPr>
            <a:r>
              <a:rPr lang="fr-FR" sz="1000" b="1">
                <a:ea typeface="Arial (W1)" charset="0"/>
                <a:cs typeface="Arial" pitchFamily="34" charset="0"/>
              </a:rPr>
              <a:t>Finalisation de la maîtrise foncière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Plans de servitude et d’arpentage après établissement du plan d’implantation du parc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La préparation et la signature des baux finaux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endParaRPr lang="fr-FR" sz="1000">
              <a:ea typeface="Arial (W1)" charset="0"/>
              <a:cs typeface="Arial" pitchFamily="34" charset="0"/>
            </a:endParaRPr>
          </a:p>
          <a:p>
            <a:pPr algn="l"/>
            <a:r>
              <a:rPr lang="fr-FR" sz="1000" b="1">
                <a:ea typeface="Arial (W1)" charset="0"/>
                <a:cs typeface="Arial" pitchFamily="34" charset="0"/>
              </a:rPr>
              <a:t>Etape 3:</a:t>
            </a:r>
          </a:p>
          <a:p>
            <a:pPr algn="l"/>
            <a:r>
              <a:rPr lang="fr-FR" sz="1000" b="1">
                <a:ea typeface="Arial (W1)" charset="0"/>
                <a:cs typeface="Arial" pitchFamily="34" charset="0"/>
              </a:rPr>
              <a:t>Exploitation et maintenance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Contact avec les propriétaires et règlements des annuités prévues dans les baux emphytéotiques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Le suivi du contrat exploitation et maintenance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Relevés et facturation (en liaison avec le CODAP)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Suivi de la mise en œuvre des mesures compensatoires (si prévu dans l’étude d’impact)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endParaRPr lang="fr-FR" sz="1000">
              <a:ea typeface="Arial (W1)" charset="0"/>
              <a:cs typeface="Arial" pitchFamily="34" charset="0"/>
            </a:endParaRPr>
          </a:p>
          <a:p>
            <a:pPr algn="l">
              <a:buClr>
                <a:schemeClr val="bg2"/>
              </a:buClr>
              <a:buFont typeface="Wingdings" pitchFamily="2" charset="2"/>
              <a:buNone/>
            </a:pPr>
            <a:r>
              <a:rPr lang="fr-FR" sz="1000" b="1">
                <a:ea typeface="Arial (W1)" charset="0"/>
                <a:cs typeface="Arial" pitchFamily="34" charset="0"/>
              </a:rPr>
              <a:t>Etape 4:</a:t>
            </a:r>
          </a:p>
          <a:p>
            <a:pPr algn="l">
              <a:buClr>
                <a:schemeClr val="bg2"/>
              </a:buClr>
              <a:buFont typeface="Wingdings" pitchFamily="2" charset="2"/>
              <a:buNone/>
            </a:pPr>
            <a:r>
              <a:rPr lang="fr-FR" sz="1000" b="1">
                <a:solidFill>
                  <a:srgbClr val="000000"/>
                </a:solidFill>
                <a:ea typeface="Arial (W1)" charset="0"/>
                <a:cs typeface="Arial" pitchFamily="34" charset="0"/>
              </a:rPr>
              <a:t>Gestion de la société d’exploitation</a:t>
            </a:r>
            <a:r>
              <a:rPr lang="fr-FR" sz="1000" b="1">
                <a:ea typeface="Arial (W1)" charset="0"/>
                <a:cs typeface="Arial" pitchFamily="34" charset="0"/>
              </a:rPr>
              <a:t> 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Organisation Assemblées Générales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Comptes de la société</a:t>
            </a:r>
          </a:p>
          <a:p>
            <a:pPr marL="288925" lvl="1" indent="-174625" algn="l">
              <a:buClr>
                <a:schemeClr val="bg2"/>
              </a:buClr>
              <a:buFont typeface="Wingdings" pitchFamily="2" charset="2"/>
              <a:buChar char=""/>
            </a:pPr>
            <a:r>
              <a:rPr lang="fr-FR" sz="1000">
                <a:ea typeface="Arial (W1)" charset="0"/>
                <a:cs typeface="Arial" pitchFamily="34" charset="0"/>
              </a:rPr>
              <a:t>Déclarations fiscales</a:t>
            </a:r>
          </a:p>
        </p:txBody>
      </p:sp>
      <p:sp>
        <p:nvSpPr>
          <p:cNvPr id="947207" name="Oval 7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332643" y="2185989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2.3</a:t>
            </a:r>
          </a:p>
        </p:txBody>
      </p:sp>
      <p:sp>
        <p:nvSpPr>
          <p:cNvPr id="947208" name="Oval 8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32643" y="3397251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2.4</a:t>
            </a:r>
          </a:p>
        </p:txBody>
      </p:sp>
      <p:sp>
        <p:nvSpPr>
          <p:cNvPr id="947209" name="Oval 9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332643" y="4159251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947210" name="Oval 10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332643" y="5518151"/>
            <a:ext cx="167054" cy="180975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000" b="1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947211" name="Line 11"/>
          <p:cNvSpPr>
            <a:spLocks noChangeShapeType="1"/>
          </p:cNvSpPr>
          <p:nvPr>
            <p:custDataLst>
              <p:tags r:id="rId11"/>
            </p:custDataLst>
          </p:nvPr>
        </p:nvSpPr>
        <p:spPr bwMode="gray">
          <a:xfrm>
            <a:off x="656493" y="247491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12" name="Line 12"/>
          <p:cNvSpPr>
            <a:spLocks noChangeShapeType="1"/>
          </p:cNvSpPr>
          <p:nvPr>
            <p:custDataLst>
              <p:tags r:id="rId12"/>
            </p:custDataLst>
          </p:nvPr>
        </p:nvSpPr>
        <p:spPr bwMode="gray">
          <a:xfrm>
            <a:off x="656493" y="2619375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13" name="Line 13"/>
          <p:cNvSpPr>
            <a:spLocks noChangeShapeType="1"/>
          </p:cNvSpPr>
          <p:nvPr>
            <p:custDataLst>
              <p:tags r:id="rId13"/>
            </p:custDataLst>
          </p:nvPr>
        </p:nvSpPr>
        <p:spPr bwMode="gray">
          <a:xfrm>
            <a:off x="656493" y="277971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14" name="Line 14"/>
          <p:cNvSpPr>
            <a:spLocks noChangeShapeType="1"/>
          </p:cNvSpPr>
          <p:nvPr>
            <p:custDataLst>
              <p:tags r:id="rId14"/>
            </p:custDataLst>
          </p:nvPr>
        </p:nvSpPr>
        <p:spPr bwMode="gray">
          <a:xfrm>
            <a:off x="656493" y="292576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15" name="Line 15"/>
          <p:cNvSpPr>
            <a:spLocks noChangeShapeType="1"/>
          </p:cNvSpPr>
          <p:nvPr>
            <p:custDataLst>
              <p:tags r:id="rId15"/>
            </p:custDataLst>
          </p:nvPr>
        </p:nvSpPr>
        <p:spPr bwMode="gray">
          <a:xfrm>
            <a:off x="656493" y="3097213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16" name="Line 16"/>
          <p:cNvSpPr>
            <a:spLocks noChangeShapeType="1"/>
          </p:cNvSpPr>
          <p:nvPr>
            <p:custDataLst>
              <p:tags r:id="rId16"/>
            </p:custDataLst>
          </p:nvPr>
        </p:nvSpPr>
        <p:spPr bwMode="gray">
          <a:xfrm>
            <a:off x="350227" y="4081463"/>
            <a:ext cx="8362950" cy="0"/>
          </a:xfrm>
          <a:prstGeom prst="line">
            <a:avLst/>
          </a:prstGeom>
          <a:noFill/>
          <a:ln w="3175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17" name="Line 17"/>
          <p:cNvSpPr>
            <a:spLocks noChangeShapeType="1"/>
          </p:cNvSpPr>
          <p:nvPr>
            <p:custDataLst>
              <p:tags r:id="rId17"/>
            </p:custDataLst>
          </p:nvPr>
        </p:nvSpPr>
        <p:spPr bwMode="gray">
          <a:xfrm>
            <a:off x="350227" y="3311525"/>
            <a:ext cx="8362950" cy="0"/>
          </a:xfrm>
          <a:prstGeom prst="line">
            <a:avLst/>
          </a:prstGeom>
          <a:noFill/>
          <a:ln w="3175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18" name="Line 18"/>
          <p:cNvSpPr>
            <a:spLocks noChangeShapeType="1"/>
          </p:cNvSpPr>
          <p:nvPr>
            <p:custDataLst>
              <p:tags r:id="rId18"/>
            </p:custDataLst>
          </p:nvPr>
        </p:nvSpPr>
        <p:spPr bwMode="gray">
          <a:xfrm>
            <a:off x="656493" y="3836988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19" name="Line 19"/>
          <p:cNvSpPr>
            <a:spLocks noChangeShapeType="1"/>
          </p:cNvSpPr>
          <p:nvPr>
            <p:custDataLst>
              <p:tags r:id="rId19"/>
            </p:custDataLst>
          </p:nvPr>
        </p:nvSpPr>
        <p:spPr bwMode="gray">
          <a:xfrm>
            <a:off x="656493" y="4752975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0" name="Line 20"/>
          <p:cNvSpPr>
            <a:spLocks noChangeShapeType="1"/>
          </p:cNvSpPr>
          <p:nvPr>
            <p:custDataLst>
              <p:tags r:id="rId20"/>
            </p:custDataLst>
          </p:nvPr>
        </p:nvSpPr>
        <p:spPr bwMode="gray">
          <a:xfrm>
            <a:off x="656493" y="4918075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1" name="Line 2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656493" y="5064125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2" name="Line 2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350227" y="5416550"/>
            <a:ext cx="8362950" cy="0"/>
          </a:xfrm>
          <a:prstGeom prst="line">
            <a:avLst/>
          </a:prstGeom>
          <a:noFill/>
          <a:ln w="3175">
            <a:solidFill>
              <a:srgbClr val="B4B4B4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3" name="Line 23"/>
          <p:cNvSpPr>
            <a:spLocks noChangeShapeType="1"/>
          </p:cNvSpPr>
          <p:nvPr>
            <p:custDataLst>
              <p:tags r:id="rId23"/>
            </p:custDataLst>
          </p:nvPr>
        </p:nvSpPr>
        <p:spPr bwMode="gray">
          <a:xfrm>
            <a:off x="656493" y="5964238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4" name="Line 24"/>
          <p:cNvSpPr>
            <a:spLocks noChangeShapeType="1"/>
          </p:cNvSpPr>
          <p:nvPr>
            <p:custDataLst>
              <p:tags r:id="rId24"/>
            </p:custDataLst>
          </p:nvPr>
        </p:nvSpPr>
        <p:spPr bwMode="gray">
          <a:xfrm>
            <a:off x="656493" y="6122988"/>
            <a:ext cx="8056685" cy="0"/>
          </a:xfrm>
          <a:prstGeom prst="line">
            <a:avLst/>
          </a:prstGeom>
          <a:noFill/>
          <a:ln w="3175" cap="rnd">
            <a:solidFill>
              <a:srgbClr val="B4B4B4"/>
            </a:solidFill>
            <a:prstDash val="sysDot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5" name="Freeform 25"/>
          <p:cNvSpPr>
            <a:spLocks/>
          </p:cNvSpPr>
          <p:nvPr>
            <p:custDataLst>
              <p:tags r:id="rId25"/>
            </p:custDataLst>
          </p:nvPr>
        </p:nvSpPr>
        <p:spPr bwMode="gray">
          <a:xfrm>
            <a:off x="5074627" y="233997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6" name="Freeform 26"/>
          <p:cNvSpPr>
            <a:spLocks/>
          </p:cNvSpPr>
          <p:nvPr>
            <p:custDataLst>
              <p:tags r:id="rId26"/>
            </p:custDataLst>
          </p:nvPr>
        </p:nvSpPr>
        <p:spPr bwMode="gray">
          <a:xfrm>
            <a:off x="5074627" y="248920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7" name="Freeform 27"/>
          <p:cNvSpPr>
            <a:spLocks/>
          </p:cNvSpPr>
          <p:nvPr>
            <p:custDataLst>
              <p:tags r:id="rId27"/>
            </p:custDataLst>
          </p:nvPr>
        </p:nvSpPr>
        <p:spPr bwMode="gray">
          <a:xfrm>
            <a:off x="5074627" y="264160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8" name="Freeform 28"/>
          <p:cNvSpPr>
            <a:spLocks/>
          </p:cNvSpPr>
          <p:nvPr>
            <p:custDataLst>
              <p:tags r:id="rId28"/>
            </p:custDataLst>
          </p:nvPr>
        </p:nvSpPr>
        <p:spPr bwMode="gray">
          <a:xfrm>
            <a:off x="5074627" y="280035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29" name="Freeform 29"/>
          <p:cNvSpPr>
            <a:spLocks/>
          </p:cNvSpPr>
          <p:nvPr>
            <p:custDataLst>
              <p:tags r:id="rId29"/>
            </p:custDataLst>
          </p:nvPr>
        </p:nvSpPr>
        <p:spPr bwMode="gray">
          <a:xfrm>
            <a:off x="5074627" y="295433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30" name="Freeform 30"/>
          <p:cNvSpPr>
            <a:spLocks/>
          </p:cNvSpPr>
          <p:nvPr>
            <p:custDataLst>
              <p:tags r:id="rId30"/>
            </p:custDataLst>
          </p:nvPr>
        </p:nvSpPr>
        <p:spPr bwMode="gray">
          <a:xfrm>
            <a:off x="5074627" y="312578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31" name="Oval 31"/>
          <p:cNvSpPr>
            <a:spLocks noChangeArrowheads="1"/>
          </p:cNvSpPr>
          <p:nvPr>
            <p:custDataLst>
              <p:tags r:id="rId31"/>
            </p:custDataLst>
          </p:nvPr>
        </p:nvSpPr>
        <p:spPr bwMode="gray">
          <a:xfrm>
            <a:off x="5549413" y="281781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32" name="Freeform 32"/>
          <p:cNvSpPr>
            <a:spLocks/>
          </p:cNvSpPr>
          <p:nvPr>
            <p:custDataLst>
              <p:tags r:id="rId32"/>
            </p:custDataLst>
          </p:nvPr>
        </p:nvSpPr>
        <p:spPr bwMode="gray">
          <a:xfrm>
            <a:off x="5074627" y="367506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33" name="Freeform 33"/>
          <p:cNvSpPr>
            <a:spLocks/>
          </p:cNvSpPr>
          <p:nvPr>
            <p:custDataLst>
              <p:tags r:id="rId33"/>
            </p:custDataLst>
          </p:nvPr>
        </p:nvSpPr>
        <p:spPr bwMode="gray">
          <a:xfrm>
            <a:off x="5074627" y="389413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34" name="Oval 34"/>
          <p:cNvSpPr>
            <a:spLocks noChangeArrowheads="1"/>
          </p:cNvSpPr>
          <p:nvPr>
            <p:custDataLst>
              <p:tags r:id="rId34"/>
            </p:custDataLst>
          </p:nvPr>
        </p:nvSpPr>
        <p:spPr bwMode="gray">
          <a:xfrm>
            <a:off x="4664320" y="39116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35" name="Oval 35"/>
          <p:cNvSpPr>
            <a:spLocks noChangeArrowheads="1"/>
          </p:cNvSpPr>
          <p:nvPr>
            <p:custDataLst>
              <p:tags r:id="rId35"/>
            </p:custDataLst>
          </p:nvPr>
        </p:nvSpPr>
        <p:spPr bwMode="gray">
          <a:xfrm>
            <a:off x="7058759" y="3911601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36" name="Freeform 36"/>
          <p:cNvSpPr>
            <a:spLocks/>
          </p:cNvSpPr>
          <p:nvPr>
            <p:custDataLst>
              <p:tags r:id="rId36"/>
            </p:custDataLst>
          </p:nvPr>
        </p:nvSpPr>
        <p:spPr bwMode="gray">
          <a:xfrm>
            <a:off x="5546481" y="4573588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37" name="Oval 37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7058759" y="458946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38" name="Oval 38"/>
          <p:cNvSpPr>
            <a:spLocks noChangeArrowheads="1"/>
          </p:cNvSpPr>
          <p:nvPr>
            <p:custDataLst>
              <p:tags r:id="rId38"/>
            </p:custDataLst>
          </p:nvPr>
        </p:nvSpPr>
        <p:spPr bwMode="gray">
          <a:xfrm>
            <a:off x="7589228" y="458946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39" name="Freeform 39"/>
          <p:cNvSpPr>
            <a:spLocks/>
          </p:cNvSpPr>
          <p:nvPr>
            <p:custDataLst>
              <p:tags r:id="rId39"/>
            </p:custDataLst>
          </p:nvPr>
        </p:nvSpPr>
        <p:spPr bwMode="gray">
          <a:xfrm>
            <a:off x="5546481" y="4778375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40" name="Freeform 40"/>
          <p:cNvSpPr>
            <a:spLocks/>
          </p:cNvSpPr>
          <p:nvPr>
            <p:custDataLst>
              <p:tags r:id="rId40"/>
            </p:custDataLst>
          </p:nvPr>
        </p:nvSpPr>
        <p:spPr bwMode="gray">
          <a:xfrm>
            <a:off x="5546481" y="493395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41" name="Freeform 41"/>
          <p:cNvSpPr>
            <a:spLocks/>
          </p:cNvSpPr>
          <p:nvPr>
            <p:custDataLst>
              <p:tags r:id="rId41"/>
            </p:custDataLst>
          </p:nvPr>
        </p:nvSpPr>
        <p:spPr bwMode="gray">
          <a:xfrm>
            <a:off x="5546481" y="5105400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42" name="Oval 42"/>
          <p:cNvSpPr>
            <a:spLocks noChangeArrowheads="1"/>
          </p:cNvSpPr>
          <p:nvPr>
            <p:custDataLst>
              <p:tags r:id="rId42"/>
            </p:custDataLst>
          </p:nvPr>
        </p:nvSpPr>
        <p:spPr bwMode="gray">
          <a:xfrm>
            <a:off x="4664320" y="5122864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43" name="Freeform 43"/>
          <p:cNvSpPr>
            <a:spLocks/>
          </p:cNvSpPr>
          <p:nvPr>
            <p:custDataLst>
              <p:tags r:id="rId43"/>
            </p:custDataLst>
          </p:nvPr>
        </p:nvSpPr>
        <p:spPr bwMode="gray">
          <a:xfrm>
            <a:off x="5546481" y="584041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44" name="Oval 44"/>
          <p:cNvSpPr>
            <a:spLocks noChangeArrowheads="1"/>
          </p:cNvSpPr>
          <p:nvPr>
            <p:custDataLst>
              <p:tags r:id="rId44"/>
            </p:custDataLst>
          </p:nvPr>
        </p:nvSpPr>
        <p:spPr bwMode="gray">
          <a:xfrm>
            <a:off x="7058759" y="585787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45" name="Freeform 45"/>
          <p:cNvSpPr>
            <a:spLocks/>
          </p:cNvSpPr>
          <p:nvPr>
            <p:custDataLst>
              <p:tags r:id="rId45"/>
            </p:custDataLst>
          </p:nvPr>
        </p:nvSpPr>
        <p:spPr bwMode="gray">
          <a:xfrm>
            <a:off x="5546481" y="598646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46" name="Oval 46"/>
          <p:cNvSpPr>
            <a:spLocks noChangeArrowheads="1"/>
          </p:cNvSpPr>
          <p:nvPr>
            <p:custDataLst>
              <p:tags r:id="rId46"/>
            </p:custDataLst>
          </p:nvPr>
        </p:nvSpPr>
        <p:spPr bwMode="gray">
          <a:xfrm>
            <a:off x="7058759" y="60039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47" name="Oval 47"/>
          <p:cNvSpPr>
            <a:spLocks noChangeArrowheads="1"/>
          </p:cNvSpPr>
          <p:nvPr>
            <p:custDataLst>
              <p:tags r:id="rId47"/>
            </p:custDataLst>
          </p:nvPr>
        </p:nvSpPr>
        <p:spPr bwMode="gray">
          <a:xfrm>
            <a:off x="7589228" y="600392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48" name="Freeform 48"/>
          <p:cNvSpPr>
            <a:spLocks/>
          </p:cNvSpPr>
          <p:nvPr>
            <p:custDataLst>
              <p:tags r:id="rId48"/>
            </p:custDataLst>
          </p:nvPr>
        </p:nvSpPr>
        <p:spPr bwMode="gray">
          <a:xfrm>
            <a:off x="5546481" y="6145213"/>
            <a:ext cx="82062" cy="114300"/>
          </a:xfrm>
          <a:custGeom>
            <a:avLst/>
            <a:gdLst/>
            <a:ahLst/>
            <a:cxnLst>
              <a:cxn ang="0">
                <a:pos x="8" y="363"/>
              </a:cxn>
              <a:cxn ang="0">
                <a:pos x="127" y="208"/>
              </a:cxn>
              <a:cxn ang="0">
                <a:pos x="84" y="33"/>
              </a:cxn>
              <a:cxn ang="0">
                <a:pos x="128" y="19"/>
              </a:cxn>
              <a:cxn ang="0">
                <a:pos x="175" y="145"/>
              </a:cxn>
              <a:cxn ang="0">
                <a:pos x="290" y="27"/>
              </a:cxn>
              <a:cxn ang="0">
                <a:pos x="324" y="63"/>
              </a:cxn>
              <a:cxn ang="0">
                <a:pos x="212" y="216"/>
              </a:cxn>
              <a:cxn ang="0">
                <a:pos x="268" y="361"/>
              </a:cxn>
              <a:cxn ang="0">
                <a:pos x="240" y="389"/>
              </a:cxn>
              <a:cxn ang="0">
                <a:pos x="154" y="280"/>
              </a:cxn>
              <a:cxn ang="0">
                <a:pos x="38" y="403"/>
              </a:cxn>
              <a:cxn ang="0">
                <a:pos x="8" y="363"/>
              </a:cxn>
            </a:cxnLst>
            <a:rect l="0" t="0" r="r" b="b"/>
            <a:pathLst>
              <a:path w="324" h="403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chemeClr val="tx2"/>
          </a:solidFill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endParaRPr lang="fr-FR"/>
          </a:p>
        </p:txBody>
      </p:sp>
      <p:sp>
        <p:nvSpPr>
          <p:cNvPr id="947249" name="Oval 49"/>
          <p:cNvSpPr>
            <a:spLocks noChangeArrowheads="1"/>
          </p:cNvSpPr>
          <p:nvPr>
            <p:custDataLst>
              <p:tags r:id="rId49"/>
            </p:custDataLst>
          </p:nvPr>
        </p:nvSpPr>
        <p:spPr bwMode="gray">
          <a:xfrm>
            <a:off x="7589228" y="6162676"/>
            <a:ext cx="73269" cy="7937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bg2"/>
            </a:solidFill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 sz="2000"/>
          </a:p>
        </p:txBody>
      </p:sp>
      <p:sp>
        <p:nvSpPr>
          <p:cNvPr id="947250" name="Rectangle 50"/>
          <p:cNvSpPr>
            <a:spLocks noChangeArrowheads="1"/>
          </p:cNvSpPr>
          <p:nvPr>
            <p:custDataLst>
              <p:tags r:id="rId50"/>
            </p:custDataLst>
          </p:nvPr>
        </p:nvSpPr>
        <p:spPr bwMode="gray">
          <a:xfrm rot="-1884440">
            <a:off x="4728797" y="1443039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Développement</a:t>
            </a:r>
          </a:p>
        </p:txBody>
      </p:sp>
      <p:sp>
        <p:nvSpPr>
          <p:cNvPr id="947251" name="Rectangle 51"/>
          <p:cNvSpPr>
            <a:spLocks noChangeArrowheads="1"/>
          </p:cNvSpPr>
          <p:nvPr>
            <p:custDataLst>
              <p:tags r:id="rId51"/>
            </p:custDataLst>
          </p:nvPr>
        </p:nvSpPr>
        <p:spPr bwMode="gray">
          <a:xfrm rot="-1884440">
            <a:off x="5234354" y="1443039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Ingénierie</a:t>
            </a:r>
          </a:p>
        </p:txBody>
      </p:sp>
      <p:sp>
        <p:nvSpPr>
          <p:cNvPr id="947252" name="Rectangle 52"/>
          <p:cNvSpPr>
            <a:spLocks noChangeArrowheads="1"/>
          </p:cNvSpPr>
          <p:nvPr>
            <p:custDataLst>
              <p:tags r:id="rId52"/>
            </p:custDataLst>
          </p:nvPr>
        </p:nvSpPr>
        <p:spPr bwMode="gray">
          <a:xfrm rot="-1884440">
            <a:off x="5739912" y="1443039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 Direction de l’Exploitation</a:t>
            </a:r>
          </a:p>
        </p:txBody>
      </p:sp>
      <p:sp>
        <p:nvSpPr>
          <p:cNvPr id="947253" name="Rectangle 53"/>
          <p:cNvSpPr>
            <a:spLocks noChangeArrowheads="1"/>
          </p:cNvSpPr>
          <p:nvPr>
            <p:custDataLst>
              <p:tags r:id="rId53"/>
            </p:custDataLst>
          </p:nvPr>
        </p:nvSpPr>
        <p:spPr bwMode="gray">
          <a:xfrm rot="-1884440">
            <a:off x="6751028" y="1443039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Juridique</a:t>
            </a:r>
          </a:p>
        </p:txBody>
      </p:sp>
      <p:sp>
        <p:nvSpPr>
          <p:cNvPr id="947254" name="Rectangle 54"/>
          <p:cNvSpPr>
            <a:spLocks noChangeArrowheads="1"/>
          </p:cNvSpPr>
          <p:nvPr>
            <p:custDataLst>
              <p:tags r:id="rId54"/>
            </p:custDataLst>
          </p:nvPr>
        </p:nvSpPr>
        <p:spPr bwMode="gray">
          <a:xfrm rot="-1884440">
            <a:off x="7256585" y="1443039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Financière</a:t>
            </a:r>
          </a:p>
        </p:txBody>
      </p:sp>
      <p:sp>
        <p:nvSpPr>
          <p:cNvPr id="947255" name="Rectangle 55"/>
          <p:cNvSpPr>
            <a:spLocks noChangeArrowheads="1"/>
          </p:cNvSpPr>
          <p:nvPr>
            <p:custDataLst>
              <p:tags r:id="rId55"/>
            </p:custDataLst>
          </p:nvPr>
        </p:nvSpPr>
        <p:spPr bwMode="gray">
          <a:xfrm rot="-1884440">
            <a:off x="7762143" y="1443039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Commerciale </a:t>
            </a:r>
          </a:p>
          <a:p>
            <a:pPr algn="l"/>
            <a:r>
              <a:rPr lang="fr-FR" sz="1000">
                <a:cs typeface="Arial" pitchFamily="34" charset="0"/>
              </a:rPr>
              <a:t>et de Gestion de l’Energie</a:t>
            </a:r>
          </a:p>
        </p:txBody>
      </p:sp>
      <p:sp>
        <p:nvSpPr>
          <p:cNvPr id="947256" name="Rectangle 56"/>
          <p:cNvSpPr>
            <a:spLocks noChangeArrowheads="1"/>
          </p:cNvSpPr>
          <p:nvPr>
            <p:custDataLst>
              <p:tags r:id="rId56"/>
            </p:custDataLst>
          </p:nvPr>
        </p:nvSpPr>
        <p:spPr bwMode="gray">
          <a:xfrm rot="-1884440">
            <a:off x="6245469" y="1443039"/>
            <a:ext cx="1567962" cy="1682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91440" rIns="0" bIns="91440" anchor="ctr"/>
          <a:lstStyle/>
          <a:p>
            <a:pPr algn="l"/>
            <a:r>
              <a:rPr lang="fr-FR" sz="1000">
                <a:cs typeface="Arial" pitchFamily="34" charset="0"/>
              </a:rPr>
              <a:t>Direction des Moyens</a:t>
            </a:r>
          </a:p>
        </p:txBody>
      </p:sp>
      <p:sp>
        <p:nvSpPr>
          <p:cNvPr id="947257" name="Rectangle 57"/>
          <p:cNvSpPr>
            <a:spLocks noGrp="1" noChangeArrowheads="1"/>
          </p:cNvSpPr>
          <p:nvPr>
            <p:ph type="title"/>
            <p:custDataLst>
              <p:tags r:id="rId57"/>
            </p:custDataLst>
          </p:nvPr>
        </p:nvSpPr>
        <p:spPr>
          <a:xfrm>
            <a:off x="332643" y="971550"/>
            <a:ext cx="7924800" cy="533400"/>
          </a:xfrm>
          <a:noFill/>
          <a:ln/>
        </p:spPr>
        <p:txBody>
          <a:bodyPr>
            <a:normAutofit fontScale="90000"/>
          </a:bodyPr>
          <a:lstStyle/>
          <a:p>
            <a:r>
              <a:rPr lang="fr-FR" dirty="0" err="1"/>
              <a:t>Responsibilities</a:t>
            </a:r>
            <a:r>
              <a:rPr lang="fr-FR" dirty="0"/>
              <a:t> for the </a:t>
            </a:r>
            <a:r>
              <a:rPr lang="fr-FR" dirty="0" err="1"/>
              <a:t>development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of a new </a:t>
            </a:r>
            <a:r>
              <a:rPr lang="fr-FR" dirty="0" err="1"/>
              <a:t>project</a:t>
            </a:r>
            <a:r>
              <a:rPr lang="fr-FR" dirty="0"/>
              <a:t> (4/4)</a:t>
            </a:r>
          </a:p>
        </p:txBody>
      </p:sp>
      <p:graphicFrame>
        <p:nvGraphicFramePr>
          <p:cNvPr id="947258" name="Rectangle 58" hidden="1"/>
          <p:cNvGraphicFramePr>
            <a:graphicFrameLocks/>
          </p:cNvGraphicFramePr>
          <p:nvPr/>
        </p:nvGraphicFramePr>
        <p:xfrm>
          <a:off x="0" y="0"/>
          <a:ext cx="146538" cy="158750"/>
        </p:xfrm>
        <a:graphic>
          <a:graphicData uri="http://schemas.openxmlformats.org/presentationml/2006/ole">
            <p:oleObj spid="_x0000_s4098" r:id="rId64" imgW="0" imgH="0" progId="TCLayout.ActiveDocument.1">
              <p:embed/>
            </p:oleObj>
          </a:graphicData>
        </a:graphic>
      </p:graphicFrame>
      <p:grpSp>
        <p:nvGrpSpPr>
          <p:cNvPr id="2" name="Group 59"/>
          <p:cNvGrpSpPr>
            <a:grpSpLocks/>
          </p:cNvGrpSpPr>
          <p:nvPr>
            <p:custDataLst>
              <p:tags r:id="rId58"/>
            </p:custDataLst>
          </p:nvPr>
        </p:nvGrpSpPr>
        <p:grpSpPr bwMode="auto">
          <a:xfrm>
            <a:off x="322385" y="6273800"/>
            <a:ext cx="8393723" cy="171450"/>
            <a:chOff x="220" y="3915"/>
            <a:chExt cx="5728" cy="108"/>
          </a:xfrm>
        </p:grpSpPr>
        <p:grpSp>
          <p:nvGrpSpPr>
            <p:cNvPr id="3" name="Group 60"/>
            <p:cNvGrpSpPr>
              <a:grpSpLocks/>
            </p:cNvGrpSpPr>
            <p:nvPr/>
          </p:nvGrpSpPr>
          <p:grpSpPr bwMode="auto">
            <a:xfrm>
              <a:off x="409" y="3933"/>
              <a:ext cx="5350" cy="72"/>
              <a:chOff x="404" y="3933"/>
              <a:chExt cx="5350" cy="72"/>
            </a:xfrm>
          </p:grpSpPr>
          <p:sp>
            <p:nvSpPr>
              <p:cNvPr id="947261" name="Freeform 61"/>
              <p:cNvSpPr>
                <a:spLocks/>
              </p:cNvSpPr>
              <p:nvPr>
                <p:custDataLst>
                  <p:tags r:id="rId60"/>
                </p:custDataLst>
              </p:nvPr>
            </p:nvSpPr>
            <p:spPr bwMode="gray">
              <a:xfrm>
                <a:off x="404" y="3933"/>
                <a:ext cx="56" cy="72"/>
              </a:xfrm>
              <a:custGeom>
                <a:avLst/>
                <a:gdLst/>
                <a:ahLst/>
                <a:cxnLst>
                  <a:cxn ang="0">
                    <a:pos x="8" y="363"/>
                  </a:cxn>
                  <a:cxn ang="0">
                    <a:pos x="127" y="208"/>
                  </a:cxn>
                  <a:cxn ang="0">
                    <a:pos x="84" y="33"/>
                  </a:cxn>
                  <a:cxn ang="0">
                    <a:pos x="128" y="19"/>
                  </a:cxn>
                  <a:cxn ang="0">
                    <a:pos x="175" y="145"/>
                  </a:cxn>
                  <a:cxn ang="0">
                    <a:pos x="290" y="27"/>
                  </a:cxn>
                  <a:cxn ang="0">
                    <a:pos x="324" y="63"/>
                  </a:cxn>
                  <a:cxn ang="0">
                    <a:pos x="212" y="216"/>
                  </a:cxn>
                  <a:cxn ang="0">
                    <a:pos x="268" y="361"/>
                  </a:cxn>
                  <a:cxn ang="0">
                    <a:pos x="240" y="389"/>
                  </a:cxn>
                  <a:cxn ang="0">
                    <a:pos x="154" y="280"/>
                  </a:cxn>
                  <a:cxn ang="0">
                    <a:pos x="38" y="403"/>
                  </a:cxn>
                  <a:cxn ang="0">
                    <a:pos x="8" y="363"/>
                  </a:cxn>
                </a:cxnLst>
                <a:rect l="0" t="0" r="r" b="b"/>
                <a:pathLst>
                  <a:path w="324" h="403">
                    <a:moveTo>
                      <a:pt x="8" y="363"/>
                    </a:moveTo>
                    <a:cubicBezTo>
                      <a:pt x="8" y="363"/>
                      <a:pt x="49" y="278"/>
                      <a:pt x="127" y="208"/>
                    </a:cubicBezTo>
                    <a:cubicBezTo>
                      <a:pt x="87" y="122"/>
                      <a:pt x="84" y="64"/>
                      <a:pt x="84" y="33"/>
                    </a:cubicBezTo>
                    <a:cubicBezTo>
                      <a:pt x="84" y="2"/>
                      <a:pt x="113" y="0"/>
                      <a:pt x="128" y="19"/>
                    </a:cubicBezTo>
                    <a:cubicBezTo>
                      <a:pt x="128" y="19"/>
                      <a:pt x="141" y="89"/>
                      <a:pt x="175" y="145"/>
                    </a:cubicBezTo>
                    <a:cubicBezTo>
                      <a:pt x="250" y="52"/>
                      <a:pt x="290" y="27"/>
                      <a:pt x="290" y="27"/>
                    </a:cubicBezTo>
                    <a:cubicBezTo>
                      <a:pt x="320" y="35"/>
                      <a:pt x="324" y="63"/>
                      <a:pt x="324" y="63"/>
                    </a:cubicBezTo>
                    <a:cubicBezTo>
                      <a:pt x="311" y="95"/>
                      <a:pt x="259" y="124"/>
                      <a:pt x="212" y="216"/>
                    </a:cubicBezTo>
                    <a:cubicBezTo>
                      <a:pt x="203" y="266"/>
                      <a:pt x="263" y="330"/>
                      <a:pt x="268" y="361"/>
                    </a:cubicBezTo>
                    <a:cubicBezTo>
                      <a:pt x="256" y="377"/>
                      <a:pt x="260" y="377"/>
                      <a:pt x="240" y="389"/>
                    </a:cubicBezTo>
                    <a:cubicBezTo>
                      <a:pt x="240" y="389"/>
                      <a:pt x="188" y="340"/>
                      <a:pt x="154" y="280"/>
                    </a:cubicBezTo>
                    <a:cubicBezTo>
                      <a:pt x="113" y="315"/>
                      <a:pt x="102" y="339"/>
                      <a:pt x="38" y="403"/>
                    </a:cubicBezTo>
                    <a:cubicBezTo>
                      <a:pt x="38" y="403"/>
                      <a:pt x="0" y="401"/>
                      <a:pt x="8" y="363"/>
                    </a:cubicBezTo>
                    <a:close/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7262" name="Oval 62"/>
              <p:cNvSpPr>
                <a:spLocks noChangeArrowheads="1"/>
              </p:cNvSpPr>
              <p:nvPr>
                <p:custDataLst>
                  <p:tags r:id="rId61"/>
                </p:custDataLst>
              </p:nvPr>
            </p:nvSpPr>
            <p:spPr bwMode="gray">
              <a:xfrm>
                <a:off x="2785" y="3944"/>
                <a:ext cx="50" cy="50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bg2"/>
                </a:solidFill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 sz="2000"/>
              </a:p>
            </p:txBody>
          </p:sp>
          <p:sp>
            <p:nvSpPr>
              <p:cNvPr id="947263" name="Text Box 63"/>
              <p:cNvSpPr txBox="1">
                <a:spLocks noChangeArrowheads="1"/>
              </p:cNvSpPr>
              <p:nvPr/>
            </p:nvSpPr>
            <p:spPr bwMode="gray">
              <a:xfrm>
                <a:off x="510" y="3938"/>
                <a:ext cx="1914" cy="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med" len="lg"/>
              </a:ln>
              <a:effectLst/>
            </p:spPr>
            <p:txBody>
              <a:bodyPr lIns="0" tIns="0" rIns="0" bIns="0" anchor="ctr"/>
              <a:lstStyle/>
              <a:p>
                <a:pPr algn="l"/>
                <a:r>
                  <a:rPr lang="fr-FR" sz="900"/>
                  <a:t>Département responsable du suivi et de la réalisation de la tâche </a:t>
                </a:r>
              </a:p>
            </p:txBody>
          </p:sp>
          <p:sp>
            <p:nvSpPr>
              <p:cNvPr id="947264" name="Text Box 64"/>
              <p:cNvSpPr txBox="1">
                <a:spLocks noChangeArrowheads="1"/>
              </p:cNvSpPr>
              <p:nvPr/>
            </p:nvSpPr>
            <p:spPr bwMode="gray">
              <a:xfrm>
                <a:off x="2865" y="3937"/>
                <a:ext cx="2889" cy="6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med" len="lg"/>
              </a:ln>
              <a:effectLst/>
            </p:spPr>
            <p:txBody>
              <a:bodyPr lIns="0" tIns="0" rIns="0" bIns="0" anchor="ctr"/>
              <a:lstStyle/>
              <a:p>
                <a:pPr algn="l"/>
                <a:r>
                  <a:rPr lang="fr-FR" sz="900"/>
                  <a:t>Département concerné doit participer à la réalisation, l’approbation et au contrôle des documents</a:t>
                </a:r>
              </a:p>
            </p:txBody>
          </p:sp>
        </p:grpSp>
        <p:sp>
          <p:nvSpPr>
            <p:cNvPr id="947265" name="Rectangle 65"/>
            <p:cNvSpPr>
              <a:spLocks noChangeArrowheads="1"/>
            </p:cNvSpPr>
            <p:nvPr/>
          </p:nvSpPr>
          <p:spPr bwMode="gray">
            <a:xfrm>
              <a:off x="220" y="3915"/>
              <a:ext cx="5728" cy="108"/>
            </a:xfrm>
            <a:prstGeom prst="rect">
              <a:avLst/>
            </a:prstGeom>
            <a:noFill/>
            <a:ln w="12700">
              <a:solidFill>
                <a:srgbClr val="B4B4B4"/>
              </a:solidFill>
              <a:miter lim="800000"/>
              <a:headEnd/>
              <a:tailEnd type="none" w="med" len="lg"/>
            </a:ln>
            <a:effectLst/>
          </p:spPr>
          <p:txBody>
            <a:bodyPr wrap="none" lIns="0" tIns="0" rIns="0" bIns="0" anchor="ctr"/>
            <a:lstStyle/>
            <a:p>
              <a:endParaRPr lang="fr-FR"/>
            </a:p>
          </p:txBody>
        </p:sp>
      </p:grpSp>
      <p:sp>
        <p:nvSpPr>
          <p:cNvPr id="947266" name="Rectangle 66"/>
          <p:cNvSpPr>
            <a:spLocks noChangeArrowheads="1"/>
          </p:cNvSpPr>
          <p:nvPr/>
        </p:nvSpPr>
        <p:spPr bwMode="gray">
          <a:xfrm>
            <a:off x="200759" y="6305551"/>
            <a:ext cx="8302869" cy="32861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0" rIns="0" bIns="0" anchor="b"/>
          <a:lstStyle/>
          <a:p>
            <a:pPr algn="l">
              <a:lnSpc>
                <a:spcPct val="90000"/>
              </a:lnSpc>
            </a:pPr>
            <a:r>
              <a:rPr lang="en-US" sz="800">
                <a:latin typeface="Arial" pitchFamily="34" charset="0"/>
                <a:cs typeface="Arial" pitchFamily="34" charset="0"/>
              </a:rPr>
              <a:t>Source: "Who does what?" ("Qui fait quoi?")</a:t>
            </a:r>
          </a:p>
        </p:txBody>
      </p:sp>
      <p:sp>
        <p:nvSpPr>
          <p:cNvPr id="947267" name="Rectangle 67"/>
          <p:cNvSpPr>
            <a:spLocks noChangeArrowheads="1"/>
          </p:cNvSpPr>
          <p:nvPr>
            <p:custDataLst>
              <p:tags r:id="rId59"/>
            </p:custDataLst>
          </p:nvPr>
        </p:nvSpPr>
        <p:spPr bwMode="gray">
          <a:xfrm>
            <a:off x="7183316" y="146050"/>
            <a:ext cx="1756997" cy="687388"/>
          </a:xfrm>
          <a:prstGeom prst="rect">
            <a:avLst/>
          </a:prstGeom>
          <a:solidFill>
            <a:srgbClr val="E2E2E2"/>
          </a:solidFill>
          <a:ln w="12700">
            <a:solidFill>
              <a:srgbClr val="E2E2E2"/>
            </a:solidFill>
            <a:miter lim="800000"/>
            <a:headEnd/>
            <a:tailEnd type="none" w="med" len="lg"/>
          </a:ln>
          <a:effectLst/>
        </p:spPr>
        <p:txBody>
          <a:bodyPr lIns="0" tIns="0" rIns="0" bIns="0" anchor="ctr"/>
          <a:lstStyle/>
          <a:p>
            <a:r>
              <a:rPr lang="en-US" sz="2000"/>
              <a:t>Renewables</a:t>
            </a:r>
          </a:p>
        </p:txBody>
      </p:sp>
      <p:grpSp>
        <p:nvGrpSpPr>
          <p:cNvPr id="4" name="Group 68"/>
          <p:cNvGrpSpPr>
            <a:grpSpLocks/>
          </p:cNvGrpSpPr>
          <p:nvPr/>
        </p:nvGrpSpPr>
        <p:grpSpPr bwMode="auto">
          <a:xfrm>
            <a:off x="4887058" y="1123951"/>
            <a:ext cx="3877408" cy="5129213"/>
            <a:chOff x="3335" y="718"/>
            <a:chExt cx="2646" cy="3119"/>
          </a:xfrm>
        </p:grpSpPr>
        <p:grpSp>
          <p:nvGrpSpPr>
            <p:cNvPr id="5" name="Group 69"/>
            <p:cNvGrpSpPr>
              <a:grpSpLocks/>
            </p:cNvGrpSpPr>
            <p:nvPr/>
          </p:nvGrpSpPr>
          <p:grpSpPr bwMode="auto">
            <a:xfrm>
              <a:off x="3335" y="718"/>
              <a:ext cx="972" cy="3119"/>
              <a:chOff x="3335" y="718"/>
              <a:chExt cx="972" cy="3119"/>
            </a:xfrm>
          </p:grpSpPr>
          <p:sp>
            <p:nvSpPr>
              <p:cNvPr id="947270" name="Line 70"/>
              <p:cNvSpPr>
                <a:spLocks noChangeShapeType="1"/>
              </p:cNvSpPr>
              <p:nvPr/>
            </p:nvSpPr>
            <p:spPr bwMode="gray">
              <a:xfrm flipV="1">
                <a:off x="3335" y="718"/>
                <a:ext cx="972" cy="654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7271" name="Line 71"/>
              <p:cNvSpPr>
                <a:spLocks noChangeShapeType="1"/>
              </p:cNvSpPr>
              <p:nvPr/>
            </p:nvSpPr>
            <p:spPr bwMode="gray">
              <a:xfrm>
                <a:off x="3335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6" name="Group 72"/>
            <p:cNvGrpSpPr>
              <a:grpSpLocks/>
            </p:cNvGrpSpPr>
            <p:nvPr/>
          </p:nvGrpSpPr>
          <p:grpSpPr bwMode="auto">
            <a:xfrm>
              <a:off x="3628" y="718"/>
              <a:ext cx="972" cy="3119"/>
              <a:chOff x="3628" y="718"/>
              <a:chExt cx="972" cy="3119"/>
            </a:xfrm>
          </p:grpSpPr>
          <p:sp>
            <p:nvSpPr>
              <p:cNvPr id="947273" name="Line 73"/>
              <p:cNvSpPr>
                <a:spLocks noChangeShapeType="1"/>
              </p:cNvSpPr>
              <p:nvPr/>
            </p:nvSpPr>
            <p:spPr bwMode="gray">
              <a:xfrm flipV="1">
                <a:off x="3628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7274" name="Line 74"/>
              <p:cNvSpPr>
                <a:spLocks noChangeShapeType="1"/>
              </p:cNvSpPr>
              <p:nvPr/>
            </p:nvSpPr>
            <p:spPr bwMode="gray">
              <a:xfrm>
                <a:off x="3628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7" name="Group 75"/>
            <p:cNvGrpSpPr>
              <a:grpSpLocks/>
            </p:cNvGrpSpPr>
            <p:nvPr/>
          </p:nvGrpSpPr>
          <p:grpSpPr bwMode="auto">
            <a:xfrm>
              <a:off x="3985" y="718"/>
              <a:ext cx="972" cy="3119"/>
              <a:chOff x="3985" y="718"/>
              <a:chExt cx="972" cy="3119"/>
            </a:xfrm>
          </p:grpSpPr>
          <p:sp>
            <p:nvSpPr>
              <p:cNvPr id="947276" name="Line 76"/>
              <p:cNvSpPr>
                <a:spLocks noChangeShapeType="1"/>
              </p:cNvSpPr>
              <p:nvPr/>
            </p:nvSpPr>
            <p:spPr bwMode="gray">
              <a:xfrm flipV="1">
                <a:off x="3985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7277" name="Line 77"/>
              <p:cNvSpPr>
                <a:spLocks noChangeShapeType="1"/>
              </p:cNvSpPr>
              <p:nvPr/>
            </p:nvSpPr>
            <p:spPr bwMode="gray">
              <a:xfrm>
                <a:off x="3985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8" name="Group 78"/>
            <p:cNvGrpSpPr>
              <a:grpSpLocks/>
            </p:cNvGrpSpPr>
            <p:nvPr/>
          </p:nvGrpSpPr>
          <p:grpSpPr bwMode="auto">
            <a:xfrm>
              <a:off x="4378" y="718"/>
              <a:ext cx="972" cy="3119"/>
              <a:chOff x="4378" y="718"/>
              <a:chExt cx="972" cy="3119"/>
            </a:xfrm>
          </p:grpSpPr>
          <p:sp>
            <p:nvSpPr>
              <p:cNvPr id="947279" name="Line 79"/>
              <p:cNvSpPr>
                <a:spLocks noChangeShapeType="1"/>
              </p:cNvSpPr>
              <p:nvPr/>
            </p:nvSpPr>
            <p:spPr bwMode="gray">
              <a:xfrm flipV="1">
                <a:off x="4378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7280" name="Line 80"/>
              <p:cNvSpPr>
                <a:spLocks noChangeShapeType="1"/>
              </p:cNvSpPr>
              <p:nvPr/>
            </p:nvSpPr>
            <p:spPr bwMode="gray">
              <a:xfrm>
                <a:off x="4378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9" name="Group 81"/>
            <p:cNvGrpSpPr>
              <a:grpSpLocks/>
            </p:cNvGrpSpPr>
            <p:nvPr/>
          </p:nvGrpSpPr>
          <p:grpSpPr bwMode="auto">
            <a:xfrm>
              <a:off x="4689" y="718"/>
              <a:ext cx="972" cy="3119"/>
              <a:chOff x="4689" y="718"/>
              <a:chExt cx="972" cy="3119"/>
            </a:xfrm>
          </p:grpSpPr>
          <p:sp>
            <p:nvSpPr>
              <p:cNvPr id="947282" name="Line 82"/>
              <p:cNvSpPr>
                <a:spLocks noChangeShapeType="1"/>
              </p:cNvSpPr>
              <p:nvPr/>
            </p:nvSpPr>
            <p:spPr bwMode="gray">
              <a:xfrm flipV="1">
                <a:off x="4689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7283" name="Line 83"/>
              <p:cNvSpPr>
                <a:spLocks noChangeShapeType="1"/>
              </p:cNvSpPr>
              <p:nvPr/>
            </p:nvSpPr>
            <p:spPr bwMode="gray">
              <a:xfrm>
                <a:off x="4689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  <p:grpSp>
          <p:nvGrpSpPr>
            <p:cNvPr id="10" name="Group 84"/>
            <p:cNvGrpSpPr>
              <a:grpSpLocks/>
            </p:cNvGrpSpPr>
            <p:nvPr/>
          </p:nvGrpSpPr>
          <p:grpSpPr bwMode="auto">
            <a:xfrm>
              <a:off x="5009" y="718"/>
              <a:ext cx="972" cy="3119"/>
              <a:chOff x="5009" y="718"/>
              <a:chExt cx="972" cy="3119"/>
            </a:xfrm>
          </p:grpSpPr>
          <p:sp>
            <p:nvSpPr>
              <p:cNvPr id="947285" name="Line 85"/>
              <p:cNvSpPr>
                <a:spLocks noChangeShapeType="1"/>
              </p:cNvSpPr>
              <p:nvPr/>
            </p:nvSpPr>
            <p:spPr bwMode="gray">
              <a:xfrm flipV="1">
                <a:off x="5009" y="718"/>
                <a:ext cx="972" cy="654"/>
              </a:xfrm>
              <a:prstGeom prst="line">
                <a:avLst/>
              </a:prstGeom>
              <a:noFill/>
              <a:ln w="12700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  <p:sp>
            <p:nvSpPr>
              <p:cNvPr id="947286" name="Line 86"/>
              <p:cNvSpPr>
                <a:spLocks noChangeShapeType="1"/>
              </p:cNvSpPr>
              <p:nvPr/>
            </p:nvSpPr>
            <p:spPr bwMode="gray">
              <a:xfrm>
                <a:off x="5009" y="1375"/>
                <a:ext cx="0" cy="2462"/>
              </a:xfrm>
              <a:prstGeom prst="line">
                <a:avLst/>
              </a:prstGeom>
              <a:noFill/>
              <a:ln w="3175">
                <a:solidFill>
                  <a:srgbClr val="B4B4B4"/>
                </a:solidFill>
                <a:prstDash val="sysDot"/>
                <a:round/>
                <a:headEnd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vepBIbQeEOFHkfGZGjKD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hdaLVYzUmPmTA34Bj9M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OaDoYf6Uq52.IQOeeLu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fzhvqMnqEC_uLYd.a4cg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uOc98NTHUSoUOqSEAdC7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TZ5s5wUNUqPKUhYAUsgR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AlBalWqkO.Rdm8avwBZ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W.p1eD80CDWM2VmaqWo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5eULZIcE0yPjJsiYqgHE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heh_96pZ0a3zzEIJ_65b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wnsgGiuKE2twkyzqwHbL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iBrdNJHEyV6VQg8hcuS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kZrcdbOEOsK_mnkLQhZ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QWXX7Dq5k2ch0WgzpSJH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Un6Y67.0e4XGqhWKEfe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nE6vw7ak2aI5kPyFUin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GUurEKGUGE1653iIQGL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zA9hpUrDE6MWcOofmiYWA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JTRy4QI_kCbEYcJGrekkA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XSaudxnkaGZ0KM9sALi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nE6vw7ak2aI5kPyFUin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GUurEKGUGE1653iIQGL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kCKLrMHAUm2a1d3O08TM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F0f6MYUk2C1MKSoDrizQ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XPdlUUwk6H9prEN_PdC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0WOZTWmXUGhRqg5UfbL_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C2WkTYVEuE4pYTzJjcg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Xf9SBb.0KZArF2.Z2yPg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Z57f71dsUqqExzPXATb2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6fbW_J9UK3milJASVVg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_Nx8aVr0GnRfUORQwIH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mL1iD8BmkSZLpt3JQUj_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YM7opggd0acEcF0RpLcy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48hK_rTLEaIjaSMmV_Yx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2X6Bo0Vc0CHlCEmKuE_CA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rf_12x8UK5A0g4lMe.m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ZpNLCKac0.KzyGrad5tY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b0yB5S5NEGdAv7LOkXyu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aoXtDi0R0e84_y3BzUcg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KpLqvWUm0ylbaenG2gR.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XUOWdQ60ybELP8wGFEc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WevjQPMES.o_8ldXieU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TgFlLKBS0KnpN1w5qRlEQ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.dkVWstk0iJiFMj2ro3AQ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yK4jr9wG0mD520We.hr_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Lj6nURMZkiSH1uiQnnOUw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TO0wdEJI0mQ8n0_l12ml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Z1onKRxGUuX08a8W72kM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g6K.luxQEKzMykpCXWGu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iNL776ZjE6_5EO1XzVa7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BY0viKw0y3dN0Rg9nZ2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Em64iVLEefQ88shxvUn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x8r1SLZA0..NQZY5F5BN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mTT.LxYU6CpeQ1tR4A_g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RIbLH2fk2O2Bfc_mTrN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6MVS_RCTkyFqz6TR1TTr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KleUUnUUGUG5Wi0EmU0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uGfGXk3BkmLXnYuWS2od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EB1RSf70CW35XjZOMPk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t6hAEbKA0uQ4GbHQoT6Q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gf4xyRSUygVO.oTNI3m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if2t4HeRkezcCAODLc2L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dJ82m_lUeF4VSHG2aIO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ekHEge90ep2E6R8l69pQ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XeJrhECkq2qFcsSLBB7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EomO_6WEGo_eJtfhytDw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02IymxYmUa4yvOPJKz48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kXHgyG0ijVbnAU68KAQ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kMN9H8KkekiQTF0YPhp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P6S_eEzEiFWL3SZ.4Z8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mSvAl0vEi5vJPfxIeV6Q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8c8j1uyqkqVkzXIhSMAD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Us7Z_xMBEGtPkptfGau5g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llm57nOFEeOE1plU5ssS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DAk8cPVck.cXd1HjhCnnw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FK1g_EX0m1Ou1ZW6PxAw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7ul.S6VrUqgN1dSsb2Qh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odp6dskEavduiUuictK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ek9gy046U6dORAZZzs2m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wiw5SkRU.1URDD1Yo2_w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XSaudxnkaGZ0KM9sALig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nE6vw7ak2aI5kPyFUinw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GUurEKGUGE1653iIQGLw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5MPIc1LxEGIspLHGE8Hl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VhhLDp60euWKn35TBtW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0jGaLD_XUSMBGjzWcCkxw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O0LzeI55USPsa.pn4DSWQ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ldNfDHykiKk3EWvTgV3A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0NFpseaUUS.JmQGA73Qy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LqkhgPXEyNa.qsH1S_nA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KfZmfY..EazLP8f4jrZlw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0W.QPRg9kSXLfYWtyx4i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yFLRCvJJ0SAkLay.fmuVg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Kudvue0Y0S5htJwY0ZWN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mKewiQnrkePyX4CqJ7H3w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39vK13Xb0eiKeXP9nbQP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_VqVilEu0a0eieXvzKWHw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6m9jCcQkCBd.NVIhziB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Fjen3raRU6vzuKN4am4Zg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099a1PzV0.Y4yaW6d2C6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7Ogq8IgEGb5hU1RGMwmA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ZJmsJFw0GAYziYIZFEN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sKSeO2_0.OEEFI6vYaYQ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dNUf1v7v0W8qu7XtqaO8Q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J1RXpgGUGo45SDrR5lOw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_aKHtnMTU2eYH4_ZyfH8Q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PtQ7IR2U.b7NLPLXjQcQ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.dqWTkMbESNTJoQWAmR3w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UigXLC.xEuZ8Z396YhGiQ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Ma6Wl9yj0GfHvVUyVmLPg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KMOvfTTBE.z17NhaP0BX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F4AlEKo0i1LkE.lqDoV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JHwpWtl_EK9eiGF_vyiG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DSub7Tk0S7YFCcWzEI6w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p28.S2iEWEmRJbT1jAlQ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B6NLEPxokesJEAw3HMO2g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vkbLrZdkqHByR7WZX_G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4Yd8wG5UCw8pcPVnXvmg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Yqxg79tikSljbFC8DxdCQ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GDea34tUOivNtkTGDXbw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0sVVAPWaE2AckibJx8AdA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5gaA8pBlU2kwWhxzYdEsQ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sM44xnqo0uqKhuwtaGtj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58hVLWa10.FXGijQlyK8Q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mss_.NwnUOY.Wxt_DzkzQ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HjwvPXfkqXdp3RRh.ejA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CHf_Zao0WMYWziYE8BCQ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OvG3.KkIUWfZyYZ076.vA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oDk845ccke6ozIgHNsafw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73RGNsxUSsqAo1sQKgSw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G0CUoBw0WzfClQhZWHSA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TiQ0o_hXEWtHImZpYxuRQ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OH5aG8pUC1TEoHKYUGZA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FbjvPNTkKHtIdStaUBs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p8Icr8VEqI1V3Z.98uzQ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V7lrOzDEmG81tqydAKp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EOgN9iA0aqgGeZzlGB3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xN0_xkJkyW8lIUgx1OIA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oCgt8m60qgkoHXUoHAJw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rcvhq2LkOP1pxeYi8RYg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gK_MZIVd0ikLGsvk8hUeg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Rha1F49E2zaM_TWYco4A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2UJBi6ZnU6_PRoFgsC8Gg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O0u3FyaEuwpu3.Kjfplw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RuH61vF0aY.Bal54cyz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SMelW2h0aQxlTvWc3DjQ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wiw5SkRU.1URDD1Yo2_w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XSaudxnkaGZ0KM9sALig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nE6vw7ak2aI5kPyFUinw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GUurEKGUGE1653iIQGL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pT5j6GsvEa2wO4D.cHVu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l1tZci9kyJUZu66dwH2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wDz3EeaEu5_Ssk8ZJ6Q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af0jfU2J0atFis2L07iP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xbh320ZjUaBKZVm_zfQm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1NNVShtEqpVZcz1G9d4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Vsob7x.A0OLREw2TT0xD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6SgIji4ku2iwsSNKGqP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.MZzB0mEaAO7EzwYYdD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RGmXJGk_ki_ipei_SmDH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sDcWq580CeHfLe0zZY2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MT70M5KY0uyZMBkifxac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hoaCjjGokqpFPeI.1lI1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t0O1Rsaki1Uu2EVxn_r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PLwR2A3MEi4.zoMl8Nyz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lJ8qOWXESL6Sa6UPbLg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8sVlpx4k6XodhfUhA5F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rITc.17kCY9Sbs2eWp7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J95eYrHV0CoN3Gl6euJF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7sBJMGK0.nFqSa_bPZw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gLy51EFTEOS8Epx.bVrP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Fjww5uzUitO6lmnfFwu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tpcTR4uP061GeUhTP3fp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_bKCVkH0y.6LAZnyWZs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xotlLwqkuwjAymxR6Wt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eXBTicgUaJdZqbCMqlE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CMVLQLE9k63AYNnpeVnm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nRj.oFiAE.iQ8JkVRUqr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RyXznB0Uyu9lGOvGcaQ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C6rZhzRDUe70eTNr7UDn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nE6vw7ak2aI5kPyFUin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GUurEKGUGE1653iIQGL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wiw5SkRU.1URDD1Yo2_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SRDFzH.NU.km9Zz.PwN4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NHk.sysk2QcaoRuxYvw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hGyHJNYaUaDE9hBCNKhu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84dmZA1lEebi8xlqh28z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p4s7gDD6k2iyNCXZyI6s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i1DV3.sE2wXRDJOv68E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FKeby1Pd02aqvJ5IjBEz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K63n.Wf0WIZ_LLg_aOK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8rjko_zUKPFtOK6TFR0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8R8Ch_pFEiXIop0kYiuW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1EzUa9xeU.2oHP_6.qWk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m4N4ByqBkSeS5pI9.3jY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tS5JO_kpkSgyr_CVIRto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nZRVocr6E6G4joYNCccq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hRWVyImBka9gxQGSh57r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.vYbuFcLE.w9MTkuAWEc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LAPckOO0m46oPvzhfGt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fHwaUlCMkywJkDxBwKnN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ZBQS7bVZk6A5q57tBgdX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X.3tZ8ikun_kO9LmWgr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2LxDD9y9E69WSAFUShEv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XrUXz0JUqWX0zeyWMa.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I5ljfQiO0asOubvrH4C7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bdo9cXeUEqd7qTfY9vzb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KuUZ1v_zkamc6IhnEEKl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jNiM1qzzUqbhQuOMiEUB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U5ezelfcEOxHwgIXtyOP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MZr3AAH0SAROIEwlpnm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03UvjtBkmDjsx4AGxqo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Zep.qoRAk6O1ku2X0Tkm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kGsnHZYk6Sq92N_E2gO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hY4d6SKdEGr..QCvPuht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tgojI3RsUGm5FKeMUCHz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z9IUZgIku98pCSrloO_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JjOiojo0CyGpmaCYYIa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a3fFCluOUyUrsrsSh5I7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Ho3YkHuLkylciUt6ILit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75GK2l5pUinVp5IR7Hfz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eMc84C_AE6moypqS3F5b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D.bvXg6kqgoydluyqb5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6JZt.yla0GDsrkE.756T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mKKSstIW0SkuQ2IcuHyq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04M30aekEGcpMseBsyAp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uqsyXrPZUyMAZHEcsRoB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lZQ8YHkEWg_rSeCxmx6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wp3SxC2fU61bkW.q7JMq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5vj4AsMZUuMN8MKZ7okr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t3pd11fIkWDZEtXhekO6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VksrbTt4UmgIy_XbqQvk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ET9u2dFv0CQ7Re_b9.cIQ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845</Words>
  <Application>Microsoft Office PowerPoint</Application>
  <PresentationFormat>Affichage à l'écran (4:3)</PresentationFormat>
  <Paragraphs>153</Paragraphs>
  <Slides>4</Slides>
  <Notes>4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6" baseType="lpstr">
      <vt:lpstr>Thème Office</vt:lpstr>
      <vt:lpstr>TCLayout.ActiveDocument.1</vt:lpstr>
      <vt:lpstr>Responsibilities for the development  of a new project (1/4)</vt:lpstr>
      <vt:lpstr>Responsibilities for the development  of a new project (2/4)</vt:lpstr>
      <vt:lpstr>Responsibilities for the development  of a new project (3/4)</vt:lpstr>
      <vt:lpstr>Responsibilities for the development  of a new project (4/4)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Responsibilities for the development  of a new project (1/4)</dc:title>
  <dc:creator>AHS</dc:creator>
  <cp:lastModifiedBy>AHS</cp:lastModifiedBy>
  <cp:revision>1</cp:revision>
  <dcterms:created xsi:type="dcterms:W3CDTF">2010-06-04T13:04:04Z</dcterms:created>
  <dcterms:modified xsi:type="dcterms:W3CDTF">2010-06-04T13:05:29Z</dcterms:modified>
</cp:coreProperties>
</file>