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notesMasters/notesMaster1.xml" ContentType="application/vnd.openxmlformats-officedocument.presentationml.notesMaster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tags/tag47.xml" ContentType="application/vnd.openxmlformats-officedocument.presentationml.tags+xml"/>
  <Override PartName="/ppt/tags/tag56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tags/tag54.xml" ContentType="application/vnd.openxmlformats-officedocument.presentationml.tags+xml"/>
  <Override PartName="/ppt/tags/tag63.xml" ContentType="application/vnd.openxmlformats-officedocument.presentationml.tags+xml"/>
  <Override PartName="/ppt/tags/tag65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6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tags/tag64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9" r:id="rId2"/>
    <p:sldId id="267" r:id="rId3"/>
    <p:sldId id="270" r:id="rId4"/>
    <p:sldId id="271" r:id="rId5"/>
    <p:sldId id="265" r:id="rId6"/>
    <p:sldId id="261" r:id="rId7"/>
    <p:sldId id="256" r:id="rId8"/>
    <p:sldId id="258" r:id="rId9"/>
  </p:sldIdLst>
  <p:sldSz cx="9906000" cy="6858000" type="A4"/>
  <p:notesSz cx="6662738" cy="9906000"/>
  <p:custDataLst>
    <p:tags r:id="rId12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75" autoAdjust="0"/>
    <p:restoredTop sz="94622" autoAdjust="0"/>
  </p:normalViewPr>
  <p:slideViewPr>
    <p:cSldViewPr snapToGrid="0" snapToObjects="1">
      <p:cViewPr>
        <p:scale>
          <a:sx n="66" d="100"/>
          <a:sy n="66" d="100"/>
        </p:scale>
        <p:origin x="-1596" y="-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3" tIns="45522" rIns="91043" bIns="45522" numCol="1" anchor="t" anchorCtr="0" compatLnSpc="1">
            <a:prstTxWarp prst="textNoShape">
              <a:avLst/>
            </a:prstTxWarp>
          </a:bodyPr>
          <a:lstStyle>
            <a:lvl1pPr algn="l" defTabSz="911225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3" tIns="45522" rIns="91043" bIns="45522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3" tIns="45522" rIns="91043" bIns="45522" numCol="1" anchor="b" anchorCtr="0" compatLnSpc="1">
            <a:prstTxWarp prst="textNoShape">
              <a:avLst/>
            </a:prstTxWarp>
          </a:bodyPr>
          <a:lstStyle>
            <a:lvl1pPr algn="l" defTabSz="911225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41070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43" tIns="45522" rIns="91043" bIns="45522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 smtClean="0"/>
            </a:lvl1pPr>
          </a:lstStyle>
          <a:p>
            <a:pPr>
              <a:defRPr/>
            </a:pPr>
            <a:fld id="{CE7747C0-49C3-4265-9BB6-7A59A07333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67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56" tIns="44778" rIns="89556" bIns="44778" numCol="1" anchor="t" anchorCtr="0" compatLnSpc="1">
            <a:prstTxWarp prst="textNoShape">
              <a:avLst/>
            </a:prstTxWarp>
          </a:bodyPr>
          <a:lstStyle>
            <a:lvl1pPr algn="l" defTabSz="895350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9067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56" tIns="44778" rIns="89556" bIns="44778" numCol="1" anchor="t" anchorCtr="0" compatLnSpc="1">
            <a:prstTxWarp prst="textNoShape">
              <a:avLst/>
            </a:prstTxWarp>
          </a:bodyPr>
          <a:lstStyle>
            <a:lvl1pPr algn="r" defTabSz="895350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6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608013" y="731838"/>
            <a:ext cx="5400675" cy="3740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3125" y="4716463"/>
            <a:ext cx="4868863" cy="447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56" tIns="44778" rIns="89556" bIns="44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Click to edit Master text styles</a:t>
            </a:r>
          </a:p>
          <a:p>
            <a:pPr lvl="1"/>
            <a:r>
              <a:rPr lang="fr-FR" noProof="0" smtClean="0"/>
              <a:t>Second level</a:t>
            </a:r>
          </a:p>
          <a:p>
            <a:pPr lvl="2"/>
            <a:r>
              <a:rPr lang="fr-FR" noProof="0" smtClean="0"/>
              <a:t>Third level</a:t>
            </a:r>
          </a:p>
          <a:p>
            <a:pPr lvl="3"/>
            <a:r>
              <a:rPr lang="fr-FR" noProof="0" smtClean="0"/>
              <a:t>Fourth level</a:t>
            </a:r>
          </a:p>
          <a:p>
            <a:pPr lvl="4"/>
            <a:r>
              <a:rPr lang="fr-FR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0671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56" tIns="44778" rIns="89556" bIns="44778" numCol="1" anchor="b" anchorCtr="0" compatLnSpc="1">
            <a:prstTxWarp prst="textNoShape">
              <a:avLst/>
            </a:prstTxWarp>
          </a:bodyPr>
          <a:lstStyle>
            <a:lvl1pPr algn="l" defTabSz="895350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31338"/>
            <a:ext cx="29067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56" tIns="44778" rIns="89556" bIns="44778" numCol="1" anchor="b" anchorCtr="0" compatLnSpc="1">
            <a:prstTxWarp prst="textNoShape">
              <a:avLst/>
            </a:prstTxWarp>
          </a:bodyPr>
          <a:lstStyle>
            <a:lvl1pPr algn="r" defTabSz="895350">
              <a:defRPr sz="1200" smtClean="0"/>
            </a:lvl1pPr>
          </a:lstStyle>
          <a:p>
            <a:pPr>
              <a:defRPr/>
            </a:pPr>
            <a:fld id="{273004FB-9751-4874-BE4D-2A4BE9B8D1B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8362A1-BAF1-42B1-BA87-04A0E5A4B494}" type="slidenum">
              <a:rPr lang="fr-FR"/>
              <a:pPr/>
              <a:t>1</a:t>
            </a:fld>
            <a:endParaRPr lang="fr-FR"/>
          </a:p>
        </p:txBody>
      </p:sp>
      <p:sp>
        <p:nvSpPr>
          <p:cNvPr id="1229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650875" y="744538"/>
            <a:ext cx="5370513" cy="3717925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706938"/>
            <a:ext cx="4891088" cy="4454525"/>
          </a:xfrm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5FAF1D-F98C-4107-AD7E-3E6846E6A8BD}" type="slidenum">
              <a:rPr lang="fr-FR"/>
              <a:pPr/>
              <a:t>3</a:t>
            </a:fld>
            <a:endParaRPr lang="fr-FR"/>
          </a:p>
        </p:txBody>
      </p:sp>
      <p:sp>
        <p:nvSpPr>
          <p:cNvPr id="133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227AE2-1B21-4FD7-B8D6-4A8D1CF12C97}" type="slidenum">
              <a:rPr lang="fr-FR"/>
              <a:pPr/>
              <a:t>4</a:t>
            </a:fld>
            <a:endParaRPr lang="fr-FR"/>
          </a:p>
        </p:txBody>
      </p:sp>
      <p:sp>
        <p:nvSpPr>
          <p:cNvPr id="1433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649288" y="741363"/>
            <a:ext cx="5372100" cy="3719512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7413" y="4705350"/>
            <a:ext cx="4887912" cy="4459288"/>
          </a:xfrm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11FE79-50D9-4AF5-96D1-A5902B634874}" type="slidenum">
              <a:rPr lang="fr-FR"/>
              <a:pPr/>
              <a:t>5</a:t>
            </a:fld>
            <a:endParaRPr lang="fr-FR"/>
          </a:p>
        </p:txBody>
      </p:sp>
      <p:sp>
        <p:nvSpPr>
          <p:cNvPr id="1536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606425" y="730250"/>
            <a:ext cx="5403850" cy="3741738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1538" y="4718050"/>
            <a:ext cx="4870450" cy="4470400"/>
          </a:xfrm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E9D52B-97C0-406C-8B7E-0E8148C91191}" type="slidenum">
              <a:rPr lang="fr-FR"/>
              <a:pPr/>
              <a:t>6</a:t>
            </a:fld>
            <a:endParaRPr lang="fr-FR"/>
          </a:p>
        </p:txBody>
      </p:sp>
      <p:sp>
        <p:nvSpPr>
          <p:cNvPr id="1638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606425" y="730250"/>
            <a:ext cx="5403850" cy="3741738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9950" y="4714875"/>
            <a:ext cx="4872038" cy="4473575"/>
          </a:xfrm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DDE8BC-6104-4574-95B8-58285DBE1D4E}" type="slidenum">
              <a:rPr lang="fr-FR"/>
              <a:pPr/>
              <a:t>7</a:t>
            </a:fld>
            <a:endParaRPr lang="fr-FR"/>
          </a:p>
        </p:txBody>
      </p:sp>
      <p:sp>
        <p:nvSpPr>
          <p:cNvPr id="1741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652463" y="742950"/>
            <a:ext cx="5364162" cy="3713163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05350"/>
            <a:ext cx="5329238" cy="4457700"/>
          </a:xfrm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8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0" y="5060950"/>
            <a:ext cx="9906000" cy="1800225"/>
          </a:xfrm>
          <a:prstGeom prst="rect">
            <a:avLst/>
          </a:prstGeom>
          <a:solidFill>
            <a:srgbClr val="177B57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3" name="Picture 149" descr="BCG_Monogram_RG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" y="677863"/>
            <a:ext cx="161925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50" descr="BCG_Logotype_Regular_re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3850" y="5840413"/>
            <a:ext cx="41783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200900" y="163513"/>
            <a:ext cx="2247900" cy="59324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3513"/>
            <a:ext cx="6591300" cy="59324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06538"/>
            <a:ext cx="4419600" cy="4589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506538"/>
            <a:ext cx="4419600" cy="4589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3513"/>
            <a:ext cx="8991600" cy="831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45713" rIns="0" bIns="45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5123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06538"/>
            <a:ext cx="8991600" cy="45894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9258300" y="6673850"/>
            <a:ext cx="190500" cy="133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r">
              <a:defRPr/>
            </a:pPr>
            <a:fld id="{D06CCE78-01DD-44F5-8D21-19CD5F6834A7}" type="slidenum">
              <a:rPr lang="fr-FR" sz="900" b="0"/>
              <a:pPr algn="r">
                <a:defRPr/>
              </a:pPr>
              <a:t>‹N°›</a:t>
            </a:fld>
            <a:endParaRPr lang="fr-FR" sz="900" b="0"/>
          </a:p>
        </p:txBody>
      </p:sp>
      <p:sp>
        <p:nvSpPr>
          <p:cNvPr id="1131" name="FooterSimple"/>
          <p:cNvSpPr txBox="1">
            <a:spLocks noChangeArrowheads="1"/>
          </p:cNvSpPr>
          <p:nvPr/>
        </p:nvSpPr>
        <p:spPr bwMode="auto">
          <a:xfrm>
            <a:off x="457200" y="6700838"/>
            <a:ext cx="638175" cy="106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l">
              <a:defRPr/>
            </a:pPr>
            <a:r>
              <a:rPr lang="fr-FR" sz="700" b="0">
                <a:solidFill>
                  <a:schemeClr val="bg2"/>
                </a:solidFill>
              </a:rPr>
              <a:t>Xxxxx-xx/Footer</a:t>
            </a:r>
            <a:endParaRPr lang="fr-FR"/>
          </a:p>
        </p:txBody>
      </p:sp>
      <p:sp>
        <p:nvSpPr>
          <p:cNvPr id="1139" name="Line 115"/>
          <p:cNvSpPr>
            <a:spLocks noChangeShapeType="1"/>
          </p:cNvSpPr>
          <p:nvPr/>
        </p:nvSpPr>
        <p:spPr bwMode="auto">
          <a:xfrm flipH="1">
            <a:off x="0" y="1003300"/>
            <a:ext cx="9906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>
            <a:outerShdw dist="25400" dir="5400000" algn="ctr" rotWithShape="0">
              <a:schemeClr val="folHlink"/>
            </a:outerShdw>
          </a:effectLst>
        </p:spPr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5127" name="Picture 119" descr="BCG_Logotype_Regular_RGB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17950" y="6675438"/>
            <a:ext cx="2070100" cy="12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4" name="BCG Copyright Notice For Office"/>
          <p:cNvSpPr txBox="1">
            <a:spLocks noChangeArrowheads="1"/>
          </p:cNvSpPr>
          <p:nvPr/>
        </p:nvSpPr>
        <p:spPr bwMode="gray">
          <a:xfrm rot="-5400000">
            <a:off x="7469982" y="4252119"/>
            <a:ext cx="4559300" cy="198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l" eaLnBrk="0" hangingPunct="0">
              <a:defRPr/>
            </a:pPr>
            <a:r>
              <a:rPr lang="fr-FR" altLang="ko-KR" sz="700" b="0">
                <a:solidFill>
                  <a:schemeClr val="bg2"/>
                </a:solidFill>
                <a:ea typeface="Gulim" pitchFamily="34" charset="-127"/>
              </a:rPr>
              <a:t>© Copyright BCG 2008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  <a:cs typeface="+mn-cs"/>
        </a:defRPr>
      </a:lvl3pPr>
      <a:lvl4pPr marL="1376363" indent="-2333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8988" indent="-230188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  <a:cs typeface="+mn-cs"/>
        </a:defRPr>
      </a:lvl5pPr>
      <a:lvl6pPr marL="2516188" indent="-230188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  <a:cs typeface="+mn-cs"/>
        </a:defRPr>
      </a:lvl6pPr>
      <a:lvl7pPr marL="2973388" indent="-230188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  <a:cs typeface="+mn-cs"/>
        </a:defRPr>
      </a:lvl7pPr>
      <a:lvl8pPr marL="3430588" indent="-230188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  <a:cs typeface="+mn-cs"/>
        </a:defRPr>
      </a:lvl8pPr>
      <a:lvl9pPr marL="3887788" indent="-230188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34" Type="http://schemas.openxmlformats.org/officeDocument/2006/relationships/tags" Target="../tags/tag35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tags" Target="../tags/tag34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29" Type="http://schemas.openxmlformats.org/officeDocument/2006/relationships/tags" Target="../tags/tag30.xml"/><Relationship Id="rId1" Type="http://schemas.openxmlformats.org/officeDocument/2006/relationships/vmlDrawing" Target="../drawings/vmlDrawing1.v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tags" Target="../tags/tag33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36" Type="http://schemas.openxmlformats.org/officeDocument/2006/relationships/oleObject" Target="../embeddings/oleObject1.bin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tags" Target="../tags/tag32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tags" Target="../tags/tag31.xml"/><Relationship Id="rId35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9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tags" Target="../tags/tag54.xml"/><Relationship Id="rId18" Type="http://schemas.openxmlformats.org/officeDocument/2006/relationships/tags" Target="../tags/tag59.xml"/><Relationship Id="rId26" Type="http://schemas.openxmlformats.org/officeDocument/2006/relationships/oleObject" Target="../embeddings/oleObject2.bin"/><Relationship Id="rId3" Type="http://schemas.openxmlformats.org/officeDocument/2006/relationships/tags" Target="../tags/tag44.xml"/><Relationship Id="rId21" Type="http://schemas.openxmlformats.org/officeDocument/2006/relationships/tags" Target="../tags/tag62.xml"/><Relationship Id="rId7" Type="http://schemas.openxmlformats.org/officeDocument/2006/relationships/tags" Target="../tags/tag48.xml"/><Relationship Id="rId12" Type="http://schemas.openxmlformats.org/officeDocument/2006/relationships/tags" Target="../tags/tag53.xml"/><Relationship Id="rId17" Type="http://schemas.openxmlformats.org/officeDocument/2006/relationships/tags" Target="../tags/tag58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6" Type="http://schemas.openxmlformats.org/officeDocument/2006/relationships/tags" Target="../tags/tag57.xml"/><Relationship Id="rId20" Type="http://schemas.openxmlformats.org/officeDocument/2006/relationships/tags" Target="../tags/tag61.xml"/><Relationship Id="rId1" Type="http://schemas.openxmlformats.org/officeDocument/2006/relationships/vmlDrawing" Target="../drawings/vmlDrawing2.vml"/><Relationship Id="rId6" Type="http://schemas.openxmlformats.org/officeDocument/2006/relationships/tags" Target="../tags/tag47.xml"/><Relationship Id="rId11" Type="http://schemas.openxmlformats.org/officeDocument/2006/relationships/tags" Target="../tags/tag52.xml"/><Relationship Id="rId24" Type="http://schemas.openxmlformats.org/officeDocument/2006/relationships/tags" Target="../tags/tag65.xml"/><Relationship Id="rId5" Type="http://schemas.openxmlformats.org/officeDocument/2006/relationships/tags" Target="../tags/tag46.xml"/><Relationship Id="rId15" Type="http://schemas.openxmlformats.org/officeDocument/2006/relationships/tags" Target="../tags/tag56.xml"/><Relationship Id="rId23" Type="http://schemas.openxmlformats.org/officeDocument/2006/relationships/tags" Target="../tags/tag64.xml"/><Relationship Id="rId28" Type="http://schemas.openxmlformats.org/officeDocument/2006/relationships/image" Target="../media/image5.jpeg"/><Relationship Id="rId10" Type="http://schemas.openxmlformats.org/officeDocument/2006/relationships/tags" Target="../tags/tag51.xml"/><Relationship Id="rId19" Type="http://schemas.openxmlformats.org/officeDocument/2006/relationships/tags" Target="../tags/tag60.xml"/><Relationship Id="rId4" Type="http://schemas.openxmlformats.org/officeDocument/2006/relationships/tags" Target="../tags/tag45.xml"/><Relationship Id="rId9" Type="http://schemas.openxmlformats.org/officeDocument/2006/relationships/tags" Target="../tags/tag50.xml"/><Relationship Id="rId14" Type="http://schemas.openxmlformats.org/officeDocument/2006/relationships/tags" Target="../tags/tag55.xml"/><Relationship Id="rId22" Type="http://schemas.openxmlformats.org/officeDocument/2006/relationships/tags" Target="../tags/tag63.xml"/><Relationship Id="rId27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5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36" imgW="0" imgH="0" progId="TCLayout.ActiveDocument.1">
              <p:embed/>
            </p:oleObj>
          </a:graphicData>
        </a:graphic>
      </p:graphicFrame>
      <p:grpSp>
        <p:nvGrpSpPr>
          <p:cNvPr id="1027" name="Group 2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2635250" y="3725863"/>
            <a:ext cx="5635625" cy="1082675"/>
            <a:chOff x="1660" y="2347"/>
            <a:chExt cx="3550" cy="682"/>
          </a:xfrm>
        </p:grpSpPr>
        <p:sp>
          <p:nvSpPr>
            <p:cNvPr id="1070" name="Rectangle 3"/>
            <p:cNvSpPr>
              <a:spLocks noChangeArrowheads="1"/>
            </p:cNvSpPr>
            <p:nvPr/>
          </p:nvSpPr>
          <p:spPr bwMode="auto">
            <a:xfrm>
              <a:off x="1660" y="2347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71" name="Rectangle 4"/>
            <p:cNvSpPr>
              <a:spLocks noChangeArrowheads="1"/>
            </p:cNvSpPr>
            <p:nvPr/>
          </p:nvSpPr>
          <p:spPr bwMode="auto">
            <a:xfrm>
              <a:off x="2370" y="2347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72" name="Rectangle 5"/>
            <p:cNvSpPr>
              <a:spLocks noChangeArrowheads="1"/>
            </p:cNvSpPr>
            <p:nvPr/>
          </p:nvSpPr>
          <p:spPr bwMode="auto">
            <a:xfrm>
              <a:off x="3080" y="2347"/>
              <a:ext cx="710" cy="682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73" name="Rectangle 6"/>
            <p:cNvSpPr>
              <a:spLocks noChangeArrowheads="1"/>
            </p:cNvSpPr>
            <p:nvPr/>
          </p:nvSpPr>
          <p:spPr bwMode="auto">
            <a:xfrm>
              <a:off x="3790" y="2347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74" name="Rectangle 7"/>
            <p:cNvSpPr>
              <a:spLocks noChangeArrowheads="1"/>
            </p:cNvSpPr>
            <p:nvPr/>
          </p:nvSpPr>
          <p:spPr bwMode="auto">
            <a:xfrm>
              <a:off x="4500" y="2347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</p:grpSp>
      <p:grpSp>
        <p:nvGrpSpPr>
          <p:cNvPr id="1028" name="Group 8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2635250" y="1568450"/>
            <a:ext cx="5635625" cy="1079500"/>
            <a:chOff x="1660" y="988"/>
            <a:chExt cx="3550" cy="680"/>
          </a:xfrm>
        </p:grpSpPr>
        <p:sp>
          <p:nvSpPr>
            <p:cNvPr id="1065" name="Rectangle 9"/>
            <p:cNvSpPr>
              <a:spLocks noChangeArrowheads="1"/>
            </p:cNvSpPr>
            <p:nvPr/>
          </p:nvSpPr>
          <p:spPr bwMode="auto">
            <a:xfrm>
              <a:off x="1660" y="988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66" name="Rectangle 10"/>
            <p:cNvSpPr>
              <a:spLocks noChangeArrowheads="1"/>
            </p:cNvSpPr>
            <p:nvPr/>
          </p:nvSpPr>
          <p:spPr bwMode="auto">
            <a:xfrm>
              <a:off x="2370" y="988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67" name="Rectangle 11"/>
            <p:cNvSpPr>
              <a:spLocks noChangeArrowheads="1"/>
            </p:cNvSpPr>
            <p:nvPr/>
          </p:nvSpPr>
          <p:spPr bwMode="auto">
            <a:xfrm>
              <a:off x="3080" y="988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68" name="Rectangle 12"/>
            <p:cNvSpPr>
              <a:spLocks noChangeArrowheads="1"/>
            </p:cNvSpPr>
            <p:nvPr/>
          </p:nvSpPr>
          <p:spPr bwMode="auto">
            <a:xfrm>
              <a:off x="3790" y="988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69" name="Rectangle 13"/>
            <p:cNvSpPr>
              <a:spLocks noChangeArrowheads="1"/>
            </p:cNvSpPr>
            <p:nvPr/>
          </p:nvSpPr>
          <p:spPr bwMode="auto">
            <a:xfrm>
              <a:off x="4500" y="988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</p:grpSp>
      <p:grpSp>
        <p:nvGrpSpPr>
          <p:cNvPr id="1029" name="Group 1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2635250" y="2646363"/>
            <a:ext cx="5635625" cy="1079500"/>
            <a:chOff x="1660" y="1667"/>
            <a:chExt cx="3550" cy="680"/>
          </a:xfrm>
        </p:grpSpPr>
        <p:sp>
          <p:nvSpPr>
            <p:cNvPr id="1060" name="Rectangle 15"/>
            <p:cNvSpPr>
              <a:spLocks noChangeArrowheads="1"/>
            </p:cNvSpPr>
            <p:nvPr/>
          </p:nvSpPr>
          <p:spPr bwMode="auto">
            <a:xfrm>
              <a:off x="1660" y="1667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61" name="Rectangle 16"/>
            <p:cNvSpPr>
              <a:spLocks noChangeArrowheads="1"/>
            </p:cNvSpPr>
            <p:nvPr/>
          </p:nvSpPr>
          <p:spPr bwMode="auto">
            <a:xfrm>
              <a:off x="2370" y="1667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62" name="Rectangle 17"/>
            <p:cNvSpPr>
              <a:spLocks noChangeArrowheads="1"/>
            </p:cNvSpPr>
            <p:nvPr/>
          </p:nvSpPr>
          <p:spPr bwMode="auto">
            <a:xfrm>
              <a:off x="3080" y="1667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63" name="Rectangle 18"/>
            <p:cNvSpPr>
              <a:spLocks noChangeArrowheads="1"/>
            </p:cNvSpPr>
            <p:nvPr/>
          </p:nvSpPr>
          <p:spPr bwMode="auto">
            <a:xfrm>
              <a:off x="3790" y="1667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  <p:sp>
          <p:nvSpPr>
            <p:cNvPr id="1064" name="Rectangle 19"/>
            <p:cNvSpPr>
              <a:spLocks noChangeArrowheads="1"/>
            </p:cNvSpPr>
            <p:nvPr/>
          </p:nvSpPr>
          <p:spPr bwMode="auto">
            <a:xfrm>
              <a:off x="4500" y="1667"/>
              <a:ext cx="710" cy="68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bg2"/>
              </a:solidFill>
              <a:miter lim="800000"/>
              <a:headEnd type="none" w="lg" len="lg"/>
              <a:tailEnd type="none" w="lg" len="lg"/>
            </a:ln>
          </p:spPr>
          <p:txBody>
            <a:bodyPr wrap="none" tIns="91440" anchor="ctr"/>
            <a:lstStyle/>
            <a:p>
              <a:endParaRPr lang="fr-FR"/>
            </a:p>
          </p:txBody>
        </p:sp>
      </p:grpSp>
      <p:sp>
        <p:nvSpPr>
          <p:cNvPr id="1030" name="Rectangle 2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35250" y="3725863"/>
            <a:ext cx="5635625" cy="1079500"/>
          </a:xfrm>
          <a:prstGeom prst="rect">
            <a:avLst/>
          </a:prstGeom>
          <a:solidFill>
            <a:schemeClr val="folHlink">
              <a:alpha val="27058"/>
            </a:schemeClr>
          </a:solidFill>
          <a:ln w="38100" algn="ctr">
            <a:solidFill>
              <a:schemeClr val="folHlink"/>
            </a:solidFill>
            <a:miter lim="800000"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 sz="2000" b="0">
              <a:latin typeface="Polo" pitchFamily="2" charset="0"/>
            </a:endParaRPr>
          </a:p>
        </p:txBody>
      </p:sp>
      <p:sp>
        <p:nvSpPr>
          <p:cNvPr id="1031" name="Rectangle 2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635250" y="1568450"/>
            <a:ext cx="1127125" cy="3236913"/>
          </a:xfrm>
          <a:prstGeom prst="rect">
            <a:avLst/>
          </a:prstGeom>
          <a:solidFill>
            <a:srgbClr val="993300">
              <a:alpha val="27058"/>
            </a:srgbClr>
          </a:solidFill>
          <a:ln w="38100" algn="ctr">
            <a:solidFill>
              <a:srgbClr val="9C3328"/>
            </a:solidFill>
            <a:miter lim="800000"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 sz="2000" b="0">
              <a:latin typeface="Polo" pitchFamily="2" charset="0"/>
            </a:endParaRPr>
          </a:p>
        </p:txBody>
      </p:sp>
      <p:sp>
        <p:nvSpPr>
          <p:cNvPr id="1032" name="Rectangle 2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606675" y="1554163"/>
            <a:ext cx="5692775" cy="3270250"/>
          </a:xfrm>
          <a:prstGeom prst="rect">
            <a:avLst/>
          </a:prstGeom>
          <a:solidFill>
            <a:srgbClr val="E7D475">
              <a:alpha val="27058"/>
            </a:srgbClr>
          </a:solidFill>
          <a:ln w="38100" algn="ctr">
            <a:solidFill>
              <a:srgbClr val="E7D475"/>
            </a:solidFill>
            <a:miter lim="800000"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 sz="2000" b="0">
              <a:latin typeface="Polo" pitchFamily="2" charset="0"/>
            </a:endParaRPr>
          </a:p>
        </p:txBody>
      </p:sp>
      <p:sp>
        <p:nvSpPr>
          <p:cNvPr id="1033" name="Rectangle 2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59050" y="4865688"/>
            <a:ext cx="1193800" cy="8874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fr-FR" sz="1200" b="0" noProof="1"/>
              <a:t>Residentials</a:t>
            </a:r>
          </a:p>
        </p:txBody>
      </p:sp>
      <p:sp>
        <p:nvSpPr>
          <p:cNvPr id="1034" name="Rectangle 2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946650" y="4865688"/>
            <a:ext cx="1187450" cy="8874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fr-FR" sz="1200" b="0" noProof="1"/>
              <a:t>Services Collective Housing</a:t>
            </a:r>
          </a:p>
        </p:txBody>
      </p:sp>
      <p:sp>
        <p:nvSpPr>
          <p:cNvPr id="1035" name="Rectangle 2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65838" y="4865688"/>
            <a:ext cx="949325" cy="89693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fr-FR" sz="1200" b="0" noProof="1"/>
              <a:t>Industrial warehouse</a:t>
            </a:r>
          </a:p>
        </p:txBody>
      </p:sp>
      <p:sp>
        <p:nvSpPr>
          <p:cNvPr id="1036" name="Rectangle 2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035800" y="4865688"/>
            <a:ext cx="1385888" cy="8874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fr-FR" sz="1200" b="0" noProof="1"/>
              <a:t>Land</a:t>
            </a:r>
            <a:r>
              <a:rPr lang="fr-FR" sz="1200" b="0"/>
              <a:t>lord</a:t>
            </a:r>
            <a:r>
              <a:rPr lang="fr-FR" sz="1200" b="0" noProof="1"/>
              <a:t> (agriculture, ...)</a:t>
            </a:r>
          </a:p>
        </p:txBody>
      </p:sp>
      <p:sp>
        <p:nvSpPr>
          <p:cNvPr id="1037" name="Rectangle 27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558925" y="4200525"/>
            <a:ext cx="1046163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sz="1200" b="0" noProof="1"/>
              <a:t>Building Integrated</a:t>
            </a:r>
          </a:p>
        </p:txBody>
      </p:sp>
      <p:sp>
        <p:nvSpPr>
          <p:cNvPr id="1038" name="Rectangle 28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558925" y="1828800"/>
            <a:ext cx="1046163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sz="1200" b="0" noProof="1"/>
              <a:t>Ground</a:t>
            </a:r>
          </a:p>
        </p:txBody>
      </p:sp>
      <p:sp>
        <p:nvSpPr>
          <p:cNvPr id="1039" name="Rectangle 29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558925" y="2938463"/>
            <a:ext cx="1046163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sz="1200" b="0" noProof="1"/>
              <a:t>Building non-integrated</a:t>
            </a:r>
          </a:p>
        </p:txBody>
      </p:sp>
      <p:sp>
        <p:nvSpPr>
          <p:cNvPr id="1040" name="Rectangle 3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762375" y="4865688"/>
            <a:ext cx="1193800" cy="8874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fr-FR" sz="1200" b="0" noProof="1"/>
              <a:t>Municipalities</a:t>
            </a:r>
          </a:p>
        </p:txBody>
      </p:sp>
      <p:sp>
        <p:nvSpPr>
          <p:cNvPr id="1041" name="Rectangle 3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35000" y="6070600"/>
            <a:ext cx="273050" cy="155575"/>
          </a:xfrm>
          <a:prstGeom prst="rect">
            <a:avLst/>
          </a:prstGeom>
          <a:solidFill>
            <a:srgbClr val="993300">
              <a:alpha val="27058"/>
            </a:srgbClr>
          </a:solidFill>
          <a:ln w="38100" algn="ctr">
            <a:solidFill>
              <a:srgbClr val="9C3328"/>
            </a:solidFill>
            <a:miter lim="800000"/>
            <a:headEnd type="none" w="lg" len="lg"/>
            <a:tailEnd type="none" w="lg" len="lg"/>
          </a:ln>
        </p:spPr>
        <p:txBody>
          <a:bodyPr wrap="none" lIns="0" tIns="0" rIns="0" bIns="0" anchor="ctr"/>
          <a:lstStyle/>
          <a:p>
            <a:pPr algn="l"/>
            <a:r>
              <a:rPr lang="fr-FR" sz="1000" b="0" noProof="1"/>
              <a:t>            Eligible to tax credit regarding 50% of the amount invested in equipment</a:t>
            </a:r>
          </a:p>
        </p:txBody>
      </p:sp>
      <p:sp>
        <p:nvSpPr>
          <p:cNvPr id="1042" name="Rectangle 3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35000" y="5813425"/>
            <a:ext cx="273050" cy="155575"/>
          </a:xfrm>
          <a:prstGeom prst="rect">
            <a:avLst/>
          </a:prstGeom>
          <a:solidFill>
            <a:schemeClr val="folHlink">
              <a:alpha val="27058"/>
            </a:schemeClr>
          </a:solidFill>
          <a:ln w="38100" algn="ctr">
            <a:solidFill>
              <a:schemeClr val="folHlink"/>
            </a:solidFill>
            <a:miter lim="800000"/>
            <a:headEnd type="none" w="lg" len="lg"/>
            <a:tailEnd type="none" w="lg" len="lg"/>
          </a:ln>
        </p:spPr>
        <p:txBody>
          <a:bodyPr wrap="none" lIns="0" tIns="0" rIns="0" bIns="0" anchor="ctr"/>
          <a:lstStyle/>
          <a:p>
            <a:pPr marL="533400" indent="-533400" algn="l"/>
            <a:r>
              <a:rPr lang="fr-FR" sz="1000" b="0" noProof="1"/>
              <a:t>            Eligible to building integrated (BI PV) premium : 25c€/MWh additionnel</a:t>
            </a:r>
          </a:p>
        </p:txBody>
      </p:sp>
      <p:sp>
        <p:nvSpPr>
          <p:cNvPr id="1043" name="Rectangle 33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35000" y="5575300"/>
            <a:ext cx="273050" cy="155575"/>
          </a:xfrm>
          <a:prstGeom prst="rect">
            <a:avLst/>
          </a:prstGeom>
          <a:solidFill>
            <a:srgbClr val="E7D475">
              <a:alpha val="27058"/>
            </a:srgbClr>
          </a:solidFill>
          <a:ln w="38100" algn="ctr">
            <a:solidFill>
              <a:srgbClr val="E7D475"/>
            </a:solidFill>
            <a:miter lim="800000"/>
            <a:headEnd type="none" w="lg" len="lg"/>
            <a:tailEnd type="none" w="lg" len="lg"/>
          </a:ln>
        </p:spPr>
        <p:txBody>
          <a:bodyPr wrap="none" lIns="0" tIns="0" rIns="0" bIns="0" anchor="ctr"/>
          <a:lstStyle/>
          <a:p>
            <a:pPr algn="l"/>
            <a:r>
              <a:rPr lang="fr-FR" sz="1000" b="0" noProof="1"/>
              <a:t>            Eligible to buy-back tarif  : 30c€/MWh</a:t>
            </a:r>
          </a:p>
        </p:txBody>
      </p:sp>
      <p:sp>
        <p:nvSpPr>
          <p:cNvPr id="1044" name="BCG_FootNote_Box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57200" y="6324600"/>
            <a:ext cx="8991600" cy="328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l" eaLnBrk="0" hangingPunct="0">
              <a:lnSpc>
                <a:spcPct val="90000"/>
              </a:lnSpc>
            </a:pPr>
            <a:r>
              <a:rPr lang="fr-FR" altLang="ko-KR" sz="800" b="0" noProof="1">
                <a:ea typeface="Gulim" pitchFamily="34" charset="-127"/>
              </a:rPr>
              <a:t>Note: This analysis which does not included overseas french department (DOM TOM) and Corsica which benefit from specific conditions and tarifs</a:t>
            </a:r>
          </a:p>
          <a:p>
            <a:pPr algn="l" eaLnBrk="0" hangingPunct="0">
              <a:lnSpc>
                <a:spcPct val="90000"/>
              </a:lnSpc>
            </a:pPr>
            <a:r>
              <a:rPr lang="fr-FR" altLang="ko-KR" sz="800" b="0" noProof="1">
                <a:ea typeface="Gulim" pitchFamily="34" charset="-127"/>
              </a:rPr>
              <a:t>Source: Energy directorate of Ministry of Industry (DGEMP)</a:t>
            </a:r>
          </a:p>
        </p:txBody>
      </p:sp>
      <p:sp>
        <p:nvSpPr>
          <p:cNvPr id="1045" name="Rectangle 35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46063" y="2938463"/>
            <a:ext cx="1263650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i="1">
                <a:solidFill>
                  <a:schemeClr val="tx2"/>
                </a:solidFill>
              </a:rPr>
              <a:t>Type of installation</a:t>
            </a:r>
          </a:p>
        </p:txBody>
      </p:sp>
      <p:sp>
        <p:nvSpPr>
          <p:cNvPr id="1046" name="Rectangle 36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253038" y="5407025"/>
            <a:ext cx="2532062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i="1" noProof="1">
                <a:solidFill>
                  <a:schemeClr val="tx2"/>
                </a:solidFill>
              </a:rPr>
              <a:t>Clients / </a:t>
            </a:r>
            <a:r>
              <a:rPr lang="fr-FR" i="1">
                <a:solidFill>
                  <a:schemeClr val="tx2"/>
                </a:solidFill>
              </a:rPr>
              <a:t>Support </a:t>
            </a:r>
            <a:r>
              <a:rPr lang="fr-FR" i="1" noProof="1">
                <a:solidFill>
                  <a:schemeClr val="tx2"/>
                </a:solidFill>
              </a:rPr>
              <a:t>owner</a:t>
            </a:r>
          </a:p>
        </p:txBody>
      </p:sp>
      <p:sp>
        <p:nvSpPr>
          <p:cNvPr id="1047" name="Freeform 37"/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3054350" y="1843088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48" name="Freeform 38"/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4098925" y="1843088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49" name="Freeform 39"/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3054350" y="2930525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50" name="Freeform 40"/>
          <p:cNvSpPr>
            <a:spLocks/>
          </p:cNvSpPr>
          <p:nvPr>
            <p:custDataLst>
              <p:tags r:id="rId25"/>
            </p:custDataLst>
          </p:nvPr>
        </p:nvSpPr>
        <p:spPr bwMode="auto">
          <a:xfrm>
            <a:off x="4098925" y="2930525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51" name="Freeform 41"/>
          <p:cNvSpPr>
            <a:spLocks/>
          </p:cNvSpPr>
          <p:nvPr>
            <p:custDataLst>
              <p:tags r:id="rId26"/>
            </p:custDataLst>
          </p:nvPr>
        </p:nvSpPr>
        <p:spPr bwMode="auto">
          <a:xfrm>
            <a:off x="3054350" y="4048125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52" name="Freeform 42"/>
          <p:cNvSpPr>
            <a:spLocks/>
          </p:cNvSpPr>
          <p:nvPr>
            <p:custDataLst>
              <p:tags r:id="rId27"/>
            </p:custDataLst>
          </p:nvPr>
        </p:nvSpPr>
        <p:spPr bwMode="auto">
          <a:xfrm>
            <a:off x="4098925" y="4048125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53" name="Freeform 43"/>
          <p:cNvSpPr>
            <a:spLocks/>
          </p:cNvSpPr>
          <p:nvPr>
            <p:custDataLst>
              <p:tags r:id="rId28"/>
            </p:custDataLst>
          </p:nvPr>
        </p:nvSpPr>
        <p:spPr bwMode="auto">
          <a:xfrm>
            <a:off x="5332413" y="2930525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54" name="Freeform 44"/>
          <p:cNvSpPr>
            <a:spLocks/>
          </p:cNvSpPr>
          <p:nvPr>
            <p:custDataLst>
              <p:tags r:id="rId29"/>
            </p:custDataLst>
          </p:nvPr>
        </p:nvSpPr>
        <p:spPr bwMode="auto">
          <a:xfrm>
            <a:off x="6376988" y="2930525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55" name="Freeform 45"/>
          <p:cNvSpPr>
            <a:spLocks/>
          </p:cNvSpPr>
          <p:nvPr>
            <p:custDataLst>
              <p:tags r:id="rId30"/>
            </p:custDataLst>
          </p:nvPr>
        </p:nvSpPr>
        <p:spPr bwMode="auto">
          <a:xfrm>
            <a:off x="5332413" y="4048125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56" name="Freeform 46"/>
          <p:cNvSpPr>
            <a:spLocks/>
          </p:cNvSpPr>
          <p:nvPr>
            <p:custDataLst>
              <p:tags r:id="rId31"/>
            </p:custDataLst>
          </p:nvPr>
        </p:nvSpPr>
        <p:spPr bwMode="auto">
          <a:xfrm>
            <a:off x="6376988" y="4048125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57" name="Freeform 47"/>
          <p:cNvSpPr>
            <a:spLocks/>
          </p:cNvSpPr>
          <p:nvPr>
            <p:custDataLst>
              <p:tags r:id="rId32"/>
            </p:custDataLst>
          </p:nvPr>
        </p:nvSpPr>
        <p:spPr bwMode="auto">
          <a:xfrm>
            <a:off x="7553325" y="1843088"/>
            <a:ext cx="447675" cy="482600"/>
          </a:xfrm>
          <a:custGeom>
            <a:avLst/>
            <a:gdLst>
              <a:gd name="T0" fmla="*/ 2 w 352"/>
              <a:gd name="T1" fmla="*/ 264 h 380"/>
              <a:gd name="T2" fmla="*/ 78 w 352"/>
              <a:gd name="T3" fmla="*/ 380 h 380"/>
              <a:gd name="T4" fmla="*/ 132 w 352"/>
              <a:gd name="T5" fmla="*/ 378 h 380"/>
              <a:gd name="T6" fmla="*/ 352 w 352"/>
              <a:gd name="T7" fmla="*/ 26 h 380"/>
              <a:gd name="T8" fmla="*/ 296 w 352"/>
              <a:gd name="T9" fmla="*/ 14 h 380"/>
              <a:gd name="T10" fmla="*/ 102 w 352"/>
              <a:gd name="T11" fmla="*/ 304 h 380"/>
              <a:gd name="T12" fmla="*/ 28 w 352"/>
              <a:gd name="T13" fmla="*/ 242 h 380"/>
              <a:gd name="T14" fmla="*/ 2 w 352"/>
              <a:gd name="T15" fmla="*/ 264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2"/>
              <a:gd name="T25" fmla="*/ 0 h 380"/>
              <a:gd name="T26" fmla="*/ 352 w 352"/>
              <a:gd name="T27" fmla="*/ 380 h 3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2" h="38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6C245"/>
          </a:solidFill>
          <a:ln w="9525" cap="flat" cmpd="sng">
            <a:solidFill>
              <a:srgbClr val="06C24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1058" name="Rectangle 48"/>
          <p:cNvSpPr>
            <a:spLocks noChangeArrowheads="1"/>
          </p:cNvSpPr>
          <p:nvPr>
            <p:custDataLst>
              <p:tags r:id="rId33"/>
            </p:custDataLst>
          </p:nvPr>
        </p:nvSpPr>
        <p:spPr bwMode="gray">
          <a:xfrm>
            <a:off x="9339263" y="53975"/>
            <a:ext cx="506412" cy="1825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fr-FR" altLang="ko-KR" sz="1200" b="0">
                <a:solidFill>
                  <a:schemeClr val="bg1"/>
                </a:solidFill>
                <a:ea typeface="Gulim" pitchFamily="34" charset="-127"/>
              </a:rPr>
              <a:t>Backup</a:t>
            </a:r>
          </a:p>
        </p:txBody>
      </p:sp>
      <p:sp>
        <p:nvSpPr>
          <p:cNvPr id="1059" name="Rectangle 49"/>
          <p:cNvSpPr>
            <a:spLocks noGrp="1" noChangeArrowheads="1"/>
          </p:cNvSpPr>
          <p:nvPr>
            <p:ph type="title"/>
            <p:custDataLst>
              <p:tags r:id="rId34"/>
            </p:custDataLst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noProof="1" smtClean="0"/>
              <a:t>Playing multiple choice in PV equipment in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title"/>
          </p:nvPr>
        </p:nvSpPr>
        <p:spPr bwMode="gray"/>
        <p:txBody>
          <a:bodyPr/>
          <a:lstStyle/>
          <a:p>
            <a:pPr eaLnBrk="1" hangingPunct="1"/>
            <a:r>
              <a:rPr lang="en-GB" smtClean="0"/>
              <a:t>Four different typical business models along the value chain</a:t>
            </a:r>
            <a:endParaRPr lang="en-GB" sz="1600" b="0" smtClean="0"/>
          </a:p>
        </p:txBody>
      </p:sp>
      <p:sp>
        <p:nvSpPr>
          <p:cNvPr id="7171" name="Line 1027"/>
          <p:cNvSpPr>
            <a:spLocks noChangeShapeType="1"/>
          </p:cNvSpPr>
          <p:nvPr/>
        </p:nvSpPr>
        <p:spPr bwMode="gray">
          <a:xfrm>
            <a:off x="1246188" y="1270000"/>
            <a:ext cx="141605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stealth" w="lg" len="lg"/>
            <a:tailEnd type="stealth" w="lg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172" name="Line 1028"/>
          <p:cNvSpPr>
            <a:spLocks noChangeShapeType="1"/>
          </p:cNvSpPr>
          <p:nvPr/>
        </p:nvSpPr>
        <p:spPr bwMode="gray">
          <a:xfrm>
            <a:off x="2662238" y="1270000"/>
            <a:ext cx="2681287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stealth" w="lg" len="lg"/>
            <a:tailEnd type="stealth" w="lg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173" name="Line 1029"/>
          <p:cNvSpPr>
            <a:spLocks noChangeShapeType="1"/>
          </p:cNvSpPr>
          <p:nvPr/>
        </p:nvSpPr>
        <p:spPr bwMode="gray">
          <a:xfrm>
            <a:off x="5373688" y="1270000"/>
            <a:ext cx="399415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stealth" w="lg" len="lg"/>
            <a:tailEnd type="stealth" w="lg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174" name="Text Box 1030"/>
          <p:cNvSpPr txBox="1">
            <a:spLocks noChangeArrowheads="1"/>
          </p:cNvSpPr>
          <p:nvPr/>
        </p:nvSpPr>
        <p:spPr bwMode="gray">
          <a:xfrm>
            <a:off x="1612900" y="1187450"/>
            <a:ext cx="682625" cy="1682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1100">
                <a:solidFill>
                  <a:schemeClr val="tx2"/>
                </a:solidFill>
              </a:rPr>
              <a:t>Upstream</a:t>
            </a:r>
          </a:p>
        </p:txBody>
      </p:sp>
      <p:sp>
        <p:nvSpPr>
          <p:cNvPr id="7175" name="Text Box 1031"/>
          <p:cNvSpPr txBox="1">
            <a:spLocks noChangeArrowheads="1"/>
          </p:cNvSpPr>
          <p:nvPr/>
        </p:nvSpPr>
        <p:spPr bwMode="gray">
          <a:xfrm>
            <a:off x="6899275" y="1187450"/>
            <a:ext cx="914400" cy="1682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1100">
                <a:solidFill>
                  <a:schemeClr val="tx2"/>
                </a:solidFill>
              </a:rPr>
              <a:t>Downstream</a:t>
            </a:r>
          </a:p>
        </p:txBody>
      </p:sp>
      <p:sp>
        <p:nvSpPr>
          <p:cNvPr id="7176" name="Text Box 1032"/>
          <p:cNvSpPr txBox="1">
            <a:spLocks noChangeArrowheads="1"/>
          </p:cNvSpPr>
          <p:nvPr/>
        </p:nvSpPr>
        <p:spPr bwMode="gray">
          <a:xfrm>
            <a:off x="3535363" y="1187450"/>
            <a:ext cx="784225" cy="1682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1100">
                <a:solidFill>
                  <a:schemeClr val="tx2"/>
                </a:solidFill>
              </a:rPr>
              <a:t>Midstream</a:t>
            </a:r>
          </a:p>
        </p:txBody>
      </p:sp>
      <p:sp>
        <p:nvSpPr>
          <p:cNvPr id="7177" name="AutoShape 1033"/>
          <p:cNvSpPr>
            <a:spLocks noChangeArrowheads="1"/>
          </p:cNvSpPr>
          <p:nvPr/>
        </p:nvSpPr>
        <p:spPr bwMode="gray">
          <a:xfrm>
            <a:off x="8064500" y="1455738"/>
            <a:ext cx="1497013" cy="631825"/>
          </a:xfrm>
          <a:prstGeom prst="homePlate">
            <a:avLst>
              <a:gd name="adj" fmla="val 17617"/>
            </a:avLst>
          </a:prstGeom>
          <a:solidFill>
            <a:schemeClr val="tx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182880" anchor="ctr"/>
          <a:lstStyle/>
          <a:p>
            <a:pPr eaLnBrk="0" hangingPunct="0"/>
            <a:r>
              <a:rPr lang="en-GB">
                <a:solidFill>
                  <a:schemeClr val="bg1"/>
                </a:solidFill>
              </a:rPr>
              <a:t>Customer services</a:t>
            </a:r>
          </a:p>
        </p:txBody>
      </p:sp>
      <p:sp>
        <p:nvSpPr>
          <p:cNvPr id="7178" name="AutoShape 1034"/>
          <p:cNvSpPr>
            <a:spLocks noChangeArrowheads="1"/>
          </p:cNvSpPr>
          <p:nvPr/>
        </p:nvSpPr>
        <p:spPr bwMode="gray">
          <a:xfrm>
            <a:off x="6700838" y="1455738"/>
            <a:ext cx="1497012" cy="631825"/>
          </a:xfrm>
          <a:prstGeom prst="homePlate">
            <a:avLst>
              <a:gd name="adj" fmla="val 17617"/>
            </a:avLst>
          </a:prstGeom>
          <a:solidFill>
            <a:schemeClr val="tx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182880" anchor="ctr"/>
          <a:lstStyle/>
          <a:p>
            <a:pPr eaLnBrk="0" hangingPunct="0"/>
            <a:r>
              <a:rPr lang="en-GB">
                <a:solidFill>
                  <a:schemeClr val="bg1"/>
                </a:solidFill>
              </a:rPr>
              <a:t>Installation</a:t>
            </a:r>
          </a:p>
          <a:p>
            <a:pPr eaLnBrk="0" hangingPunct="0"/>
            <a:r>
              <a:rPr lang="en-GB">
                <a:solidFill>
                  <a:schemeClr val="bg1"/>
                </a:solidFill>
              </a:rPr>
              <a:t>&amp; distribution</a:t>
            </a:r>
          </a:p>
        </p:txBody>
      </p:sp>
      <p:sp>
        <p:nvSpPr>
          <p:cNvPr id="7179" name="AutoShape 1035"/>
          <p:cNvSpPr>
            <a:spLocks noChangeArrowheads="1"/>
          </p:cNvSpPr>
          <p:nvPr/>
        </p:nvSpPr>
        <p:spPr bwMode="gray">
          <a:xfrm>
            <a:off x="5337175" y="1455738"/>
            <a:ext cx="1500188" cy="631825"/>
          </a:xfrm>
          <a:prstGeom prst="homePlate">
            <a:avLst>
              <a:gd name="adj" fmla="val 17654"/>
            </a:avLst>
          </a:prstGeom>
          <a:solidFill>
            <a:schemeClr val="tx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182880" anchor="ctr"/>
          <a:lstStyle/>
          <a:p>
            <a:pPr eaLnBrk="0" hangingPunct="0"/>
            <a:r>
              <a:rPr lang="en-GB">
                <a:solidFill>
                  <a:schemeClr val="bg1"/>
                </a:solidFill>
              </a:rPr>
              <a:t>Other components</a:t>
            </a:r>
            <a:r>
              <a:rPr lang="en-GB" baseline="30000">
                <a:solidFill>
                  <a:schemeClr val="bg1"/>
                </a:solidFill>
              </a:rPr>
              <a:t>1</a:t>
            </a:r>
            <a:r>
              <a:rPr lang="en-GB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180" name="AutoShape 1036"/>
          <p:cNvSpPr>
            <a:spLocks noChangeArrowheads="1"/>
          </p:cNvSpPr>
          <p:nvPr/>
        </p:nvSpPr>
        <p:spPr bwMode="gray">
          <a:xfrm>
            <a:off x="3997325" y="1455738"/>
            <a:ext cx="1497013" cy="631825"/>
          </a:xfrm>
          <a:prstGeom prst="homePlate">
            <a:avLst>
              <a:gd name="adj" fmla="val 17617"/>
            </a:avLst>
          </a:prstGeom>
          <a:solidFill>
            <a:schemeClr val="tx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111600" anchor="ctr"/>
          <a:lstStyle/>
          <a:p>
            <a:pPr eaLnBrk="0" hangingPunct="0"/>
            <a:r>
              <a:rPr lang="en-GB">
                <a:solidFill>
                  <a:schemeClr val="bg1"/>
                </a:solidFill>
              </a:rPr>
              <a:t>Module manufacturing</a:t>
            </a:r>
          </a:p>
        </p:txBody>
      </p:sp>
      <p:sp>
        <p:nvSpPr>
          <p:cNvPr id="7181" name="AutoShape 1037"/>
          <p:cNvSpPr>
            <a:spLocks noChangeArrowheads="1"/>
          </p:cNvSpPr>
          <p:nvPr/>
        </p:nvSpPr>
        <p:spPr bwMode="gray">
          <a:xfrm>
            <a:off x="2611438" y="1455738"/>
            <a:ext cx="1497012" cy="631825"/>
          </a:xfrm>
          <a:prstGeom prst="homePlate">
            <a:avLst>
              <a:gd name="adj" fmla="val 17617"/>
            </a:avLst>
          </a:prstGeom>
          <a:solidFill>
            <a:schemeClr val="tx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182880" anchor="ctr"/>
          <a:lstStyle/>
          <a:p>
            <a:pPr eaLnBrk="0" hangingPunct="0"/>
            <a:r>
              <a:rPr lang="en-GB">
                <a:solidFill>
                  <a:schemeClr val="bg1"/>
                </a:solidFill>
              </a:rPr>
              <a:t>Photoactive cell</a:t>
            </a:r>
          </a:p>
        </p:txBody>
      </p:sp>
      <p:sp>
        <p:nvSpPr>
          <p:cNvPr id="7182" name="AutoShape 1038"/>
          <p:cNvSpPr>
            <a:spLocks noChangeArrowheads="1"/>
          </p:cNvSpPr>
          <p:nvPr/>
        </p:nvSpPr>
        <p:spPr bwMode="gray">
          <a:xfrm>
            <a:off x="1246188" y="1455738"/>
            <a:ext cx="1498600" cy="631825"/>
          </a:xfrm>
          <a:prstGeom prst="homePlate">
            <a:avLst>
              <a:gd name="adj" fmla="val 17635"/>
            </a:avLst>
          </a:prstGeom>
          <a:solidFill>
            <a:schemeClr val="tx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>
                <a:solidFill>
                  <a:schemeClr val="bg1"/>
                </a:solidFill>
              </a:rPr>
              <a:t>Mat &amp; Process </a:t>
            </a:r>
          </a:p>
        </p:txBody>
      </p:sp>
      <p:sp>
        <p:nvSpPr>
          <p:cNvPr id="7183" name="Line 1039"/>
          <p:cNvSpPr>
            <a:spLocks noChangeShapeType="1"/>
          </p:cNvSpPr>
          <p:nvPr/>
        </p:nvSpPr>
        <p:spPr bwMode="gray">
          <a:xfrm flipH="1">
            <a:off x="1246188" y="1760538"/>
            <a:ext cx="14922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184" name="Line 1040"/>
          <p:cNvSpPr>
            <a:spLocks noChangeShapeType="1"/>
          </p:cNvSpPr>
          <p:nvPr/>
        </p:nvSpPr>
        <p:spPr bwMode="gray">
          <a:xfrm>
            <a:off x="1992313" y="1762125"/>
            <a:ext cx="0" cy="31908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185" name="Text Box 1041"/>
          <p:cNvSpPr txBox="1">
            <a:spLocks noChangeArrowheads="1"/>
          </p:cNvSpPr>
          <p:nvPr/>
        </p:nvSpPr>
        <p:spPr bwMode="gray">
          <a:xfrm>
            <a:off x="1316038" y="1819275"/>
            <a:ext cx="581025" cy="212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GB">
                <a:solidFill>
                  <a:schemeClr val="bg1"/>
                </a:solidFill>
              </a:rPr>
              <a:t>Silicon</a:t>
            </a:r>
          </a:p>
        </p:txBody>
      </p:sp>
      <p:sp>
        <p:nvSpPr>
          <p:cNvPr id="7186" name="Text Box 1042"/>
          <p:cNvSpPr txBox="1">
            <a:spLocks noChangeArrowheads="1"/>
          </p:cNvSpPr>
          <p:nvPr/>
        </p:nvSpPr>
        <p:spPr bwMode="gray">
          <a:xfrm>
            <a:off x="2014538" y="1746250"/>
            <a:ext cx="561975" cy="361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GB">
                <a:solidFill>
                  <a:schemeClr val="bg1"/>
                </a:solidFill>
              </a:rPr>
              <a:t>Ingots</a:t>
            </a:r>
          </a:p>
          <a:p>
            <a:pPr algn="l">
              <a:lnSpc>
                <a:spcPct val="85000"/>
              </a:lnSpc>
            </a:pPr>
            <a:r>
              <a:rPr lang="en-GB">
                <a:solidFill>
                  <a:schemeClr val="bg1"/>
                </a:solidFill>
              </a:rPr>
              <a:t>wafers</a:t>
            </a:r>
          </a:p>
        </p:txBody>
      </p:sp>
      <p:sp>
        <p:nvSpPr>
          <p:cNvPr id="7187" name="Rectangle 1043"/>
          <p:cNvSpPr>
            <a:spLocks noChangeArrowheads="1"/>
          </p:cNvSpPr>
          <p:nvPr/>
        </p:nvSpPr>
        <p:spPr bwMode="gray">
          <a:xfrm>
            <a:off x="279400" y="2711450"/>
            <a:ext cx="669925" cy="8763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sz="1100"/>
          </a:p>
        </p:txBody>
      </p:sp>
      <p:sp>
        <p:nvSpPr>
          <p:cNvPr id="7188" name="Text Box 1044"/>
          <p:cNvSpPr txBox="1">
            <a:spLocks noChangeArrowheads="1"/>
          </p:cNvSpPr>
          <p:nvPr/>
        </p:nvSpPr>
        <p:spPr bwMode="gray">
          <a:xfrm rot="-5400000">
            <a:off x="267494" y="2967831"/>
            <a:ext cx="693738" cy="365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GB" sz="1200"/>
              <a:t>Material</a:t>
            </a:r>
          </a:p>
          <a:p>
            <a:r>
              <a:rPr lang="en-GB" sz="1200"/>
              <a:t>specialist</a:t>
            </a:r>
          </a:p>
        </p:txBody>
      </p:sp>
      <p:grpSp>
        <p:nvGrpSpPr>
          <p:cNvPr id="7189" name="Group 1045"/>
          <p:cNvGrpSpPr>
            <a:grpSpLocks/>
          </p:cNvGrpSpPr>
          <p:nvPr/>
        </p:nvGrpSpPr>
        <p:grpSpPr bwMode="auto">
          <a:xfrm>
            <a:off x="1992313" y="3652838"/>
            <a:ext cx="4767262" cy="1162050"/>
            <a:chOff x="1255" y="1971"/>
            <a:chExt cx="3003" cy="732"/>
          </a:xfrm>
        </p:grpSpPr>
        <p:sp>
          <p:nvSpPr>
            <p:cNvPr id="7220" name="Rectangle 1046"/>
            <p:cNvSpPr>
              <a:spLocks noChangeArrowheads="1"/>
            </p:cNvSpPr>
            <p:nvPr/>
          </p:nvSpPr>
          <p:spPr bwMode="gray">
            <a:xfrm>
              <a:off x="1255" y="1971"/>
              <a:ext cx="2111" cy="94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tIns="0" bIns="18000" anchor="ctr"/>
            <a:lstStyle/>
            <a:p>
              <a:r>
                <a:rPr lang="en-US" sz="1200"/>
                <a:t>Evergreen</a:t>
              </a:r>
            </a:p>
          </p:txBody>
        </p:sp>
        <p:sp>
          <p:nvSpPr>
            <p:cNvPr id="7221" name="Rectangle 1047"/>
            <p:cNvSpPr>
              <a:spLocks noChangeArrowheads="1"/>
            </p:cNvSpPr>
            <p:nvPr/>
          </p:nvSpPr>
          <p:spPr bwMode="gray">
            <a:xfrm>
              <a:off x="1255" y="2226"/>
              <a:ext cx="2111" cy="94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tIns="0" bIns="18000" anchor="ctr"/>
            <a:lstStyle/>
            <a:p>
              <a:r>
                <a:rPr lang="en-US" sz="1200"/>
                <a:t>QCells</a:t>
              </a:r>
            </a:p>
          </p:txBody>
        </p:sp>
        <p:sp>
          <p:nvSpPr>
            <p:cNvPr id="7222" name="Rectangle 1048"/>
            <p:cNvSpPr>
              <a:spLocks noChangeArrowheads="1"/>
            </p:cNvSpPr>
            <p:nvPr/>
          </p:nvSpPr>
          <p:spPr bwMode="gray">
            <a:xfrm>
              <a:off x="1255" y="2354"/>
              <a:ext cx="3003" cy="94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tIns="0" bIns="18000" anchor="ctr"/>
            <a:lstStyle/>
            <a:p>
              <a:r>
                <a:rPr lang="en-US" sz="1200"/>
                <a:t>Solarworld</a:t>
              </a:r>
            </a:p>
          </p:txBody>
        </p:sp>
        <p:sp>
          <p:nvSpPr>
            <p:cNvPr id="7223" name="Rectangle 1049"/>
            <p:cNvSpPr>
              <a:spLocks noChangeArrowheads="1"/>
            </p:cNvSpPr>
            <p:nvPr/>
          </p:nvSpPr>
          <p:spPr bwMode="gray">
            <a:xfrm>
              <a:off x="1631" y="2481"/>
              <a:ext cx="1735" cy="94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tIns="0" bIns="18000" anchor="ctr"/>
            <a:lstStyle/>
            <a:p>
              <a:r>
                <a:rPr lang="en-US" sz="1200"/>
                <a:t>Motech</a:t>
              </a:r>
            </a:p>
          </p:txBody>
        </p:sp>
        <p:sp>
          <p:nvSpPr>
            <p:cNvPr id="7224" name="Rectangle 1050"/>
            <p:cNvSpPr>
              <a:spLocks noChangeArrowheads="1"/>
            </p:cNvSpPr>
            <p:nvPr/>
          </p:nvSpPr>
          <p:spPr bwMode="gray">
            <a:xfrm>
              <a:off x="1631" y="2609"/>
              <a:ext cx="1735" cy="94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tIns="0" bIns="18000" anchor="ctr"/>
            <a:lstStyle/>
            <a:p>
              <a:r>
                <a:rPr lang="en-US" sz="1200"/>
                <a:t>SunPower</a:t>
              </a:r>
            </a:p>
          </p:txBody>
        </p:sp>
        <p:sp>
          <p:nvSpPr>
            <p:cNvPr id="7225" name="Rectangle 1051"/>
            <p:cNvSpPr>
              <a:spLocks noChangeArrowheads="1"/>
            </p:cNvSpPr>
            <p:nvPr/>
          </p:nvSpPr>
          <p:spPr bwMode="gray">
            <a:xfrm>
              <a:off x="1255" y="2099"/>
              <a:ext cx="2111" cy="94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tIns="0" bIns="18000" anchor="ctr"/>
            <a:lstStyle/>
            <a:p>
              <a:r>
                <a:rPr lang="en-US" sz="1200"/>
                <a:t>ATS</a:t>
              </a:r>
            </a:p>
          </p:txBody>
        </p:sp>
      </p:grpSp>
      <p:sp>
        <p:nvSpPr>
          <p:cNvPr id="7190" name="Rectangle 1052"/>
          <p:cNvSpPr>
            <a:spLocks noChangeArrowheads="1"/>
          </p:cNvSpPr>
          <p:nvPr/>
        </p:nvSpPr>
        <p:spPr bwMode="gray">
          <a:xfrm>
            <a:off x="279400" y="3652838"/>
            <a:ext cx="669925" cy="116681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sz="1100"/>
          </a:p>
        </p:txBody>
      </p:sp>
      <p:sp>
        <p:nvSpPr>
          <p:cNvPr id="7191" name="Text Box 1053"/>
          <p:cNvSpPr txBox="1">
            <a:spLocks noChangeArrowheads="1"/>
          </p:cNvSpPr>
          <p:nvPr/>
        </p:nvSpPr>
        <p:spPr bwMode="gray">
          <a:xfrm rot="-5400000">
            <a:off x="31751" y="3989387"/>
            <a:ext cx="1149350" cy="504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GB" sz="1300"/>
              <a:t>Module</a:t>
            </a:r>
            <a:br>
              <a:rPr lang="en-GB" sz="1300"/>
            </a:br>
            <a:r>
              <a:rPr lang="en-GB" sz="1300"/>
              <a:t>centered</a:t>
            </a:r>
          </a:p>
          <a:p>
            <a:pPr>
              <a:lnSpc>
                <a:spcPct val="85000"/>
              </a:lnSpc>
            </a:pPr>
            <a:r>
              <a:rPr lang="en-GB" sz="1300"/>
              <a:t>manufacturers</a:t>
            </a:r>
          </a:p>
        </p:txBody>
      </p:sp>
      <p:grpSp>
        <p:nvGrpSpPr>
          <p:cNvPr id="7192" name="Group 1054"/>
          <p:cNvGrpSpPr>
            <a:grpSpLocks/>
          </p:cNvGrpSpPr>
          <p:nvPr/>
        </p:nvGrpSpPr>
        <p:grpSpPr bwMode="auto">
          <a:xfrm>
            <a:off x="5343525" y="4948238"/>
            <a:ext cx="4097338" cy="584200"/>
            <a:chOff x="3256" y="2815"/>
            <a:chExt cx="2495" cy="418"/>
          </a:xfrm>
        </p:grpSpPr>
        <p:sp>
          <p:nvSpPr>
            <p:cNvPr id="7217" name="Rectangle 1055"/>
            <p:cNvSpPr>
              <a:spLocks noChangeArrowheads="1"/>
            </p:cNvSpPr>
            <p:nvPr/>
          </p:nvSpPr>
          <p:spPr bwMode="gray">
            <a:xfrm>
              <a:off x="4073" y="2815"/>
              <a:ext cx="1678" cy="113"/>
            </a:xfrm>
            <a:prstGeom prst="rect">
              <a:avLst/>
            </a:prstGeom>
            <a:solidFill>
              <a:schemeClr val="accent2"/>
            </a:solidFill>
            <a:ln w="12700">
              <a:noFill/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r>
                <a:rPr lang="en-US" sz="1200"/>
                <a:t>Sekisui</a:t>
              </a:r>
            </a:p>
          </p:txBody>
        </p:sp>
        <p:sp>
          <p:nvSpPr>
            <p:cNvPr id="7218" name="Rectangle 1056"/>
            <p:cNvSpPr>
              <a:spLocks noChangeArrowheads="1"/>
            </p:cNvSpPr>
            <p:nvPr/>
          </p:nvSpPr>
          <p:spPr bwMode="gray">
            <a:xfrm>
              <a:off x="3256" y="2968"/>
              <a:ext cx="2495" cy="113"/>
            </a:xfrm>
            <a:prstGeom prst="rect">
              <a:avLst/>
            </a:prstGeom>
            <a:solidFill>
              <a:schemeClr val="accent2"/>
            </a:solidFill>
            <a:ln w="12700">
              <a:noFill/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r>
                <a:rPr lang="en-US" sz="1200"/>
                <a:t>Conergy</a:t>
              </a:r>
            </a:p>
          </p:txBody>
        </p:sp>
        <p:sp>
          <p:nvSpPr>
            <p:cNvPr id="7219" name="Rectangle 1057"/>
            <p:cNvSpPr>
              <a:spLocks noChangeArrowheads="1"/>
            </p:cNvSpPr>
            <p:nvPr/>
          </p:nvSpPr>
          <p:spPr bwMode="gray">
            <a:xfrm>
              <a:off x="3256" y="3120"/>
              <a:ext cx="2495" cy="113"/>
            </a:xfrm>
            <a:prstGeom prst="rect">
              <a:avLst/>
            </a:prstGeom>
            <a:solidFill>
              <a:schemeClr val="accent2"/>
            </a:solidFill>
            <a:ln w="12700">
              <a:noFill/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r>
                <a:rPr lang="en-US" sz="1200"/>
                <a:t>Carmanah</a:t>
              </a:r>
            </a:p>
          </p:txBody>
        </p:sp>
      </p:grpSp>
      <p:sp>
        <p:nvSpPr>
          <p:cNvPr id="7193" name="Rectangle 1058"/>
          <p:cNvSpPr>
            <a:spLocks noChangeArrowheads="1"/>
          </p:cNvSpPr>
          <p:nvPr/>
        </p:nvSpPr>
        <p:spPr bwMode="gray">
          <a:xfrm>
            <a:off x="279400" y="4948238"/>
            <a:ext cx="669925" cy="5810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sz="1100"/>
          </a:p>
        </p:txBody>
      </p:sp>
      <p:sp>
        <p:nvSpPr>
          <p:cNvPr id="7194" name="Text Box 1059"/>
          <p:cNvSpPr txBox="1">
            <a:spLocks noChangeArrowheads="1"/>
          </p:cNvSpPr>
          <p:nvPr/>
        </p:nvSpPr>
        <p:spPr bwMode="gray">
          <a:xfrm rot="-5400000">
            <a:off x="369888" y="5040312"/>
            <a:ext cx="4889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GB" sz="1300"/>
              <a:t>Instal-</a:t>
            </a:r>
          </a:p>
          <a:p>
            <a:r>
              <a:rPr lang="en-GB" sz="1300"/>
              <a:t>lers</a:t>
            </a:r>
          </a:p>
        </p:txBody>
      </p:sp>
      <p:sp>
        <p:nvSpPr>
          <p:cNvPr id="7195" name="Oval 1060"/>
          <p:cNvSpPr>
            <a:spLocks noChangeArrowheads="1"/>
          </p:cNvSpPr>
          <p:nvPr/>
        </p:nvSpPr>
        <p:spPr bwMode="gray">
          <a:xfrm>
            <a:off x="179388" y="2635250"/>
            <a:ext cx="198437" cy="198438"/>
          </a:xfrm>
          <a:prstGeom prst="ellipse">
            <a:avLst/>
          </a:prstGeom>
          <a:solidFill>
            <a:srgbClr val="E7D475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en-GB" sz="1300"/>
              <a:t>1</a:t>
            </a:r>
          </a:p>
        </p:txBody>
      </p:sp>
      <p:sp>
        <p:nvSpPr>
          <p:cNvPr id="7196" name="Oval 1061"/>
          <p:cNvSpPr>
            <a:spLocks noChangeArrowheads="1"/>
          </p:cNvSpPr>
          <p:nvPr/>
        </p:nvSpPr>
        <p:spPr bwMode="gray">
          <a:xfrm>
            <a:off x="179388" y="3552825"/>
            <a:ext cx="198437" cy="198438"/>
          </a:xfrm>
          <a:prstGeom prst="ellipse">
            <a:avLst/>
          </a:prstGeom>
          <a:solidFill>
            <a:srgbClr val="E7D475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en-GB" sz="1300"/>
              <a:t>2</a:t>
            </a:r>
          </a:p>
        </p:txBody>
      </p:sp>
      <p:sp>
        <p:nvSpPr>
          <p:cNvPr id="7197" name="Oval 1062"/>
          <p:cNvSpPr>
            <a:spLocks noChangeArrowheads="1"/>
          </p:cNvSpPr>
          <p:nvPr/>
        </p:nvSpPr>
        <p:spPr bwMode="gray">
          <a:xfrm>
            <a:off x="179388" y="4845050"/>
            <a:ext cx="198437" cy="198438"/>
          </a:xfrm>
          <a:prstGeom prst="ellipse">
            <a:avLst/>
          </a:prstGeom>
          <a:solidFill>
            <a:srgbClr val="E7D475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en-GB" sz="1300"/>
              <a:t>3</a:t>
            </a:r>
          </a:p>
        </p:txBody>
      </p:sp>
      <p:sp>
        <p:nvSpPr>
          <p:cNvPr id="7198" name="Rectangle 1063"/>
          <p:cNvSpPr>
            <a:spLocks noChangeArrowheads="1"/>
          </p:cNvSpPr>
          <p:nvPr/>
        </p:nvSpPr>
        <p:spPr bwMode="gray">
          <a:xfrm>
            <a:off x="279400" y="5534025"/>
            <a:ext cx="669925" cy="898525"/>
          </a:xfrm>
          <a:prstGeom prst="rect">
            <a:avLst/>
          </a:prstGeom>
          <a:solidFill>
            <a:srgbClr val="79A2B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 sz="1100"/>
          </a:p>
        </p:txBody>
      </p:sp>
      <p:sp>
        <p:nvSpPr>
          <p:cNvPr id="7199" name="Text Box 1064"/>
          <p:cNvSpPr txBox="1">
            <a:spLocks noChangeArrowheads="1"/>
          </p:cNvSpPr>
          <p:nvPr/>
        </p:nvSpPr>
        <p:spPr bwMode="gray">
          <a:xfrm rot="-5400000">
            <a:off x="213519" y="5807869"/>
            <a:ext cx="801687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GB" sz="1300"/>
              <a:t>Integrated</a:t>
            </a:r>
          </a:p>
          <a:p>
            <a:r>
              <a:rPr lang="en-GB" sz="1300"/>
              <a:t>players</a:t>
            </a:r>
          </a:p>
        </p:txBody>
      </p:sp>
      <p:sp>
        <p:nvSpPr>
          <p:cNvPr id="7200" name="Rectangle 1065"/>
          <p:cNvSpPr>
            <a:spLocks noChangeArrowheads="1"/>
          </p:cNvSpPr>
          <p:nvPr/>
        </p:nvSpPr>
        <p:spPr bwMode="gray">
          <a:xfrm>
            <a:off x="1992313" y="5762625"/>
            <a:ext cx="7448550" cy="157163"/>
          </a:xfrm>
          <a:prstGeom prst="rect">
            <a:avLst/>
          </a:prstGeom>
          <a:solidFill>
            <a:srgbClr val="79A2B3"/>
          </a:solidFill>
          <a:ln w="9525">
            <a:noFill/>
            <a:miter lim="800000"/>
            <a:headEnd/>
            <a:tailEnd/>
          </a:ln>
        </p:spPr>
        <p:txBody>
          <a:bodyPr wrap="none" tIns="0" bIns="0" anchor="ctr"/>
          <a:lstStyle/>
          <a:p>
            <a:r>
              <a:rPr lang="en-GB" sz="1100"/>
              <a:t>BP Solar</a:t>
            </a:r>
          </a:p>
        </p:txBody>
      </p:sp>
      <p:sp>
        <p:nvSpPr>
          <p:cNvPr id="7201" name="Rectangle 1066"/>
          <p:cNvSpPr>
            <a:spLocks noChangeArrowheads="1"/>
          </p:cNvSpPr>
          <p:nvPr/>
        </p:nvSpPr>
        <p:spPr bwMode="gray">
          <a:xfrm>
            <a:off x="2587625" y="5997575"/>
            <a:ext cx="6853238" cy="157163"/>
          </a:xfrm>
          <a:prstGeom prst="rect">
            <a:avLst/>
          </a:prstGeom>
          <a:solidFill>
            <a:srgbClr val="79A2B3"/>
          </a:solidFill>
          <a:ln w="9525">
            <a:noFill/>
            <a:miter lim="800000"/>
            <a:headEnd/>
            <a:tailEnd/>
          </a:ln>
        </p:spPr>
        <p:txBody>
          <a:bodyPr wrap="none" tIns="0" bIns="0" anchor="ctr"/>
          <a:lstStyle/>
          <a:p>
            <a:r>
              <a:rPr lang="en-GB" sz="1100"/>
              <a:t>Sharp</a:t>
            </a:r>
          </a:p>
        </p:txBody>
      </p:sp>
      <p:sp>
        <p:nvSpPr>
          <p:cNvPr id="7202" name="Rectangle 1067"/>
          <p:cNvSpPr>
            <a:spLocks noChangeArrowheads="1"/>
          </p:cNvSpPr>
          <p:nvPr/>
        </p:nvSpPr>
        <p:spPr bwMode="gray">
          <a:xfrm>
            <a:off x="2587625" y="6243638"/>
            <a:ext cx="6853238" cy="157162"/>
          </a:xfrm>
          <a:prstGeom prst="rect">
            <a:avLst/>
          </a:prstGeom>
          <a:solidFill>
            <a:srgbClr val="79A2B3"/>
          </a:solidFill>
          <a:ln w="9525">
            <a:noFill/>
            <a:miter lim="800000"/>
            <a:headEnd/>
            <a:tailEnd/>
          </a:ln>
        </p:spPr>
        <p:txBody>
          <a:bodyPr wrap="none" tIns="0" bIns="0" anchor="ctr"/>
          <a:lstStyle/>
          <a:p>
            <a:r>
              <a:rPr lang="en-GB" sz="1100"/>
              <a:t>Solartron</a:t>
            </a:r>
          </a:p>
        </p:txBody>
      </p:sp>
      <p:sp>
        <p:nvSpPr>
          <p:cNvPr id="7203" name="Rectangle 1068"/>
          <p:cNvSpPr>
            <a:spLocks noChangeArrowheads="1"/>
          </p:cNvSpPr>
          <p:nvPr/>
        </p:nvSpPr>
        <p:spPr bwMode="gray">
          <a:xfrm>
            <a:off x="1992313" y="5534025"/>
            <a:ext cx="7448550" cy="157163"/>
          </a:xfrm>
          <a:prstGeom prst="rect">
            <a:avLst/>
          </a:prstGeom>
          <a:solidFill>
            <a:srgbClr val="79A2B3"/>
          </a:solidFill>
          <a:ln w="9525">
            <a:noFill/>
            <a:miter lim="800000"/>
            <a:headEnd/>
            <a:tailEnd/>
          </a:ln>
        </p:spPr>
        <p:txBody>
          <a:bodyPr wrap="none" tIns="0" bIns="0" anchor="ctr"/>
          <a:lstStyle/>
          <a:p>
            <a:r>
              <a:rPr lang="en-GB" sz="1100"/>
              <a:t>Kyocera</a:t>
            </a:r>
          </a:p>
        </p:txBody>
      </p:sp>
      <p:sp>
        <p:nvSpPr>
          <p:cNvPr id="7204" name="Oval 1069"/>
          <p:cNvSpPr>
            <a:spLocks noChangeArrowheads="1"/>
          </p:cNvSpPr>
          <p:nvPr/>
        </p:nvSpPr>
        <p:spPr bwMode="gray">
          <a:xfrm>
            <a:off x="179388" y="5430838"/>
            <a:ext cx="198437" cy="198437"/>
          </a:xfrm>
          <a:prstGeom prst="ellipse">
            <a:avLst/>
          </a:prstGeom>
          <a:solidFill>
            <a:srgbClr val="E7D475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en-GB" sz="1300"/>
              <a:t>4</a:t>
            </a:r>
          </a:p>
        </p:txBody>
      </p:sp>
      <p:sp>
        <p:nvSpPr>
          <p:cNvPr id="7205" name="Rectangle 1070"/>
          <p:cNvSpPr>
            <a:spLocks noChangeArrowheads="1"/>
          </p:cNvSpPr>
          <p:nvPr/>
        </p:nvSpPr>
        <p:spPr bwMode="gray">
          <a:xfrm>
            <a:off x="1246188" y="2944813"/>
            <a:ext cx="746125" cy="1793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tIns="0" bIns="0" anchor="ctr"/>
          <a:lstStyle/>
          <a:p>
            <a:r>
              <a:rPr lang="en-GB" sz="1200"/>
              <a:t>Tokuyama</a:t>
            </a:r>
          </a:p>
        </p:txBody>
      </p:sp>
      <p:sp>
        <p:nvSpPr>
          <p:cNvPr id="7206" name="Rectangle 1071"/>
          <p:cNvSpPr>
            <a:spLocks noChangeArrowheads="1"/>
          </p:cNvSpPr>
          <p:nvPr/>
        </p:nvSpPr>
        <p:spPr bwMode="gray">
          <a:xfrm>
            <a:off x="1246188" y="3178175"/>
            <a:ext cx="746125" cy="179388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tIns="0" bIns="0" anchor="ctr"/>
          <a:lstStyle/>
          <a:p>
            <a:r>
              <a:rPr lang="en-GB" sz="1200"/>
              <a:t>MEMC</a:t>
            </a:r>
          </a:p>
        </p:txBody>
      </p:sp>
      <p:sp>
        <p:nvSpPr>
          <p:cNvPr id="7207" name="Rectangle 1072"/>
          <p:cNvSpPr>
            <a:spLocks noChangeArrowheads="1"/>
          </p:cNvSpPr>
          <p:nvPr/>
        </p:nvSpPr>
        <p:spPr bwMode="gray">
          <a:xfrm>
            <a:off x="1246188" y="3411538"/>
            <a:ext cx="1343025" cy="1793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tIns="0" bIns="0" anchor="ctr"/>
          <a:lstStyle/>
          <a:p>
            <a:r>
              <a:rPr lang="en-GB" sz="1200"/>
              <a:t>Renew En Corp</a:t>
            </a:r>
          </a:p>
        </p:txBody>
      </p:sp>
      <p:sp>
        <p:nvSpPr>
          <p:cNvPr id="7208" name="Rectangle 1073"/>
          <p:cNvSpPr>
            <a:spLocks noChangeArrowheads="1"/>
          </p:cNvSpPr>
          <p:nvPr/>
        </p:nvSpPr>
        <p:spPr bwMode="gray">
          <a:xfrm>
            <a:off x="1246188" y="2720975"/>
            <a:ext cx="746125" cy="1651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tIns="0" bIns="0" anchor="ctr"/>
          <a:lstStyle/>
          <a:p>
            <a:r>
              <a:rPr lang="en-GB" sz="1200"/>
              <a:t>Hemlock</a:t>
            </a:r>
          </a:p>
        </p:txBody>
      </p:sp>
      <p:sp>
        <p:nvSpPr>
          <p:cNvPr id="7209" name="BCG_FootNote_Box"/>
          <p:cNvSpPr txBox="1">
            <a:spLocks noChangeArrowheads="1"/>
          </p:cNvSpPr>
          <p:nvPr/>
        </p:nvSpPr>
        <p:spPr bwMode="gray">
          <a:xfrm>
            <a:off x="457200" y="6353175"/>
            <a:ext cx="8991600" cy="328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l" eaLnBrk="0" hangingPunct="0">
              <a:lnSpc>
                <a:spcPct val="90000"/>
              </a:lnSpc>
            </a:pPr>
            <a:r>
              <a:rPr lang="en-GB" altLang="ko-KR" sz="800" b="0">
                <a:ea typeface="Gulim" pitchFamily="34" charset="-127"/>
              </a:rPr>
              <a:t>1. Including inverters, wiring, batteries, ...</a:t>
            </a:r>
          </a:p>
          <a:p>
            <a:pPr algn="l" eaLnBrk="0" hangingPunct="0">
              <a:lnSpc>
                <a:spcPct val="90000"/>
              </a:lnSpc>
            </a:pPr>
            <a:r>
              <a:rPr lang="en-GB" altLang="ko-KR" sz="800" b="0">
                <a:ea typeface="Gulim" pitchFamily="34" charset="-127"/>
              </a:rPr>
              <a:t>Source: 2005, CLSA Asia Pacific Markets , BCG analysis</a:t>
            </a:r>
          </a:p>
        </p:txBody>
      </p:sp>
      <p:sp>
        <p:nvSpPr>
          <p:cNvPr id="7210" name="Rectangle 107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7813" y="2098675"/>
            <a:ext cx="768350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sz="1200" b="0" i="1"/>
              <a:t>Average profitability</a:t>
            </a:r>
            <a:endParaRPr lang="fr-FR" sz="1200" b="0" i="1" noProof="1"/>
          </a:p>
        </p:txBody>
      </p:sp>
      <p:sp>
        <p:nvSpPr>
          <p:cNvPr id="7211" name="Rectangle 107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43013" y="2155825"/>
            <a:ext cx="768350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sz="1200" b="0" noProof="1"/>
              <a:t>20-40%</a:t>
            </a:r>
          </a:p>
        </p:txBody>
      </p:sp>
      <p:sp>
        <p:nvSpPr>
          <p:cNvPr id="7212" name="Rectangle 107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81200" y="2155825"/>
            <a:ext cx="768350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sz="1200" b="0" noProof="1"/>
              <a:t>17-30%</a:t>
            </a:r>
          </a:p>
        </p:txBody>
      </p:sp>
      <p:sp>
        <p:nvSpPr>
          <p:cNvPr id="7213" name="Rectangle 108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33713" y="2155825"/>
            <a:ext cx="768350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sz="1200" b="0" noProof="1"/>
              <a:t>16-20%</a:t>
            </a:r>
          </a:p>
        </p:txBody>
      </p:sp>
      <p:sp>
        <p:nvSpPr>
          <p:cNvPr id="7214" name="Rectangle 108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29125" y="2155825"/>
            <a:ext cx="768350" cy="4508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sz="1200" b="0" noProof="1"/>
              <a:t>7-15%</a:t>
            </a:r>
          </a:p>
        </p:txBody>
      </p:sp>
      <p:sp>
        <p:nvSpPr>
          <p:cNvPr id="7215" name="Line 1082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665788" y="2390775"/>
            <a:ext cx="3373437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stealth" w="med" len="med"/>
            <a:tailEnd type="stealth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216" name="Rectangle 108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353300" y="2259013"/>
            <a:ext cx="450850" cy="2444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fr-FR" sz="1200" b="0" noProof="1"/>
              <a:t>5-10%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Rectangle 1049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50" r:id="rId26" imgW="0" imgH="0" progId="TCLayout.ActiveDocument.1">
              <p:embed/>
            </p:oleObj>
          </a:graphicData>
        </a:graphic>
      </p:graphicFrame>
      <p:sp>
        <p:nvSpPr>
          <p:cNvPr id="61442" name="Rectangle 1026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532063" y="2009775"/>
            <a:ext cx="2168525" cy="5175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anchor="b">
            <a:spAutoFit/>
          </a:bodyPr>
          <a:lstStyle/>
          <a:p>
            <a:pPr marL="628650">
              <a:defRPr/>
            </a:pPr>
            <a:r>
              <a:rPr lang="fr-FR" altLang="ko-KR" noProof="1">
                <a:ea typeface="Gulim" pitchFamily="34" charset="-127"/>
              </a:rPr>
              <a:t>Crystalline silicon</a:t>
            </a:r>
          </a:p>
        </p:txBody>
      </p:sp>
      <p:sp>
        <p:nvSpPr>
          <p:cNvPr id="2052" name="Rectangle 1027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489200" y="2613025"/>
            <a:ext cx="2168525" cy="3597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tIns="91440" bIns="45713"/>
          <a:lstStyle/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Integrated on fixed structure</a:t>
            </a: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12-16%</a:t>
            </a: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20 years</a:t>
            </a: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~94%</a:t>
            </a: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b="0" noProof="1">
              <a:ea typeface="Gulim" pitchFamily="34" charset="-127"/>
            </a:endParaRPr>
          </a:p>
        </p:txBody>
      </p:sp>
      <p:sp>
        <p:nvSpPr>
          <p:cNvPr id="61444" name="Rectangle 1028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860925" y="2193925"/>
            <a:ext cx="2168525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anchor="b">
            <a:spAutoFit/>
          </a:bodyPr>
          <a:lstStyle/>
          <a:p>
            <a:pPr marL="714375">
              <a:defRPr/>
            </a:pPr>
            <a:r>
              <a:rPr lang="fr-FR" altLang="ko-KR" noProof="1">
                <a:ea typeface="Gulim" pitchFamily="34" charset="-127"/>
              </a:rPr>
              <a:t>Thin Film</a:t>
            </a:r>
          </a:p>
        </p:txBody>
      </p:sp>
      <p:sp>
        <p:nvSpPr>
          <p:cNvPr id="2054" name="Rectangle 1029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4860925" y="2613025"/>
            <a:ext cx="2168525" cy="3597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tIns="91440" bIns="45713"/>
          <a:lstStyle/>
          <a:p>
            <a:pPr algn="l">
              <a:buClr>
                <a:schemeClr val="tx2"/>
              </a:buClr>
            </a:pPr>
            <a:r>
              <a:rPr lang="fr-FR" altLang="ko-KR" sz="1200">
                <a:ea typeface="Gulim" pitchFamily="34" charset="-127"/>
              </a:rPr>
              <a:t>Flexible s</a:t>
            </a:r>
            <a:r>
              <a:rPr lang="fr-FR" altLang="ko-KR" sz="1200" noProof="1">
                <a:ea typeface="Gulim" pitchFamily="34" charset="-127"/>
              </a:rPr>
              <a:t>tructure </a:t>
            </a:r>
            <a:r>
              <a:rPr lang="fr-FR" altLang="ko-KR" sz="1200">
                <a:ea typeface="Gulim" pitchFamily="34" charset="-127"/>
              </a:rPr>
              <a:t>substrate (Roll to Roll)</a:t>
            </a: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5-7%</a:t>
            </a: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20 years</a:t>
            </a: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~6%</a:t>
            </a:r>
            <a:endParaRPr lang="fr-FR" altLang="ko-KR" sz="1200" b="0" noProof="1">
              <a:ea typeface="Gulim" pitchFamily="34" charset="-127"/>
            </a:endParaRPr>
          </a:p>
        </p:txBody>
      </p:sp>
      <p:sp>
        <p:nvSpPr>
          <p:cNvPr id="61446" name="Rectangle 1030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7280275" y="2222500"/>
            <a:ext cx="2263775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fr-FR" altLang="ko-KR" noProof="1">
                <a:ea typeface="Gulim" pitchFamily="34" charset="-127"/>
              </a:rPr>
              <a:t>Thin Film 2G, Organic...</a:t>
            </a:r>
          </a:p>
        </p:txBody>
      </p:sp>
      <p:sp>
        <p:nvSpPr>
          <p:cNvPr id="2056" name="Rectangle 1031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7280275" y="2613025"/>
            <a:ext cx="2168525" cy="3597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tIns="91440" bIns="45713"/>
          <a:lstStyle/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Directly integrated into consttruction materials or </a:t>
            </a:r>
            <a:r>
              <a:rPr lang="fr-FR" altLang="ko-KR" sz="1200">
                <a:ea typeface="Gulim" pitchFamily="34" charset="-127"/>
              </a:rPr>
              <a:t>flexible</a:t>
            </a:r>
            <a:r>
              <a:rPr lang="fr-FR" altLang="ko-KR" sz="1200" noProof="1">
                <a:ea typeface="Gulim" pitchFamily="34" charset="-127"/>
              </a:rPr>
              <a:t> structure </a:t>
            </a:r>
          </a:p>
          <a:p>
            <a:pPr algn="l">
              <a:buClr>
                <a:schemeClr val="tx2"/>
              </a:buClr>
            </a:pPr>
            <a:endParaRPr lang="fr-FR" altLang="ko-KR" sz="16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Depending on technologies, can reach 20% et +</a:t>
            </a: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Unknown</a:t>
            </a: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endParaRPr lang="fr-FR" altLang="ko-KR" sz="1200" noProof="1">
              <a:ea typeface="Gulim" pitchFamily="34" charset="-127"/>
            </a:endParaRPr>
          </a:p>
          <a:p>
            <a:pPr algn="l">
              <a:buClr>
                <a:schemeClr val="tx2"/>
              </a:buClr>
            </a:pPr>
            <a:r>
              <a:rPr lang="fr-FR" altLang="ko-KR" sz="1200" noProof="1">
                <a:ea typeface="Gulim" pitchFamily="34" charset="-127"/>
              </a:rPr>
              <a:t>0 – experimental status</a:t>
            </a:r>
          </a:p>
        </p:txBody>
      </p:sp>
      <p:sp>
        <p:nvSpPr>
          <p:cNvPr id="2057" name="Rectangle 103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7338" y="3608388"/>
            <a:ext cx="1785937" cy="36512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ctr"/>
          <a:lstStyle/>
          <a:p>
            <a:r>
              <a:rPr lang="fr-FR" noProof="1"/>
              <a:t>Energy efficiency</a:t>
            </a:r>
          </a:p>
        </p:txBody>
      </p:sp>
      <p:sp>
        <p:nvSpPr>
          <p:cNvPr id="2058" name="Rectangle 103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7338" y="4102100"/>
            <a:ext cx="1785937" cy="36512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ctr"/>
          <a:lstStyle/>
          <a:p>
            <a:r>
              <a:rPr lang="fr-FR" noProof="1"/>
              <a:t>Life cycle</a:t>
            </a:r>
          </a:p>
        </p:txBody>
      </p:sp>
      <p:sp>
        <p:nvSpPr>
          <p:cNvPr id="2059" name="Rectangle 103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4163" y="4684713"/>
            <a:ext cx="1789112" cy="36512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ctr"/>
          <a:lstStyle/>
          <a:p>
            <a:r>
              <a:rPr lang="fr-FR" noProof="1"/>
              <a:t>Current market share (production)</a:t>
            </a:r>
          </a:p>
        </p:txBody>
      </p:sp>
      <p:sp>
        <p:nvSpPr>
          <p:cNvPr id="2060" name="Rectangle 103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87338" y="2636838"/>
            <a:ext cx="1785937" cy="665162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ctr"/>
          <a:lstStyle/>
          <a:p>
            <a:r>
              <a:rPr lang="fr-FR" noProof="1"/>
              <a:t>Presentation</a:t>
            </a:r>
          </a:p>
        </p:txBody>
      </p:sp>
      <p:pic>
        <p:nvPicPr>
          <p:cNvPr id="2061" name="Picture 1036" descr="Module Polycristalin.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2533650" y="2039938"/>
            <a:ext cx="9017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2" name="AutoShape 1037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 rot="10800000">
            <a:off x="2771775" y="5189538"/>
            <a:ext cx="1606550" cy="142875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fr-FR" noProof="1"/>
          </a:p>
        </p:txBody>
      </p:sp>
      <p:sp>
        <p:nvSpPr>
          <p:cNvPr id="2063" name="Rectangle 1038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2489200" y="5445125"/>
            <a:ext cx="2171700" cy="879475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tIns="91440" bIns="45713"/>
          <a:lstStyle/>
          <a:p>
            <a:pPr marL="171450" indent="-171450" algn="l">
              <a:buClr>
                <a:schemeClr val="tx2"/>
              </a:buClr>
              <a:buFontTx/>
              <a:buChar char="•"/>
            </a:pPr>
            <a:r>
              <a:rPr lang="fr-FR" sz="1200" noProof="1">
                <a:ea typeface="Gulim" pitchFamily="34" charset="-127"/>
              </a:rPr>
              <a:t>Proven technology</a:t>
            </a:r>
          </a:p>
          <a:p>
            <a:pPr marL="171450" indent="-171450" algn="l">
              <a:buClr>
                <a:schemeClr val="tx2"/>
              </a:buClr>
              <a:buFontTx/>
              <a:buChar char="•"/>
            </a:pPr>
            <a:r>
              <a:rPr lang="fr-FR" sz="1200" noProof="1">
                <a:ea typeface="Gulim" pitchFamily="34" charset="-127"/>
              </a:rPr>
              <a:t>Best level profitability  so far</a:t>
            </a:r>
          </a:p>
        </p:txBody>
      </p:sp>
      <p:sp>
        <p:nvSpPr>
          <p:cNvPr id="2064" name="Rectangle 1039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4897438" y="5445125"/>
            <a:ext cx="2171700" cy="879475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tIns="91440" bIns="45713"/>
          <a:lstStyle/>
          <a:p>
            <a:pPr marL="171450" indent="-171450" algn="l">
              <a:buClr>
                <a:schemeClr val="tx2"/>
              </a:buClr>
              <a:buFontTx/>
              <a:buChar char="•"/>
            </a:pPr>
            <a:r>
              <a:rPr lang="fr-FR" sz="1200" noProof="1">
                <a:ea typeface="Gulim" pitchFamily="34" charset="-127"/>
              </a:rPr>
              <a:t>Light structure which does not required to be reinforced if building-integrated</a:t>
            </a:r>
          </a:p>
        </p:txBody>
      </p:sp>
      <p:sp>
        <p:nvSpPr>
          <p:cNvPr id="2065" name="AutoShape 1040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 rot="10800000">
            <a:off x="5180013" y="5189538"/>
            <a:ext cx="1606550" cy="142875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fr-FR" noProof="1"/>
          </a:p>
        </p:txBody>
      </p:sp>
      <p:sp>
        <p:nvSpPr>
          <p:cNvPr id="2066" name="Rectangle 1041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7323138" y="5445125"/>
            <a:ext cx="2171700" cy="879475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tIns="91440" bIns="45713"/>
          <a:lstStyle/>
          <a:p>
            <a:pPr marL="171450" indent="-171450" algn="l">
              <a:buClr>
                <a:schemeClr val="tx2"/>
              </a:buClr>
              <a:buFontTx/>
              <a:buChar char="•"/>
            </a:pPr>
            <a:r>
              <a:rPr lang="fr-FR" sz="1200" noProof="1">
                <a:ea typeface="Gulim" pitchFamily="34" charset="-127"/>
              </a:rPr>
              <a:t>Reduce power generation costs</a:t>
            </a:r>
          </a:p>
        </p:txBody>
      </p:sp>
      <p:sp>
        <p:nvSpPr>
          <p:cNvPr id="2067" name="AutoShape 1042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 rot="10800000">
            <a:off x="7605713" y="5189538"/>
            <a:ext cx="1606550" cy="142875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 algn="ctr">
            <a:solidFill>
              <a:srgbClr val="B2B2B2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fr-FR" noProof="1"/>
          </a:p>
        </p:txBody>
      </p:sp>
      <p:sp>
        <p:nvSpPr>
          <p:cNvPr id="2068" name="AutoShape 1043"/>
          <p:cNvSpPr>
            <a:spLocks/>
          </p:cNvSpPr>
          <p:nvPr>
            <p:custDataLst>
              <p:tags r:id="rId19"/>
            </p:custDataLst>
          </p:nvPr>
        </p:nvSpPr>
        <p:spPr bwMode="auto">
          <a:xfrm rot="-5400000">
            <a:off x="4696619" y="-492919"/>
            <a:ext cx="165100" cy="4579938"/>
          </a:xfrm>
          <a:prstGeom prst="rightBrace">
            <a:avLst>
              <a:gd name="adj1" fmla="val 231170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 sz="2000" b="0">
              <a:latin typeface="Polo" pitchFamily="2" charset="0"/>
            </a:endParaRPr>
          </a:p>
        </p:txBody>
      </p:sp>
      <p:sp>
        <p:nvSpPr>
          <p:cNvPr id="2069" name="Rectangle 1044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482975" y="1252538"/>
            <a:ext cx="2600325" cy="347662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ctr"/>
          <a:lstStyle/>
          <a:p>
            <a:r>
              <a:rPr lang="fr-FR" noProof="1"/>
              <a:t>Current technologies</a:t>
            </a:r>
          </a:p>
        </p:txBody>
      </p:sp>
      <p:pic>
        <p:nvPicPr>
          <p:cNvPr id="2070" name="Picture 1045" descr="3.3 Shingle Laminates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884738" y="1874838"/>
            <a:ext cx="8096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1" name="Rectangle 1046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645400" y="1252538"/>
            <a:ext cx="1587500" cy="347662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ctr"/>
          <a:lstStyle/>
          <a:p>
            <a:r>
              <a:rPr lang="fr-FR" noProof="1"/>
              <a:t>Futur technologies</a:t>
            </a:r>
          </a:p>
        </p:txBody>
      </p:sp>
      <p:sp>
        <p:nvSpPr>
          <p:cNvPr id="2072" name="AutoShape 1047"/>
          <p:cNvSpPr>
            <a:spLocks/>
          </p:cNvSpPr>
          <p:nvPr>
            <p:custDataLst>
              <p:tags r:id="rId23"/>
            </p:custDataLst>
          </p:nvPr>
        </p:nvSpPr>
        <p:spPr bwMode="auto">
          <a:xfrm rot="-5400000">
            <a:off x="8359775" y="635000"/>
            <a:ext cx="160338" cy="2319338"/>
          </a:xfrm>
          <a:prstGeom prst="rightBrace">
            <a:avLst>
              <a:gd name="adj1" fmla="val 120544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 sz="2000" b="0">
              <a:latin typeface="Polo" pitchFamily="2" charset="0"/>
            </a:endParaRPr>
          </a:p>
        </p:txBody>
      </p:sp>
      <p:sp>
        <p:nvSpPr>
          <p:cNvPr id="2073" name="Rectangle 1048"/>
          <p:cNvSpPr>
            <a:spLocks noGrp="1" noChangeArrowheads="1"/>
          </p:cNvSpPr>
          <p:nvPr>
            <p:ph type="title"/>
            <p:custDataLst>
              <p:tags r:id="rId24"/>
            </p:custDataLst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noProof="1" smtClean="0"/>
              <a:t>Two technologic</a:t>
            </a:r>
            <a:r>
              <a:rPr lang="fr-FR" smtClean="0"/>
              <a:t>al</a:t>
            </a:r>
            <a:r>
              <a:rPr lang="fr-FR" noProof="1" smtClean="0"/>
              <a:t> plays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65100"/>
            <a:ext cx="8991600" cy="838200"/>
          </a:xfrm>
        </p:spPr>
        <p:txBody>
          <a:bodyPr tIns="45718" bIns="45718"/>
          <a:lstStyle/>
          <a:p>
            <a:pPr eaLnBrk="1" hangingPunct="1"/>
            <a:r>
              <a:rPr lang="en-US" smtClean="0"/>
              <a:t>2nd generation solar production is highly concentrated and often vertically integrated</a:t>
            </a:r>
            <a:br>
              <a:rPr lang="en-US" smtClean="0"/>
            </a:br>
            <a:r>
              <a:rPr lang="en-US" sz="1600" b="0" smtClean="0"/>
              <a:t>Distribution and installation are fragmented but local</a:t>
            </a:r>
          </a:p>
        </p:txBody>
      </p:sp>
      <p:sp>
        <p:nvSpPr>
          <p:cNvPr id="3076" name="Rectangle 41"/>
          <p:cNvSpPr>
            <a:spLocks noChangeArrowheads="1"/>
          </p:cNvSpPr>
          <p:nvPr/>
        </p:nvSpPr>
        <p:spPr bwMode="auto">
          <a:xfrm>
            <a:off x="457200" y="5591175"/>
            <a:ext cx="1381125" cy="733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8328" rIns="45720" bIns="48328"/>
          <a:lstStyle/>
          <a:p>
            <a:pPr algn="r"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/>
              <a:t>Margins</a:t>
            </a:r>
            <a:r>
              <a:rPr lang="en-US" sz="1000" baseline="30000"/>
              <a:t>1</a:t>
            </a:r>
            <a:r>
              <a:rPr lang="en-US" sz="1000"/>
              <a:t> </a:t>
            </a:r>
            <a:endParaRPr lang="en-US" sz="1000" baseline="30000"/>
          </a:p>
          <a:p>
            <a:pPr algn="r"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/>
              <a:t>Concentration (C4)</a:t>
            </a:r>
          </a:p>
          <a:p>
            <a:pPr algn="r"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/>
              <a:t>Entry barries</a:t>
            </a:r>
          </a:p>
        </p:txBody>
      </p:sp>
      <p:sp>
        <p:nvSpPr>
          <p:cNvPr id="3077" name="Rectangle 42"/>
          <p:cNvSpPr>
            <a:spLocks noChangeArrowheads="1"/>
          </p:cNvSpPr>
          <p:nvPr/>
        </p:nvSpPr>
        <p:spPr bwMode="auto">
          <a:xfrm>
            <a:off x="1838325" y="5591175"/>
            <a:ext cx="1336675" cy="733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8328" rIns="45720" bIns="48328"/>
          <a:lstStyle/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20-40%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75%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High</a:t>
            </a:r>
          </a:p>
        </p:txBody>
      </p:sp>
      <p:sp>
        <p:nvSpPr>
          <p:cNvPr id="3078" name="Rectangle 43"/>
          <p:cNvSpPr>
            <a:spLocks noChangeArrowheads="1"/>
          </p:cNvSpPr>
          <p:nvPr/>
        </p:nvSpPr>
        <p:spPr bwMode="auto">
          <a:xfrm>
            <a:off x="3175000" y="5591175"/>
            <a:ext cx="1343025" cy="733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8328" rIns="45720" bIns="48328"/>
          <a:lstStyle/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17-30%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Medium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Medium</a:t>
            </a:r>
          </a:p>
        </p:txBody>
      </p:sp>
      <p:sp>
        <p:nvSpPr>
          <p:cNvPr id="3079" name="Rectangle 44"/>
          <p:cNvSpPr>
            <a:spLocks noChangeArrowheads="1"/>
          </p:cNvSpPr>
          <p:nvPr/>
        </p:nvSpPr>
        <p:spPr bwMode="auto">
          <a:xfrm>
            <a:off x="4518025" y="5591175"/>
            <a:ext cx="1336675" cy="733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8328" rIns="45720" bIns="48328"/>
          <a:lstStyle/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16-20%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56%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Medium</a:t>
            </a:r>
          </a:p>
        </p:txBody>
      </p:sp>
      <p:sp>
        <p:nvSpPr>
          <p:cNvPr id="3080" name="Rectangle 45"/>
          <p:cNvSpPr>
            <a:spLocks noChangeArrowheads="1"/>
          </p:cNvSpPr>
          <p:nvPr/>
        </p:nvSpPr>
        <p:spPr bwMode="auto">
          <a:xfrm>
            <a:off x="5854700" y="5591175"/>
            <a:ext cx="1336675" cy="733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8328" rIns="45720" bIns="48328"/>
          <a:lstStyle/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7-15%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51%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Medium</a:t>
            </a:r>
          </a:p>
        </p:txBody>
      </p:sp>
      <p:sp>
        <p:nvSpPr>
          <p:cNvPr id="3081" name="Rectangle 46"/>
          <p:cNvSpPr>
            <a:spLocks noChangeArrowheads="1"/>
          </p:cNvSpPr>
          <p:nvPr/>
        </p:nvSpPr>
        <p:spPr bwMode="auto">
          <a:xfrm>
            <a:off x="7191375" y="5591175"/>
            <a:ext cx="1336675" cy="733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8328" rIns="45720" bIns="48328"/>
          <a:lstStyle/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5-10%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Low</a:t>
            </a:r>
          </a:p>
          <a:p>
            <a:pPr eaLnBrk="0" hangingPunct="0">
              <a:spcBef>
                <a:spcPct val="85000"/>
              </a:spcBef>
              <a:buClr>
                <a:schemeClr val="bg1"/>
              </a:buClr>
              <a:buSzPct val="110000"/>
            </a:pPr>
            <a:r>
              <a:rPr lang="en-US" sz="1000" b="0"/>
              <a:t>Low</a:t>
            </a:r>
          </a:p>
        </p:txBody>
      </p:sp>
      <p:graphicFrame>
        <p:nvGraphicFramePr>
          <p:cNvPr id="3074" name="Object 9"/>
          <p:cNvGraphicFramePr>
            <a:graphicFrameLocks noChangeAspect="1"/>
          </p:cNvGraphicFramePr>
          <p:nvPr/>
        </p:nvGraphicFramePr>
        <p:xfrm>
          <a:off x="1370013" y="1789113"/>
          <a:ext cx="7270750" cy="3925887"/>
        </p:xfrm>
        <a:graphic>
          <a:graphicData uri="http://schemas.openxmlformats.org/presentationml/2006/ole">
            <p:oleObj spid="_x0000_s3074" name="Chart" r:id="rId4" imgW="7286625" imgH="3933825" progId="MSGraph.Chart.8">
              <p:embed followColorScheme="full"/>
            </p:oleObj>
          </a:graphicData>
        </a:graphic>
      </p:graphicFrame>
      <p:sp>
        <p:nvSpPr>
          <p:cNvPr id="3082" name="Text Box 27"/>
          <p:cNvSpPr txBox="1">
            <a:spLocks noChangeArrowheads="1"/>
          </p:cNvSpPr>
          <p:nvPr/>
        </p:nvSpPr>
        <p:spPr bwMode="auto">
          <a:xfrm>
            <a:off x="2884488" y="4724400"/>
            <a:ext cx="493712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Hemlock</a:t>
            </a:r>
          </a:p>
        </p:txBody>
      </p:sp>
      <p:sp>
        <p:nvSpPr>
          <p:cNvPr id="3083" name="Text Box 28"/>
          <p:cNvSpPr txBox="1">
            <a:spLocks noChangeArrowheads="1"/>
          </p:cNvSpPr>
          <p:nvPr/>
        </p:nvSpPr>
        <p:spPr bwMode="auto">
          <a:xfrm>
            <a:off x="2884488" y="4200525"/>
            <a:ext cx="590550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Tokuyama</a:t>
            </a:r>
          </a:p>
        </p:txBody>
      </p:sp>
      <p:sp>
        <p:nvSpPr>
          <p:cNvPr id="3084" name="Text Box 29"/>
          <p:cNvSpPr txBox="1">
            <a:spLocks noChangeArrowheads="1"/>
          </p:cNvSpPr>
          <p:nvPr/>
        </p:nvSpPr>
        <p:spPr bwMode="auto">
          <a:xfrm>
            <a:off x="2884488" y="3771900"/>
            <a:ext cx="268287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REC</a:t>
            </a:r>
          </a:p>
        </p:txBody>
      </p:sp>
      <p:sp>
        <p:nvSpPr>
          <p:cNvPr id="3085" name="Text Box 30"/>
          <p:cNvSpPr txBox="1">
            <a:spLocks noChangeArrowheads="1"/>
          </p:cNvSpPr>
          <p:nvPr/>
        </p:nvSpPr>
        <p:spPr bwMode="auto">
          <a:xfrm>
            <a:off x="2884488" y="3359150"/>
            <a:ext cx="430212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Wacker</a:t>
            </a:r>
          </a:p>
        </p:txBody>
      </p:sp>
      <p:sp>
        <p:nvSpPr>
          <p:cNvPr id="3086" name="Text Box 31"/>
          <p:cNvSpPr txBox="1">
            <a:spLocks noChangeArrowheads="1"/>
          </p:cNvSpPr>
          <p:nvPr/>
        </p:nvSpPr>
        <p:spPr bwMode="auto">
          <a:xfrm>
            <a:off x="2884488" y="2982913"/>
            <a:ext cx="388937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MEMC</a:t>
            </a:r>
          </a:p>
        </p:txBody>
      </p:sp>
      <p:sp>
        <p:nvSpPr>
          <p:cNvPr id="3087" name="Text Box 32"/>
          <p:cNvSpPr txBox="1">
            <a:spLocks noChangeArrowheads="1"/>
          </p:cNvSpPr>
          <p:nvPr/>
        </p:nvSpPr>
        <p:spPr bwMode="auto">
          <a:xfrm>
            <a:off x="2884488" y="2714625"/>
            <a:ext cx="563562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Mitsubishi</a:t>
            </a:r>
          </a:p>
        </p:txBody>
      </p:sp>
      <p:sp>
        <p:nvSpPr>
          <p:cNvPr id="3088" name="Text Box 33"/>
          <p:cNvSpPr txBox="1">
            <a:spLocks noChangeArrowheads="1"/>
          </p:cNvSpPr>
          <p:nvPr/>
        </p:nvSpPr>
        <p:spPr bwMode="auto">
          <a:xfrm>
            <a:off x="2884488" y="2533650"/>
            <a:ext cx="315912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Other</a:t>
            </a: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7494588" y="2538413"/>
            <a:ext cx="663575" cy="2570162"/>
          </a:xfrm>
          <a:prstGeom prst="rect">
            <a:avLst/>
          </a:prstGeom>
          <a:solidFill>
            <a:srgbClr val="F9DFB5"/>
          </a:solidFill>
          <a:ln w="9525" algn="ctr">
            <a:solidFill>
              <a:schemeClr val="bg2"/>
            </a:solidFill>
            <a:miter lim="800000"/>
            <a:headEnd type="none" w="lg" len="lg"/>
            <a:tailEnd type="none" w="lg" len="lg"/>
          </a:ln>
        </p:spPr>
        <p:txBody>
          <a:bodyPr lIns="7200" tIns="91440" rIns="7200" anchor="ctr"/>
          <a:lstStyle/>
          <a:p>
            <a:r>
              <a:rPr lang="en-US" sz="1000" b="0"/>
              <a:t>Most of integrated competi-tors are present, as well as thousands of local players</a:t>
            </a: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3530600" y="2538413"/>
            <a:ext cx="663575" cy="2570162"/>
          </a:xfrm>
          <a:prstGeom prst="rect">
            <a:avLst/>
          </a:prstGeom>
          <a:solidFill>
            <a:srgbClr val="F9DFB5"/>
          </a:solidFill>
          <a:ln w="9525" algn="ctr">
            <a:solidFill>
              <a:schemeClr val="bg2"/>
            </a:solidFill>
            <a:miter lim="800000"/>
            <a:headEnd type="none" w="lg" len="lg"/>
            <a:tailEnd type="none" w="lg" len="lg"/>
          </a:ln>
        </p:spPr>
        <p:txBody>
          <a:bodyPr lIns="18000" tIns="91440" rIns="18000" anchor="ctr"/>
          <a:lstStyle/>
          <a:p>
            <a:r>
              <a:rPr lang="en-US" sz="1000" b="0"/>
              <a:t>Usually same players as cells and modules manufact-turers</a:t>
            </a:r>
          </a:p>
        </p:txBody>
      </p:sp>
      <p:sp>
        <p:nvSpPr>
          <p:cNvPr id="3091" name="Text Box 25"/>
          <p:cNvSpPr txBox="1">
            <a:spLocks noChangeArrowheads="1"/>
          </p:cNvSpPr>
          <p:nvPr/>
        </p:nvSpPr>
        <p:spPr bwMode="auto">
          <a:xfrm>
            <a:off x="4421188" y="3360738"/>
            <a:ext cx="35718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1000" b="0"/>
              <a:t>RWE</a:t>
            </a:r>
            <a:br>
              <a:rPr lang="en-US" sz="1000" b="0"/>
            </a:br>
            <a:r>
              <a:rPr lang="en-US" sz="1000" b="0"/>
              <a:t>Schott</a:t>
            </a:r>
          </a:p>
        </p:txBody>
      </p:sp>
      <p:sp>
        <p:nvSpPr>
          <p:cNvPr id="3092" name="Text Box 26"/>
          <p:cNvSpPr txBox="1">
            <a:spLocks noChangeArrowheads="1"/>
          </p:cNvSpPr>
          <p:nvPr/>
        </p:nvSpPr>
        <p:spPr bwMode="auto">
          <a:xfrm>
            <a:off x="4421188" y="4178300"/>
            <a:ext cx="423862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1000" b="0"/>
              <a:t>Q-Cells</a:t>
            </a:r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 flipH="1">
            <a:off x="4784725" y="3400425"/>
            <a:ext cx="61913" cy="317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094" name="Text Box 5"/>
          <p:cNvSpPr txBox="1">
            <a:spLocks noChangeArrowheads="1"/>
          </p:cNvSpPr>
          <p:nvPr/>
        </p:nvSpPr>
        <p:spPr bwMode="auto">
          <a:xfrm>
            <a:off x="6864350" y="4676775"/>
            <a:ext cx="336550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Sharp</a:t>
            </a:r>
          </a:p>
        </p:txBody>
      </p:sp>
      <p:sp>
        <p:nvSpPr>
          <p:cNvPr id="3095" name="Text Box 6"/>
          <p:cNvSpPr txBox="1">
            <a:spLocks noChangeArrowheads="1"/>
          </p:cNvSpPr>
          <p:nvPr/>
        </p:nvSpPr>
        <p:spPr bwMode="auto">
          <a:xfrm>
            <a:off x="6864350" y="4233863"/>
            <a:ext cx="463550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Kyocera</a:t>
            </a:r>
          </a:p>
        </p:txBody>
      </p:sp>
      <p:sp>
        <p:nvSpPr>
          <p:cNvPr id="3096" name="Text Box 7"/>
          <p:cNvSpPr txBox="1">
            <a:spLocks noChangeArrowheads="1"/>
          </p:cNvSpPr>
          <p:nvPr/>
        </p:nvSpPr>
        <p:spPr bwMode="auto">
          <a:xfrm>
            <a:off x="6864350" y="3941763"/>
            <a:ext cx="415925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Sanyo</a:t>
            </a:r>
            <a:br>
              <a:rPr lang="en-US" sz="1000" b="0"/>
            </a:br>
            <a:r>
              <a:rPr lang="en-US" sz="1000" b="0"/>
              <a:t>Electric</a:t>
            </a:r>
          </a:p>
        </p:txBody>
      </p:sp>
      <p:sp>
        <p:nvSpPr>
          <p:cNvPr id="3097" name="Text Box 8"/>
          <p:cNvSpPr txBox="1">
            <a:spLocks noChangeArrowheads="1"/>
          </p:cNvSpPr>
          <p:nvPr/>
        </p:nvSpPr>
        <p:spPr bwMode="auto">
          <a:xfrm>
            <a:off x="6864350" y="3811588"/>
            <a:ext cx="563563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Mitsubishi</a:t>
            </a:r>
          </a:p>
        </p:txBody>
      </p:sp>
      <p:sp>
        <p:nvSpPr>
          <p:cNvPr id="3098" name="Text Box 9"/>
          <p:cNvSpPr txBox="1">
            <a:spLocks noChangeArrowheads="1"/>
          </p:cNvSpPr>
          <p:nvPr/>
        </p:nvSpPr>
        <p:spPr bwMode="auto">
          <a:xfrm>
            <a:off x="6864350" y="3673475"/>
            <a:ext cx="322263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Solon</a:t>
            </a:r>
          </a:p>
        </p:txBody>
      </p:sp>
      <p:sp>
        <p:nvSpPr>
          <p:cNvPr id="3099" name="Text Box 10"/>
          <p:cNvSpPr txBox="1">
            <a:spLocks noChangeArrowheads="1"/>
          </p:cNvSpPr>
          <p:nvPr/>
        </p:nvSpPr>
        <p:spPr bwMode="auto">
          <a:xfrm>
            <a:off x="6864350" y="3563938"/>
            <a:ext cx="274638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MSK</a:t>
            </a:r>
          </a:p>
        </p:txBody>
      </p:sp>
      <p:sp>
        <p:nvSpPr>
          <p:cNvPr id="3100" name="Text Box 11"/>
          <p:cNvSpPr txBox="1">
            <a:spLocks noChangeArrowheads="1"/>
          </p:cNvSpPr>
          <p:nvPr/>
        </p:nvSpPr>
        <p:spPr bwMode="auto">
          <a:xfrm>
            <a:off x="6864350" y="3459163"/>
            <a:ext cx="498475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BP Solar</a:t>
            </a:r>
          </a:p>
        </p:txBody>
      </p:sp>
      <p:sp>
        <p:nvSpPr>
          <p:cNvPr id="3101" name="Text Box 12"/>
          <p:cNvSpPr txBox="1">
            <a:spLocks noChangeArrowheads="1"/>
          </p:cNvSpPr>
          <p:nvPr/>
        </p:nvSpPr>
        <p:spPr bwMode="auto">
          <a:xfrm>
            <a:off x="6864350" y="3335338"/>
            <a:ext cx="611188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Shell Solar</a:t>
            </a:r>
          </a:p>
        </p:txBody>
      </p:sp>
      <p:sp>
        <p:nvSpPr>
          <p:cNvPr id="3102" name="Text Box 13"/>
          <p:cNvSpPr txBox="1">
            <a:spLocks noChangeArrowheads="1"/>
          </p:cNvSpPr>
          <p:nvPr/>
        </p:nvSpPr>
        <p:spPr bwMode="auto">
          <a:xfrm>
            <a:off x="6864350" y="2903538"/>
            <a:ext cx="315913" cy="15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US" sz="1000" b="0"/>
              <a:t>Other</a:t>
            </a:r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 flipV="1">
            <a:off x="6807200" y="4021138"/>
            <a:ext cx="92075" cy="206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>
            <a:off x="5473700" y="4387850"/>
            <a:ext cx="711200" cy="5715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05" name="Line 33"/>
          <p:cNvSpPr>
            <a:spLocks noChangeShapeType="1"/>
          </p:cNvSpPr>
          <p:nvPr/>
        </p:nvSpPr>
        <p:spPr bwMode="auto">
          <a:xfrm>
            <a:off x="5473700" y="4121150"/>
            <a:ext cx="717550" cy="33020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>
            <a:off x="5473700" y="3886200"/>
            <a:ext cx="717550" cy="29210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07" name="Line 35"/>
          <p:cNvSpPr>
            <a:spLocks noChangeShapeType="1"/>
          </p:cNvSpPr>
          <p:nvPr/>
        </p:nvSpPr>
        <p:spPr bwMode="auto">
          <a:xfrm>
            <a:off x="5473700" y="3689350"/>
            <a:ext cx="717550" cy="274638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08" name="Line 36"/>
          <p:cNvSpPr>
            <a:spLocks noChangeShapeType="1"/>
          </p:cNvSpPr>
          <p:nvPr/>
        </p:nvSpPr>
        <p:spPr bwMode="auto">
          <a:xfrm>
            <a:off x="5473700" y="3511550"/>
            <a:ext cx="717550" cy="274638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09" name="Line 37"/>
          <p:cNvSpPr>
            <a:spLocks noChangeShapeType="1"/>
          </p:cNvSpPr>
          <p:nvPr/>
        </p:nvSpPr>
        <p:spPr bwMode="auto">
          <a:xfrm>
            <a:off x="5473700" y="3349625"/>
            <a:ext cx="717550" cy="436563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5473700" y="3349625"/>
            <a:ext cx="717550" cy="436563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>
            <a:off x="5473700" y="3349625"/>
            <a:ext cx="717550" cy="327025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12" name="Line 40"/>
          <p:cNvSpPr>
            <a:spLocks noChangeShapeType="1"/>
          </p:cNvSpPr>
          <p:nvPr/>
        </p:nvSpPr>
        <p:spPr bwMode="auto">
          <a:xfrm>
            <a:off x="5473700" y="3349625"/>
            <a:ext cx="717550" cy="220663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13" name="Line 41"/>
          <p:cNvSpPr>
            <a:spLocks noChangeShapeType="1"/>
          </p:cNvSpPr>
          <p:nvPr/>
        </p:nvSpPr>
        <p:spPr bwMode="auto">
          <a:xfrm>
            <a:off x="5473700" y="3213100"/>
            <a:ext cx="717550" cy="29845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14" name="Line 42"/>
          <p:cNvSpPr>
            <a:spLocks noChangeShapeType="1"/>
          </p:cNvSpPr>
          <p:nvPr/>
        </p:nvSpPr>
        <p:spPr bwMode="auto">
          <a:xfrm>
            <a:off x="5473700" y="3121025"/>
            <a:ext cx="717550" cy="29845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lg" len="lg"/>
            <a:tailEnd type="none" w="lg" len="lg"/>
          </a:ln>
        </p:spPr>
        <p:txBody>
          <a:bodyPr wrap="none" tIns="91440" anchor="ctr"/>
          <a:lstStyle/>
          <a:p>
            <a:endParaRPr lang="fr-FR"/>
          </a:p>
        </p:txBody>
      </p:sp>
      <p:sp>
        <p:nvSpPr>
          <p:cNvPr id="3115" name="Text Box 43"/>
          <p:cNvSpPr txBox="1">
            <a:spLocks noChangeArrowheads="1"/>
          </p:cNvSpPr>
          <p:nvPr/>
        </p:nvSpPr>
        <p:spPr bwMode="auto">
          <a:xfrm>
            <a:off x="1581150" y="1746250"/>
            <a:ext cx="987425" cy="1825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l" eaLnBrk="0" hangingPunct="0"/>
            <a:r>
              <a:rPr lang="en-US" altLang="ko-KR" sz="1200" b="0">
                <a:ea typeface="Gulim" pitchFamily="34" charset="-127"/>
              </a:rPr>
              <a:t>Market share</a:t>
            </a:r>
            <a:r>
              <a:rPr lang="en-US" altLang="ko-KR" sz="1200" b="0" baseline="30000">
                <a:ea typeface="Gulim" pitchFamily="34" charset="-127"/>
              </a:rPr>
              <a:t>2</a:t>
            </a:r>
            <a:r>
              <a:rPr lang="en-US" altLang="ko-KR" sz="1200" b="0">
                <a:ea typeface="Gulim" pitchFamily="34" charset="-127"/>
              </a:rPr>
              <a:t> </a:t>
            </a:r>
          </a:p>
        </p:txBody>
      </p:sp>
      <p:sp>
        <p:nvSpPr>
          <p:cNvPr id="3116" name="BCG_FootNote_Box"/>
          <p:cNvSpPr txBox="1">
            <a:spLocks noChangeArrowheads="1"/>
          </p:cNvSpPr>
          <p:nvPr/>
        </p:nvSpPr>
        <p:spPr bwMode="auto">
          <a:xfrm>
            <a:off x="457200" y="6324600"/>
            <a:ext cx="8991600" cy="328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l" eaLnBrk="0" hangingPunct="0">
              <a:lnSpc>
                <a:spcPct val="90000"/>
              </a:lnSpc>
            </a:pPr>
            <a:r>
              <a:rPr lang="en-US" altLang="ko-KR" sz="800" b="0">
                <a:ea typeface="Gulim" pitchFamily="34" charset="-127"/>
              </a:rPr>
              <a:t>1. Goldman Sachs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~50% PV system cost reduction by 2015 seems realistic</a:t>
            </a:r>
            <a:br>
              <a:rPr lang="en-GB" smtClean="0"/>
            </a:br>
            <a:r>
              <a:rPr lang="en-GB" smtClean="0"/>
              <a:t>with expected market growth and ~80% experience curve</a:t>
            </a:r>
          </a:p>
        </p:txBody>
      </p:sp>
      <p:graphicFrame>
        <p:nvGraphicFramePr>
          <p:cNvPr id="4098" name="Object 1027"/>
          <p:cNvGraphicFramePr>
            <a:graphicFrameLocks noChangeAspect="1"/>
          </p:cNvGraphicFramePr>
          <p:nvPr/>
        </p:nvGraphicFramePr>
        <p:xfrm>
          <a:off x="698500" y="1308100"/>
          <a:ext cx="4027488" cy="4303713"/>
        </p:xfrm>
        <a:graphic>
          <a:graphicData uri="http://schemas.openxmlformats.org/presentationml/2006/ole">
            <p:oleObj spid="_x0000_s4098" name="Chart" r:id="rId4" imgW="4029075" imgH="4305300" progId="MSGraph.Chart.8">
              <p:embed followColorScheme="full"/>
            </p:oleObj>
          </a:graphicData>
        </a:graphic>
      </p:graphicFrame>
      <p:sp>
        <p:nvSpPr>
          <p:cNvPr id="4100" name="Rectangle 1028"/>
          <p:cNvSpPr>
            <a:spLocks noChangeArrowheads="1"/>
          </p:cNvSpPr>
          <p:nvPr/>
        </p:nvSpPr>
        <p:spPr bwMode="gray">
          <a:xfrm>
            <a:off x="5049838" y="1708150"/>
            <a:ext cx="4400550" cy="3524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rIns="0"/>
          <a:lstStyle/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6–3 man working days</a:t>
            </a:r>
          </a:p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Standardization, installers experience, 'quick-fit-solution'</a:t>
            </a:r>
          </a:p>
        </p:txBody>
      </p:sp>
      <p:sp>
        <p:nvSpPr>
          <p:cNvPr id="53253" name="Text Box 1029"/>
          <p:cNvSpPr txBox="1">
            <a:spLocks noChangeArrowheads="1"/>
          </p:cNvSpPr>
          <p:nvPr/>
        </p:nvSpPr>
        <p:spPr bwMode="gray">
          <a:xfrm>
            <a:off x="5049838" y="1397000"/>
            <a:ext cx="4398962" cy="27463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tIns="91440" bIns="91440" anchor="b"/>
          <a:lstStyle/>
          <a:p>
            <a:pPr>
              <a:defRPr/>
            </a:pPr>
            <a:r>
              <a:rPr lang="en-GB" sz="1200" b="0">
                <a:ea typeface="Gulim" pitchFamily="34" charset="-127"/>
              </a:rPr>
              <a:t>Rationale</a:t>
            </a:r>
          </a:p>
        </p:txBody>
      </p:sp>
      <p:sp>
        <p:nvSpPr>
          <p:cNvPr id="4102" name="Rectangle 1030"/>
          <p:cNvSpPr>
            <a:spLocks noChangeArrowheads="1"/>
          </p:cNvSpPr>
          <p:nvPr/>
        </p:nvSpPr>
        <p:spPr bwMode="gray">
          <a:xfrm>
            <a:off x="528638" y="2108200"/>
            <a:ext cx="676275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0" rIns="36000"/>
          <a:lstStyle/>
          <a:p>
            <a:pPr algn="r">
              <a:lnSpc>
                <a:spcPct val="90000"/>
              </a:lnSpc>
            </a:pPr>
            <a:r>
              <a:rPr lang="en-GB" sz="1000" b="0"/>
              <a:t>Installation</a:t>
            </a:r>
          </a:p>
        </p:txBody>
      </p:sp>
      <p:sp>
        <p:nvSpPr>
          <p:cNvPr id="4103" name="Rectangle 1031"/>
          <p:cNvSpPr>
            <a:spLocks noChangeArrowheads="1"/>
          </p:cNvSpPr>
          <p:nvPr/>
        </p:nvSpPr>
        <p:spPr bwMode="gray">
          <a:xfrm>
            <a:off x="815975" y="2609850"/>
            <a:ext cx="388938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0" rIns="36000"/>
          <a:lstStyle/>
          <a:p>
            <a:pPr algn="r">
              <a:lnSpc>
                <a:spcPct val="90000"/>
              </a:lnSpc>
            </a:pPr>
            <a:r>
              <a:rPr lang="en-GB" sz="1000" b="0"/>
              <a:t>BOS</a:t>
            </a:r>
            <a:r>
              <a:rPr lang="en-GB" sz="1000" b="0" baseline="30000"/>
              <a:t>2</a:t>
            </a:r>
            <a:endParaRPr lang="en-GB" sz="1000" b="0"/>
          </a:p>
        </p:txBody>
      </p:sp>
      <p:sp>
        <p:nvSpPr>
          <p:cNvPr id="4104" name="Rectangle 1032"/>
          <p:cNvSpPr>
            <a:spLocks noChangeArrowheads="1"/>
          </p:cNvSpPr>
          <p:nvPr/>
        </p:nvSpPr>
        <p:spPr bwMode="gray">
          <a:xfrm>
            <a:off x="601663" y="3324225"/>
            <a:ext cx="608012" cy="3651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0" rIns="36000"/>
          <a:lstStyle/>
          <a:p>
            <a:pPr algn="r">
              <a:lnSpc>
                <a:spcPct val="90000"/>
              </a:lnSpc>
            </a:pPr>
            <a:r>
              <a:rPr lang="en-GB" sz="1000" b="0"/>
              <a:t>Module </a:t>
            </a:r>
          </a:p>
          <a:p>
            <a:pPr algn="r">
              <a:lnSpc>
                <a:spcPct val="90000"/>
              </a:lnSpc>
            </a:pPr>
            <a:r>
              <a:rPr lang="en-GB" sz="1000" b="0"/>
              <a:t>assembly</a:t>
            </a:r>
          </a:p>
        </p:txBody>
      </p:sp>
      <p:sp>
        <p:nvSpPr>
          <p:cNvPr id="4105" name="Rectangle 1033"/>
          <p:cNvSpPr>
            <a:spLocks noChangeArrowheads="1"/>
          </p:cNvSpPr>
          <p:nvPr/>
        </p:nvSpPr>
        <p:spPr bwMode="gray">
          <a:xfrm>
            <a:off x="912813" y="3989388"/>
            <a:ext cx="292100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0" rIns="36000"/>
          <a:lstStyle/>
          <a:p>
            <a:pPr algn="r">
              <a:lnSpc>
                <a:spcPct val="90000"/>
              </a:lnSpc>
            </a:pPr>
            <a:r>
              <a:rPr lang="en-GB" sz="1000" b="0"/>
              <a:t>Cell</a:t>
            </a:r>
          </a:p>
        </p:txBody>
      </p:sp>
      <p:sp>
        <p:nvSpPr>
          <p:cNvPr id="4106" name="Rectangle 1034"/>
          <p:cNvSpPr>
            <a:spLocks noChangeArrowheads="1"/>
          </p:cNvSpPr>
          <p:nvPr/>
        </p:nvSpPr>
        <p:spPr bwMode="gray">
          <a:xfrm>
            <a:off x="1019175" y="4857750"/>
            <a:ext cx="185738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0" rIns="36000"/>
          <a:lstStyle/>
          <a:p>
            <a:pPr algn="r">
              <a:lnSpc>
                <a:spcPct val="90000"/>
              </a:lnSpc>
            </a:pPr>
            <a:r>
              <a:rPr lang="en-GB" sz="1000" b="0"/>
              <a:t>Si</a:t>
            </a:r>
          </a:p>
        </p:txBody>
      </p:sp>
      <p:sp>
        <p:nvSpPr>
          <p:cNvPr id="4107" name="Rectangle 1035"/>
          <p:cNvSpPr>
            <a:spLocks noChangeArrowheads="1"/>
          </p:cNvSpPr>
          <p:nvPr/>
        </p:nvSpPr>
        <p:spPr bwMode="gray">
          <a:xfrm>
            <a:off x="479425" y="4522788"/>
            <a:ext cx="725488" cy="228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0" rIns="36000"/>
          <a:lstStyle/>
          <a:p>
            <a:pPr algn="r">
              <a:lnSpc>
                <a:spcPct val="90000"/>
              </a:lnSpc>
            </a:pPr>
            <a:r>
              <a:rPr lang="en-GB" sz="1000" b="0"/>
              <a:t>Ingot/Wafer</a:t>
            </a:r>
          </a:p>
        </p:txBody>
      </p:sp>
      <p:sp>
        <p:nvSpPr>
          <p:cNvPr id="4108" name="Rectangle 1036"/>
          <p:cNvSpPr>
            <a:spLocks noChangeArrowheads="1"/>
          </p:cNvSpPr>
          <p:nvPr/>
        </p:nvSpPr>
        <p:spPr bwMode="gray">
          <a:xfrm>
            <a:off x="5049838" y="2239963"/>
            <a:ext cx="4398962" cy="6127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rIns="0"/>
          <a:lstStyle/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Inverters: 90% observed experience curve, but gaining experience in other industries + SMA price cuts announcements</a:t>
            </a:r>
            <a:r>
              <a:rPr lang="en-GB" sz="1000" b="0" baseline="30000"/>
              <a:t>1</a:t>
            </a:r>
            <a:r>
              <a:rPr lang="en-GB" sz="1000" b="0"/>
              <a:t> </a:t>
            </a:r>
          </a:p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Inverters integrated in modules?</a:t>
            </a:r>
          </a:p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Other BOS experience &lt;80%, especially at early market stages</a:t>
            </a:r>
          </a:p>
        </p:txBody>
      </p:sp>
      <p:sp>
        <p:nvSpPr>
          <p:cNvPr id="4109" name="Rectangle 1037"/>
          <p:cNvSpPr>
            <a:spLocks noChangeArrowheads="1"/>
          </p:cNvSpPr>
          <p:nvPr/>
        </p:nvSpPr>
        <p:spPr bwMode="gray">
          <a:xfrm>
            <a:off x="5049838" y="3098800"/>
            <a:ext cx="4398962" cy="4826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rIns="0"/>
          <a:lstStyle/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35% manufacturing cost decrease: Scale, automation/low wage countries, materials costs</a:t>
            </a:r>
          </a:p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13–16% module efficiency</a:t>
            </a:r>
          </a:p>
        </p:txBody>
      </p:sp>
      <p:sp>
        <p:nvSpPr>
          <p:cNvPr id="4110" name="Rectangle 1038"/>
          <p:cNvSpPr>
            <a:spLocks noChangeArrowheads="1"/>
          </p:cNvSpPr>
          <p:nvPr/>
        </p:nvSpPr>
        <p:spPr bwMode="gray">
          <a:xfrm>
            <a:off x="5049838" y="3694113"/>
            <a:ext cx="4398962" cy="3524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rIns="0"/>
          <a:lstStyle/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20% manufacturing cost decrease: Scale, automation, yield</a:t>
            </a:r>
          </a:p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15% to ~18% cell efficiency</a:t>
            </a:r>
          </a:p>
        </p:txBody>
      </p:sp>
      <p:sp>
        <p:nvSpPr>
          <p:cNvPr id="4111" name="Rectangle 1039"/>
          <p:cNvSpPr>
            <a:spLocks noChangeArrowheads="1"/>
          </p:cNvSpPr>
          <p:nvPr/>
        </p:nvSpPr>
        <p:spPr bwMode="gray">
          <a:xfrm>
            <a:off x="5049838" y="4225925"/>
            <a:ext cx="4398962" cy="6127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rIns="0"/>
          <a:lstStyle/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Raw material: 300–150 μm wafer thickness (-50% material use ~-30% in wafer cost) + Si price from 45–30 $/kg </a:t>
            </a:r>
          </a:p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Manufacturing cost — 20% (process yield/speed, energy consumption, etc)</a:t>
            </a:r>
          </a:p>
          <a:p>
            <a:pPr marL="141288" lvl="1" indent="-13970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sz="1000" b="0"/>
              <a:t>15% to ~18% cell efficiency</a:t>
            </a:r>
          </a:p>
        </p:txBody>
      </p:sp>
      <p:sp>
        <p:nvSpPr>
          <p:cNvPr id="4112" name="Freeform 1040"/>
          <p:cNvSpPr>
            <a:spLocks/>
          </p:cNvSpPr>
          <p:nvPr/>
        </p:nvSpPr>
        <p:spPr bwMode="gray">
          <a:xfrm>
            <a:off x="4189413" y="4167188"/>
            <a:ext cx="5260975" cy="690562"/>
          </a:xfrm>
          <a:custGeom>
            <a:avLst/>
            <a:gdLst>
              <a:gd name="T0" fmla="*/ 0 w 3331"/>
              <a:gd name="T1" fmla="*/ 322 h 322"/>
              <a:gd name="T2" fmla="*/ 322 w 3331"/>
              <a:gd name="T3" fmla="*/ 0 h 322"/>
              <a:gd name="T4" fmla="*/ 3331 w 3331"/>
              <a:gd name="T5" fmla="*/ 0 h 322"/>
              <a:gd name="T6" fmla="*/ 0 60000 65536"/>
              <a:gd name="T7" fmla="*/ 0 60000 65536"/>
              <a:gd name="T8" fmla="*/ 0 60000 65536"/>
              <a:gd name="T9" fmla="*/ 0 w 3331"/>
              <a:gd name="T10" fmla="*/ 0 h 322"/>
              <a:gd name="T11" fmla="*/ 3331 w 3331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31" h="322">
                <a:moveTo>
                  <a:pt x="0" y="322"/>
                </a:moveTo>
                <a:lnTo>
                  <a:pt x="322" y="0"/>
                </a:lnTo>
                <a:lnTo>
                  <a:pt x="3331" y="0"/>
                </a:lnTo>
              </a:path>
            </a:pathLst>
          </a:custGeom>
          <a:noFill/>
          <a:ln w="9525" cap="flat" cmpd="sng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13" name="Freeform 1041"/>
          <p:cNvSpPr>
            <a:spLocks/>
          </p:cNvSpPr>
          <p:nvPr/>
        </p:nvSpPr>
        <p:spPr bwMode="gray">
          <a:xfrm>
            <a:off x="4162425" y="3673475"/>
            <a:ext cx="5286375" cy="927100"/>
          </a:xfrm>
          <a:custGeom>
            <a:avLst/>
            <a:gdLst>
              <a:gd name="T0" fmla="*/ 0 w 3331"/>
              <a:gd name="T1" fmla="*/ 322 h 322"/>
              <a:gd name="T2" fmla="*/ 322 w 3331"/>
              <a:gd name="T3" fmla="*/ 0 h 322"/>
              <a:gd name="T4" fmla="*/ 3331 w 3331"/>
              <a:gd name="T5" fmla="*/ 0 h 322"/>
              <a:gd name="T6" fmla="*/ 0 60000 65536"/>
              <a:gd name="T7" fmla="*/ 0 60000 65536"/>
              <a:gd name="T8" fmla="*/ 0 60000 65536"/>
              <a:gd name="T9" fmla="*/ 0 w 3331"/>
              <a:gd name="T10" fmla="*/ 0 h 322"/>
              <a:gd name="T11" fmla="*/ 3331 w 3331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31" h="322">
                <a:moveTo>
                  <a:pt x="0" y="322"/>
                </a:moveTo>
                <a:lnTo>
                  <a:pt x="322" y="0"/>
                </a:lnTo>
                <a:lnTo>
                  <a:pt x="3331" y="0"/>
                </a:lnTo>
              </a:path>
            </a:pathLst>
          </a:custGeom>
          <a:noFill/>
          <a:ln w="9525" cap="flat" cmpd="sng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14" name="Freeform 1042"/>
          <p:cNvSpPr>
            <a:spLocks/>
          </p:cNvSpPr>
          <p:nvPr/>
        </p:nvSpPr>
        <p:spPr bwMode="gray">
          <a:xfrm>
            <a:off x="4191000" y="3074988"/>
            <a:ext cx="5259388" cy="1068387"/>
          </a:xfrm>
          <a:custGeom>
            <a:avLst/>
            <a:gdLst>
              <a:gd name="T0" fmla="*/ 0 w 3331"/>
              <a:gd name="T1" fmla="*/ 322 h 322"/>
              <a:gd name="T2" fmla="*/ 322 w 3331"/>
              <a:gd name="T3" fmla="*/ 0 h 322"/>
              <a:gd name="T4" fmla="*/ 3331 w 3331"/>
              <a:gd name="T5" fmla="*/ 0 h 322"/>
              <a:gd name="T6" fmla="*/ 0 60000 65536"/>
              <a:gd name="T7" fmla="*/ 0 60000 65536"/>
              <a:gd name="T8" fmla="*/ 0 60000 65536"/>
              <a:gd name="T9" fmla="*/ 0 w 3331"/>
              <a:gd name="T10" fmla="*/ 0 h 322"/>
              <a:gd name="T11" fmla="*/ 3331 w 3331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31" h="322">
                <a:moveTo>
                  <a:pt x="0" y="322"/>
                </a:moveTo>
                <a:lnTo>
                  <a:pt x="322" y="0"/>
                </a:lnTo>
                <a:lnTo>
                  <a:pt x="3331" y="0"/>
                </a:lnTo>
              </a:path>
            </a:pathLst>
          </a:custGeom>
          <a:noFill/>
          <a:ln w="9525" cap="flat" cmpd="sng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15" name="Freeform 1043"/>
          <p:cNvSpPr>
            <a:spLocks/>
          </p:cNvSpPr>
          <p:nvPr/>
        </p:nvSpPr>
        <p:spPr bwMode="gray">
          <a:xfrm>
            <a:off x="4160838" y="2098675"/>
            <a:ext cx="5287962" cy="1779588"/>
          </a:xfrm>
          <a:custGeom>
            <a:avLst/>
            <a:gdLst>
              <a:gd name="T0" fmla="*/ 0 w 3331"/>
              <a:gd name="T1" fmla="*/ 322 h 322"/>
              <a:gd name="T2" fmla="*/ 322 w 3331"/>
              <a:gd name="T3" fmla="*/ 0 h 322"/>
              <a:gd name="T4" fmla="*/ 3331 w 3331"/>
              <a:gd name="T5" fmla="*/ 0 h 322"/>
              <a:gd name="T6" fmla="*/ 0 60000 65536"/>
              <a:gd name="T7" fmla="*/ 0 60000 65536"/>
              <a:gd name="T8" fmla="*/ 0 60000 65536"/>
              <a:gd name="T9" fmla="*/ 0 w 3331"/>
              <a:gd name="T10" fmla="*/ 0 h 322"/>
              <a:gd name="T11" fmla="*/ 3331 w 3331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31" h="322">
                <a:moveTo>
                  <a:pt x="0" y="322"/>
                </a:moveTo>
                <a:lnTo>
                  <a:pt x="322" y="0"/>
                </a:lnTo>
                <a:lnTo>
                  <a:pt x="3331" y="0"/>
                </a:lnTo>
              </a:path>
            </a:pathLst>
          </a:custGeom>
          <a:noFill/>
          <a:ln w="9525" cap="flat" cmpd="sng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16" name="Rectangle 1044"/>
          <p:cNvSpPr>
            <a:spLocks noChangeArrowheads="1"/>
          </p:cNvSpPr>
          <p:nvPr/>
        </p:nvSpPr>
        <p:spPr bwMode="gray">
          <a:xfrm>
            <a:off x="1395413" y="1790700"/>
            <a:ext cx="630237" cy="2825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1200" b="0"/>
              <a:t>4.9 €/Wp</a:t>
            </a:r>
          </a:p>
        </p:txBody>
      </p:sp>
      <p:sp>
        <p:nvSpPr>
          <p:cNvPr id="4117" name="Rectangle 1045"/>
          <p:cNvSpPr>
            <a:spLocks noChangeArrowheads="1"/>
          </p:cNvSpPr>
          <p:nvPr/>
        </p:nvSpPr>
        <p:spPr bwMode="gray">
          <a:xfrm>
            <a:off x="3392488" y="3376613"/>
            <a:ext cx="630237" cy="28257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sz="1200" b="0"/>
              <a:t>2.4 €/Wp</a:t>
            </a:r>
          </a:p>
        </p:txBody>
      </p:sp>
      <p:sp>
        <p:nvSpPr>
          <p:cNvPr id="4118" name="Rectangle 1046"/>
          <p:cNvSpPr>
            <a:spLocks noChangeArrowheads="1"/>
          </p:cNvSpPr>
          <p:nvPr/>
        </p:nvSpPr>
        <p:spPr bwMode="gray">
          <a:xfrm>
            <a:off x="481013" y="5572125"/>
            <a:ext cx="414337" cy="1825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>
              <a:lnSpc>
                <a:spcPct val="120000"/>
              </a:lnSpc>
            </a:pPr>
            <a:r>
              <a:rPr lang="en-GB" sz="1000"/>
              <a:t>Module</a:t>
            </a:r>
          </a:p>
        </p:txBody>
      </p:sp>
      <p:sp>
        <p:nvSpPr>
          <p:cNvPr id="4119" name="BCG_FootNote_Box"/>
          <p:cNvSpPr txBox="1">
            <a:spLocks noChangeArrowheads="1"/>
          </p:cNvSpPr>
          <p:nvPr/>
        </p:nvSpPr>
        <p:spPr bwMode="gray">
          <a:xfrm>
            <a:off x="457200" y="6324600"/>
            <a:ext cx="8991600" cy="3286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l" eaLnBrk="0" hangingPunct="0">
              <a:lnSpc>
                <a:spcPct val="90000"/>
              </a:lnSpc>
            </a:pPr>
            <a:r>
              <a:rPr lang="en-GB" altLang="ko-KR" sz="800" b="0">
                <a:ea typeface="Gulim" pitchFamily="34" charset="-127"/>
              </a:rPr>
              <a:t>1. Announcement of 50% price reduction from 2002–06  2. Balance Of System (inverter, mounting infrastructure, wirings)</a:t>
            </a:r>
          </a:p>
          <a:p>
            <a:pPr algn="l" eaLnBrk="0" hangingPunct="0">
              <a:lnSpc>
                <a:spcPct val="90000"/>
              </a:lnSpc>
            </a:pPr>
            <a:r>
              <a:rPr lang="en-GB" altLang="ko-KR" sz="800" b="0">
                <a:ea typeface="Gulim" pitchFamily="34" charset="-127"/>
              </a:rPr>
              <a:t>Note: Hypothesis of 25% annual growth of cumulative PV capacity 2004–15, ie, 22% annual growth of PV installations 2004–15</a:t>
            </a:r>
          </a:p>
          <a:p>
            <a:pPr algn="l" eaLnBrk="0" hangingPunct="0">
              <a:lnSpc>
                <a:spcPct val="90000"/>
              </a:lnSpc>
            </a:pPr>
            <a:r>
              <a:rPr lang="en-GB" altLang="ko-KR" sz="800" b="0">
                <a:ea typeface="Gulim" pitchFamily="34" charset="-127"/>
              </a:rPr>
              <a:t>Source: Oppenheim research, Photex</a:t>
            </a:r>
          </a:p>
        </p:txBody>
      </p:sp>
      <p:sp>
        <p:nvSpPr>
          <p:cNvPr id="4120" name="Rectangle 1048"/>
          <p:cNvSpPr>
            <a:spLocks noChangeArrowheads="1"/>
          </p:cNvSpPr>
          <p:nvPr/>
        </p:nvSpPr>
        <p:spPr bwMode="gray">
          <a:xfrm>
            <a:off x="481013" y="5851525"/>
            <a:ext cx="712787" cy="3651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l">
              <a:lnSpc>
                <a:spcPct val="120000"/>
              </a:lnSpc>
            </a:pPr>
            <a:r>
              <a:rPr lang="en-GB" sz="1000"/>
              <a:t>Installation +</a:t>
            </a:r>
            <a:br>
              <a:rPr lang="en-GB" sz="1000"/>
            </a:br>
            <a:r>
              <a:rPr lang="en-GB" sz="1000"/>
              <a:t>BOS</a:t>
            </a:r>
            <a:r>
              <a:rPr lang="en-GB" sz="1000" baseline="30000"/>
              <a:t>2</a:t>
            </a:r>
            <a:r>
              <a:rPr lang="en-GB" sz="1000"/>
              <a:t> </a:t>
            </a:r>
          </a:p>
        </p:txBody>
      </p:sp>
      <p:sp>
        <p:nvSpPr>
          <p:cNvPr id="4121" name="Rectangle 1049"/>
          <p:cNvSpPr>
            <a:spLocks noChangeArrowheads="1"/>
          </p:cNvSpPr>
          <p:nvPr/>
        </p:nvSpPr>
        <p:spPr bwMode="gray">
          <a:xfrm>
            <a:off x="1622425" y="5572125"/>
            <a:ext cx="174625" cy="1825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>
              <a:lnSpc>
                <a:spcPct val="120000"/>
              </a:lnSpc>
            </a:pPr>
            <a:r>
              <a:rPr lang="en-GB" sz="1000" b="0"/>
              <a:t>3.3</a:t>
            </a:r>
          </a:p>
        </p:txBody>
      </p:sp>
      <p:sp>
        <p:nvSpPr>
          <p:cNvPr id="4122" name="Rectangle 1050"/>
          <p:cNvSpPr>
            <a:spLocks noChangeArrowheads="1"/>
          </p:cNvSpPr>
          <p:nvPr/>
        </p:nvSpPr>
        <p:spPr bwMode="gray">
          <a:xfrm>
            <a:off x="1622425" y="5851525"/>
            <a:ext cx="174625" cy="1825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>
              <a:lnSpc>
                <a:spcPct val="120000"/>
              </a:lnSpc>
            </a:pPr>
            <a:r>
              <a:rPr lang="en-GB" sz="1000" b="0"/>
              <a:t>1.6</a:t>
            </a:r>
          </a:p>
        </p:txBody>
      </p:sp>
      <p:sp>
        <p:nvSpPr>
          <p:cNvPr id="4123" name="Rectangle 1051"/>
          <p:cNvSpPr>
            <a:spLocks noChangeArrowheads="1"/>
          </p:cNvSpPr>
          <p:nvPr/>
        </p:nvSpPr>
        <p:spPr bwMode="gray">
          <a:xfrm>
            <a:off x="3621088" y="5572125"/>
            <a:ext cx="174625" cy="1825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>
              <a:lnSpc>
                <a:spcPct val="120000"/>
              </a:lnSpc>
            </a:pPr>
            <a:r>
              <a:rPr lang="en-GB" sz="1000" b="0"/>
              <a:t>1.7</a:t>
            </a:r>
          </a:p>
        </p:txBody>
      </p:sp>
      <p:sp>
        <p:nvSpPr>
          <p:cNvPr id="4124" name="Rectangle 1052"/>
          <p:cNvSpPr>
            <a:spLocks noChangeArrowheads="1"/>
          </p:cNvSpPr>
          <p:nvPr/>
        </p:nvSpPr>
        <p:spPr bwMode="gray">
          <a:xfrm>
            <a:off x="3621088" y="5851525"/>
            <a:ext cx="174625" cy="1825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>
              <a:lnSpc>
                <a:spcPct val="120000"/>
              </a:lnSpc>
            </a:pPr>
            <a:r>
              <a:rPr lang="en-GB" sz="1000" b="0"/>
              <a:t>0.7</a:t>
            </a:r>
          </a:p>
        </p:txBody>
      </p:sp>
      <p:sp>
        <p:nvSpPr>
          <p:cNvPr id="4125" name="Oval 1053"/>
          <p:cNvSpPr>
            <a:spLocks noChangeArrowheads="1"/>
          </p:cNvSpPr>
          <p:nvPr/>
        </p:nvSpPr>
        <p:spPr bwMode="gray">
          <a:xfrm>
            <a:off x="8408988" y="50800"/>
            <a:ext cx="23495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GB" sz="1200" b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126" name="Rectangle 1054"/>
          <p:cNvSpPr>
            <a:spLocks noChangeArrowheads="1"/>
          </p:cNvSpPr>
          <p:nvPr/>
        </p:nvSpPr>
        <p:spPr bwMode="gray">
          <a:xfrm>
            <a:off x="8705850" y="73025"/>
            <a:ext cx="742950" cy="1825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GB" altLang="ko-KR" sz="1200" b="0">
                <a:solidFill>
                  <a:srgbClr val="4D4D4D"/>
                </a:solidFill>
                <a:ea typeface="Gulim" pitchFamily="34" charset="-127"/>
              </a:rPr>
              <a:t>Economics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gray"/>
        <p:txBody>
          <a:bodyPr/>
          <a:lstStyle/>
          <a:p>
            <a:pPr eaLnBrk="1" hangingPunct="1"/>
            <a:r>
              <a:rPr lang="en-GB" smtClean="0"/>
              <a:t>Different types of players characterize facility solar competitive landscape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gray">
          <a:xfrm>
            <a:off x="200025" y="1366838"/>
            <a:ext cx="1293813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GB">
                <a:ea typeface="Gulim" pitchFamily="34" charset="-127"/>
              </a:rPr>
              <a:t>Player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gray">
          <a:xfrm>
            <a:off x="1620838" y="1168400"/>
            <a:ext cx="1920875" cy="5175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GB">
                <a:ea typeface="Gulim" pitchFamily="34" charset="-127"/>
              </a:rPr>
              <a:t>Key value proposition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gray">
          <a:xfrm>
            <a:off x="3698875" y="1365250"/>
            <a:ext cx="5892800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GB">
                <a:ea typeface="Gulim" pitchFamily="34" charset="-127"/>
              </a:rPr>
              <a:t>Assessment of market position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gray">
          <a:xfrm>
            <a:off x="200025" y="2968625"/>
            <a:ext cx="1293813" cy="1073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r>
              <a:rPr lang="en-GB" sz="1200"/>
              <a:t>Multi-industry conglomerates</a:t>
            </a:r>
          </a:p>
          <a:p>
            <a:r>
              <a:rPr lang="en-GB" sz="1200"/>
              <a:t>(eg, BP, GE)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200025" y="5337175"/>
            <a:ext cx="1293813" cy="1073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r>
              <a:rPr lang="en-GB" sz="1200"/>
              <a:t>Building </a:t>
            </a:r>
          </a:p>
          <a:p>
            <a:r>
              <a:rPr lang="en-GB" sz="1200"/>
              <a:t>construction. suppliers</a:t>
            </a:r>
          </a:p>
          <a:p>
            <a:r>
              <a:rPr lang="en-GB" sz="1200"/>
              <a:t>(eg, Schueco)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200025" y="1785938"/>
            <a:ext cx="1293813" cy="1073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r>
              <a:rPr lang="en-GB" sz="1200"/>
              <a:t>Vertically integrated </a:t>
            </a:r>
            <a:br>
              <a:rPr lang="en-GB" sz="1200"/>
            </a:br>
            <a:r>
              <a:rPr lang="en-GB" sz="1200"/>
              <a:t>solar players</a:t>
            </a:r>
          </a:p>
          <a:p>
            <a:r>
              <a:rPr lang="en-GB" sz="1200"/>
              <a:t>(eg, Conergy)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gray">
          <a:xfrm>
            <a:off x="1620838" y="2968625"/>
            <a:ext cx="1920875" cy="1073150"/>
          </a:xfrm>
          <a:prstGeom prst="rect">
            <a:avLst/>
          </a:prstGeom>
          <a:solidFill>
            <a:srgbClr val="D2E0E6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r>
              <a:rPr lang="en-GB" sz="1200"/>
              <a:t>Financial strength</a:t>
            </a:r>
          </a:p>
          <a:p>
            <a:endParaRPr lang="en-GB" sz="1200"/>
          </a:p>
          <a:p>
            <a:r>
              <a:rPr lang="en-GB" sz="1200"/>
              <a:t>Brand recognition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gray">
          <a:xfrm>
            <a:off x="1620838" y="5337175"/>
            <a:ext cx="1920875" cy="1073150"/>
          </a:xfrm>
          <a:prstGeom prst="rect">
            <a:avLst/>
          </a:prstGeom>
          <a:solidFill>
            <a:srgbClr val="D2E0E6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r>
              <a:rPr lang="en-GB" sz="1200"/>
              <a:t>Market access</a:t>
            </a: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gray">
          <a:xfrm>
            <a:off x="1620838" y="1785938"/>
            <a:ext cx="1920875" cy="1073150"/>
          </a:xfrm>
          <a:prstGeom prst="rect">
            <a:avLst/>
          </a:prstGeom>
          <a:solidFill>
            <a:srgbClr val="D2E0E6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r>
              <a:rPr lang="en-GB" sz="1200"/>
              <a:t>PV panel access</a:t>
            </a: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gray">
          <a:xfrm>
            <a:off x="3698875" y="2943225"/>
            <a:ext cx="5892800" cy="1073150"/>
          </a:xfrm>
          <a:prstGeom prst="rect">
            <a:avLst/>
          </a:prstGeom>
          <a:solidFill>
            <a:srgbClr val="D8CEB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marL="228600" indent="-228600" algn="l">
              <a:buFontTx/>
              <a:buChar char="+"/>
            </a:pPr>
            <a:r>
              <a:rPr lang="en-GB" sz="1200"/>
              <a:t>Opportunity to transfer brand and marketing efforts to solar power area</a:t>
            </a:r>
          </a:p>
          <a:p>
            <a:pPr marL="228600" indent="-228600" algn="l">
              <a:buFontTx/>
              <a:buChar char="–"/>
            </a:pPr>
            <a:r>
              <a:rPr lang="en-GB" sz="1200"/>
              <a:t>Limited established market access in building and construction market</a:t>
            </a:r>
          </a:p>
          <a:p>
            <a:pPr marL="228600" indent="-228600" algn="l">
              <a:buFontTx/>
              <a:buChar char="–"/>
            </a:pPr>
            <a:r>
              <a:rPr lang="en-GB" sz="1200"/>
              <a:t>Current business model of multi-industry conglomerates not 100% aligned to address builders, owners, and smaller installers</a:t>
            </a: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gray">
          <a:xfrm>
            <a:off x="3698875" y="5311775"/>
            <a:ext cx="5892800" cy="1073150"/>
          </a:xfrm>
          <a:prstGeom prst="rect">
            <a:avLst/>
          </a:prstGeom>
          <a:solidFill>
            <a:srgbClr val="D8CEB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marL="171450" indent="-171450" algn="l">
              <a:buFontTx/>
              <a:buChar char="+"/>
            </a:pPr>
            <a:r>
              <a:rPr lang="en-GB" sz="1200"/>
              <a:t>Potential to exploit current customer access (eg, roofs for Lafarge)</a:t>
            </a:r>
          </a:p>
          <a:p>
            <a:pPr marL="171450" indent="-171450" algn="l">
              <a:buFontTx/>
              <a:buChar char="+"/>
            </a:pPr>
            <a:r>
              <a:rPr lang="en-GB" sz="1200"/>
              <a:t>Ability to bundle existing products with solar products</a:t>
            </a:r>
          </a:p>
          <a:p>
            <a:pPr marL="171450" indent="-171450" algn="l">
              <a:buFontTx/>
              <a:buChar char="–"/>
            </a:pPr>
            <a:r>
              <a:rPr lang="en-GB" sz="1200"/>
              <a:t>Limited material knowledge to develop superior engineered solutions for mounting systems</a:t>
            </a: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gray">
          <a:xfrm>
            <a:off x="3698875" y="1760538"/>
            <a:ext cx="5892800" cy="1073150"/>
          </a:xfrm>
          <a:prstGeom prst="rect">
            <a:avLst/>
          </a:prstGeom>
          <a:solidFill>
            <a:srgbClr val="D8CEB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marL="171450" indent="-171450" algn="l">
              <a:buFont typeface="Arial" charset="0"/>
              <a:buChar char="+"/>
            </a:pPr>
            <a:r>
              <a:rPr lang="en-GB" sz="1200"/>
              <a:t>Current advantage in market due to integrated PV panel supply</a:t>
            </a:r>
          </a:p>
          <a:p>
            <a:pPr marL="171450" indent="-171450" algn="l">
              <a:buFont typeface="Arial" charset="0"/>
              <a:buChar char="–"/>
            </a:pPr>
            <a:r>
              <a:rPr lang="en-GB" sz="1200"/>
              <a:t>However, PV panel supply shortage expected to turn within 2–3 years</a:t>
            </a:r>
          </a:p>
          <a:p>
            <a:pPr marL="171450" indent="-171450" algn="l">
              <a:buFont typeface="Arial" charset="0"/>
              <a:buChar char="–"/>
            </a:pPr>
            <a:r>
              <a:rPr lang="en-GB" sz="1200"/>
              <a:t>Less flexibility to adjust market offering to evolving panel needs or technological change due to tied assets in panel manufacturing</a:t>
            </a:r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gray">
          <a:xfrm>
            <a:off x="200025" y="4152900"/>
            <a:ext cx="1293813" cy="1073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r>
              <a:rPr lang="en-GB" sz="1200"/>
              <a:t>Third party ownership </a:t>
            </a:r>
          </a:p>
          <a:p>
            <a:r>
              <a:rPr lang="en-GB" sz="1200"/>
              <a:t>player</a:t>
            </a:r>
          </a:p>
          <a:p>
            <a:r>
              <a:rPr lang="en-GB" sz="1200"/>
              <a:t>(eg, SunEdison)</a:t>
            </a:r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gray">
          <a:xfrm>
            <a:off x="1620838" y="4152900"/>
            <a:ext cx="1920875" cy="1073150"/>
          </a:xfrm>
          <a:prstGeom prst="rect">
            <a:avLst/>
          </a:prstGeom>
          <a:solidFill>
            <a:srgbClr val="D2E0E6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r>
              <a:rPr lang="en-GB" sz="1200"/>
              <a:t>Differentiated business model (energy instead </a:t>
            </a:r>
            <a:br>
              <a:rPr lang="en-GB" sz="1200"/>
            </a:br>
            <a:r>
              <a:rPr lang="en-GB" sz="1200"/>
              <a:t>of PV modules)</a:t>
            </a:r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gray">
          <a:xfrm>
            <a:off x="3698875" y="4127500"/>
            <a:ext cx="5892800" cy="1073150"/>
          </a:xfrm>
          <a:prstGeom prst="rect">
            <a:avLst/>
          </a:prstGeom>
          <a:solidFill>
            <a:srgbClr val="D8CEB8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marL="171450" indent="-171450" algn="l">
              <a:buFontTx/>
              <a:buChar char="+"/>
            </a:pPr>
            <a:r>
              <a:rPr lang="en-GB" sz="1200"/>
              <a:t>Differentiated, low-risk business model for end-customers</a:t>
            </a:r>
          </a:p>
          <a:p>
            <a:pPr marL="171450" indent="-171450" algn="l">
              <a:buFontTx/>
              <a:buChar char="+"/>
            </a:pPr>
            <a:r>
              <a:rPr lang="en-GB" sz="1200"/>
              <a:t>Ability to attract large, high volume customer (eg, retailers)</a:t>
            </a:r>
          </a:p>
          <a:p>
            <a:pPr marL="171450" indent="-171450" algn="l">
              <a:buFontTx/>
              <a:buChar char="–"/>
            </a:pPr>
            <a:r>
              <a:rPr lang="en-GB" sz="1200"/>
              <a:t>Easy to replicable business model</a:t>
            </a:r>
          </a:p>
          <a:p>
            <a:pPr marL="171450" indent="-171450" algn="l">
              <a:buFontTx/>
              <a:buChar char="–"/>
            </a:pPr>
            <a:r>
              <a:rPr lang="en-GB" sz="1200"/>
              <a:t>Limited access to market for new constructions (builders, developers)</a:t>
            </a:r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gray">
          <a:xfrm flipV="1">
            <a:off x="215900" y="2906713"/>
            <a:ext cx="9375775" cy="12700"/>
          </a:xfrm>
          <a:prstGeom prst="line">
            <a:avLst/>
          </a:prstGeom>
          <a:noFill/>
          <a:ln w="12700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gray">
          <a:xfrm flipV="1">
            <a:off x="200025" y="4090988"/>
            <a:ext cx="9375775" cy="12700"/>
          </a:xfrm>
          <a:prstGeom prst="line">
            <a:avLst/>
          </a:prstGeom>
          <a:noFill/>
          <a:ln w="12700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gray">
          <a:xfrm flipV="1">
            <a:off x="200025" y="5273675"/>
            <a:ext cx="9375775" cy="12700"/>
          </a:xfrm>
          <a:prstGeom prst="line">
            <a:avLst/>
          </a:prstGeom>
          <a:noFill/>
          <a:ln w="12700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4597400" y="73025"/>
            <a:ext cx="793750" cy="18256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ctr">
            <a:spAutoFit/>
          </a:bodyPr>
          <a:lstStyle/>
          <a:p>
            <a:pPr algn="r"/>
            <a:r>
              <a:rPr lang="en-US" sz="1200" b="0">
                <a:solidFill>
                  <a:srgbClr val="4D4D4D"/>
                </a:solidFill>
              </a:rPr>
              <a:t>BACK 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Solar growth has stable underlying drivers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 bwMode="gray">
          <a:xfrm>
            <a:off x="2747963" y="3270250"/>
            <a:ext cx="6705600" cy="1270000"/>
          </a:xfrm>
          <a:noFill/>
        </p:spPr>
        <p:txBody>
          <a:bodyPr lIns="91440" tIns="91440" rIns="91440" bIns="91440" anchor="ctr"/>
          <a:lstStyle/>
          <a:p>
            <a:pPr marL="171450" indent="-171450" eaLnBrk="1" hangingPunct="1">
              <a:lnSpc>
                <a:spcPct val="85000"/>
              </a:lnSpc>
              <a:spcBef>
                <a:spcPct val="0"/>
              </a:spcBef>
              <a:buClr>
                <a:schemeClr val="tx2"/>
              </a:buClr>
              <a:buFontTx/>
              <a:buChar char="•"/>
            </a:pPr>
            <a:r>
              <a:rPr lang="en-GB" sz="1400" b="0" smtClean="0">
                <a:ea typeface="Gulim" pitchFamily="34" charset="-127"/>
              </a:rPr>
              <a:t>Cost of traditional energy fuels and the price of delivered electricity is expected to increase</a:t>
            </a:r>
          </a:p>
          <a:p>
            <a:pPr marL="171450" indent="-171450" eaLnBrk="1" hangingPunct="1">
              <a:lnSpc>
                <a:spcPct val="85000"/>
              </a:lnSpc>
              <a:spcBef>
                <a:spcPct val="0"/>
              </a:spcBef>
              <a:buClr>
                <a:schemeClr val="tx2"/>
              </a:buClr>
              <a:buFontTx/>
              <a:buChar char="•"/>
            </a:pPr>
            <a:r>
              <a:rPr lang="en-GB" sz="1400" b="0" smtClean="0">
                <a:ea typeface="Gulim" pitchFamily="34" charset="-127"/>
              </a:rPr>
              <a:t>Economics of generating electricity from Solar PV is expected to increase substantially over time influenced by a) experience curve, b) technology, c) efficiency gains/scalability, d) lifetime of the cell, e) geography (sunny/cloudy), f) move of production in low cost countries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gray">
          <a:xfrm>
            <a:off x="406400" y="3270250"/>
            <a:ext cx="2286000" cy="1270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anchor="ctr" anchorCtr="1"/>
          <a:lstStyle/>
          <a:p>
            <a:r>
              <a:rPr lang="en-GB" sz="1600"/>
              <a:t>Improving relative </a:t>
            </a:r>
          </a:p>
          <a:p>
            <a:r>
              <a:rPr lang="en-GB" sz="1600"/>
              <a:t>economics of solar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gray">
          <a:xfrm>
            <a:off x="457200" y="5718175"/>
            <a:ext cx="2282825" cy="711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anchor="ctr" anchorCtr="1"/>
          <a:lstStyle/>
          <a:p>
            <a:r>
              <a:rPr lang="en-GB" sz="1600"/>
              <a:t>Improving </a:t>
            </a:r>
            <a:br>
              <a:rPr lang="en-GB" sz="1600"/>
            </a:br>
            <a:r>
              <a:rPr lang="en-GB" sz="1600"/>
              <a:t>technology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gray">
          <a:xfrm>
            <a:off x="2747963" y="5718175"/>
            <a:ext cx="6700837" cy="711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marL="171450" indent="-17145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b="0">
                <a:ea typeface="Gulim" pitchFamily="34" charset="-127"/>
              </a:rPr>
              <a:t>Proven technology with well understood economics</a:t>
            </a:r>
          </a:p>
          <a:p>
            <a:pPr marL="171450" indent="-17145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b="0">
                <a:ea typeface="Gulim" pitchFamily="34" charset="-127"/>
              </a:rPr>
              <a:t>Commercialization and rate of adoption of thin film solar technology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457200" y="4773613"/>
            <a:ext cx="2282825" cy="711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anchor="ctr" anchorCtr="1"/>
          <a:lstStyle/>
          <a:p>
            <a:r>
              <a:rPr lang="en-GB" sz="1600"/>
              <a:t>Regulations and </a:t>
            </a:r>
          </a:p>
          <a:p>
            <a:r>
              <a:rPr lang="en-GB" sz="1600"/>
              <a:t>government subsidies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2747963" y="4773613"/>
            <a:ext cx="6700837" cy="711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marL="171450" indent="-17145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b="0">
                <a:ea typeface="Gulim" pitchFamily="34" charset="-127"/>
              </a:rPr>
              <a:t>Regulation of carbon emissions and positive push by governments to push renewable energy and solar power in particular</a:t>
            </a:r>
          </a:p>
          <a:p>
            <a:pPr marL="171450" indent="-17145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b="0">
                <a:ea typeface="Gulim" pitchFamily="34" charset="-127"/>
              </a:rPr>
              <a:t>Role and evolution of attractive subsidies in driving economics and adoption across an increasingly large set of countries</a:t>
            </a: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gray">
          <a:xfrm>
            <a:off x="484188" y="3348038"/>
            <a:ext cx="23495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GB" sz="16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gray">
          <a:xfrm>
            <a:off x="484188" y="4851400"/>
            <a:ext cx="23495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GB" sz="16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gray">
          <a:xfrm>
            <a:off x="457200" y="1216025"/>
            <a:ext cx="2284413" cy="711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anchor="ctr" anchorCtr="1"/>
          <a:lstStyle/>
          <a:p>
            <a:r>
              <a:rPr lang="en-GB" sz="1600"/>
              <a:t>Wide resource </a:t>
            </a:r>
          </a:p>
          <a:p>
            <a:r>
              <a:rPr lang="en-GB" sz="1600"/>
              <a:t>availability</a:t>
            </a:r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gray">
          <a:xfrm>
            <a:off x="2741613" y="1216025"/>
            <a:ext cx="6707187" cy="711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marL="171450" indent="-17145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b="0">
                <a:ea typeface="Gulim" pitchFamily="34" charset="-127"/>
              </a:rPr>
              <a:t>Solar resource is huge and unlimited</a:t>
            </a:r>
          </a:p>
          <a:p>
            <a:pPr marL="171450" indent="-17145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b="0">
                <a:ea typeface="Gulim" pitchFamily="34" charset="-127"/>
              </a:rPr>
              <a:t>Peak load capacity</a:t>
            </a:r>
          </a:p>
        </p:txBody>
      </p:sp>
      <p:sp>
        <p:nvSpPr>
          <p:cNvPr id="9229" name="Oval 13"/>
          <p:cNvSpPr>
            <a:spLocks noChangeArrowheads="1"/>
          </p:cNvSpPr>
          <p:nvPr/>
        </p:nvSpPr>
        <p:spPr bwMode="gray">
          <a:xfrm>
            <a:off x="484188" y="1290638"/>
            <a:ext cx="23495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GB" sz="16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230" name="Oval 14"/>
          <p:cNvSpPr>
            <a:spLocks noChangeArrowheads="1"/>
          </p:cNvSpPr>
          <p:nvPr/>
        </p:nvSpPr>
        <p:spPr bwMode="gray">
          <a:xfrm>
            <a:off x="484188" y="5784850"/>
            <a:ext cx="23495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GB" sz="160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gray">
          <a:xfrm>
            <a:off x="457200" y="2159000"/>
            <a:ext cx="2282825" cy="876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anchor="ctr" anchorCtr="1"/>
          <a:lstStyle/>
          <a:p>
            <a:r>
              <a:rPr lang="en-GB" sz="1600"/>
              <a:t>Vast spectrum of </a:t>
            </a:r>
          </a:p>
          <a:p>
            <a:r>
              <a:rPr lang="en-GB" sz="1600"/>
              <a:t>applications</a:t>
            </a: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gray">
          <a:xfrm>
            <a:off x="2747963" y="2159000"/>
            <a:ext cx="6700837" cy="877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marL="171450" indent="-17145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b="0">
                <a:ea typeface="Gulim" pitchFamily="34" charset="-127"/>
              </a:rPr>
              <a:t>Mix of wide range of on-grid and off-grid applications for commercial, industrial and consumer segments</a:t>
            </a:r>
          </a:p>
          <a:p>
            <a:pPr marL="171450" indent="-171450" algn="l">
              <a:lnSpc>
                <a:spcPct val="85000"/>
              </a:lnSpc>
              <a:buClr>
                <a:schemeClr val="tx2"/>
              </a:buClr>
              <a:buFontTx/>
              <a:buChar char="•"/>
            </a:pPr>
            <a:r>
              <a:rPr lang="en-GB" b="0">
                <a:ea typeface="Gulim" pitchFamily="34" charset="-127"/>
              </a:rPr>
              <a:t>No need for fuel infrastructure and therefore particularly suitable as distributed energy application — where much innovation is expected</a:t>
            </a:r>
          </a:p>
        </p:txBody>
      </p:sp>
      <p:sp>
        <p:nvSpPr>
          <p:cNvPr id="9233" name="Oval 17"/>
          <p:cNvSpPr>
            <a:spLocks noChangeArrowheads="1"/>
          </p:cNvSpPr>
          <p:nvPr/>
        </p:nvSpPr>
        <p:spPr bwMode="gray">
          <a:xfrm>
            <a:off x="484188" y="2233613"/>
            <a:ext cx="23495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GB" sz="16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gray">
          <a:xfrm>
            <a:off x="457200" y="2043113"/>
            <a:ext cx="89916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gray">
          <a:xfrm>
            <a:off x="457200" y="3152775"/>
            <a:ext cx="89916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gray">
          <a:xfrm>
            <a:off x="457200" y="4656138"/>
            <a:ext cx="89916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gray">
          <a:xfrm>
            <a:off x="457200" y="5600700"/>
            <a:ext cx="89916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4597400" y="73025"/>
            <a:ext cx="793750" cy="18256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ctr">
            <a:spAutoFit/>
          </a:bodyPr>
          <a:lstStyle/>
          <a:p>
            <a:pPr algn="r"/>
            <a:r>
              <a:rPr lang="en-US" sz="1200" b="0">
                <a:solidFill>
                  <a:srgbClr val="4D4D4D"/>
                </a:solidFill>
              </a:rPr>
              <a:t>BACK 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5263"/>
            <a:ext cx="9234488" cy="831850"/>
          </a:xfrm>
        </p:spPr>
        <p:txBody>
          <a:bodyPr/>
          <a:lstStyle/>
          <a:p>
            <a:pPr eaLnBrk="1" hangingPunct="1"/>
            <a:r>
              <a:rPr lang="en-GB" smtClean="0"/>
              <a:t>Long term and attractive solar support regimes, mostly in sunny regions, are a key driver to investment in solar power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gray">
          <a:xfrm>
            <a:off x="455613" y="2603500"/>
            <a:ext cx="1284287" cy="29432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tIns="48328" bIns="48328"/>
          <a:lstStyle/>
          <a:p>
            <a:pPr algn="l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Germany</a:t>
            </a:r>
          </a:p>
          <a:p>
            <a:pPr algn="l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l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l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Italy</a:t>
            </a:r>
          </a:p>
          <a:p>
            <a:pPr algn="l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l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Portugal</a:t>
            </a:r>
          </a:p>
          <a:p>
            <a:pPr algn="l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l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Spain</a:t>
            </a:r>
          </a:p>
          <a:p>
            <a:pPr algn="l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l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France</a:t>
            </a:r>
          </a:p>
          <a:p>
            <a:pPr algn="l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l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l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Greece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gray">
          <a:xfrm>
            <a:off x="1898650" y="2603500"/>
            <a:ext cx="1387475" cy="2946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tIns="48328" bIns="48328"/>
          <a:lstStyle/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38–46</a:t>
            </a: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BIPV + 5ct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43–54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28–45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23–44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30–40</a:t>
            </a: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BIPV + 15–25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40–50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gray">
          <a:xfrm>
            <a:off x="3446463" y="2603500"/>
            <a:ext cx="1387475" cy="2946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tIns="48328" bIns="48328"/>
          <a:lstStyle/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20+1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20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15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25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20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10+10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gray">
          <a:xfrm>
            <a:off x="4994275" y="2603500"/>
            <a:ext cx="1387475" cy="2946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tIns="48328" bIns="48328" anchorCtr="1"/>
          <a:lstStyle/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–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3,000 (2016)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–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400 (by 2010)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–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700 (by 2020)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gray">
          <a:xfrm>
            <a:off x="6542088" y="2603500"/>
            <a:ext cx="1387475" cy="2946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tIns="48328" bIns="48328" anchorCtr="1"/>
          <a:lstStyle/>
          <a:p>
            <a:pPr algn="r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650</a:t>
            </a:r>
          </a:p>
          <a:p>
            <a:pPr algn="r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r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r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10</a:t>
            </a:r>
          </a:p>
          <a:p>
            <a:pPr algn="r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r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5</a:t>
            </a:r>
          </a:p>
          <a:p>
            <a:pPr algn="r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r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25</a:t>
            </a:r>
          </a:p>
          <a:p>
            <a:pPr algn="r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r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7</a:t>
            </a:r>
          </a:p>
          <a:p>
            <a:pPr algn="r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r"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algn="r"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3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gray">
          <a:xfrm>
            <a:off x="8089900" y="2603500"/>
            <a:ext cx="1387475" cy="2946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tIns="48328" bIns="48328" anchorCtr="1"/>
          <a:lstStyle/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1,000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25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5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40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10</a:t>
            </a: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endParaRPr lang="en-GB" altLang="ko-KR" sz="1200" b="0">
              <a:ea typeface="宋体" pitchFamily="2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GB" altLang="ko-KR" sz="1200" b="0">
                <a:ea typeface="宋体" pitchFamily="2" charset="-122"/>
              </a:rPr>
              <a:t>5</a:t>
            </a: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gray">
          <a:xfrm>
            <a:off x="1981200" y="1958975"/>
            <a:ext cx="4483100" cy="26511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36000" rIns="0" bIns="36000" anchor="b"/>
          <a:lstStyle/>
          <a:p>
            <a:pPr>
              <a:defRPr/>
            </a:pPr>
            <a:r>
              <a:rPr lang="en-GB" altLang="ko-KR">
                <a:ea typeface="Gulim" pitchFamily="34" charset="-127"/>
              </a:rPr>
              <a:t>Feed-in law</a:t>
            </a: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gray">
          <a:xfrm>
            <a:off x="455613" y="3162300"/>
            <a:ext cx="9021762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gray">
          <a:xfrm>
            <a:off x="455613" y="3625850"/>
            <a:ext cx="9021762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gray">
          <a:xfrm>
            <a:off x="455613" y="4073525"/>
            <a:ext cx="9021762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gray">
          <a:xfrm>
            <a:off x="455613" y="4487863"/>
            <a:ext cx="9021762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gray">
          <a:xfrm>
            <a:off x="455613" y="5130800"/>
            <a:ext cx="9021762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951" name="Rectangle 15"/>
          <p:cNvSpPr>
            <a:spLocks noChangeArrowheads="1"/>
          </p:cNvSpPr>
          <p:nvPr/>
        </p:nvSpPr>
        <p:spPr bwMode="gray">
          <a:xfrm>
            <a:off x="6542088" y="2265363"/>
            <a:ext cx="1387475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36000" rIns="0" bIns="36000" anchor="b"/>
          <a:lstStyle/>
          <a:p>
            <a:pPr>
              <a:defRPr/>
            </a:pPr>
            <a:r>
              <a:rPr lang="en-GB" altLang="ko-KR">
                <a:ea typeface="Gulim" pitchFamily="34" charset="-127"/>
              </a:rPr>
              <a:t>2005 (MW)</a:t>
            </a:r>
          </a:p>
        </p:txBody>
      </p:sp>
      <p:sp>
        <p:nvSpPr>
          <p:cNvPr id="39952" name="Rectangle 16"/>
          <p:cNvSpPr>
            <a:spLocks noChangeArrowheads="1"/>
          </p:cNvSpPr>
          <p:nvPr/>
        </p:nvSpPr>
        <p:spPr bwMode="gray">
          <a:xfrm>
            <a:off x="455613" y="2265363"/>
            <a:ext cx="1284287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36000" rIns="0" bIns="36000" anchor="b"/>
          <a:lstStyle/>
          <a:p>
            <a:pPr>
              <a:defRPr/>
            </a:pPr>
            <a:r>
              <a:rPr lang="en-GB" altLang="ko-KR">
                <a:ea typeface="Gulim" pitchFamily="34" charset="-127"/>
              </a:rPr>
              <a:t>Country</a:t>
            </a:r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gray">
          <a:xfrm>
            <a:off x="8089900" y="2265363"/>
            <a:ext cx="1387475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36000" rIns="0" bIns="36000" anchor="b"/>
          <a:lstStyle/>
          <a:p>
            <a:pPr>
              <a:defRPr/>
            </a:pPr>
            <a:r>
              <a:rPr lang="en-GB" altLang="ko-KR">
                <a:ea typeface="Gulim" pitchFamily="34" charset="-127"/>
              </a:rPr>
              <a:t>2006 (MW est)</a:t>
            </a:r>
          </a:p>
        </p:txBody>
      </p:sp>
      <p:sp>
        <p:nvSpPr>
          <p:cNvPr id="39954" name="Rectangle 18"/>
          <p:cNvSpPr>
            <a:spLocks noChangeArrowheads="1"/>
          </p:cNvSpPr>
          <p:nvPr/>
        </p:nvSpPr>
        <p:spPr bwMode="gray">
          <a:xfrm>
            <a:off x="1898650" y="2265363"/>
            <a:ext cx="1387475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36000" rIns="0" bIns="36000" anchor="b"/>
          <a:lstStyle/>
          <a:p>
            <a:pPr>
              <a:defRPr/>
            </a:pPr>
            <a:r>
              <a:rPr lang="en-GB" altLang="ko-KR">
                <a:ea typeface="Gulim" pitchFamily="34" charset="-127"/>
              </a:rPr>
              <a:t>Tariff (€ct/kWh)</a:t>
            </a:r>
          </a:p>
        </p:txBody>
      </p:sp>
      <p:sp>
        <p:nvSpPr>
          <p:cNvPr id="39955" name="Rectangle 19"/>
          <p:cNvSpPr>
            <a:spLocks noChangeArrowheads="1"/>
          </p:cNvSpPr>
          <p:nvPr/>
        </p:nvSpPr>
        <p:spPr bwMode="gray">
          <a:xfrm>
            <a:off x="4994275" y="2265363"/>
            <a:ext cx="1387475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36000" rIns="0" bIns="36000" anchor="b"/>
          <a:lstStyle/>
          <a:p>
            <a:pPr>
              <a:defRPr/>
            </a:pPr>
            <a:r>
              <a:rPr lang="en-GB" altLang="ko-KR">
                <a:ea typeface="Gulim" pitchFamily="34" charset="-127"/>
              </a:rPr>
              <a:t>Capacity (MW)</a:t>
            </a:r>
          </a:p>
        </p:txBody>
      </p:sp>
      <p:sp>
        <p:nvSpPr>
          <p:cNvPr id="39956" name="Rectangle 20"/>
          <p:cNvSpPr>
            <a:spLocks noChangeArrowheads="1"/>
          </p:cNvSpPr>
          <p:nvPr/>
        </p:nvSpPr>
        <p:spPr bwMode="gray">
          <a:xfrm>
            <a:off x="3446463" y="2265363"/>
            <a:ext cx="1387475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25400" dir="5400000" algn="ctr" rotWithShape="0">
              <a:schemeClr val="tx2"/>
            </a:outerShdw>
          </a:effectLst>
        </p:spPr>
        <p:txBody>
          <a:bodyPr lIns="0" tIns="36000" rIns="0" bIns="36000" anchor="b"/>
          <a:lstStyle/>
          <a:p>
            <a:pPr>
              <a:defRPr/>
            </a:pPr>
            <a:r>
              <a:rPr lang="en-GB" altLang="ko-KR">
                <a:ea typeface="Gulim" pitchFamily="34" charset="-127"/>
              </a:rPr>
              <a:t>Duration</a:t>
            </a:r>
          </a:p>
        </p:txBody>
      </p:sp>
      <p:sp>
        <p:nvSpPr>
          <p:cNvPr id="10261" name="BCG_FootNote_Box"/>
          <p:cNvSpPr txBox="1">
            <a:spLocks noChangeArrowheads="1"/>
          </p:cNvSpPr>
          <p:nvPr/>
        </p:nvSpPr>
        <p:spPr bwMode="gray">
          <a:xfrm>
            <a:off x="457200" y="6408738"/>
            <a:ext cx="899160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l" eaLnBrk="0" hangingPunct="0">
              <a:lnSpc>
                <a:spcPct val="90000"/>
              </a:lnSpc>
            </a:pPr>
            <a:endParaRPr lang="en-GB" altLang="ko-KR" sz="900" b="0">
              <a:ea typeface="Gulim" pitchFamily="34" charset="-127"/>
            </a:endParaRPr>
          </a:p>
          <a:p>
            <a:pPr algn="l" eaLnBrk="0" hangingPunct="0">
              <a:lnSpc>
                <a:spcPct val="90000"/>
              </a:lnSpc>
            </a:pPr>
            <a:r>
              <a:rPr lang="en-GB" altLang="ko-KR" sz="900" b="0">
                <a:ea typeface="Gulim" pitchFamily="34" charset="-127"/>
              </a:rPr>
              <a:t>Source: EPIA, Evolution and perspectives of the global and European markets and potential cost reductions, 2/2/07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gray">
          <a:xfrm>
            <a:off x="463550" y="1500188"/>
            <a:ext cx="9004300" cy="3825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chemeClr val="tx2"/>
            </a:outerShdw>
          </a:effectLst>
        </p:spPr>
        <p:txBody>
          <a:bodyPr tIns="36000" bIns="36000" anchor="b"/>
          <a:lstStyle/>
          <a:p>
            <a:pPr>
              <a:defRPr/>
            </a:pPr>
            <a:r>
              <a:rPr lang="en-GB">
                <a:ea typeface="Gulim" pitchFamily="34" charset="-127"/>
              </a:rPr>
              <a:t>Solar support regimes in selected European countries</a:t>
            </a:r>
          </a:p>
        </p:txBody>
      </p:sp>
      <p:sp>
        <p:nvSpPr>
          <p:cNvPr id="10263" name="Rectangle 25"/>
          <p:cNvSpPr>
            <a:spLocks noChangeArrowheads="1"/>
          </p:cNvSpPr>
          <p:nvPr/>
        </p:nvSpPr>
        <p:spPr bwMode="auto">
          <a:xfrm>
            <a:off x="4597400" y="73025"/>
            <a:ext cx="793750" cy="18256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ctr">
            <a:spAutoFit/>
          </a:bodyPr>
          <a:lstStyle/>
          <a:p>
            <a:pPr algn="r"/>
            <a:r>
              <a:rPr lang="en-US" sz="1200" b="0">
                <a:solidFill>
                  <a:srgbClr val="4D4D4D"/>
                </a:solidFill>
              </a:rPr>
              <a:t>BACK 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PjgYNkBeUyW8D71BT4OD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sTMTnm0vEWlGISIuAUo9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w6E0TGWEaODnI2aEmba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0ehygJvk.0aU4VyklWU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F13.zNJm0GXYIpo6aS5n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MIsrVYHEKJwA_pBwaA6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Z_jzseqnk21rmq7xwxGE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vZiLEYckCwXGnM8I87X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VlZ0Y2U10GpqJi8K7SAe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OWkSJLyESS4ImV3sv4u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EGksz.vEmxHeRh91uGO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IpjNfjMHUuuDS7XIO50A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yp996CHEqNr0V7FB84A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1wm13yyEeMGVBwwx6bZ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K9L_yAB0KkO5Q0vDHMW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uRD.eBn4EmVgvDhqrnKI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3l_9f8t0GHJ5RnictOS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UKis.JT0y0i62JJOgc0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tMYvJHqkUapOiMHcBx31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XeplooREqFJ4d0LMed6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AM3tKq8BUiJTigHvzOp5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PZBM.98EygFp0hdyJ61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p1_H7bhEOjd7.enaNH4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qPOFfu70OwRkWhiNQCf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I2UYvyzEiTKlqwv4JIw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GKM_.6CU0S3kTcqKGLLL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9v3dKu4k2Un1.2gOUp9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pSUEf.FUqVGsCAuPT0_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.cm9pZ7kGT0GOhl0j2n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_sHgjVEIEiAPg7_n72uT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5.wFOAlwEyyMhy0tkSE3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Ay2aHaFk._r5PWZ.ut6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B4RnBSLp0uT31UvbPoVa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uNFWvlF0eC.ALdOg6Q2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mX204H2AkaQyz_rIrOrH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j70kArMUCwljU2ewWGG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fAC__uQxk.dq.0XPx2cZ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2Wi88uuN0W5_PAOmbIMl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pkMprgTUq3ZHecYCkvE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5RJ7oW1W0CpriC3Nx8FU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3hDDzIzGEGMlRpLI.9sU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4.bRlzER0Szf8DkH79ri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3WJ7KPjLUGGpjAHsS.5q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cM8BLPL9Ua9ZP2fMOj.w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GUF2qO2.U248jjm1ybOM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s5WcqBmUK8.eYaO14Kj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FD7lCbd0qJmUULL_3ke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71581UtkCa0H8nenk6F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2Ib8O6cUuvHnG7rjV9V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3POmzBhESzRH5Pv95XD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ox.TJjMaEmpfStWDCy7I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79WEd4rUKG4YI83Gnfz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KPwUuk0.kyONIWEOT2.x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ZrjZk0A0kuHyxP0iKrfj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E_utlKceU.ElDAYU_0K1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oLLqDjaQ0e3ts2wjtlxt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fy1KKtbE661bjTXfjUt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t1FmSpm0CKH.zZPA1D.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H7ZzfdAVUaAR.GFafSsw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VV1KBPX3ESqCEL4skLXg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vqcsPsBlUCNOxw_Y8mNs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emBwghIjE6IbPy2kOakU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2Plmi2Qgk2zbQ1qQvVx0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7FvaLm2fkyxk.bTrTWOIw"/>
</p:tagLst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177B57"/>
      </a:dk2>
      <a:lt2>
        <a:srgbClr val="808080"/>
      </a:lt2>
      <a:accent1>
        <a:srgbClr val="E2E2E2"/>
      </a:accent1>
      <a:accent2>
        <a:srgbClr val="BCDEC2"/>
      </a:accent2>
      <a:accent3>
        <a:srgbClr val="FFFFFF"/>
      </a:accent3>
      <a:accent4>
        <a:srgbClr val="000000"/>
      </a:accent4>
      <a:accent5>
        <a:srgbClr val="EEEEEE"/>
      </a:accent5>
      <a:accent6>
        <a:srgbClr val="AAC9B0"/>
      </a:accent6>
      <a:hlink>
        <a:srgbClr val="5BAD82"/>
      </a:hlink>
      <a:folHlink>
        <a:srgbClr val="8EC6A1"/>
      </a:folHlink>
    </a:clrScheme>
    <a:fontScheme name="Blan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177B57"/>
        </a:dk2>
        <a:lt2>
          <a:srgbClr val="808080"/>
        </a:lt2>
        <a:accent1>
          <a:srgbClr val="E2E2E2"/>
        </a:accent1>
        <a:accent2>
          <a:srgbClr val="BCDEC2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AAC9B0"/>
        </a:accent6>
        <a:hlink>
          <a:srgbClr val="5BAD82"/>
        </a:hlink>
        <a:folHlink>
          <a:srgbClr val="8EC6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177B57"/>
        </a:dk2>
        <a:lt2>
          <a:srgbClr val="000000"/>
        </a:lt2>
        <a:accent1>
          <a:srgbClr val="E2E2E2"/>
        </a:accent1>
        <a:accent2>
          <a:srgbClr val="BCDEC2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AAC9B0"/>
        </a:accent6>
        <a:hlink>
          <a:srgbClr val="5BAD82"/>
        </a:hlink>
        <a:folHlink>
          <a:srgbClr val="8EC6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EONVorlage</Template>
  <TotalTime>0</TotalTime>
  <Words>1147</Words>
  <Application>Microsoft Office PowerPoint</Application>
  <PresentationFormat>Format A4 (210 x 297 mm)</PresentationFormat>
  <Paragraphs>344</Paragraphs>
  <Slides>8</Slides>
  <Notes>6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Gulim</vt:lpstr>
      <vt:lpstr>Polo</vt:lpstr>
      <vt:lpstr>宋体</vt:lpstr>
      <vt:lpstr>Blank</vt:lpstr>
      <vt:lpstr>TCLayout.ActiveDocument.1</vt:lpstr>
      <vt:lpstr>Microsoft Graph Chart</vt:lpstr>
      <vt:lpstr>Playing multiple choice in PV equipment in France</vt:lpstr>
      <vt:lpstr>Four different typical business models along the value chain</vt:lpstr>
      <vt:lpstr>Two technological plays</vt:lpstr>
      <vt:lpstr>2nd generation solar production is highly concentrated and often vertically integrated Distribution and installation are fragmented but local</vt:lpstr>
      <vt:lpstr>~50% PV system cost reduction by 2015 seems realistic with expected market growth and ~80% experience curve</vt:lpstr>
      <vt:lpstr>Different types of players characterize facility solar competitive landscape</vt:lpstr>
      <vt:lpstr>Solar growth has stable underlying drivers </vt:lpstr>
      <vt:lpstr>Long term and attractive solar support regimes, mostly in sunny regions, are a key driver to investment in solar power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created through four different typical business models along the value chain</dc:title>
  <dc:creator/>
  <dc:description>A4 Blank templ v1.pot</dc:description>
  <cp:lastModifiedBy/>
  <cp:revision>8</cp:revision>
  <dcterms:created xsi:type="dcterms:W3CDTF">2008-09-22T13:16:37Z</dcterms:created>
  <dcterms:modified xsi:type="dcterms:W3CDTF">2010-11-06T10:01:54Z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20041127</vt:lpwstr>
  </property>
  <property fmtid="{D5CDD505-2E9C-101B-9397-08002B2CF9AE}" pid="3" name="Reference">
    <vt:lpwstr>BCGTemplateNew</vt:lpwstr>
  </property>
  <property fmtid="{D5CDD505-2E9C-101B-9397-08002B2CF9AE}" pid="4" name="BCG 2007 Template">
    <vt:bool>true</vt:bool>
  </property>
  <property fmtid="{D5CDD505-2E9C-101B-9397-08002B2CF9AE}" pid="5" name="BCG Format Name">
    <vt:lpwstr>BCG Format</vt:lpwstr>
  </property>
</Properties>
</file>