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tags/tag29.xml" ContentType="application/vnd.openxmlformats-officedocument.presentationml.tag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4.xml" ContentType="application/vnd.openxmlformats-officedocument.presentationml.tags+xml"/>
  <Override PartName="/ppt/tags/tag15.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1.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tags/tag5.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tags/tag17.xml" ContentType="application/vnd.openxmlformats-officedocument.presentationml.tags+xml"/>
  <Override PartName="/ppt/tags/tag2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2"/>
  </p:notesMasterIdLst>
  <p:sldIdLst>
    <p:sldId id="292" r:id="rId2"/>
    <p:sldId id="293" r:id="rId3"/>
    <p:sldId id="291" r:id="rId4"/>
    <p:sldId id="287" r:id="rId5"/>
    <p:sldId id="285" r:id="rId6"/>
    <p:sldId id="296" r:id="rId7"/>
    <p:sldId id="294" r:id="rId8"/>
    <p:sldId id="297" r:id="rId9"/>
    <p:sldId id="298" r:id="rId10"/>
    <p:sldId id="299" r:id="rId11"/>
  </p:sldIdLst>
  <p:sldSz cx="9144000" cy="6858000" type="screen4x3"/>
  <p:notesSz cx="6858000" cy="9144000"/>
  <p:custDataLst>
    <p:tags r:id="rId13"/>
  </p:custDataLst>
  <p:defaultTextStyle>
    <a:defPPr>
      <a:defRPr lang="de-DE"/>
    </a:defPPr>
    <a:lvl1pPr algn="ctr" rtl="0" fontAlgn="base">
      <a:spcBef>
        <a:spcPct val="0"/>
      </a:spcBef>
      <a:spcAft>
        <a:spcPct val="0"/>
      </a:spcAft>
      <a:defRPr sz="2000" kern="1200">
        <a:solidFill>
          <a:schemeClr val="tx1"/>
        </a:solidFill>
        <a:latin typeface="Polo" pitchFamily="2" charset="0"/>
        <a:ea typeface="+mn-ea"/>
        <a:cs typeface="+mn-cs"/>
      </a:defRPr>
    </a:lvl1pPr>
    <a:lvl2pPr marL="457200" algn="ctr" rtl="0" fontAlgn="base">
      <a:spcBef>
        <a:spcPct val="0"/>
      </a:spcBef>
      <a:spcAft>
        <a:spcPct val="0"/>
      </a:spcAft>
      <a:defRPr sz="2000" kern="1200">
        <a:solidFill>
          <a:schemeClr val="tx1"/>
        </a:solidFill>
        <a:latin typeface="Polo" pitchFamily="2" charset="0"/>
        <a:ea typeface="+mn-ea"/>
        <a:cs typeface="+mn-cs"/>
      </a:defRPr>
    </a:lvl2pPr>
    <a:lvl3pPr marL="914400" algn="ctr" rtl="0" fontAlgn="base">
      <a:spcBef>
        <a:spcPct val="0"/>
      </a:spcBef>
      <a:spcAft>
        <a:spcPct val="0"/>
      </a:spcAft>
      <a:defRPr sz="2000" kern="1200">
        <a:solidFill>
          <a:schemeClr val="tx1"/>
        </a:solidFill>
        <a:latin typeface="Polo" pitchFamily="2" charset="0"/>
        <a:ea typeface="+mn-ea"/>
        <a:cs typeface="+mn-cs"/>
      </a:defRPr>
    </a:lvl3pPr>
    <a:lvl4pPr marL="1371600" algn="ctr" rtl="0" fontAlgn="base">
      <a:spcBef>
        <a:spcPct val="0"/>
      </a:spcBef>
      <a:spcAft>
        <a:spcPct val="0"/>
      </a:spcAft>
      <a:defRPr sz="2000" kern="1200">
        <a:solidFill>
          <a:schemeClr val="tx1"/>
        </a:solidFill>
        <a:latin typeface="Polo" pitchFamily="2" charset="0"/>
        <a:ea typeface="+mn-ea"/>
        <a:cs typeface="+mn-cs"/>
      </a:defRPr>
    </a:lvl4pPr>
    <a:lvl5pPr marL="1828800" algn="ctr" rtl="0" fontAlgn="base">
      <a:spcBef>
        <a:spcPct val="0"/>
      </a:spcBef>
      <a:spcAft>
        <a:spcPct val="0"/>
      </a:spcAft>
      <a:defRPr sz="2000" kern="1200">
        <a:solidFill>
          <a:schemeClr val="tx1"/>
        </a:solidFill>
        <a:latin typeface="Polo" pitchFamily="2" charset="0"/>
        <a:ea typeface="+mn-ea"/>
        <a:cs typeface="+mn-cs"/>
      </a:defRPr>
    </a:lvl5pPr>
    <a:lvl6pPr marL="2286000" algn="l" defTabSz="914400" rtl="0" eaLnBrk="1" latinLnBrk="0" hangingPunct="1">
      <a:defRPr sz="2000" kern="1200">
        <a:solidFill>
          <a:schemeClr val="tx1"/>
        </a:solidFill>
        <a:latin typeface="Polo" pitchFamily="2" charset="0"/>
        <a:ea typeface="+mn-ea"/>
        <a:cs typeface="+mn-cs"/>
      </a:defRPr>
    </a:lvl6pPr>
    <a:lvl7pPr marL="2743200" algn="l" defTabSz="914400" rtl="0" eaLnBrk="1" latinLnBrk="0" hangingPunct="1">
      <a:defRPr sz="2000" kern="1200">
        <a:solidFill>
          <a:schemeClr val="tx1"/>
        </a:solidFill>
        <a:latin typeface="Polo" pitchFamily="2" charset="0"/>
        <a:ea typeface="+mn-ea"/>
        <a:cs typeface="+mn-cs"/>
      </a:defRPr>
    </a:lvl7pPr>
    <a:lvl8pPr marL="3200400" algn="l" defTabSz="914400" rtl="0" eaLnBrk="1" latinLnBrk="0" hangingPunct="1">
      <a:defRPr sz="2000" kern="1200">
        <a:solidFill>
          <a:schemeClr val="tx1"/>
        </a:solidFill>
        <a:latin typeface="Polo" pitchFamily="2" charset="0"/>
        <a:ea typeface="+mn-ea"/>
        <a:cs typeface="+mn-cs"/>
      </a:defRPr>
    </a:lvl8pPr>
    <a:lvl9pPr marL="3657600" algn="l" defTabSz="914400" rtl="0" eaLnBrk="1" latinLnBrk="0" hangingPunct="1">
      <a:defRPr sz="2000" kern="1200">
        <a:solidFill>
          <a:schemeClr val="tx1"/>
        </a:solidFill>
        <a:latin typeface="Polo"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a:srgbClr val="FFCC99"/>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76" y="-114"/>
      </p:cViewPr>
      <p:guideLst>
        <p:guide orient="horz" pos="2886"/>
        <p:guide orient="horz" pos="3939"/>
        <p:guide orient="horz" pos="2251"/>
        <p:guide orient="horz" pos="1198"/>
        <p:guide orient="horz" pos="718"/>
        <p:guide pos="2880"/>
        <p:guide pos="380"/>
        <p:guide pos="53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34755\Desktop\Schedule%20(C)%20090526%20NPV.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m34755\Desktop\Schedule%20(C)%20090526%20NPV.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hart>
    <c:plotArea>
      <c:layout>
        <c:manualLayout>
          <c:layoutTarget val="inner"/>
          <c:xMode val="edge"/>
          <c:yMode val="edge"/>
          <c:x val="0.48308523274927767"/>
          <c:y val="0.18009336591980249"/>
          <c:w val="0.4537621034023509"/>
          <c:h val="0.78190641182141052"/>
        </c:manualLayout>
      </c:layout>
      <c:pieChart>
        <c:varyColors val="1"/>
        <c:ser>
          <c:idx val="0"/>
          <c:order val="0"/>
          <c:dPt>
            <c:idx val="0"/>
            <c:spPr>
              <a:solidFill>
                <a:srgbClr val="FF0000"/>
              </a:solidFill>
            </c:spPr>
          </c:dPt>
          <c:dPt>
            <c:idx val="1"/>
            <c:spPr>
              <a:solidFill>
                <a:srgbClr val="47B0FF"/>
              </a:solidFill>
            </c:spPr>
          </c:dPt>
          <c:dPt>
            <c:idx val="2"/>
            <c:spPr>
              <a:solidFill>
                <a:srgbClr val="92D050"/>
              </a:solidFill>
            </c:spPr>
          </c:dPt>
          <c:dPt>
            <c:idx val="3"/>
            <c:spPr>
              <a:solidFill>
                <a:srgbClr val="002060"/>
              </a:solidFill>
            </c:spPr>
          </c:dPt>
          <c:dPt>
            <c:idx val="4"/>
            <c:spPr>
              <a:solidFill>
                <a:srgbClr val="09DD22"/>
              </a:solidFill>
            </c:spPr>
          </c:dPt>
          <c:dPt>
            <c:idx val="5"/>
            <c:spPr>
              <a:solidFill>
                <a:srgbClr val="FFC000"/>
              </a:solidFill>
            </c:spPr>
          </c:dPt>
          <c:dLbls>
            <c:dLbl>
              <c:idx val="0"/>
              <c:layout>
                <c:manualLayout>
                  <c:x val="-9.1685147560522109E-2"/>
                  <c:y val="-1.4547612914786148E-2"/>
                </c:manualLayout>
              </c:layout>
              <c:tx>
                <c:rich>
                  <a:bodyPr/>
                  <a:lstStyle/>
                  <a:p>
                    <a:r>
                      <a:rPr lang="en-US" dirty="0" smtClean="0"/>
                      <a:t>16</a:t>
                    </a:r>
                    <a:endParaRPr lang="en-US" dirty="0"/>
                  </a:p>
                </c:rich>
              </c:tx>
              <c:showVal val="1"/>
            </c:dLbl>
            <c:dLbl>
              <c:idx val="1"/>
              <c:layout>
                <c:manualLayout>
                  <c:x val="2.3837353469342095E-2"/>
                  <c:y val="-2.1881722143780799E-2"/>
                </c:manualLayout>
              </c:layout>
              <c:showVal val="1"/>
            </c:dLbl>
            <c:dLbl>
              <c:idx val="2"/>
              <c:layout>
                <c:manualLayout>
                  <c:x val="7.8267418700731728E-2"/>
                  <c:y val="5.4669200531698187E-2"/>
                </c:manualLayout>
              </c:layout>
              <c:tx>
                <c:rich>
                  <a:bodyPr/>
                  <a:lstStyle/>
                  <a:p>
                    <a:r>
                      <a:rPr lang="en-US" dirty="0" smtClean="0"/>
                      <a:t>31</a:t>
                    </a:r>
                    <a:endParaRPr lang="en-US" dirty="0"/>
                  </a:p>
                </c:rich>
              </c:tx>
              <c:showVal val="1"/>
            </c:dLbl>
            <c:dLbl>
              <c:idx val="3"/>
              <c:layout/>
              <c:numFmt formatCode="#,##0&quot;MW&quot;" sourceLinked="0"/>
              <c:spPr/>
              <c:txPr>
                <a:bodyPr/>
                <a:lstStyle/>
                <a:p>
                  <a:pPr>
                    <a:defRPr sz="1400" b="1" baseline="0">
                      <a:solidFill>
                        <a:schemeClr val="bg1"/>
                      </a:solidFill>
                    </a:defRPr>
                  </a:pPr>
                  <a:endParaRPr lang="de-DE"/>
                </a:p>
              </c:txPr>
              <c:showVal val="1"/>
            </c:dLbl>
            <c:dLbl>
              <c:idx val="4"/>
              <c:layout>
                <c:manualLayout>
                  <c:x val="-3.8871868913303548E-2"/>
                  <c:y val="-8.3040362367969689E-2"/>
                </c:manualLayout>
              </c:layout>
              <c:tx>
                <c:rich>
                  <a:bodyPr/>
                  <a:lstStyle/>
                  <a:p>
                    <a:r>
                      <a:rPr lang="en-US" dirty="0" smtClean="0"/>
                      <a:t>89</a:t>
                    </a:r>
                    <a:endParaRPr lang="en-US" dirty="0"/>
                  </a:p>
                </c:rich>
              </c:tx>
              <c:showVal val="1"/>
            </c:dLbl>
            <c:dLbl>
              <c:idx val="5"/>
              <c:layout>
                <c:manualLayout>
                  <c:x val="0.19477378985973856"/>
                  <c:y val="2.3774798437985932E-2"/>
                </c:manualLayout>
              </c:layout>
              <c:tx>
                <c:rich>
                  <a:bodyPr/>
                  <a:lstStyle/>
                  <a:p>
                    <a:r>
                      <a:rPr lang="en-US" dirty="0" smtClean="0"/>
                      <a:t>281</a:t>
                    </a:r>
                    <a:endParaRPr lang="en-US" dirty="0"/>
                  </a:p>
                </c:rich>
              </c:tx>
              <c:showVal val="1"/>
            </c:dLbl>
            <c:delete val="1"/>
          </c:dLbls>
          <c:cat>
            <c:strLit>
              <c:ptCount val="6"/>
              <c:pt idx="0">
                <c:v>Building permit obtained</c:v>
              </c:pt>
              <c:pt idx="1">
                <c:v>Building permit obtained but recoursed</c:v>
              </c:pt>
              <c:pt idx="2">
                <c:v>Building permit submitted </c:v>
              </c:pt>
              <c:pt idx="3">
                <c:v>Building permit to be submitted</c:v>
              </c:pt>
              <c:pt idx="4">
                <c:v>Land lease agreement</c:v>
              </c:pt>
              <c:pt idx="5">
                <c:v>Prospection</c:v>
              </c:pt>
            </c:strLit>
          </c:cat>
          <c:val>
            <c:numLit>
              <c:formatCode>General</c:formatCode>
              <c:ptCount val="6"/>
              <c:pt idx="0">
                <c:v>15.908340000000001</c:v>
              </c:pt>
              <c:pt idx="1">
                <c:v>4.5</c:v>
              </c:pt>
              <c:pt idx="2">
                <c:v>31.03</c:v>
              </c:pt>
              <c:pt idx="3">
                <c:v>203.85000000000059</c:v>
              </c:pt>
              <c:pt idx="4">
                <c:v>89.1</c:v>
              </c:pt>
              <c:pt idx="5">
                <c:v>280.89999999999969</c:v>
              </c:pt>
            </c:numLit>
          </c:val>
        </c:ser>
        <c:firstSliceAng val="0"/>
      </c:pieChart>
    </c:plotArea>
    <c:legend>
      <c:legendPos val="r"/>
      <c:layout>
        <c:manualLayout>
          <c:xMode val="edge"/>
          <c:yMode val="edge"/>
          <c:x val="2.6121551955141922E-4"/>
          <c:y val="6.0822236905468681E-2"/>
          <c:w val="0.58547748839087477"/>
          <c:h val="0.52618986941984969"/>
        </c:manualLayout>
      </c:layout>
      <c:txPr>
        <a:bodyPr/>
        <a:lstStyle/>
        <a:p>
          <a:pPr>
            <a:defRPr sz="1000" b="1"/>
          </a:pPr>
          <a:endParaRPr lang="de-DE"/>
        </a:p>
      </c:txPr>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de-DE"/>
  <c:chart>
    <c:plotArea>
      <c:layout>
        <c:manualLayout>
          <c:layoutTarget val="inner"/>
          <c:xMode val="edge"/>
          <c:yMode val="edge"/>
          <c:x val="5.2823475577085895E-2"/>
          <c:y val="0.22849463870769088"/>
          <c:w val="0.43974433971207061"/>
          <c:h val="0.73721845187023549"/>
        </c:manualLayout>
      </c:layout>
      <c:pieChart>
        <c:varyColors val="1"/>
        <c:ser>
          <c:idx val="0"/>
          <c:order val="0"/>
          <c:dPt>
            <c:idx val="0"/>
            <c:spPr>
              <a:solidFill>
                <a:srgbClr val="FF0000"/>
              </a:solidFill>
            </c:spPr>
          </c:dPt>
          <c:dPt>
            <c:idx val="1"/>
            <c:spPr>
              <a:solidFill>
                <a:srgbClr val="FF5050"/>
              </a:solidFill>
            </c:spPr>
          </c:dPt>
          <c:dPt>
            <c:idx val="2"/>
            <c:spPr>
              <a:solidFill>
                <a:srgbClr val="09DD22"/>
              </a:solidFill>
            </c:spPr>
          </c:dPt>
          <c:dPt>
            <c:idx val="3"/>
            <c:spPr>
              <a:solidFill>
                <a:srgbClr val="8AFA97"/>
              </a:solidFill>
            </c:spPr>
          </c:dPt>
          <c:dPt>
            <c:idx val="4"/>
            <c:spPr>
              <a:solidFill>
                <a:srgbClr val="0070C0"/>
              </a:solidFill>
            </c:spPr>
          </c:dPt>
          <c:dPt>
            <c:idx val="5"/>
            <c:spPr>
              <a:solidFill>
                <a:srgbClr val="6699FF"/>
              </a:solidFill>
            </c:spPr>
          </c:dPt>
          <c:dLbls>
            <c:dLbl>
              <c:idx val="0"/>
              <c:layout>
                <c:manualLayout>
                  <c:x val="-0.10699426272223313"/>
                  <c:y val="0.31207920554486873"/>
                </c:manualLayout>
              </c:layout>
              <c:tx>
                <c:rich>
                  <a:bodyPr/>
                  <a:lstStyle/>
                  <a:p>
                    <a:r>
                      <a:rPr lang="en-US" b="0"/>
                      <a:t>66 %</a:t>
                    </a:r>
                  </a:p>
                </c:rich>
              </c:tx>
              <c:showVal val="1"/>
            </c:dLbl>
            <c:dLbl>
              <c:idx val="1"/>
              <c:delete val="1"/>
            </c:dLbl>
            <c:dLbl>
              <c:idx val="2"/>
              <c:layout>
                <c:manualLayout>
                  <c:x val="6.9163151165800504E-2"/>
                  <c:y val="-0.11358471270027652"/>
                </c:manualLayout>
              </c:layout>
              <c:tx>
                <c:rich>
                  <a:bodyPr/>
                  <a:lstStyle/>
                  <a:p>
                    <a:r>
                      <a:rPr lang="en-US" b="0"/>
                      <a:t>24 %</a:t>
                    </a:r>
                  </a:p>
                </c:rich>
              </c:tx>
              <c:showVal val="1"/>
            </c:dLbl>
            <c:dLbl>
              <c:idx val="3"/>
              <c:layout>
                <c:manualLayout>
                  <c:x val="0.1721895813200934"/>
                  <c:y val="-8.1522838985254142E-2"/>
                </c:manualLayout>
              </c:layout>
              <c:tx>
                <c:rich>
                  <a:bodyPr/>
                  <a:lstStyle/>
                  <a:p>
                    <a:r>
                      <a:rPr lang="en-US" b="0"/>
                      <a:t>10 %</a:t>
                    </a:r>
                  </a:p>
                </c:rich>
              </c:tx>
              <c:showVal val="1"/>
            </c:dLbl>
            <c:dLbl>
              <c:idx val="4"/>
              <c:delete val="1"/>
            </c:dLbl>
            <c:dLbl>
              <c:idx val="5"/>
              <c:delete val="1"/>
            </c:dLbl>
            <c:spPr>
              <a:ln>
                <a:noFill/>
              </a:ln>
            </c:spPr>
            <c:showVal val="1"/>
            <c:showLeaderLines val="1"/>
          </c:dLbls>
          <c:cat>
            <c:strRef>
              <c:f>Graphs!$M$170:$M$175</c:f>
              <c:strCache>
                <c:ptCount val="6"/>
                <c:pt idx="0">
                  <c:v>Continental France</c:v>
                </c:pt>
                <c:pt idx="1">
                  <c:v>Continental France Prospection</c:v>
                </c:pt>
                <c:pt idx="2">
                  <c:v>Overseas France</c:v>
                </c:pt>
                <c:pt idx="3">
                  <c:v>Overseas France Prospection</c:v>
                </c:pt>
                <c:pt idx="4">
                  <c:v>Roof-Top</c:v>
                </c:pt>
                <c:pt idx="5">
                  <c:v>Roof-Top Prospection</c:v>
                </c:pt>
              </c:strCache>
            </c:strRef>
          </c:cat>
          <c:val>
            <c:numRef>
              <c:f>Graphs!$N$170:$N$175</c:f>
              <c:numCache>
                <c:formatCode>#,##0</c:formatCode>
                <c:ptCount val="6"/>
                <c:pt idx="0">
                  <c:v>204.18</c:v>
                </c:pt>
                <c:pt idx="1">
                  <c:v>197.77605882352856</c:v>
                </c:pt>
                <c:pt idx="2">
                  <c:v>52.54</c:v>
                </c:pt>
                <c:pt idx="3">
                  <c:v>92.532941176470672</c:v>
                </c:pt>
                <c:pt idx="4">
                  <c:v>24.17</c:v>
                </c:pt>
                <c:pt idx="5">
                  <c:v>41.674260000000004</c:v>
                </c:pt>
              </c:numCache>
            </c:numRef>
          </c:val>
        </c:ser>
        <c:firstSliceAng val="0"/>
      </c:pieChart>
    </c:plotArea>
    <c:legend>
      <c:legendPos val="r"/>
      <c:legendEntry>
        <c:idx val="1"/>
        <c:delete val="1"/>
      </c:legendEntry>
      <c:legendEntry>
        <c:idx val="3"/>
        <c:delete val="1"/>
      </c:legendEntry>
      <c:legendEntry>
        <c:idx val="5"/>
        <c:delete val="1"/>
      </c:legendEntry>
      <c:layout>
        <c:manualLayout>
          <c:xMode val="edge"/>
          <c:yMode val="edge"/>
          <c:x val="0.64546879811864832"/>
          <c:y val="0.28457803569928808"/>
          <c:w val="0.27263292088488938"/>
          <c:h val="0.37092903736706823"/>
        </c:manualLayout>
      </c:layout>
    </c:legend>
    <c:plotVisOnly val="1"/>
  </c:chart>
  <c:spPr>
    <a:solidFill>
      <a:schemeClr val="lt1"/>
    </a:solidFill>
    <a:ln w="3175" cap="flat" cmpd="sng" algn="ctr">
      <a:solidFill>
        <a:schemeClr val="bg1">
          <a:lumMod val="75000"/>
        </a:schemeClr>
      </a:solidFill>
      <a:prstDash val="solid"/>
    </a:ln>
    <a:effectLst/>
  </c:spPr>
  <c:txPr>
    <a:bodyPr/>
    <a:lstStyle/>
    <a:p>
      <a:pPr>
        <a:defRPr>
          <a:solidFill>
            <a:schemeClr val="dk1"/>
          </a:solidFill>
          <a:latin typeface="+mn-lt"/>
          <a:ea typeface="+mn-ea"/>
          <a:cs typeface="+mn-cs"/>
        </a:defRPr>
      </a:pPr>
      <a:endParaRPr lang="de-DE"/>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0.78571</cdr:x>
      <cdr:y>0.18462</cdr:y>
    </cdr:from>
    <cdr:to>
      <cdr:x>0.875</cdr:x>
      <cdr:y>0.2154</cdr:y>
    </cdr:to>
    <cdr:sp macro="" textlink="">
      <cdr:nvSpPr>
        <cdr:cNvPr id="6" name="Straight Connector 5"/>
        <cdr:cNvSpPr/>
      </cdr:nvSpPr>
      <cdr:spPr>
        <a:xfrm xmlns:a="http://schemas.openxmlformats.org/drawingml/2006/main" flipV="1">
          <a:off x="3143273" y="428628"/>
          <a:ext cx="357190" cy="71438"/>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de-DE"/>
        </a:p>
      </cdr:txBody>
    </cdr:sp>
  </cdr:relSizeAnchor>
  <cdr:relSizeAnchor xmlns:cdr="http://schemas.openxmlformats.org/drawingml/2006/chartDrawing">
    <cdr:from>
      <cdr:x>0.66071</cdr:x>
      <cdr:y>0.12308</cdr:y>
    </cdr:from>
    <cdr:to>
      <cdr:x>0.71591</cdr:x>
      <cdr:y>0.18462</cdr:y>
    </cdr:to>
    <cdr:sp macro="" textlink="">
      <cdr:nvSpPr>
        <cdr:cNvPr id="7" name="Straight Connector 6"/>
        <cdr:cNvSpPr/>
      </cdr:nvSpPr>
      <cdr:spPr>
        <a:xfrm xmlns:a="http://schemas.openxmlformats.org/drawingml/2006/main">
          <a:off x="2643206" y="285752"/>
          <a:ext cx="220808" cy="142876"/>
        </a:xfrm>
        <a:prstGeom xmlns:a="http://schemas.openxmlformats.org/drawingml/2006/main" prst="line">
          <a:avLst/>
        </a:prstGeom>
        <a:noFill xmlns:a="http://schemas.openxmlformats.org/drawingml/2006/main"/>
        <a:ln xmlns:a="http://schemas.openxmlformats.org/drawingml/2006/main" w="9525" cap="flat" cmpd="sng" algn="ctr">
          <a:solidFill>
            <a:sysClr val="windowText" lastClr="000000"/>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de-DE"/>
        </a:p>
      </cdr:txBody>
    </cdr:sp>
  </cdr:relSizeAnchor>
  <cdr:relSizeAnchor xmlns:cdr="http://schemas.openxmlformats.org/drawingml/2006/chartDrawing">
    <cdr:from>
      <cdr:x>0.75</cdr:x>
      <cdr:y>0.12308</cdr:y>
    </cdr:from>
    <cdr:to>
      <cdr:x>0.80357</cdr:x>
      <cdr:y>0.2154</cdr:y>
    </cdr:to>
    <cdr:sp macro="" textlink="">
      <cdr:nvSpPr>
        <cdr:cNvPr id="8" name="Straight Connector 7"/>
        <cdr:cNvSpPr/>
      </cdr:nvSpPr>
      <cdr:spPr>
        <a:xfrm xmlns:a="http://schemas.openxmlformats.org/drawingml/2006/main" flipH="1">
          <a:off x="3000396" y="285752"/>
          <a:ext cx="214314" cy="214313"/>
        </a:xfrm>
        <a:prstGeom xmlns:a="http://schemas.openxmlformats.org/drawingml/2006/main" prst="line">
          <a:avLst/>
        </a:prstGeom>
        <a:noFill xmlns:a="http://schemas.openxmlformats.org/drawingml/2006/main"/>
        <a:ln xmlns:a="http://schemas.openxmlformats.org/drawingml/2006/main" w="9525" cap="flat" cmpd="sng" algn="ctr">
          <a:solidFill>
            <a:sysClr val="windowText" lastClr="000000"/>
          </a:solidFill>
          <a:prstDash val="soli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de-DE"/>
        </a:p>
      </cdr:txBody>
    </cdr:sp>
  </cdr:relSizeAnchor>
</c:userShapes>
</file>

<file path=ppt/drawings/drawing2.xml><?xml version="1.0" encoding="utf-8"?>
<c:userShapes xmlns:c="http://schemas.openxmlformats.org/drawingml/2006/chart">
  <cdr:relSizeAnchor xmlns:cdr="http://schemas.openxmlformats.org/drawingml/2006/chartDrawing">
    <cdr:from>
      <cdr:x>0.5614</cdr:x>
      <cdr:y>0.6</cdr:y>
    </cdr:from>
    <cdr:to>
      <cdr:x>0.98246</cdr:x>
      <cdr:y>0.71429</cdr:y>
    </cdr:to>
    <cdr:sp macro="" textlink="">
      <cdr:nvSpPr>
        <cdr:cNvPr id="2" name="TextBox 6"/>
        <cdr:cNvSpPr txBox="1"/>
      </cdr:nvSpPr>
      <cdr:spPr>
        <a:xfrm xmlns:a="http://schemas.openxmlformats.org/drawingml/2006/main">
          <a:off x="2286016" y="1500198"/>
          <a:ext cx="1714512" cy="285752"/>
        </a:xfrm>
        <a:prstGeom xmlns:a="http://schemas.openxmlformats.org/drawingml/2006/main" prst="rect">
          <a:avLst/>
        </a:prstGeom>
        <a:solidFill xmlns:a="http://schemas.openxmlformats.org/drawingml/2006/main">
          <a:sysClr val="window" lastClr="FFFFFF"/>
        </a:solidFill>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l"/>
          <a:r>
            <a:rPr lang="en-US" sz="1000" b="1" noProof="0" dirty="0" smtClean="0"/>
            <a:t>Note:</a:t>
          </a:r>
        </a:p>
        <a:p xmlns:a="http://schemas.openxmlformats.org/drawingml/2006/main">
          <a:pPr algn="l"/>
          <a:r>
            <a:rPr lang="en-US" sz="1000" b="0" dirty="0" smtClean="0"/>
            <a:t>Solid </a:t>
          </a:r>
          <a:r>
            <a:rPr lang="en-US" sz="1000" b="0" dirty="0" err="1" smtClean="0"/>
            <a:t>colours</a:t>
          </a:r>
          <a:r>
            <a:rPr lang="en-US" sz="1000" b="0" dirty="0" smtClean="0"/>
            <a:t> denote projects at land lease signed stage or more</a:t>
          </a:r>
          <a:r>
            <a:rPr lang="en-US" sz="1000" b="0" baseline="0" dirty="0" smtClean="0"/>
            <a:t> advanced. Light shaded </a:t>
          </a:r>
          <a:r>
            <a:rPr lang="en-US" sz="1000" b="0" baseline="0" dirty="0" err="1" smtClean="0"/>
            <a:t>colours</a:t>
          </a:r>
          <a:r>
            <a:rPr lang="en-US" sz="1000" b="0" baseline="0" dirty="0" smtClean="0"/>
            <a:t> denote projects in prospection.</a:t>
          </a:r>
          <a:endParaRPr lang="en-US" sz="1000" b="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endParaRPr lang="de-DE" dirty="0"/>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de-DE" dirty="0"/>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endParaRPr lang="de-DE" dirty="0"/>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8871DC33-F145-4F6D-BC81-185F4E3EFDE4}" type="slidenum">
              <a:rPr lang="de-DE"/>
              <a:pPr/>
              <a:t>‹#›</a:t>
            </a:fld>
            <a:endParaRPr lang="de-DE"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bwMode="gray">
      <p:bgPr>
        <a:solidFill>
          <a:srgbClr val="F21C0A"/>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046413" y="4267200"/>
            <a:ext cx="5106987" cy="989013"/>
          </a:xfrm>
        </p:spPr>
        <p:txBody>
          <a:bodyPr anchor="b"/>
          <a:lstStyle>
            <a:lvl1pPr>
              <a:defRPr>
                <a:solidFill>
                  <a:schemeClr val="bg1"/>
                </a:solidFill>
              </a:defRPr>
            </a:lvl1pPr>
          </a:lstStyle>
          <a:p>
            <a:r>
              <a:rPr lang="de-DE" smtClean="0"/>
              <a:t>Titelmasterformat durch Klicken bearbeiten</a:t>
            </a:r>
            <a:endParaRPr lang="de-DE"/>
          </a:p>
        </p:txBody>
      </p:sp>
      <p:sp>
        <p:nvSpPr>
          <p:cNvPr id="5123" name="Rectangle 3"/>
          <p:cNvSpPr>
            <a:spLocks noGrp="1" noChangeArrowheads="1"/>
          </p:cNvSpPr>
          <p:nvPr>
            <p:ph type="subTitle" sz="quarter" idx="1"/>
          </p:nvPr>
        </p:nvSpPr>
        <p:spPr>
          <a:xfrm>
            <a:off x="3046413" y="5508625"/>
            <a:ext cx="5106987" cy="741363"/>
          </a:xfrm>
        </p:spPr>
        <p:txBody>
          <a:bodyPr/>
          <a:lstStyle>
            <a:lvl1pPr>
              <a:lnSpc>
                <a:spcPts val="2000"/>
              </a:lnSpc>
              <a:defRPr sz="1600">
                <a:solidFill>
                  <a:schemeClr val="bg1"/>
                </a:solidFill>
              </a:defRPr>
            </a:lvl1pPr>
          </a:lstStyle>
          <a:p>
            <a:r>
              <a:rPr lang="de-DE" smtClean="0"/>
              <a:t>Formatvorlage des Untertitelmasters durch Klicken bearbeiten</a:t>
            </a:r>
            <a:endParaRPr lang="de-DE"/>
          </a:p>
        </p:txBody>
      </p:sp>
      <p:pic>
        <p:nvPicPr>
          <p:cNvPr id="5" name="EON_Zusatzgrafik" descr="ECR_Illu2_RGB"/>
          <p:cNvPicPr>
            <a:picLocks noChangeAspect="1" noChangeArrowheads="1"/>
          </p:cNvPicPr>
          <p:nvPr userDrawn="1"/>
        </p:nvPicPr>
        <p:blipFill>
          <a:blip r:embed="rId2"/>
          <a:srcRect/>
          <a:stretch>
            <a:fillRect/>
          </a:stretch>
        </p:blipFill>
        <p:spPr bwMode="auto">
          <a:xfrm>
            <a:off x="6505575" y="1290638"/>
            <a:ext cx="2630488" cy="3040062"/>
          </a:xfrm>
          <a:prstGeom prst="rect">
            <a:avLst/>
          </a:prstGeom>
          <a:noFill/>
        </p:spPr>
      </p:pic>
      <p:pic>
        <p:nvPicPr>
          <p:cNvPr id="6" name="eon_logo1" descr="EON_CR_W.wmf"/>
          <p:cNvPicPr>
            <a:picLocks/>
          </p:cNvPicPr>
          <p:nvPr userDrawn="1"/>
        </p:nvPicPr>
        <p:blipFill>
          <a:blip r:embed="rId3"/>
          <a:stretch>
            <a:fillRect/>
          </a:stretch>
        </p:blipFill>
        <p:spPr>
          <a:xfrm>
            <a:off x="603250" y="889001"/>
            <a:ext cx="5095240" cy="9937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2B10094C-6B63-4612-A94D-A49222348ED6}" type="slidenum">
              <a:rPr lang="de-DE"/>
              <a:pPr/>
              <a:t>‹#›</a:t>
            </a:fld>
            <a:endParaRPr lang="de-DE" dirty="0"/>
          </a:p>
        </p:txBody>
      </p:sp>
      <p:sp>
        <p:nvSpPr>
          <p:cNvPr id="5" name="Fußzeilenplatzhalter 4"/>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53200" y="1143000"/>
            <a:ext cx="1981200" cy="51054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1143000"/>
            <a:ext cx="5791200" cy="510540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C0CA9C7E-0CFF-46E6-9608-869EEACF985B}" type="slidenum">
              <a:rPr lang="de-DE"/>
              <a:pPr/>
              <a:t>‹#›</a:t>
            </a:fld>
            <a:endParaRPr lang="de-DE" dirty="0"/>
          </a:p>
        </p:txBody>
      </p:sp>
      <p:sp>
        <p:nvSpPr>
          <p:cNvPr id="5" name="Fußzeilenplatzhalter 4"/>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704FA6D8-C974-4BAA-8E7C-D85F9A4A7C37}" type="slidenum">
              <a:rPr lang="de-DE"/>
              <a:pPr/>
              <a:t>‹#›</a:t>
            </a:fld>
            <a:endParaRPr lang="de-DE" dirty="0"/>
          </a:p>
        </p:txBody>
      </p:sp>
      <p:sp>
        <p:nvSpPr>
          <p:cNvPr id="5" name="Fußzeilenplatzhalter 4"/>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Foliennummernplatzhalter 3"/>
          <p:cNvSpPr>
            <a:spLocks noGrp="1"/>
          </p:cNvSpPr>
          <p:nvPr>
            <p:ph type="sldNum" sz="quarter" idx="10"/>
          </p:nvPr>
        </p:nvSpPr>
        <p:spPr/>
        <p:txBody>
          <a:bodyPr/>
          <a:lstStyle>
            <a:lvl1pPr>
              <a:defRPr/>
            </a:lvl1pPr>
          </a:lstStyle>
          <a:p>
            <a:fld id="{9BF56ADB-CC48-4750-8E16-A0125CD604C0}" type="slidenum">
              <a:rPr lang="de-DE"/>
              <a:pPr/>
              <a:t>‹#›</a:t>
            </a:fld>
            <a:endParaRPr lang="de-DE" dirty="0"/>
          </a:p>
        </p:txBody>
      </p:sp>
      <p:sp>
        <p:nvSpPr>
          <p:cNvPr id="5" name="Fußzeilenplatzhalter 4"/>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905000"/>
            <a:ext cx="3886200" cy="43434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905000"/>
            <a:ext cx="3886200" cy="43434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fld id="{DF7036F0-7782-4F7C-BB26-DE3D2C5CF74E}" type="slidenum">
              <a:rPr lang="de-DE"/>
              <a:pPr/>
              <a:t>‹#›</a:t>
            </a:fld>
            <a:endParaRPr lang="de-DE" dirty="0"/>
          </a:p>
        </p:txBody>
      </p:sp>
      <p:sp>
        <p:nvSpPr>
          <p:cNvPr id="6" name="Fußzeilenplatzhalter 5"/>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oliennummernplatzhalter 6"/>
          <p:cNvSpPr>
            <a:spLocks noGrp="1"/>
          </p:cNvSpPr>
          <p:nvPr>
            <p:ph type="sldNum" sz="quarter" idx="10"/>
          </p:nvPr>
        </p:nvSpPr>
        <p:spPr/>
        <p:txBody>
          <a:bodyPr/>
          <a:lstStyle>
            <a:lvl1pPr>
              <a:defRPr/>
            </a:lvl1pPr>
          </a:lstStyle>
          <a:p>
            <a:fld id="{21FCD869-E3D3-44AD-B247-81A2AAF40C6F}" type="slidenum">
              <a:rPr lang="de-DE"/>
              <a:pPr/>
              <a:t>‹#›</a:t>
            </a:fld>
            <a:endParaRPr lang="de-DE" dirty="0"/>
          </a:p>
        </p:txBody>
      </p:sp>
      <p:sp>
        <p:nvSpPr>
          <p:cNvPr id="8" name="Fußzeilenplatzhalter 7"/>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fld id="{54A97A5F-5DEF-4BB9-A59F-FDA8A0639513}" type="slidenum">
              <a:rPr lang="de-DE"/>
              <a:pPr/>
              <a:t>‹#›</a:t>
            </a:fld>
            <a:endParaRPr lang="de-DE" dirty="0"/>
          </a:p>
        </p:txBody>
      </p:sp>
      <p:sp>
        <p:nvSpPr>
          <p:cNvPr id="4" name="Fußzeilenplatzhalter 3"/>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fld id="{706E6311-01A8-4D47-B1E4-693B21061970}" type="slidenum">
              <a:rPr lang="de-DE"/>
              <a:pPr/>
              <a:t>‹#›</a:t>
            </a:fld>
            <a:endParaRPr lang="de-DE" dirty="0"/>
          </a:p>
        </p:txBody>
      </p:sp>
      <p:sp>
        <p:nvSpPr>
          <p:cNvPr id="3" name="Fußzeilenplatzhalter 2"/>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fld id="{13CE8752-A1A1-4506-9D49-63290CE8313A}" type="slidenum">
              <a:rPr lang="de-DE"/>
              <a:pPr/>
              <a:t>‹#›</a:t>
            </a:fld>
            <a:endParaRPr lang="de-DE" dirty="0"/>
          </a:p>
        </p:txBody>
      </p:sp>
      <p:sp>
        <p:nvSpPr>
          <p:cNvPr id="6" name="Fußzeilenplatzhalter 5"/>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fld id="{27621BB1-8AD3-46C8-BA0C-BAF947189748}" type="slidenum">
              <a:rPr lang="de-DE"/>
              <a:pPr/>
              <a:t>‹#›</a:t>
            </a:fld>
            <a:endParaRPr lang="de-DE" dirty="0"/>
          </a:p>
        </p:txBody>
      </p:sp>
      <p:sp>
        <p:nvSpPr>
          <p:cNvPr id="6" name="Fußzeilenplatzhalter 5"/>
          <p:cNvSpPr>
            <a:spLocks noGrp="1"/>
          </p:cNvSpPr>
          <p:nvPr>
            <p:ph type="ftr" sz="quarter" idx="11"/>
          </p:nvPr>
        </p:nvSpPr>
        <p:spPr/>
        <p:txBody>
          <a:bodyPr/>
          <a:lstStyle>
            <a:lvl1pPr>
              <a:defRPr/>
            </a:lvl1pPr>
          </a:lstStyle>
          <a:p>
            <a:r>
              <a:rPr lang="de-DE" dirty="0"/>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gray">
          <a:xfrm>
            <a:off x="0" y="0"/>
            <a:ext cx="9144000" cy="990600"/>
          </a:xfrm>
          <a:prstGeom prst="rect">
            <a:avLst/>
          </a:prstGeom>
          <a:solidFill>
            <a:srgbClr val="F21C0A"/>
          </a:solidFill>
          <a:ln w="9525">
            <a:noFill/>
            <a:miter lim="800000"/>
            <a:headEnd/>
            <a:tailEnd/>
          </a:ln>
          <a:effectLst/>
        </p:spPr>
        <p:txBody>
          <a:bodyPr wrap="none" anchor="ctr"/>
          <a:lstStyle/>
          <a:p>
            <a:endParaRPr lang="de-DE" dirty="0"/>
          </a:p>
        </p:txBody>
      </p:sp>
      <p:sp>
        <p:nvSpPr>
          <p:cNvPr id="4099" name="Rectangle 3"/>
          <p:cNvSpPr>
            <a:spLocks noGrp="1" noChangeArrowheads="1"/>
          </p:cNvSpPr>
          <p:nvPr>
            <p:ph type="title"/>
          </p:nvPr>
        </p:nvSpPr>
        <p:spPr bwMode="gray">
          <a:xfrm>
            <a:off x="609600" y="1143000"/>
            <a:ext cx="7924800" cy="533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smtClean="0"/>
              <a:t>Klicken Sie, um das Titelformat zu bearbeiten</a:t>
            </a:r>
          </a:p>
        </p:txBody>
      </p:sp>
      <p:sp>
        <p:nvSpPr>
          <p:cNvPr id="4100" name="Objektbereich"/>
          <p:cNvSpPr>
            <a:spLocks noGrp="1" noChangeArrowheads="1"/>
          </p:cNvSpPr>
          <p:nvPr>
            <p:ph type="body" idx="1"/>
          </p:nvPr>
        </p:nvSpPr>
        <p:spPr bwMode="gray">
          <a:xfrm>
            <a:off x="609600" y="1905000"/>
            <a:ext cx="7924800" cy="4343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101" name="Rectangle 5"/>
          <p:cNvSpPr>
            <a:spLocks noGrp="1" noChangeArrowheads="1"/>
          </p:cNvSpPr>
          <p:nvPr>
            <p:ph type="sldNum" sz="quarter" idx="4"/>
          </p:nvPr>
        </p:nvSpPr>
        <p:spPr bwMode="auto">
          <a:xfrm>
            <a:off x="8001000" y="6553200"/>
            <a:ext cx="5334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0" hangingPunct="0">
              <a:lnSpc>
                <a:spcPts val="900"/>
              </a:lnSpc>
              <a:defRPr sz="700" noProof="1"/>
            </a:lvl1pPr>
          </a:lstStyle>
          <a:p>
            <a:fld id="{8FF5FA1B-B27C-4457-90A0-49AECA7FA9A1}" type="slidenum">
              <a:rPr/>
              <a:pPr/>
              <a:t>‹#›</a:t>
            </a:fld>
            <a:endParaRPr lang="de-DE" dirty="0"/>
          </a:p>
        </p:txBody>
      </p:sp>
      <p:sp>
        <p:nvSpPr>
          <p:cNvPr id="4102" name="Rectangle 6"/>
          <p:cNvSpPr>
            <a:spLocks noGrp="1" noChangeArrowheads="1"/>
          </p:cNvSpPr>
          <p:nvPr>
            <p:ph type="ftr" sz="quarter" idx="3"/>
          </p:nvPr>
        </p:nvSpPr>
        <p:spPr bwMode="auto">
          <a:xfrm>
            <a:off x="3048000" y="6553200"/>
            <a:ext cx="51054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0" hangingPunct="0">
              <a:lnSpc>
                <a:spcPts val="900"/>
              </a:lnSpc>
              <a:defRPr sz="700" noProof="1"/>
            </a:lvl1pPr>
          </a:lstStyle>
          <a:p>
            <a:r>
              <a:t>      </a:t>
            </a:r>
            <a:endParaRPr lang="de-DE" dirty="0"/>
          </a:p>
        </p:txBody>
      </p:sp>
      <p:pic>
        <p:nvPicPr>
          <p:cNvPr id="8" name="eon_logo2" descr="EON_CR_W.wmf"/>
          <p:cNvPicPr>
            <a:picLocks/>
          </p:cNvPicPr>
          <p:nvPr/>
        </p:nvPicPr>
        <p:blipFill>
          <a:blip r:embed="rId13"/>
          <a:stretch>
            <a:fillRect/>
          </a:stretch>
        </p:blipFill>
        <p:spPr>
          <a:xfrm>
            <a:off x="187960" y="349250"/>
            <a:ext cx="2472690" cy="482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dt="0"/>
  <p:txStyles>
    <p:titleStyle>
      <a:lvl1pPr algn="l" rtl="0" eaLnBrk="1" fontAlgn="base" hangingPunct="1">
        <a:lnSpc>
          <a:spcPts val="3400"/>
        </a:lnSpc>
        <a:spcBef>
          <a:spcPct val="0"/>
        </a:spcBef>
        <a:spcAft>
          <a:spcPct val="0"/>
        </a:spcAft>
        <a:defRPr sz="2600">
          <a:solidFill>
            <a:schemeClr val="tx1"/>
          </a:solidFill>
          <a:latin typeface="+mj-lt"/>
          <a:ea typeface="+mj-ea"/>
          <a:cs typeface="+mj-cs"/>
        </a:defRPr>
      </a:lvl1pPr>
      <a:lvl2pPr algn="l" rtl="0" eaLnBrk="1" fontAlgn="base" hangingPunct="1">
        <a:lnSpc>
          <a:spcPts val="3400"/>
        </a:lnSpc>
        <a:spcBef>
          <a:spcPct val="0"/>
        </a:spcBef>
        <a:spcAft>
          <a:spcPct val="0"/>
        </a:spcAft>
        <a:defRPr sz="2600">
          <a:solidFill>
            <a:schemeClr val="tx1"/>
          </a:solidFill>
          <a:latin typeface="Polo" pitchFamily="2" charset="0"/>
        </a:defRPr>
      </a:lvl2pPr>
      <a:lvl3pPr algn="l" rtl="0" eaLnBrk="1" fontAlgn="base" hangingPunct="1">
        <a:lnSpc>
          <a:spcPts val="3400"/>
        </a:lnSpc>
        <a:spcBef>
          <a:spcPct val="0"/>
        </a:spcBef>
        <a:spcAft>
          <a:spcPct val="0"/>
        </a:spcAft>
        <a:defRPr sz="2600">
          <a:solidFill>
            <a:schemeClr val="tx1"/>
          </a:solidFill>
          <a:latin typeface="Polo" pitchFamily="2" charset="0"/>
        </a:defRPr>
      </a:lvl3pPr>
      <a:lvl4pPr algn="l" rtl="0" eaLnBrk="1" fontAlgn="base" hangingPunct="1">
        <a:lnSpc>
          <a:spcPts val="3400"/>
        </a:lnSpc>
        <a:spcBef>
          <a:spcPct val="0"/>
        </a:spcBef>
        <a:spcAft>
          <a:spcPct val="0"/>
        </a:spcAft>
        <a:defRPr sz="2600">
          <a:solidFill>
            <a:schemeClr val="tx1"/>
          </a:solidFill>
          <a:latin typeface="Polo" pitchFamily="2" charset="0"/>
        </a:defRPr>
      </a:lvl4pPr>
      <a:lvl5pPr algn="l" rtl="0" eaLnBrk="1" fontAlgn="base" hangingPunct="1">
        <a:lnSpc>
          <a:spcPts val="3400"/>
        </a:lnSpc>
        <a:spcBef>
          <a:spcPct val="0"/>
        </a:spcBef>
        <a:spcAft>
          <a:spcPct val="0"/>
        </a:spcAft>
        <a:defRPr sz="2600">
          <a:solidFill>
            <a:schemeClr val="tx1"/>
          </a:solidFill>
          <a:latin typeface="Polo" pitchFamily="2" charset="0"/>
        </a:defRPr>
      </a:lvl5pPr>
      <a:lvl6pPr marL="457200" algn="l" rtl="0" eaLnBrk="1" fontAlgn="base" hangingPunct="1">
        <a:lnSpc>
          <a:spcPts val="3400"/>
        </a:lnSpc>
        <a:spcBef>
          <a:spcPct val="0"/>
        </a:spcBef>
        <a:spcAft>
          <a:spcPct val="0"/>
        </a:spcAft>
        <a:defRPr sz="2600">
          <a:solidFill>
            <a:schemeClr val="tx1"/>
          </a:solidFill>
          <a:latin typeface="Polo" pitchFamily="2" charset="0"/>
        </a:defRPr>
      </a:lvl6pPr>
      <a:lvl7pPr marL="914400" algn="l" rtl="0" eaLnBrk="1" fontAlgn="base" hangingPunct="1">
        <a:lnSpc>
          <a:spcPts val="3400"/>
        </a:lnSpc>
        <a:spcBef>
          <a:spcPct val="0"/>
        </a:spcBef>
        <a:spcAft>
          <a:spcPct val="0"/>
        </a:spcAft>
        <a:defRPr sz="2600">
          <a:solidFill>
            <a:schemeClr val="tx1"/>
          </a:solidFill>
          <a:latin typeface="Polo" pitchFamily="2" charset="0"/>
        </a:defRPr>
      </a:lvl7pPr>
      <a:lvl8pPr marL="1371600" algn="l" rtl="0" eaLnBrk="1" fontAlgn="base" hangingPunct="1">
        <a:lnSpc>
          <a:spcPts val="3400"/>
        </a:lnSpc>
        <a:spcBef>
          <a:spcPct val="0"/>
        </a:spcBef>
        <a:spcAft>
          <a:spcPct val="0"/>
        </a:spcAft>
        <a:defRPr sz="2600">
          <a:solidFill>
            <a:schemeClr val="tx1"/>
          </a:solidFill>
          <a:latin typeface="Polo" pitchFamily="2" charset="0"/>
        </a:defRPr>
      </a:lvl8pPr>
      <a:lvl9pPr marL="1828800" algn="l" rtl="0" eaLnBrk="1" fontAlgn="base" hangingPunct="1">
        <a:lnSpc>
          <a:spcPts val="3400"/>
        </a:lnSpc>
        <a:spcBef>
          <a:spcPct val="0"/>
        </a:spcBef>
        <a:spcAft>
          <a:spcPct val="0"/>
        </a:spcAft>
        <a:defRPr sz="2600">
          <a:solidFill>
            <a:schemeClr val="tx1"/>
          </a:solidFill>
          <a:latin typeface="Polo" pitchFamily="2" charset="0"/>
        </a:defRPr>
      </a:lvl9pPr>
    </p:titleStyle>
    <p:bodyStyle>
      <a:lvl1pPr algn="l" rtl="0" eaLnBrk="1" fontAlgn="base" hangingPunct="1">
        <a:lnSpc>
          <a:spcPts val="2600"/>
        </a:lnSpc>
        <a:spcBef>
          <a:spcPct val="0"/>
        </a:spcBef>
        <a:spcAft>
          <a:spcPct val="0"/>
        </a:spcAft>
        <a:defRPr sz="2000">
          <a:solidFill>
            <a:schemeClr val="tx1"/>
          </a:solidFill>
          <a:latin typeface="+mn-lt"/>
          <a:ea typeface="+mn-ea"/>
          <a:cs typeface="+mn-cs"/>
        </a:defRPr>
      </a:lvl1pPr>
      <a:lvl2pPr marL="207963" indent="-206375" algn="l" rtl="0" eaLnBrk="1" fontAlgn="base" hangingPunct="1">
        <a:lnSpc>
          <a:spcPts val="2600"/>
        </a:lnSpc>
        <a:spcBef>
          <a:spcPct val="0"/>
        </a:spcBef>
        <a:spcAft>
          <a:spcPct val="0"/>
        </a:spcAft>
        <a:buClr>
          <a:srgbClr val="F21C0A"/>
        </a:buClr>
        <a:buFont typeface="Wingdings" pitchFamily="2" charset="2"/>
        <a:buChar char=""/>
        <a:defRPr sz="2000">
          <a:solidFill>
            <a:schemeClr val="tx1"/>
          </a:solidFill>
          <a:latin typeface="+mn-lt"/>
        </a:defRPr>
      </a:lvl2pPr>
      <a:lvl3pPr marL="209550"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3pPr>
      <a:lvl4pPr marL="412750" indent="-201613" algn="l" rtl="0" eaLnBrk="1" fontAlgn="base" hangingPunct="1">
        <a:lnSpc>
          <a:spcPts val="2600"/>
        </a:lnSpc>
        <a:spcBef>
          <a:spcPct val="0"/>
        </a:spcBef>
        <a:spcAft>
          <a:spcPct val="0"/>
        </a:spcAft>
        <a:buClr>
          <a:srgbClr val="F31C0A"/>
        </a:buClr>
        <a:buFont typeface="Wingdings" pitchFamily="2" charset="2"/>
        <a:buChar char=""/>
        <a:defRPr sz="2000">
          <a:solidFill>
            <a:schemeClr val="tx1"/>
          </a:solidFill>
          <a:latin typeface="+mn-lt"/>
        </a:defRPr>
      </a:lvl4pPr>
      <a:lvl5pPr marL="414338"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5pPr>
      <a:lvl6pPr marL="871538"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6pPr>
      <a:lvl7pPr marL="1328738"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7pPr>
      <a:lvl8pPr marL="1785938"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8pPr>
      <a:lvl9pPr marL="2243138" algn="l" rtl="0" eaLnBrk="1" fontAlgn="base" hangingPunct="1">
        <a:lnSpc>
          <a:spcPts val="2600"/>
        </a:lnSpc>
        <a:spcBef>
          <a:spcPct val="0"/>
        </a:spcBef>
        <a:spcAft>
          <a:spcPct val="0"/>
        </a:spcAft>
        <a:buClr>
          <a:srgbClr val="F21C0A"/>
        </a:buClr>
        <a:buFont typeface="Wingdings" pitchFamily="2" charset="2"/>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 Type="http://schemas.openxmlformats.org/officeDocument/2006/relationships/tags" Target="../tags/tag3.xml"/><Relationship Id="rId21" Type="http://schemas.openxmlformats.org/officeDocument/2006/relationships/tags" Target="../tags/tag21.xml"/><Relationship Id="rId34" Type="http://schemas.openxmlformats.org/officeDocument/2006/relationships/oleObject" Target="../embeddings/oleObject1.bin"/><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notesSlide" Target="../notesSlides/notesSlide1.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1" Type="http://schemas.openxmlformats.org/officeDocument/2006/relationships/vmlDrawing" Target="../drawings/vmlDrawing1.v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slideLayout" Target="../slideLayouts/slideLayout6.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1</a:t>
            </a:fld>
            <a:endParaRPr lang="de-DE" dirty="0"/>
          </a:p>
        </p:txBody>
      </p:sp>
      <p:sp>
        <p:nvSpPr>
          <p:cNvPr id="8194" name="Rectangle 2"/>
          <p:cNvSpPr>
            <a:spLocks noGrp="1" noChangeArrowheads="1"/>
          </p:cNvSpPr>
          <p:nvPr>
            <p:ph type="title"/>
          </p:nvPr>
        </p:nvSpPr>
        <p:spPr>
          <a:xfrm>
            <a:off x="571472" y="1142984"/>
            <a:ext cx="7924800" cy="533400"/>
          </a:xfrm>
        </p:spPr>
        <p:txBody>
          <a:bodyPr/>
          <a:lstStyle/>
          <a:p>
            <a:r>
              <a:rPr lang="en-US" dirty="0" err="1" smtClean="0"/>
              <a:t>Recomendation</a:t>
            </a:r>
            <a:endParaRPr lang="en-US" dirty="0"/>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12289" name="Rectangle 1"/>
          <p:cNvSpPr>
            <a:spLocks noChangeArrowheads="1"/>
          </p:cNvSpPr>
          <p:nvPr/>
        </p:nvSpPr>
        <p:spPr bwMode="auto">
          <a:xfrm>
            <a:off x="500034" y="1643050"/>
            <a:ext cx="821537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228600" algn="l"/>
              </a:tabLst>
            </a:pPr>
            <a:r>
              <a:rPr kumimoji="0" lang="en-US" sz="1600" b="0" i="0" u="none" strike="noStrike" cap="none" normalizeH="0" baseline="0" dirty="0" smtClean="0">
                <a:ln>
                  <a:noFill/>
                </a:ln>
                <a:solidFill>
                  <a:schemeClr val="tx1"/>
                </a:solidFill>
                <a:effectLst/>
                <a:latin typeface="+mn-lt"/>
                <a:ea typeface="Times New Roman" pitchFamily="18" charset="0"/>
                <a:cs typeface="Arial" pitchFamily="34" charset="0"/>
              </a:rPr>
              <a:t>The E.ON Climate &amp; Renewables Investment Committee is requested to:</a:t>
            </a:r>
            <a:endParaRPr kumimoji="0" lang="de-DE" sz="1600" b="0" i="0" u="none" strike="noStrike" cap="none" normalizeH="0" baseline="0" dirty="0" smtClean="0">
              <a:ln>
                <a:noFill/>
              </a:ln>
              <a:solidFill>
                <a:schemeClr val="tx1"/>
              </a:solidFill>
              <a:effectLst/>
              <a:latin typeface="+mn-lt"/>
              <a:cs typeface="Arial" pitchFamily="34" charset="0"/>
            </a:endParaRPr>
          </a:p>
          <a:p>
            <a:pPr marL="354013" marR="0" lvl="0" indent="-354013" algn="just" defTabSz="914400" rtl="0" eaLnBrk="0" fontAlgn="base" latinLnBrk="0" hangingPunct="0">
              <a:lnSpc>
                <a:spcPct val="100000"/>
              </a:lnSpc>
              <a:spcBef>
                <a:spcPct val="0"/>
              </a:spcBef>
              <a:spcAft>
                <a:spcPct val="0"/>
              </a:spcAft>
              <a:buClrTx/>
              <a:buSzTx/>
              <a:buFontTx/>
              <a:buChar char="•"/>
              <a:tabLst>
                <a:tab pos="228600" algn="l"/>
              </a:tabLst>
            </a:pPr>
            <a:r>
              <a:rPr kumimoji="0" lang="en-US" sz="1600" b="0" i="0" u="none" strike="noStrike" cap="none" normalizeH="0" baseline="0" dirty="0" smtClean="0">
                <a:ln>
                  <a:noFill/>
                </a:ln>
                <a:solidFill>
                  <a:schemeClr val="tx1"/>
                </a:solidFill>
                <a:effectLst/>
                <a:latin typeface="+mn-lt"/>
                <a:ea typeface="Times New Roman" pitchFamily="18" charset="0"/>
                <a:cs typeface="Arial" pitchFamily="34" charset="0"/>
              </a:rPr>
              <a:t>Grant </a:t>
            </a:r>
            <a:r>
              <a:rPr kumimoji="0" lang="en-US" sz="1600" b="1" i="0" u="none" strike="noStrike" cap="none" normalizeH="0" baseline="0" dirty="0" smtClean="0">
                <a:ln>
                  <a:noFill/>
                </a:ln>
                <a:solidFill>
                  <a:schemeClr val="tx1"/>
                </a:solidFill>
                <a:effectLst/>
                <a:latin typeface="+mn-lt"/>
                <a:ea typeface="Times New Roman" pitchFamily="18" charset="0"/>
                <a:cs typeface="Arial" pitchFamily="34" charset="0"/>
              </a:rPr>
              <a:t>APPROVAL </a:t>
            </a:r>
            <a:r>
              <a:rPr kumimoji="0" lang="en-US" sz="1600" b="0" i="0" u="none" strike="noStrike" cap="none" normalizeH="0" baseline="0" dirty="0" smtClean="0">
                <a:ln>
                  <a:noFill/>
                </a:ln>
                <a:solidFill>
                  <a:schemeClr val="tx1"/>
                </a:solidFill>
                <a:effectLst/>
                <a:latin typeface="+mn-lt"/>
                <a:ea typeface="Times New Roman" pitchFamily="18" charset="0"/>
                <a:cs typeface="Arial" pitchFamily="34" charset="0"/>
              </a:rPr>
              <a:t>for the Acquisition of </a:t>
            </a:r>
            <a:r>
              <a:rPr kumimoji="0" lang="en-US" sz="1600" b="0" i="0" u="none" strike="noStrike" cap="none" normalizeH="0" baseline="0" dirty="0" err="1" smtClean="0">
                <a:ln>
                  <a:noFill/>
                </a:ln>
                <a:solidFill>
                  <a:schemeClr val="tx1"/>
                </a:solidFill>
                <a:effectLst/>
                <a:latin typeface="+mn-lt"/>
                <a:ea typeface="Times New Roman" pitchFamily="18" charset="0"/>
                <a:cs typeface="Arial" pitchFamily="34" charset="0"/>
              </a:rPr>
              <a:t>Société</a:t>
            </a:r>
            <a:r>
              <a:rPr kumimoji="0" lang="en-US" sz="1600" b="0" i="0" u="none" strike="noStrike" cap="none" normalizeH="0" baseline="0" dirty="0" smtClean="0">
                <a:ln>
                  <a:noFill/>
                </a:ln>
                <a:solidFill>
                  <a:schemeClr val="tx1"/>
                </a:solidFill>
                <a:effectLst/>
                <a:latin typeface="+mn-lt"/>
                <a:ea typeface="Times New Roman" pitchFamily="18" charset="0"/>
                <a:cs typeface="Arial" pitchFamily="34" charset="0"/>
              </a:rPr>
              <a:t> Conilhac Energies S.A.S. on the terms described in this paper.  </a:t>
            </a:r>
          </a:p>
          <a:p>
            <a:pPr marL="354013" marR="0" lvl="0" indent="-354013" algn="just" defTabSz="914400" rtl="0" eaLnBrk="0" fontAlgn="base" latinLnBrk="0" hangingPunct="0">
              <a:lnSpc>
                <a:spcPct val="100000"/>
              </a:lnSpc>
              <a:spcBef>
                <a:spcPct val="0"/>
              </a:spcBef>
              <a:spcAft>
                <a:spcPct val="0"/>
              </a:spcAft>
              <a:buClrTx/>
              <a:buSzTx/>
              <a:buFontTx/>
              <a:buChar char="•"/>
              <a:tabLst>
                <a:tab pos="228600" algn="l"/>
              </a:tabLst>
            </a:pPr>
            <a:r>
              <a:rPr lang="en-US" sz="1600" b="1" dirty="0" smtClean="0"/>
              <a:t>NOTE </a:t>
            </a:r>
            <a:r>
              <a:rPr lang="en-US" sz="1600" dirty="0" smtClean="0"/>
              <a:t>that the initial payment is partly in recognition of 9MW of projects which will be acquired  with full building  permissions in place on the date of acquisition.  Grid connection applications with EDF, an administrative process, the speed of which is determined by EDF, still need to be signed (EDF is required by French law to provide connection).</a:t>
            </a:r>
            <a:endParaRPr lang="de-DE" sz="1600" dirty="0" smtClean="0"/>
          </a:p>
          <a:p>
            <a:pPr marL="354013" marR="0" lvl="0" indent="-354013" algn="just" defTabSz="914400" rtl="0" eaLnBrk="0" fontAlgn="base" latinLnBrk="0" hangingPunct="0">
              <a:lnSpc>
                <a:spcPct val="100000"/>
              </a:lnSpc>
              <a:spcBef>
                <a:spcPct val="0"/>
              </a:spcBef>
              <a:spcAft>
                <a:spcPct val="0"/>
              </a:spcAft>
              <a:buClrTx/>
              <a:buSzTx/>
              <a:buFontTx/>
              <a:buChar char="•"/>
              <a:tabLst>
                <a:tab pos="228600" algn="l"/>
              </a:tabLst>
            </a:pPr>
            <a:r>
              <a:rPr kumimoji="0" lang="en-US" sz="1600" b="1" i="0" u="none" strike="noStrike" cap="none" normalizeH="0" baseline="0" dirty="0" smtClean="0">
                <a:ln>
                  <a:noFill/>
                </a:ln>
                <a:solidFill>
                  <a:schemeClr val="tx1"/>
                </a:solidFill>
                <a:effectLst/>
                <a:latin typeface="+mn-lt"/>
                <a:ea typeface="Times New Roman" pitchFamily="18" charset="0"/>
                <a:cs typeface="Arial" pitchFamily="34" charset="0"/>
              </a:rPr>
              <a:t>NOTE </a:t>
            </a:r>
            <a:r>
              <a:rPr kumimoji="0" lang="en-US" sz="1600" b="0" i="0" u="none" strike="noStrike" cap="none" normalizeH="0" baseline="0" dirty="0" smtClean="0">
                <a:ln>
                  <a:noFill/>
                </a:ln>
                <a:solidFill>
                  <a:schemeClr val="tx1"/>
                </a:solidFill>
                <a:effectLst/>
                <a:latin typeface="+mn-lt"/>
                <a:ea typeface="Times New Roman" pitchFamily="18" charset="0"/>
                <a:cs typeface="Arial" pitchFamily="34" charset="0"/>
              </a:rPr>
              <a:t>that the acquisition does not require formal E.ON AG Gate 1 or Gate 2 approval.</a:t>
            </a:r>
          </a:p>
          <a:p>
            <a:pPr marL="354013" marR="0" lvl="0" indent="-354013" algn="just" defTabSz="914400" rtl="0" eaLnBrk="0" fontAlgn="base" latinLnBrk="0" hangingPunct="0">
              <a:lnSpc>
                <a:spcPct val="100000"/>
              </a:lnSpc>
              <a:spcBef>
                <a:spcPct val="0"/>
              </a:spcBef>
              <a:spcAft>
                <a:spcPct val="0"/>
              </a:spcAft>
              <a:buClrTx/>
              <a:buSzTx/>
              <a:buFontTx/>
              <a:buChar char="•"/>
              <a:tabLst>
                <a:tab pos="228600" algn="l"/>
              </a:tabLst>
            </a:pPr>
            <a:r>
              <a:rPr lang="en-US" sz="1600" b="1" dirty="0" smtClean="0">
                <a:latin typeface="+mn-lt"/>
                <a:cs typeface="Arial" pitchFamily="34" charset="0"/>
              </a:rPr>
              <a:t>NOTE</a:t>
            </a:r>
            <a:r>
              <a:rPr lang="en-US" sz="1600" dirty="0" smtClean="0">
                <a:latin typeface="+mn-lt"/>
                <a:cs typeface="Arial" pitchFamily="34" charset="0"/>
              </a:rPr>
              <a:t> that employment agreements must be finalized between EC&amp;R and the current owners before completion of the deal</a:t>
            </a:r>
          </a:p>
          <a:p>
            <a:pPr marL="354013" marR="0" lvl="0" indent="-354013" algn="just" defTabSz="914400" rtl="0" eaLnBrk="0" fontAlgn="base" latinLnBrk="0" hangingPunct="0">
              <a:lnSpc>
                <a:spcPct val="100000"/>
              </a:lnSpc>
              <a:spcBef>
                <a:spcPct val="0"/>
              </a:spcBef>
              <a:spcAft>
                <a:spcPct val="0"/>
              </a:spcAft>
              <a:buClrTx/>
              <a:buSzTx/>
              <a:buFontTx/>
              <a:buChar char="•"/>
              <a:tabLst>
                <a:tab pos="228600" algn="l"/>
              </a:tabLst>
            </a:pPr>
            <a:r>
              <a:rPr lang="en-US" sz="1600" b="1" dirty="0" smtClean="0"/>
              <a:t>NOTE</a:t>
            </a:r>
            <a:r>
              <a:rPr lang="en-US" sz="1600" dirty="0" smtClean="0"/>
              <a:t> that in undertaking this acquisition, an initial  payment to the Sellers of up to €3m will be made for which EC&amp;R will receive 5MW of roof-top projects in addition to a 4 MW free field project. Whilst these have an NPV in excess of this cost (circa €7m) there is a risk that this value cannot be realized unless EC&amp;R builds the projects or can sell them for an acceptable value. In addition, there currently exists only limited EC&amp;R internal funding to build the significant capacity of projects that is expected from the </a:t>
            </a:r>
            <a:r>
              <a:rPr lang="en-US" sz="1600" dirty="0" err="1" smtClean="0"/>
              <a:t>Conilhac</a:t>
            </a:r>
            <a:r>
              <a:rPr lang="en-US" sz="1600" dirty="0" smtClean="0"/>
              <a:t> pipeline during 2010 and 2011. </a:t>
            </a:r>
            <a:endParaRPr lang="de-DE"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10</a:t>
            </a:fld>
            <a:endParaRPr lang="de-DE" dirty="0"/>
          </a:p>
        </p:txBody>
      </p:sp>
      <p:sp>
        <p:nvSpPr>
          <p:cNvPr id="8194" name="Rectangle 2"/>
          <p:cNvSpPr>
            <a:spLocks noGrp="1" noChangeArrowheads="1"/>
          </p:cNvSpPr>
          <p:nvPr>
            <p:ph type="title"/>
          </p:nvPr>
        </p:nvSpPr>
        <p:spPr/>
        <p:txBody>
          <a:bodyPr/>
          <a:lstStyle/>
          <a:p>
            <a:r>
              <a:rPr lang="en-US" dirty="0" smtClean="0"/>
              <a:t>Note on Approval Process</a:t>
            </a:r>
            <a:endParaRPr lang="de-DE" dirty="0"/>
          </a:p>
        </p:txBody>
      </p:sp>
      <p:sp>
        <p:nvSpPr>
          <p:cNvPr id="8195" name="Rectangle 3"/>
          <p:cNvSpPr>
            <a:spLocks noGrp="1" noChangeArrowheads="1"/>
          </p:cNvSpPr>
          <p:nvPr>
            <p:ph type="body" idx="1"/>
          </p:nvPr>
        </p:nvSpPr>
        <p:spPr>
          <a:xfrm>
            <a:off x="571472" y="1785926"/>
            <a:ext cx="7924800" cy="1571636"/>
          </a:xfrm>
        </p:spPr>
        <p:txBody>
          <a:bodyPr/>
          <a:lstStyle/>
          <a:p>
            <a:pPr marL="458788" lvl="1" indent="-457200">
              <a:buClrTx/>
              <a:buFont typeface="+mj-lt"/>
              <a:buAutoNum type="arabicParenR"/>
            </a:pPr>
            <a:r>
              <a:rPr lang="en-US" dirty="0" smtClean="0"/>
              <a:t>The E.ON France management board approved the transaction on Monday 1 June (subject to EC&amp;R Investment Committee approval</a:t>
            </a:r>
          </a:p>
          <a:p>
            <a:pPr marL="458788" lvl="1" indent="-457200">
              <a:buClrTx/>
              <a:buFont typeface="+mj-lt"/>
              <a:buAutoNum type="arabicParenR"/>
            </a:pPr>
            <a:r>
              <a:rPr lang="en-US" dirty="0" smtClean="0"/>
              <a:t>The EC&amp;R </a:t>
            </a:r>
            <a:r>
              <a:rPr lang="en-US" sz="1800" dirty="0" smtClean="0"/>
              <a:t>Investment</a:t>
            </a:r>
            <a:r>
              <a:rPr lang="en-US" dirty="0" smtClean="0"/>
              <a:t> Committee approval review takes place today</a:t>
            </a:r>
          </a:p>
          <a:p>
            <a:pPr marL="458788" lvl="1" indent="-457200">
              <a:buClrTx/>
              <a:buFont typeface="+mj-lt"/>
              <a:buAutoNum type="arabicParenR"/>
            </a:pPr>
            <a:r>
              <a:rPr lang="en-US" dirty="0" smtClean="0"/>
              <a:t>The E.ON France Supervisory Board will review the project on 10</a:t>
            </a:r>
            <a:r>
              <a:rPr lang="en-US" baseline="30000" dirty="0" smtClean="0"/>
              <a:t>th</a:t>
            </a:r>
            <a:r>
              <a:rPr lang="en-US" dirty="0" smtClean="0"/>
              <a:t> June  </a:t>
            </a:r>
            <a:br>
              <a:rPr lang="en-US" dirty="0" smtClean="0"/>
            </a:br>
            <a:endParaRPr lang="en-US" b="1" dirty="0" smtClean="0">
              <a:solidFill>
                <a:schemeClr val="bg1">
                  <a:lumMod val="50000"/>
                </a:schemeClr>
              </a:solidFill>
            </a:endParaRPr>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6" name="Rectangle 2"/>
          <p:cNvSpPr txBox="1">
            <a:spLocks noChangeArrowheads="1"/>
          </p:cNvSpPr>
          <p:nvPr/>
        </p:nvSpPr>
        <p:spPr bwMode="gray">
          <a:xfrm>
            <a:off x="603484" y="3895732"/>
            <a:ext cx="7924800" cy="533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ts val="3400"/>
              </a:lnSpc>
              <a:spcBef>
                <a:spcPct val="0"/>
              </a:spcBef>
              <a:spcAft>
                <a:spcPct val="0"/>
              </a:spcAft>
              <a:buClrTx/>
              <a:buSzTx/>
              <a:buFontTx/>
              <a:buNone/>
              <a:tabLst/>
              <a:defRPr/>
            </a:pPr>
            <a:r>
              <a:rPr kumimoji="0" lang="en-US" sz="2600" b="0" i="0" u="none" strike="noStrike" kern="0" cap="none" spc="0" normalizeH="0" baseline="0" noProof="0" dirty="0" smtClean="0">
                <a:ln>
                  <a:noFill/>
                </a:ln>
                <a:solidFill>
                  <a:schemeClr val="tx1"/>
                </a:solidFill>
                <a:effectLst/>
                <a:uLnTx/>
                <a:uFillTx/>
                <a:latin typeface="+mj-lt"/>
                <a:ea typeface="+mj-ea"/>
                <a:cs typeface="+mj-cs"/>
              </a:rPr>
              <a:t>Remaining next Steps:</a:t>
            </a:r>
            <a:endParaRPr kumimoji="0" lang="de-DE" sz="2600" b="0" i="0" u="none" strike="noStrike" kern="0" cap="none" spc="0" normalizeH="0" baseline="0" noProof="0" dirty="0">
              <a:ln>
                <a:noFill/>
              </a:ln>
              <a:solidFill>
                <a:schemeClr val="tx1"/>
              </a:solidFill>
              <a:effectLst/>
              <a:uLnTx/>
              <a:uFillTx/>
              <a:latin typeface="+mj-lt"/>
              <a:ea typeface="+mj-ea"/>
              <a:cs typeface="+mj-cs"/>
            </a:endParaRPr>
          </a:p>
        </p:txBody>
      </p:sp>
      <p:sp>
        <p:nvSpPr>
          <p:cNvPr id="7" name="Rectangle 3"/>
          <p:cNvSpPr txBox="1">
            <a:spLocks noChangeArrowheads="1"/>
          </p:cNvSpPr>
          <p:nvPr/>
        </p:nvSpPr>
        <p:spPr bwMode="gray">
          <a:xfrm>
            <a:off x="571472" y="4572008"/>
            <a:ext cx="7924800" cy="135732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buFont typeface="+mj-lt"/>
              <a:buAutoNum type="arabicParenR"/>
              <a:tabLst/>
              <a:defRPr/>
            </a:pPr>
            <a:r>
              <a:rPr kumimoji="0" lang="en-US" sz="2000" b="0" i="0" u="none" strike="noStrike" kern="0" cap="none" spc="0" normalizeH="0" baseline="0" noProof="0" smtClean="0">
                <a:ln>
                  <a:noFill/>
                </a:ln>
                <a:solidFill>
                  <a:schemeClr val="tx1"/>
                </a:solidFill>
                <a:effectLst/>
                <a:uLnTx/>
                <a:uFillTx/>
                <a:latin typeface="+mn-lt"/>
              </a:rPr>
              <a:t>Final negotiations on employment and service contract</a:t>
            </a:r>
          </a:p>
          <a:p>
            <a:pPr marL="458788" marR="0" lvl="1" indent="-457200" algn="l" defTabSz="914400" rtl="0" eaLnBrk="1" fontAlgn="base" latinLnBrk="0" hangingPunct="1">
              <a:lnSpc>
                <a:spcPts val="2600"/>
              </a:lnSpc>
              <a:spcBef>
                <a:spcPct val="0"/>
              </a:spcBef>
              <a:spcAft>
                <a:spcPct val="0"/>
              </a:spcAft>
              <a:buClrTx/>
              <a:buSzTx/>
              <a:buFont typeface="+mj-lt"/>
              <a:buAutoNum type="arabicParenR"/>
              <a:tabLst/>
              <a:defRPr/>
            </a:pPr>
            <a:r>
              <a:rPr kumimoji="0" lang="en-US" sz="2000" b="0" i="0" u="none" strike="noStrike" kern="0" cap="none" spc="0" normalizeH="0" baseline="0" noProof="0" smtClean="0">
                <a:ln>
                  <a:noFill/>
                </a:ln>
                <a:solidFill>
                  <a:schemeClr val="tx1"/>
                </a:solidFill>
                <a:effectLst/>
                <a:uLnTx/>
                <a:uFillTx/>
                <a:latin typeface="+mn-lt"/>
              </a:rPr>
              <a:t>Finalization of SPA</a:t>
            </a:r>
          </a:p>
          <a:p>
            <a:pPr marL="458788" marR="0" lvl="1" indent="-457200" algn="l" defTabSz="914400" rtl="0" eaLnBrk="1" fontAlgn="base" latinLnBrk="0" hangingPunct="1">
              <a:lnSpc>
                <a:spcPts val="2600"/>
              </a:lnSpc>
              <a:spcBef>
                <a:spcPct val="0"/>
              </a:spcBef>
              <a:spcAft>
                <a:spcPct val="0"/>
              </a:spcAft>
              <a:buClrTx/>
              <a:buSzTx/>
              <a:buFont typeface="+mj-lt"/>
              <a:buAutoNum type="arabicParenR"/>
              <a:tabLst/>
              <a:defRPr/>
            </a:pPr>
            <a:r>
              <a:rPr kumimoji="0" lang="en-US" sz="2000" b="0" i="0" u="none" strike="noStrike" kern="0" cap="none" spc="0" normalizeH="0" baseline="0" noProof="0" smtClean="0">
                <a:ln>
                  <a:noFill/>
                </a:ln>
                <a:solidFill>
                  <a:schemeClr val="tx1"/>
                </a:solidFill>
                <a:effectLst/>
                <a:uLnTx/>
                <a:uFillTx/>
                <a:latin typeface="+mn-lt"/>
              </a:rPr>
              <a:t>Signing June 15</a:t>
            </a:r>
            <a:r>
              <a:rPr kumimoji="0" lang="en-US" sz="2000" b="0" i="0" u="none" strike="noStrike" kern="0" cap="none" spc="0" normalizeH="0" baseline="30000" noProof="0" smtClean="0">
                <a:ln>
                  <a:noFill/>
                </a:ln>
                <a:solidFill>
                  <a:schemeClr val="tx1"/>
                </a:solidFill>
                <a:effectLst/>
                <a:uLnTx/>
                <a:uFillTx/>
                <a:latin typeface="+mn-lt"/>
              </a:rPr>
              <a:t>th</a:t>
            </a:r>
            <a:r>
              <a:rPr kumimoji="0" lang="en-US" sz="2000" b="0" i="0" u="none" strike="noStrike" kern="0" cap="none" spc="0" normalizeH="0" baseline="0" noProof="0" smtClean="0">
                <a:ln>
                  <a:noFill/>
                </a:ln>
                <a:solidFill>
                  <a:schemeClr val="tx1"/>
                </a:solidFill>
                <a:effectLst/>
                <a:uLnTx/>
                <a:uFillTx/>
                <a:latin typeface="+mn-lt"/>
              </a:rPr>
              <a:t/>
            </a:r>
            <a:br>
              <a:rPr kumimoji="0" lang="en-US" sz="2000" b="0" i="0" u="none" strike="noStrike" kern="0" cap="none" spc="0" normalizeH="0" baseline="0" noProof="0" smtClean="0">
                <a:ln>
                  <a:noFill/>
                </a:ln>
                <a:solidFill>
                  <a:schemeClr val="tx1"/>
                </a:solidFill>
                <a:effectLst/>
                <a:uLnTx/>
                <a:uFillTx/>
                <a:latin typeface="+mn-lt"/>
              </a:rPr>
            </a:br>
            <a:endParaRPr kumimoji="0" lang="en-US" sz="2000" b="1" i="0" u="none" strike="noStrike" kern="0" cap="none" spc="0" normalizeH="0" baseline="0" noProof="0" dirty="0" smtClean="0">
              <a:ln>
                <a:noFill/>
              </a:ln>
              <a:solidFill>
                <a:schemeClr val="bg1">
                  <a:lumMod val="50000"/>
                </a:schemeClr>
              </a:solidFill>
              <a:effectLst/>
              <a:uLnTx/>
              <a:uFillTx/>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2</a:t>
            </a:fld>
            <a:endParaRPr lang="de-DE" dirty="0"/>
          </a:p>
        </p:txBody>
      </p:sp>
      <p:sp>
        <p:nvSpPr>
          <p:cNvPr id="8194" name="Rectangle 2"/>
          <p:cNvSpPr>
            <a:spLocks noGrp="1" noChangeArrowheads="1"/>
          </p:cNvSpPr>
          <p:nvPr>
            <p:ph type="title"/>
          </p:nvPr>
        </p:nvSpPr>
        <p:spPr>
          <a:xfrm>
            <a:off x="357158" y="1071546"/>
            <a:ext cx="7924800" cy="533400"/>
          </a:xfrm>
        </p:spPr>
        <p:txBody>
          <a:bodyPr/>
          <a:lstStyle/>
          <a:p>
            <a:r>
              <a:rPr lang="de-DE" dirty="0" smtClean="0"/>
              <a:t>Background</a:t>
            </a:r>
            <a:endParaRPr lang="de-DE" dirty="0"/>
          </a:p>
        </p:txBody>
      </p:sp>
      <p:sp>
        <p:nvSpPr>
          <p:cNvPr id="8195" name="Rectangle 3"/>
          <p:cNvSpPr>
            <a:spLocks noGrp="1" noChangeArrowheads="1"/>
          </p:cNvSpPr>
          <p:nvPr>
            <p:ph type="body" idx="1"/>
          </p:nvPr>
        </p:nvSpPr>
        <p:spPr>
          <a:xfrm>
            <a:off x="357158" y="1643050"/>
            <a:ext cx="8429684" cy="4343400"/>
          </a:xfrm>
        </p:spPr>
        <p:txBody>
          <a:bodyPr/>
          <a:lstStyle/>
          <a:p>
            <a:pPr lvl="1">
              <a:lnSpc>
                <a:spcPct val="100000"/>
              </a:lnSpc>
            </a:pPr>
            <a:r>
              <a:rPr lang="en-US" sz="1800" dirty="0" smtClean="0"/>
              <a:t>Conilhac Energies SAS is a Solar PV project development company based in France</a:t>
            </a:r>
          </a:p>
          <a:p>
            <a:pPr marL="530225" lvl="5" indent="-176213">
              <a:lnSpc>
                <a:spcPct val="100000"/>
              </a:lnSpc>
              <a:buFont typeface="Symbol" pitchFamily="18" charset="2"/>
              <a:buChar char="-"/>
            </a:pPr>
            <a:r>
              <a:rPr lang="en-US" sz="1600" dirty="0" smtClean="0"/>
              <a:t>The company was formed, and majority owned, by Philippe </a:t>
            </a:r>
            <a:r>
              <a:rPr lang="en-US" sz="1600" dirty="0" err="1" smtClean="0"/>
              <a:t>Gelin</a:t>
            </a:r>
            <a:r>
              <a:rPr lang="en-US" sz="1600" dirty="0" smtClean="0"/>
              <a:t> &amp; Guillaume </a:t>
            </a:r>
            <a:r>
              <a:rPr lang="en-US" sz="1600" dirty="0" err="1" smtClean="0"/>
              <a:t>Tari</a:t>
            </a:r>
            <a:endParaRPr lang="en-US" sz="1600" dirty="0" smtClean="0"/>
          </a:p>
          <a:p>
            <a:pPr marL="530225" lvl="5" indent="-176213">
              <a:lnSpc>
                <a:spcPct val="100000"/>
              </a:lnSpc>
              <a:buFont typeface="Symbol" pitchFamily="18" charset="2"/>
              <a:buChar char="-"/>
            </a:pPr>
            <a:r>
              <a:rPr lang="en-US" sz="1600" dirty="0" smtClean="0"/>
              <a:t>M. </a:t>
            </a:r>
            <a:r>
              <a:rPr lang="en-US" sz="1600" dirty="0" err="1" smtClean="0"/>
              <a:t>Tari</a:t>
            </a:r>
            <a:r>
              <a:rPr lang="en-US" sz="1600" dirty="0" smtClean="0"/>
              <a:t> owns a large vineyard and has strong connections to landowners in the area</a:t>
            </a:r>
          </a:p>
          <a:p>
            <a:pPr marL="530225" lvl="5" indent="-176213">
              <a:lnSpc>
                <a:spcPct val="100000"/>
              </a:lnSpc>
              <a:buFont typeface="Symbol" pitchFamily="18" charset="2"/>
              <a:buChar char="-"/>
            </a:pPr>
            <a:r>
              <a:rPr lang="en-US" sz="1600" dirty="0" smtClean="0"/>
              <a:t>M. </a:t>
            </a:r>
            <a:r>
              <a:rPr lang="en-US" sz="1600" dirty="0" err="1" smtClean="0"/>
              <a:t>Gelin</a:t>
            </a:r>
            <a:r>
              <a:rPr lang="en-US" sz="1600" dirty="0" smtClean="0"/>
              <a:t> was a Senior Manager in the French water industry, and prior to Conilhac, established and subsequently sold a wind farm development company with a 100 MW pipeline in France.   </a:t>
            </a:r>
          </a:p>
          <a:p>
            <a:pPr lvl="1">
              <a:lnSpc>
                <a:spcPct val="100000"/>
              </a:lnSpc>
              <a:spcBef>
                <a:spcPts val="600"/>
              </a:spcBef>
            </a:pPr>
            <a:endParaRPr lang="en-US" dirty="0" smtClean="0"/>
          </a:p>
          <a:p>
            <a:pPr lvl="1">
              <a:lnSpc>
                <a:spcPct val="100000"/>
              </a:lnSpc>
              <a:spcBef>
                <a:spcPts val="600"/>
              </a:spcBef>
            </a:pPr>
            <a:r>
              <a:rPr lang="en-US" sz="1800" dirty="0" smtClean="0"/>
              <a:t>On 5</a:t>
            </a:r>
            <a:r>
              <a:rPr lang="en-US" sz="1800" baseline="30000" dirty="0" smtClean="0"/>
              <a:t>th</a:t>
            </a:r>
            <a:r>
              <a:rPr lang="en-US" sz="1800" dirty="0" smtClean="0"/>
              <a:t> February, the EC&amp;R Investment Committee gave Pre-Approval to the acquisition of Conilhac, with the pre-requisite that Project Apollo was completed first. On 1 April, it was agreed this requirement should be removed.  </a:t>
            </a:r>
          </a:p>
          <a:p>
            <a:pPr lvl="1">
              <a:lnSpc>
                <a:spcPct val="100000"/>
              </a:lnSpc>
              <a:spcBef>
                <a:spcPts val="600"/>
              </a:spcBef>
            </a:pPr>
            <a:endParaRPr lang="en-US" dirty="0" smtClean="0"/>
          </a:p>
          <a:p>
            <a:pPr lvl="1">
              <a:lnSpc>
                <a:spcPct val="100000"/>
              </a:lnSpc>
            </a:pPr>
            <a:r>
              <a:rPr lang="en-US" sz="1800" dirty="0" smtClean="0"/>
              <a:t>E.ON Climate and </a:t>
            </a:r>
            <a:r>
              <a:rPr lang="en-US" sz="1800" dirty="0" err="1" smtClean="0"/>
              <a:t>Renewables</a:t>
            </a:r>
            <a:r>
              <a:rPr lang="en-US" sz="1800" dirty="0" smtClean="0"/>
              <a:t>  and </a:t>
            </a:r>
            <a:r>
              <a:rPr lang="en-US" sz="1800" dirty="0" err="1" smtClean="0"/>
              <a:t>Snet</a:t>
            </a:r>
            <a:r>
              <a:rPr lang="en-US" sz="1800" smtClean="0"/>
              <a:t> have four </a:t>
            </a:r>
            <a:r>
              <a:rPr lang="en-US" sz="1800" dirty="0" smtClean="0"/>
              <a:t>co-development agreements with </a:t>
            </a:r>
            <a:r>
              <a:rPr lang="en-US" sz="1800" dirty="0" err="1" smtClean="0"/>
              <a:t>Conilhac</a:t>
            </a:r>
            <a:endParaRPr lang="en-US" sz="1800" dirty="0" smtClean="0"/>
          </a:p>
          <a:p>
            <a:pPr marL="530225" lvl="5" indent="-176213">
              <a:lnSpc>
                <a:spcPct val="100000"/>
              </a:lnSpc>
              <a:buFont typeface="Symbol" pitchFamily="18" charset="2"/>
              <a:buChar char="-"/>
            </a:pPr>
            <a:r>
              <a:rPr lang="en-US" sz="1600" dirty="0" smtClean="0"/>
              <a:t>Under the co-development agreements E.ON will secure around 28 MW of free field PV projects </a:t>
            </a:r>
          </a:p>
          <a:p>
            <a:pPr marL="530225" lvl="5" indent="-176213">
              <a:lnSpc>
                <a:spcPct val="100000"/>
              </a:lnSpc>
              <a:buFont typeface="Symbol" pitchFamily="18" charset="2"/>
              <a:buChar char="-"/>
            </a:pPr>
            <a:r>
              <a:rPr lang="en-US" sz="1600" dirty="0" smtClean="0"/>
              <a:t>Of this, around 15 MW is in Continental France and 13 MW in France overseas</a:t>
            </a:r>
          </a:p>
          <a:p>
            <a:pPr marL="530225" lvl="5" indent="-176213">
              <a:lnSpc>
                <a:spcPct val="100000"/>
              </a:lnSpc>
              <a:buFont typeface="Symbol" pitchFamily="18" charset="2"/>
              <a:buChar char="-"/>
            </a:pPr>
            <a:r>
              <a:rPr lang="en-US" sz="1600" dirty="0" smtClean="0"/>
              <a:t>The project pipeline which is the subject of this acquisition is in addition to this co-development capacity</a:t>
            </a:r>
            <a:endParaRPr lang="en-US" dirty="0" smtClean="0"/>
          </a:p>
        </p:txBody>
      </p:sp>
      <p:sp>
        <p:nvSpPr>
          <p:cNvPr id="5" name="Fußzeilenplatzhalter 4"/>
          <p:cNvSpPr>
            <a:spLocks noGrp="1"/>
          </p:cNvSpPr>
          <p:nvPr>
            <p:ph type="ftr" sz="quarter" idx="11"/>
          </p:nvPr>
        </p:nvSpPr>
        <p:spPr/>
        <p:txBody>
          <a:bodyPr/>
          <a:lstStyle/>
          <a:p>
            <a:r>
              <a:rPr lang="de-DE" smtClean="0"/>
              <a:t>      </a:t>
            </a:r>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3</a:t>
            </a:fld>
            <a:endParaRPr lang="de-DE" dirty="0"/>
          </a:p>
        </p:txBody>
      </p:sp>
      <p:sp>
        <p:nvSpPr>
          <p:cNvPr id="8194" name="Rectangle 2"/>
          <p:cNvSpPr>
            <a:spLocks noGrp="1" noChangeArrowheads="1"/>
          </p:cNvSpPr>
          <p:nvPr>
            <p:ph type="title"/>
          </p:nvPr>
        </p:nvSpPr>
        <p:spPr>
          <a:xfrm>
            <a:off x="571472" y="1000108"/>
            <a:ext cx="7924800" cy="533400"/>
          </a:xfrm>
        </p:spPr>
        <p:txBody>
          <a:bodyPr/>
          <a:lstStyle/>
          <a:p>
            <a:r>
              <a:rPr lang="en-US" dirty="0" smtClean="0"/>
              <a:t>Acquisition Structure</a:t>
            </a:r>
            <a:endParaRPr lang="de-DE" dirty="0"/>
          </a:p>
        </p:txBody>
      </p:sp>
      <p:sp>
        <p:nvSpPr>
          <p:cNvPr id="8195" name="Rectangle 3"/>
          <p:cNvSpPr>
            <a:spLocks noGrp="1" noChangeArrowheads="1"/>
          </p:cNvSpPr>
          <p:nvPr>
            <p:ph type="body" idx="1"/>
          </p:nvPr>
        </p:nvSpPr>
        <p:spPr>
          <a:xfrm>
            <a:off x="609600" y="5753136"/>
            <a:ext cx="7924800" cy="1176326"/>
          </a:xfrm>
        </p:spPr>
        <p:txBody>
          <a:bodyPr/>
          <a:lstStyle/>
          <a:p>
            <a:pPr marL="0" lvl="1" indent="1588">
              <a:lnSpc>
                <a:spcPct val="100000"/>
              </a:lnSpc>
              <a:buClrTx/>
              <a:buNone/>
            </a:pPr>
            <a:r>
              <a:rPr lang="en-US" sz="1800" dirty="0" smtClean="0"/>
              <a:t>Under the proposed transaction, the current owners of Conilhac will buy the shares owned by the minority shareholders in the group companies and then sell to </a:t>
            </a:r>
            <a:r>
              <a:rPr lang="en-US" sz="1800" b="1" dirty="0" smtClean="0"/>
              <a:t>E.ON Energy Renovables</a:t>
            </a:r>
            <a:r>
              <a:rPr lang="en-US" sz="1800" dirty="0" smtClean="0"/>
              <a:t> all the shares in Conilhac Energies and the subsidiary companies</a:t>
            </a:r>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6" name="Rectangle 3"/>
          <p:cNvSpPr txBox="1">
            <a:spLocks noChangeArrowheads="1"/>
          </p:cNvSpPr>
          <p:nvPr/>
        </p:nvSpPr>
        <p:spPr bwMode="gray">
          <a:xfrm>
            <a:off x="571472" y="1428736"/>
            <a:ext cx="7924800" cy="71438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marR="0" lvl="1" indent="1588"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0" cap="none" spc="0" normalizeH="0" baseline="0" noProof="0" dirty="0" smtClean="0">
                <a:ln>
                  <a:noFill/>
                </a:ln>
                <a:solidFill>
                  <a:schemeClr val="tx1"/>
                </a:solidFill>
                <a:effectLst/>
                <a:uLnTx/>
                <a:uFillTx/>
                <a:latin typeface="+mn-lt"/>
              </a:rPr>
              <a:t>The Conilhac Group comprises a number of companies formed</a:t>
            </a:r>
            <a:r>
              <a:rPr kumimoji="0" lang="en-US" sz="1800" b="0" i="0" u="none" strike="noStrike" kern="0" cap="none" spc="0" normalizeH="0" noProof="0" dirty="0" smtClean="0">
                <a:ln>
                  <a:noFill/>
                </a:ln>
                <a:solidFill>
                  <a:schemeClr val="tx1"/>
                </a:solidFill>
                <a:effectLst/>
                <a:uLnTx/>
                <a:uFillTx/>
                <a:latin typeface="+mn-lt"/>
              </a:rPr>
              <a:t> primarily for the function of sharing the value </a:t>
            </a:r>
            <a:r>
              <a:rPr lang="en-US" sz="1800" kern="0" dirty="0" smtClean="0">
                <a:latin typeface="+mn-lt"/>
              </a:rPr>
              <a:t>with local developers in the cases where all the development work is not undertaken by Conilhac alone.</a:t>
            </a:r>
            <a:endParaRPr kumimoji="0" lang="en-US" sz="1800" b="0" i="0" u="none" strike="noStrike" kern="0" cap="none" spc="0" normalizeH="0" baseline="0" noProof="0" dirty="0" smtClean="0">
              <a:ln>
                <a:noFill/>
              </a:ln>
              <a:solidFill>
                <a:schemeClr val="tx1"/>
              </a:solidFill>
              <a:effectLst/>
              <a:uLnTx/>
              <a:uFillTx/>
              <a:latin typeface="+mn-lt"/>
            </a:endParaRPr>
          </a:p>
        </p:txBody>
      </p:sp>
      <p:sp>
        <p:nvSpPr>
          <p:cNvPr id="7" name="Rectangle 6"/>
          <p:cNvSpPr/>
          <p:nvPr/>
        </p:nvSpPr>
        <p:spPr bwMode="auto">
          <a:xfrm>
            <a:off x="2643174" y="3357563"/>
            <a:ext cx="3929090" cy="785818"/>
          </a:xfrm>
          <a:prstGeom prst="rect">
            <a:avLst/>
          </a:prstGeom>
          <a:solidFill>
            <a:srgbClr val="FF9966"/>
          </a:solidFill>
          <a:ln w="12700" cap="flat" cmpd="sng" algn="ctr">
            <a:solidFill>
              <a:schemeClr val="tx1">
                <a:lumMod val="50000"/>
                <a:lumOff val="50000"/>
              </a:schemeClr>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chemeClr val="tx1"/>
                </a:solidFill>
                <a:effectLst/>
                <a:latin typeface="Polo" pitchFamily="2" charset="0"/>
              </a:rPr>
              <a:t>Conilhac Energies S.A.S</a:t>
            </a:r>
          </a:p>
        </p:txBody>
      </p:sp>
      <p:sp>
        <p:nvSpPr>
          <p:cNvPr id="8" name="Rectangle 7"/>
          <p:cNvSpPr/>
          <p:nvPr/>
        </p:nvSpPr>
        <p:spPr bwMode="auto">
          <a:xfrm>
            <a:off x="428596"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MCE Energies SARL</a:t>
            </a:r>
          </a:p>
        </p:txBody>
      </p:sp>
      <p:sp>
        <p:nvSpPr>
          <p:cNvPr id="9" name="Rectangle 8"/>
          <p:cNvSpPr/>
          <p:nvPr/>
        </p:nvSpPr>
        <p:spPr bwMode="auto">
          <a:xfrm>
            <a:off x="1643042"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400" dirty="0" smtClean="0"/>
              <a:t>G</a:t>
            </a:r>
            <a:r>
              <a:rPr kumimoji="0" lang="de-DE" sz="1400" b="0" i="0" u="none" strike="noStrike" cap="none" normalizeH="0" baseline="0" dirty="0" smtClean="0">
                <a:ln>
                  <a:noFill/>
                </a:ln>
                <a:solidFill>
                  <a:schemeClr val="tx1"/>
                </a:solidFill>
                <a:effectLst/>
                <a:latin typeface="Polo" pitchFamily="2" charset="0"/>
              </a:rPr>
              <a:t>CE Energies SARL</a:t>
            </a:r>
          </a:p>
        </p:txBody>
      </p:sp>
      <p:sp>
        <p:nvSpPr>
          <p:cNvPr id="10" name="Rectangle 9"/>
          <p:cNvSpPr/>
          <p:nvPr/>
        </p:nvSpPr>
        <p:spPr bwMode="auto">
          <a:xfrm>
            <a:off x="2857488"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400" dirty="0" smtClean="0"/>
              <a:t>C</a:t>
            </a:r>
            <a:r>
              <a:rPr kumimoji="0" lang="de-DE" sz="1400" b="0" i="0" u="none" strike="noStrike" cap="none" normalizeH="0" baseline="0" dirty="0" smtClean="0">
                <a:ln>
                  <a:noFill/>
                </a:ln>
                <a:solidFill>
                  <a:schemeClr val="tx1"/>
                </a:solidFill>
                <a:effectLst/>
                <a:latin typeface="Polo" pitchFamily="2" charset="0"/>
              </a:rPr>
              <a:t>CE Energies SARL</a:t>
            </a:r>
          </a:p>
        </p:txBody>
      </p:sp>
      <p:sp>
        <p:nvSpPr>
          <p:cNvPr id="11" name="Rectangle 10"/>
          <p:cNvSpPr/>
          <p:nvPr/>
        </p:nvSpPr>
        <p:spPr bwMode="auto">
          <a:xfrm>
            <a:off x="4071934"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85000"/>
              </a:lnSpc>
              <a:spcBef>
                <a:spcPct val="0"/>
              </a:spcBef>
              <a:spcAft>
                <a:spcPct val="0"/>
              </a:spcAft>
              <a:buClrTx/>
              <a:buSzTx/>
              <a:buFontTx/>
              <a:buNone/>
              <a:tabLst/>
            </a:pPr>
            <a:r>
              <a:rPr lang="de-DE" sz="1400" dirty="0" smtClean="0"/>
              <a:t>Guyanne Conilhac </a:t>
            </a:r>
            <a:r>
              <a:rPr kumimoji="0" lang="de-DE" sz="1400" b="0" i="0" u="none" strike="noStrike" cap="none" normalizeH="0" baseline="0" dirty="0" smtClean="0">
                <a:ln>
                  <a:noFill/>
                </a:ln>
                <a:solidFill>
                  <a:schemeClr val="tx1"/>
                </a:solidFill>
                <a:effectLst/>
                <a:latin typeface="Polo" pitchFamily="2" charset="0"/>
              </a:rPr>
              <a:t>Energies </a:t>
            </a:r>
          </a:p>
          <a:p>
            <a:pPr marL="0" marR="0" indent="0" algn="ctr" defTabSz="914400" rtl="0" eaLnBrk="1" fontAlgn="base" latinLnBrk="0" hangingPunct="1">
              <a:lnSpc>
                <a:spcPct val="85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SARL</a:t>
            </a:r>
          </a:p>
        </p:txBody>
      </p:sp>
      <p:sp>
        <p:nvSpPr>
          <p:cNvPr id="12" name="Rectangle 11"/>
          <p:cNvSpPr/>
          <p:nvPr/>
        </p:nvSpPr>
        <p:spPr bwMode="auto">
          <a:xfrm>
            <a:off x="5286380"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400" dirty="0" smtClean="0"/>
              <a:t>PELCCE </a:t>
            </a:r>
            <a:r>
              <a:rPr kumimoji="0" lang="de-DE" sz="1400" b="0" i="0" u="none" strike="noStrike" cap="none" normalizeH="0" baseline="0" dirty="0" smtClean="0">
                <a:ln>
                  <a:noFill/>
                </a:ln>
                <a:solidFill>
                  <a:schemeClr val="tx1"/>
                </a:solidFill>
                <a:effectLst/>
                <a:latin typeface="Polo" pitchFamily="2" charset="0"/>
              </a:rPr>
              <a:t>Energies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SARL</a:t>
            </a:r>
          </a:p>
        </p:txBody>
      </p:sp>
      <p:sp>
        <p:nvSpPr>
          <p:cNvPr id="13" name="Rectangle 12"/>
          <p:cNvSpPr/>
          <p:nvPr/>
        </p:nvSpPr>
        <p:spPr bwMode="auto">
          <a:xfrm>
            <a:off x="6500826"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400" dirty="0" smtClean="0"/>
              <a:t>2PRCE </a:t>
            </a:r>
            <a:r>
              <a:rPr kumimoji="0" lang="de-DE" sz="1400" b="0" i="0" u="none" strike="noStrike" cap="none" normalizeH="0" baseline="0" dirty="0" smtClean="0">
                <a:ln>
                  <a:noFill/>
                </a:ln>
                <a:solidFill>
                  <a:schemeClr val="tx1"/>
                </a:solidFill>
                <a:effectLst/>
                <a:latin typeface="Polo" pitchFamily="2" charset="0"/>
              </a:rPr>
              <a:t>Energies </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SARL</a:t>
            </a:r>
          </a:p>
        </p:txBody>
      </p:sp>
      <p:sp>
        <p:nvSpPr>
          <p:cNvPr id="14" name="Rectangle 13"/>
          <p:cNvSpPr/>
          <p:nvPr/>
        </p:nvSpPr>
        <p:spPr bwMode="auto">
          <a:xfrm>
            <a:off x="7715272" y="4786323"/>
            <a:ext cx="1071570" cy="785818"/>
          </a:xfrm>
          <a:prstGeom prst="rect">
            <a:avLst/>
          </a:prstGeom>
          <a:solidFill>
            <a:srgbClr val="FFCC99"/>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400" dirty="0" smtClean="0"/>
              <a:t>Madinergie</a:t>
            </a:r>
            <a:r>
              <a:rPr kumimoji="0" lang="de-DE" sz="1400" b="0" i="0" u="none" strike="noStrike" cap="none" normalizeH="0" baseline="0" dirty="0" smtClean="0">
                <a:ln>
                  <a:noFill/>
                </a:ln>
                <a:solidFill>
                  <a:schemeClr val="tx1"/>
                </a:solidFill>
                <a:effectLst/>
                <a:latin typeface="Polo" pitchFamily="2" charset="0"/>
              </a:rPr>
              <a:t> SARL</a:t>
            </a:r>
          </a:p>
        </p:txBody>
      </p:sp>
      <p:cxnSp>
        <p:nvCxnSpPr>
          <p:cNvPr id="19" name="Elbow Connector 18"/>
          <p:cNvCxnSpPr/>
          <p:nvPr/>
        </p:nvCxnSpPr>
        <p:spPr bwMode="auto">
          <a:xfrm rot="5400000">
            <a:off x="2500298" y="2643184"/>
            <a:ext cx="642942" cy="3643338"/>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21" name="Elbow Connector 20"/>
          <p:cNvCxnSpPr/>
          <p:nvPr/>
        </p:nvCxnSpPr>
        <p:spPr bwMode="auto">
          <a:xfrm rot="5400000">
            <a:off x="3107521" y="3250407"/>
            <a:ext cx="642942" cy="2428892"/>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24" name="Elbow Connector 23"/>
          <p:cNvCxnSpPr/>
          <p:nvPr/>
        </p:nvCxnSpPr>
        <p:spPr bwMode="auto">
          <a:xfrm rot="5400000">
            <a:off x="3714744" y="3857630"/>
            <a:ext cx="642942" cy="1214446"/>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27" name="Elbow Connector 26"/>
          <p:cNvCxnSpPr/>
          <p:nvPr/>
        </p:nvCxnSpPr>
        <p:spPr bwMode="auto">
          <a:xfrm rot="5400000">
            <a:off x="4321967" y="4464853"/>
            <a:ext cx="642942" cy="1588"/>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30" name="Elbow Connector 29"/>
          <p:cNvCxnSpPr/>
          <p:nvPr/>
        </p:nvCxnSpPr>
        <p:spPr bwMode="auto">
          <a:xfrm rot="16200000" flipH="1">
            <a:off x="4929190" y="3857630"/>
            <a:ext cx="642942" cy="1214446"/>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33" name="Elbow Connector 32"/>
          <p:cNvCxnSpPr/>
          <p:nvPr/>
        </p:nvCxnSpPr>
        <p:spPr bwMode="auto">
          <a:xfrm rot="16200000" flipH="1">
            <a:off x="5536413" y="3250407"/>
            <a:ext cx="642942" cy="2428892"/>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36" name="Elbow Connector 35"/>
          <p:cNvCxnSpPr/>
          <p:nvPr/>
        </p:nvCxnSpPr>
        <p:spPr bwMode="auto">
          <a:xfrm rot="16200000" flipH="1">
            <a:off x="6143636" y="2643184"/>
            <a:ext cx="642942" cy="3643338"/>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sp>
        <p:nvSpPr>
          <p:cNvPr id="55" name="TextBox 54"/>
          <p:cNvSpPr txBox="1"/>
          <p:nvPr/>
        </p:nvSpPr>
        <p:spPr>
          <a:xfrm>
            <a:off x="519331" y="4429134"/>
            <a:ext cx="474810" cy="307777"/>
          </a:xfrm>
          <a:prstGeom prst="rect">
            <a:avLst/>
          </a:prstGeom>
          <a:noFill/>
        </p:spPr>
        <p:txBody>
          <a:bodyPr wrap="none" rtlCol="0">
            <a:spAutoFit/>
          </a:bodyPr>
          <a:lstStyle/>
          <a:p>
            <a:r>
              <a:rPr lang="de-DE" sz="1400" dirty="0" smtClean="0"/>
              <a:t>51%</a:t>
            </a:r>
            <a:endParaRPr lang="de-DE" sz="1400" dirty="0"/>
          </a:p>
        </p:txBody>
      </p:sp>
      <p:sp>
        <p:nvSpPr>
          <p:cNvPr id="63" name="TextBox 62"/>
          <p:cNvSpPr txBox="1"/>
          <p:nvPr/>
        </p:nvSpPr>
        <p:spPr>
          <a:xfrm>
            <a:off x="1750199" y="4429134"/>
            <a:ext cx="489236" cy="307777"/>
          </a:xfrm>
          <a:prstGeom prst="rect">
            <a:avLst/>
          </a:prstGeom>
          <a:noFill/>
        </p:spPr>
        <p:txBody>
          <a:bodyPr wrap="none" rtlCol="0">
            <a:spAutoFit/>
          </a:bodyPr>
          <a:lstStyle/>
          <a:p>
            <a:r>
              <a:rPr lang="de-DE" sz="1400" dirty="0" smtClean="0"/>
              <a:t>60%</a:t>
            </a:r>
            <a:endParaRPr lang="de-DE" sz="1400" dirty="0"/>
          </a:p>
        </p:txBody>
      </p:sp>
      <p:sp>
        <p:nvSpPr>
          <p:cNvPr id="64" name="TextBox 63"/>
          <p:cNvSpPr txBox="1"/>
          <p:nvPr/>
        </p:nvSpPr>
        <p:spPr>
          <a:xfrm>
            <a:off x="2933795" y="4429134"/>
            <a:ext cx="489236" cy="307777"/>
          </a:xfrm>
          <a:prstGeom prst="rect">
            <a:avLst/>
          </a:prstGeom>
          <a:noFill/>
        </p:spPr>
        <p:txBody>
          <a:bodyPr wrap="none" rtlCol="0">
            <a:spAutoFit/>
          </a:bodyPr>
          <a:lstStyle/>
          <a:p>
            <a:r>
              <a:rPr lang="de-DE" sz="1400" dirty="0" smtClean="0"/>
              <a:t>60%</a:t>
            </a:r>
            <a:endParaRPr lang="de-DE" sz="1400" dirty="0"/>
          </a:p>
        </p:txBody>
      </p:sp>
      <p:sp>
        <p:nvSpPr>
          <p:cNvPr id="65" name="TextBox 64"/>
          <p:cNvSpPr txBox="1"/>
          <p:nvPr/>
        </p:nvSpPr>
        <p:spPr>
          <a:xfrm>
            <a:off x="4148241" y="4429134"/>
            <a:ext cx="489236" cy="307777"/>
          </a:xfrm>
          <a:prstGeom prst="rect">
            <a:avLst/>
          </a:prstGeom>
          <a:noFill/>
        </p:spPr>
        <p:txBody>
          <a:bodyPr wrap="none" rtlCol="0">
            <a:spAutoFit/>
          </a:bodyPr>
          <a:lstStyle/>
          <a:p>
            <a:r>
              <a:rPr lang="de-DE" sz="1400" dirty="0" smtClean="0"/>
              <a:t>55%</a:t>
            </a:r>
            <a:endParaRPr lang="de-DE" sz="1400" dirty="0"/>
          </a:p>
        </p:txBody>
      </p:sp>
      <p:sp>
        <p:nvSpPr>
          <p:cNvPr id="66" name="TextBox 65"/>
          <p:cNvSpPr txBox="1"/>
          <p:nvPr/>
        </p:nvSpPr>
        <p:spPr>
          <a:xfrm>
            <a:off x="5362687" y="4429134"/>
            <a:ext cx="489236" cy="307777"/>
          </a:xfrm>
          <a:prstGeom prst="rect">
            <a:avLst/>
          </a:prstGeom>
          <a:noFill/>
        </p:spPr>
        <p:txBody>
          <a:bodyPr wrap="none" rtlCol="0">
            <a:spAutoFit/>
          </a:bodyPr>
          <a:lstStyle/>
          <a:p>
            <a:r>
              <a:rPr lang="de-DE" sz="1400" dirty="0" smtClean="0"/>
              <a:t>60%</a:t>
            </a:r>
            <a:endParaRPr lang="de-DE" sz="1400" dirty="0"/>
          </a:p>
        </p:txBody>
      </p:sp>
      <p:sp>
        <p:nvSpPr>
          <p:cNvPr id="67" name="TextBox 66"/>
          <p:cNvSpPr txBox="1"/>
          <p:nvPr/>
        </p:nvSpPr>
        <p:spPr>
          <a:xfrm>
            <a:off x="6577133" y="4429134"/>
            <a:ext cx="489236" cy="307777"/>
          </a:xfrm>
          <a:prstGeom prst="rect">
            <a:avLst/>
          </a:prstGeom>
          <a:noFill/>
        </p:spPr>
        <p:txBody>
          <a:bodyPr wrap="none" rtlCol="0">
            <a:spAutoFit/>
          </a:bodyPr>
          <a:lstStyle/>
          <a:p>
            <a:r>
              <a:rPr lang="de-DE" sz="1400" dirty="0" smtClean="0"/>
              <a:t>70%</a:t>
            </a:r>
            <a:endParaRPr lang="de-DE" sz="1400" dirty="0"/>
          </a:p>
        </p:txBody>
      </p:sp>
      <p:sp>
        <p:nvSpPr>
          <p:cNvPr id="68" name="TextBox 67"/>
          <p:cNvSpPr txBox="1"/>
          <p:nvPr/>
        </p:nvSpPr>
        <p:spPr>
          <a:xfrm>
            <a:off x="7791579" y="4429134"/>
            <a:ext cx="474810" cy="307777"/>
          </a:xfrm>
          <a:prstGeom prst="rect">
            <a:avLst/>
          </a:prstGeom>
          <a:noFill/>
        </p:spPr>
        <p:txBody>
          <a:bodyPr wrap="none" rtlCol="0">
            <a:spAutoFit/>
          </a:bodyPr>
          <a:lstStyle/>
          <a:p>
            <a:r>
              <a:rPr lang="de-DE" sz="1400" dirty="0" smtClean="0"/>
              <a:t>51%</a:t>
            </a:r>
            <a:endParaRPr lang="de-DE" sz="1400" dirty="0"/>
          </a:p>
        </p:txBody>
      </p:sp>
      <p:sp>
        <p:nvSpPr>
          <p:cNvPr id="69" name="Rectangle 68"/>
          <p:cNvSpPr/>
          <p:nvPr/>
        </p:nvSpPr>
        <p:spPr bwMode="auto">
          <a:xfrm>
            <a:off x="571472" y="2428868"/>
            <a:ext cx="2000264" cy="428628"/>
          </a:xfrm>
          <a:prstGeom prst="rect">
            <a:avLst/>
          </a:prstGeom>
          <a:solidFill>
            <a:schemeClr val="bg1">
              <a:lumMod val="85000"/>
            </a:schemeClr>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New Energy Partners SA</a:t>
            </a:r>
          </a:p>
        </p:txBody>
      </p:sp>
      <p:sp>
        <p:nvSpPr>
          <p:cNvPr id="70" name="Rectangle 69"/>
          <p:cNvSpPr/>
          <p:nvPr/>
        </p:nvSpPr>
        <p:spPr bwMode="auto">
          <a:xfrm>
            <a:off x="3643306" y="2428868"/>
            <a:ext cx="2000264" cy="428628"/>
          </a:xfrm>
          <a:prstGeom prst="rect">
            <a:avLst/>
          </a:prstGeom>
          <a:solidFill>
            <a:schemeClr val="bg1">
              <a:lumMod val="85000"/>
            </a:schemeClr>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Polo" pitchFamily="2" charset="0"/>
              </a:rPr>
              <a:t>GBL Energies SAS</a:t>
            </a:r>
          </a:p>
        </p:txBody>
      </p:sp>
      <p:sp>
        <p:nvSpPr>
          <p:cNvPr id="71" name="Rectangle 70"/>
          <p:cNvSpPr/>
          <p:nvPr/>
        </p:nvSpPr>
        <p:spPr bwMode="auto">
          <a:xfrm>
            <a:off x="6786578" y="2428868"/>
            <a:ext cx="2000264" cy="428628"/>
          </a:xfrm>
          <a:prstGeom prst="rect">
            <a:avLst/>
          </a:prstGeom>
          <a:solidFill>
            <a:schemeClr val="bg1">
              <a:lumMod val="85000"/>
            </a:schemeClr>
          </a:solidFill>
          <a:ln w="12700" cap="flat" cmpd="sng" algn="ctr">
            <a:solidFill>
              <a:schemeClr val="tx1">
                <a:lumMod val="50000"/>
                <a:lumOff val="50000"/>
              </a:schemeClr>
            </a:solidFill>
            <a:prstDash val="solid"/>
            <a:round/>
            <a:headEnd type="none" w="med" len="med"/>
            <a:tailEnd type="none" w="med" len="lg"/>
          </a:ln>
          <a:effectLst/>
        </p:spPr>
        <p:txBody>
          <a:bodyPr vert="horz" wrap="squar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err="1" smtClean="0">
                <a:ln>
                  <a:noFill/>
                </a:ln>
                <a:solidFill>
                  <a:schemeClr val="tx1"/>
                </a:solidFill>
                <a:effectLst/>
                <a:latin typeface="Polo" pitchFamily="2" charset="0"/>
              </a:rPr>
              <a:t>Valdom</a:t>
            </a:r>
            <a:r>
              <a:rPr kumimoji="0" lang="de-DE" sz="1400" b="0" i="0" u="none" strike="noStrike" cap="none" normalizeH="0" baseline="0" dirty="0" smtClean="0">
                <a:ln>
                  <a:noFill/>
                </a:ln>
                <a:solidFill>
                  <a:schemeClr val="tx1"/>
                </a:solidFill>
                <a:effectLst/>
                <a:latin typeface="Polo" pitchFamily="2" charset="0"/>
              </a:rPr>
              <a:t> II SARL</a:t>
            </a:r>
          </a:p>
        </p:txBody>
      </p:sp>
      <p:cxnSp>
        <p:nvCxnSpPr>
          <p:cNvPr id="73" name="Elbow Connector 72"/>
          <p:cNvCxnSpPr>
            <a:stCxn id="69" idx="2"/>
            <a:endCxn id="7" idx="0"/>
          </p:cNvCxnSpPr>
          <p:nvPr/>
        </p:nvCxnSpPr>
        <p:spPr bwMode="auto">
          <a:xfrm rot="16200000" flipH="1">
            <a:off x="2839628" y="1589471"/>
            <a:ext cx="500067" cy="3036115"/>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75" name="Elbow Connector 74"/>
          <p:cNvCxnSpPr>
            <a:stCxn id="71" idx="2"/>
            <a:endCxn id="7" idx="0"/>
          </p:cNvCxnSpPr>
          <p:nvPr/>
        </p:nvCxnSpPr>
        <p:spPr bwMode="auto">
          <a:xfrm rot="5400000">
            <a:off x="5947182" y="1518034"/>
            <a:ext cx="500067" cy="3178991"/>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cxnSp>
        <p:nvCxnSpPr>
          <p:cNvPr id="78" name="Elbow Connector 77"/>
          <p:cNvCxnSpPr>
            <a:stCxn id="70" idx="2"/>
            <a:endCxn id="7" idx="0"/>
          </p:cNvCxnSpPr>
          <p:nvPr/>
        </p:nvCxnSpPr>
        <p:spPr bwMode="auto">
          <a:xfrm rot="5400000">
            <a:off x="4375546" y="3089670"/>
            <a:ext cx="500067" cy="35719"/>
          </a:xfrm>
          <a:prstGeom prst="bentConnector3">
            <a:avLst>
              <a:gd name="adj1" fmla="val 50000"/>
            </a:avLst>
          </a:prstGeom>
          <a:solidFill>
            <a:srgbClr val="B4B4B4"/>
          </a:solidFill>
          <a:ln w="12700" cap="flat" cmpd="sng" algn="ctr">
            <a:solidFill>
              <a:schemeClr val="tx1"/>
            </a:solidFill>
            <a:prstDash val="solid"/>
            <a:round/>
            <a:headEnd type="none" w="med" len="med"/>
            <a:tailEnd type="arrow"/>
          </a:ln>
          <a:effec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4</a:t>
            </a:fld>
            <a:endParaRPr lang="de-DE" dirty="0"/>
          </a:p>
        </p:txBody>
      </p:sp>
      <p:sp>
        <p:nvSpPr>
          <p:cNvPr id="8194" name="Rectangle 2"/>
          <p:cNvSpPr>
            <a:spLocks noGrp="1" noChangeArrowheads="1"/>
          </p:cNvSpPr>
          <p:nvPr>
            <p:ph type="title"/>
          </p:nvPr>
        </p:nvSpPr>
        <p:spPr>
          <a:xfrm>
            <a:off x="500034" y="1038212"/>
            <a:ext cx="7924800" cy="533400"/>
          </a:xfrm>
        </p:spPr>
        <p:txBody>
          <a:bodyPr/>
          <a:lstStyle/>
          <a:p>
            <a:r>
              <a:rPr lang="en-US" dirty="0" smtClean="0"/>
              <a:t>Acquired Assets</a:t>
            </a:r>
            <a:endParaRPr lang="de-DE" dirty="0"/>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7" name="Rectangle 6"/>
          <p:cNvSpPr/>
          <p:nvPr/>
        </p:nvSpPr>
        <p:spPr bwMode="auto">
          <a:xfrm>
            <a:off x="428596" y="1571612"/>
            <a:ext cx="4071966" cy="428628"/>
          </a:xfrm>
          <a:prstGeom prst="rect">
            <a:avLst/>
          </a:prstGeom>
          <a:solidFill>
            <a:srgbClr val="FF0000"/>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Polo" pitchFamily="2" charset="0"/>
              </a:rPr>
              <a:t>Project Pipeline</a:t>
            </a:r>
            <a:r>
              <a:rPr kumimoji="0" lang="en-US" sz="2000" b="1" i="0" u="none" strike="noStrike" cap="none" normalizeH="0" dirty="0" smtClean="0">
                <a:ln>
                  <a:noFill/>
                </a:ln>
                <a:solidFill>
                  <a:schemeClr val="bg1"/>
                </a:solidFill>
                <a:effectLst/>
                <a:latin typeface="Polo" pitchFamily="2" charset="0"/>
              </a:rPr>
              <a:t> </a:t>
            </a:r>
            <a:r>
              <a:rPr kumimoji="0" lang="en-US" sz="1100" b="1" i="0" u="none" strike="noStrike" cap="none" normalizeH="0" dirty="0" smtClean="0">
                <a:ln>
                  <a:noFill/>
                </a:ln>
                <a:solidFill>
                  <a:schemeClr val="bg1"/>
                </a:solidFill>
                <a:effectLst/>
                <a:latin typeface="Polo" pitchFamily="2" charset="0"/>
              </a:rPr>
              <a:t>(by project maturity)</a:t>
            </a:r>
            <a:endParaRPr kumimoji="0" lang="en-US" sz="1100" b="1" i="0" u="none" strike="noStrike" cap="none" normalizeH="0" baseline="0" dirty="0" smtClean="0">
              <a:ln>
                <a:noFill/>
              </a:ln>
              <a:solidFill>
                <a:schemeClr val="bg1"/>
              </a:solidFill>
              <a:effectLst/>
              <a:latin typeface="Polo" pitchFamily="2" charset="0"/>
            </a:endParaRPr>
          </a:p>
        </p:txBody>
      </p:sp>
      <p:sp>
        <p:nvSpPr>
          <p:cNvPr id="8" name="Rectangle 7"/>
          <p:cNvSpPr/>
          <p:nvPr/>
        </p:nvSpPr>
        <p:spPr bwMode="auto">
          <a:xfrm>
            <a:off x="4714876" y="1571612"/>
            <a:ext cx="4071966" cy="428628"/>
          </a:xfrm>
          <a:prstGeom prst="rect">
            <a:avLst/>
          </a:prstGeom>
          <a:solidFill>
            <a:srgbClr val="FF0000"/>
          </a:solid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b="1" dirty="0" smtClean="0">
                <a:solidFill>
                  <a:schemeClr val="bg1"/>
                </a:solidFill>
              </a:rPr>
              <a:t>Project Pipeline </a:t>
            </a:r>
            <a:r>
              <a:rPr lang="en-US" sz="1100" b="1" dirty="0" smtClean="0">
                <a:solidFill>
                  <a:schemeClr val="bg1"/>
                </a:solidFill>
              </a:rPr>
              <a:t>(by project location)</a:t>
            </a:r>
            <a:endParaRPr kumimoji="0" lang="en-US" sz="1100" b="1" i="0" u="none" strike="noStrike" cap="none" normalizeH="0" baseline="0" dirty="0" smtClean="0">
              <a:ln>
                <a:noFill/>
              </a:ln>
              <a:solidFill>
                <a:schemeClr val="bg1"/>
              </a:solidFill>
              <a:effectLst/>
              <a:latin typeface="Polo" pitchFamily="2" charset="0"/>
            </a:endParaRPr>
          </a:p>
        </p:txBody>
      </p:sp>
      <p:graphicFrame>
        <p:nvGraphicFramePr>
          <p:cNvPr id="10" name="Chart 9"/>
          <p:cNvGraphicFramePr/>
          <p:nvPr/>
        </p:nvGraphicFramePr>
        <p:xfrm>
          <a:off x="500034" y="2143116"/>
          <a:ext cx="4000528" cy="2428892"/>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p:cNvSpPr/>
          <p:nvPr/>
        </p:nvSpPr>
        <p:spPr bwMode="auto">
          <a:xfrm>
            <a:off x="428596" y="2000240"/>
            <a:ext cx="4071966" cy="2500330"/>
          </a:xfrm>
          <a:prstGeom prst="rect">
            <a:avLst/>
          </a:prstGeom>
          <a:noFill/>
          <a:ln w="12700" cap="flat" cmpd="sng" algn="ctr">
            <a:solidFill>
              <a:srgbClr val="B4B4B4"/>
            </a:solid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Polo" pitchFamily="2" charset="0"/>
            </a:endParaRPr>
          </a:p>
        </p:txBody>
      </p:sp>
      <p:sp>
        <p:nvSpPr>
          <p:cNvPr id="14" name="TextBox 13"/>
          <p:cNvSpPr txBox="1"/>
          <p:nvPr/>
        </p:nvSpPr>
        <p:spPr>
          <a:xfrm>
            <a:off x="357158" y="4643446"/>
            <a:ext cx="8501122" cy="1908215"/>
          </a:xfrm>
          <a:prstGeom prst="rect">
            <a:avLst/>
          </a:prstGeom>
          <a:noFill/>
        </p:spPr>
        <p:txBody>
          <a:bodyPr wrap="square" rtlCol="0">
            <a:spAutoFit/>
          </a:bodyPr>
          <a:lstStyle/>
          <a:p>
            <a:pPr algn="l">
              <a:spcAft>
                <a:spcPts val="300"/>
              </a:spcAft>
              <a:buFont typeface="Arial" pitchFamily="34" charset="0"/>
              <a:buChar char="•"/>
            </a:pPr>
            <a:r>
              <a:rPr lang="de-DE" sz="1800" dirty="0" smtClean="0"/>
              <a:t> </a:t>
            </a:r>
            <a:r>
              <a:rPr lang="en-US" sz="1800" dirty="0" smtClean="0"/>
              <a:t>Total pipeline capacity of 613 MW  of solar farm projects</a:t>
            </a:r>
          </a:p>
          <a:p>
            <a:pPr algn="l">
              <a:spcAft>
                <a:spcPts val="300"/>
              </a:spcAft>
              <a:buFont typeface="Arial" pitchFamily="34" charset="0"/>
              <a:buChar char="•"/>
            </a:pPr>
            <a:r>
              <a:rPr lang="en-US" sz="1800" dirty="0" smtClean="0"/>
              <a:t> 90% of the pipeline capacity is in free field projects, and 2/3rds in continental France</a:t>
            </a:r>
          </a:p>
          <a:p>
            <a:pPr algn="l">
              <a:spcAft>
                <a:spcPts val="300"/>
              </a:spcAft>
              <a:buFont typeface="Arial" pitchFamily="34" charset="0"/>
              <a:buChar char="•"/>
            </a:pPr>
            <a:r>
              <a:rPr lang="en-US" sz="1800" dirty="0" smtClean="0"/>
              <a:t> The pipeline is relatively immature (58% at land lease stage or earlier) and thus most projects will not reach ready to build status in 2010 / 11</a:t>
            </a:r>
          </a:p>
          <a:p>
            <a:pPr algn="l">
              <a:spcAft>
                <a:spcPts val="300"/>
              </a:spcAft>
              <a:buFont typeface="Arial" pitchFamily="34" charset="0"/>
              <a:buChar char="•"/>
            </a:pPr>
            <a:r>
              <a:rPr lang="en-US" sz="1800" dirty="0" smtClean="0"/>
              <a:t> 16 MW with consent (roof-top) and 5 MW (free field) with permit but recoursed</a:t>
            </a:r>
          </a:p>
          <a:p>
            <a:pPr algn="l">
              <a:spcAft>
                <a:spcPts val="300"/>
              </a:spcAft>
              <a:buFont typeface="Arial" pitchFamily="34" charset="0"/>
              <a:buChar char="•"/>
            </a:pPr>
            <a:r>
              <a:rPr lang="en-US" sz="1800" dirty="0" smtClean="0"/>
              <a:t> 31 MW with building permit submitted &amp; 204 MW within 3 months of submission</a:t>
            </a:r>
          </a:p>
        </p:txBody>
      </p:sp>
      <p:graphicFrame>
        <p:nvGraphicFramePr>
          <p:cNvPr id="15" name="Chart 14"/>
          <p:cNvGraphicFramePr/>
          <p:nvPr/>
        </p:nvGraphicFramePr>
        <p:xfrm>
          <a:off x="4714876" y="2000240"/>
          <a:ext cx="4071966" cy="250033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5</a:t>
            </a:fld>
            <a:endParaRPr lang="de-DE" dirty="0"/>
          </a:p>
        </p:txBody>
      </p:sp>
      <p:sp>
        <p:nvSpPr>
          <p:cNvPr id="8194" name="Rectangle 2"/>
          <p:cNvSpPr>
            <a:spLocks noGrp="1" noChangeArrowheads="1"/>
          </p:cNvSpPr>
          <p:nvPr>
            <p:ph type="title"/>
          </p:nvPr>
        </p:nvSpPr>
        <p:spPr>
          <a:xfrm>
            <a:off x="361976" y="928670"/>
            <a:ext cx="7924800" cy="533400"/>
          </a:xfrm>
        </p:spPr>
        <p:txBody>
          <a:bodyPr/>
          <a:lstStyle/>
          <a:p>
            <a:r>
              <a:rPr lang="en-US" dirty="0" smtClean="0"/>
              <a:t>Payment Structure</a:t>
            </a:r>
            <a:endParaRPr lang="de-DE" dirty="0"/>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8" name="Rectangle 3"/>
          <p:cNvSpPr txBox="1">
            <a:spLocks noChangeArrowheads="1"/>
          </p:cNvSpPr>
          <p:nvPr/>
        </p:nvSpPr>
        <p:spPr bwMode="gray">
          <a:xfrm>
            <a:off x="428596" y="1357298"/>
            <a:ext cx="8501122" cy="4343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baseline="0" noProof="0" dirty="0" smtClean="0">
                <a:ln>
                  <a:noFill/>
                </a:ln>
                <a:solidFill>
                  <a:schemeClr val="tx1"/>
                </a:solidFill>
                <a:effectLst/>
                <a:uLnTx/>
                <a:uFillTx/>
                <a:latin typeface="+mn-lt"/>
              </a:rPr>
              <a:t>The purchase</a:t>
            </a:r>
            <a:r>
              <a:rPr kumimoji="0" lang="en-US" sz="1600" b="0" i="0" u="none" strike="noStrike" kern="0" cap="none" spc="0" normalizeH="0" noProof="0" dirty="0" smtClean="0">
                <a:ln>
                  <a:noFill/>
                </a:ln>
                <a:solidFill>
                  <a:schemeClr val="tx1"/>
                </a:solidFill>
                <a:effectLst/>
                <a:uLnTx/>
                <a:uFillTx/>
                <a:latin typeface="+mn-lt"/>
              </a:rPr>
              <a:t> price consists of an initial payment of €3m for which E.ON receives 100 % of the Conilhac shares and 8.8 MW of projects with building permits</a:t>
            </a:r>
          </a:p>
          <a:p>
            <a:pPr marL="458788" lvl="1" indent="-457200" algn="l">
              <a:lnSpc>
                <a:spcPts val="2600"/>
              </a:lnSpc>
              <a:buFont typeface="Arial" pitchFamily="34" charset="0"/>
              <a:buChar char="•"/>
              <a:defRPr/>
            </a:pPr>
            <a:r>
              <a:rPr lang="en-US" sz="1600" dirty="0" smtClean="0"/>
              <a:t>A further amount (the “earn out fee”) is paid as the projects gain final consent, free of recourse, a grid connection AND provided E.ON decides to realize the projects. Total earn-out is capped at maximum €22m.</a:t>
            </a:r>
            <a:endParaRPr kumimoji="0" lang="en-US" sz="1600" b="0" i="0" u="none" strike="noStrike" kern="0" cap="none" spc="0" normalizeH="0" noProof="0" dirty="0" smtClean="0">
              <a:ln>
                <a:noFill/>
              </a:ln>
              <a:solidFill>
                <a:schemeClr val="tx1"/>
              </a:solidFill>
              <a:effectLst/>
              <a:uLnTx/>
              <a:uFillTx/>
              <a:latin typeface="+mn-lt"/>
            </a:endParaRPr>
          </a:p>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noProof="0" dirty="0" smtClean="0">
                <a:ln>
                  <a:noFill/>
                </a:ln>
                <a:solidFill>
                  <a:schemeClr val="tx1"/>
                </a:solidFill>
                <a:effectLst/>
                <a:uLnTx/>
                <a:uFillTx/>
                <a:latin typeface="+mn-lt"/>
              </a:rPr>
              <a:t>The initial projects include 4.3 MW roof-top and 4.5 MW free field, the </a:t>
            </a:r>
            <a:r>
              <a:rPr lang="en-US" sz="1600" kern="0" dirty="0" smtClean="0">
                <a:latin typeface="+mn-lt"/>
              </a:rPr>
              <a:t>NPV of which is circa €10m </a:t>
            </a:r>
          </a:p>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lang="en-US" sz="1600" kern="0" dirty="0" smtClean="0">
                <a:latin typeface="+mn-lt"/>
              </a:rPr>
              <a:t>If EC&amp;R chooses not to build the roof-top projects, the value must be realized through a sale to the fund or a third Party</a:t>
            </a:r>
          </a:p>
        </p:txBody>
      </p:sp>
      <p:sp>
        <p:nvSpPr>
          <p:cNvPr id="9" name="Rectangle 3"/>
          <p:cNvSpPr txBox="1">
            <a:spLocks noChangeArrowheads="1"/>
          </p:cNvSpPr>
          <p:nvPr/>
        </p:nvSpPr>
        <p:spPr bwMode="gray">
          <a:xfrm>
            <a:off x="357158" y="5581664"/>
            <a:ext cx="7924800" cy="7762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baseline="0" noProof="0" dirty="0" smtClean="0">
                <a:ln>
                  <a:noFill/>
                </a:ln>
                <a:solidFill>
                  <a:schemeClr val="tx1"/>
                </a:solidFill>
                <a:effectLst/>
                <a:uLnTx/>
                <a:uFillTx/>
                <a:latin typeface="+mn-lt"/>
              </a:rPr>
              <a:t>In the case of</a:t>
            </a:r>
            <a:r>
              <a:rPr kumimoji="0" lang="en-US" sz="1600" b="0" i="0" u="none" strike="noStrike" kern="0" cap="none" spc="0" normalizeH="0" noProof="0" dirty="0" smtClean="0">
                <a:ln>
                  <a:noFill/>
                </a:ln>
                <a:solidFill>
                  <a:schemeClr val="tx1"/>
                </a:solidFill>
                <a:effectLst/>
                <a:uLnTx/>
                <a:uFillTx/>
                <a:latin typeface="+mn-lt"/>
              </a:rPr>
              <a:t> all roof-top projects, final administrative procedures need to be cleared do the initial payment is split as €2m prior to into finalization of the project consents and €1m after</a:t>
            </a:r>
            <a:endParaRPr lang="en-US" sz="1600" kern="0" noProof="0" dirty="0" smtClean="0">
              <a:latin typeface="+mn-lt"/>
            </a:endParaRPr>
          </a:p>
          <a:p>
            <a:pPr marL="458788" marR="0" lvl="1" indent="-457200" algn="l" defTabSz="914400" rtl="0" eaLnBrk="1" fontAlgn="base" latinLnBrk="0" hangingPunct="1">
              <a:lnSpc>
                <a:spcPts val="2600"/>
              </a:lnSpc>
              <a:spcBef>
                <a:spcPct val="0"/>
              </a:spcBef>
              <a:spcAft>
                <a:spcPct val="0"/>
              </a:spcAft>
              <a:buClrTx/>
              <a:buSzTx/>
              <a:tabLst/>
              <a:defRPr/>
            </a:pPr>
            <a:r>
              <a:rPr kumimoji="0" lang="en-US" sz="1600" b="0" i="0" u="none" strike="noStrike" kern="0" cap="none" spc="0" normalizeH="0" baseline="0" noProof="0" dirty="0" smtClean="0">
                <a:ln>
                  <a:noFill/>
                </a:ln>
                <a:solidFill>
                  <a:schemeClr val="tx1"/>
                </a:solidFill>
                <a:effectLst/>
                <a:uLnTx/>
                <a:uFillTx/>
                <a:latin typeface="+mn-lt"/>
              </a:rPr>
              <a:t/>
            </a:r>
            <a:br>
              <a:rPr kumimoji="0" lang="en-US" sz="1600" b="0" i="0" u="none" strike="noStrike" kern="0" cap="none" spc="0" normalizeH="0" baseline="0" noProof="0" dirty="0" smtClean="0">
                <a:ln>
                  <a:noFill/>
                </a:ln>
                <a:solidFill>
                  <a:schemeClr val="tx1"/>
                </a:solidFill>
                <a:effectLst/>
                <a:uLnTx/>
                <a:uFillTx/>
                <a:latin typeface="+mn-lt"/>
              </a:rPr>
            </a:br>
            <a:endParaRPr kumimoji="0" lang="en-US" sz="1600" b="0" i="0" u="none" strike="noStrike" kern="0" cap="none" spc="0" normalizeH="0" baseline="0" noProof="0" dirty="0" smtClean="0">
              <a:ln>
                <a:noFill/>
              </a:ln>
              <a:solidFill>
                <a:schemeClr val="tx1"/>
              </a:solidFill>
              <a:effectLst/>
              <a:uLnTx/>
              <a:uFillTx/>
              <a:latin typeface="+mn-lt"/>
            </a:endParaRPr>
          </a:p>
        </p:txBody>
      </p:sp>
      <p:sp>
        <p:nvSpPr>
          <p:cNvPr id="10" name="Rectangle 3"/>
          <p:cNvSpPr txBox="1">
            <a:spLocks noChangeArrowheads="1"/>
          </p:cNvSpPr>
          <p:nvPr/>
        </p:nvSpPr>
        <p:spPr bwMode="gray">
          <a:xfrm>
            <a:off x="642910" y="4429132"/>
            <a:ext cx="7924800" cy="7762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tabLst/>
              <a:defRPr/>
            </a:pPr>
            <a:r>
              <a:rPr kumimoji="0" lang="en-US" sz="2000" b="0" i="0" u="none" strike="noStrike" kern="0" cap="none" spc="0" normalizeH="0" baseline="0" noProof="0" dirty="0" smtClean="0">
                <a:ln>
                  <a:noFill/>
                </a:ln>
                <a:solidFill>
                  <a:schemeClr val="tx1"/>
                </a:solidFill>
                <a:effectLst/>
                <a:uLnTx/>
                <a:uFillTx/>
                <a:latin typeface="+mn-lt"/>
              </a:rPr>
              <a:t/>
            </a:r>
            <a:br>
              <a:rPr kumimoji="0" lang="en-US" sz="2000" b="0" i="0" u="none" strike="noStrike" kern="0" cap="none" spc="0" normalizeH="0" baseline="0" noProof="0" dirty="0" smtClean="0">
                <a:ln>
                  <a:noFill/>
                </a:ln>
                <a:solidFill>
                  <a:schemeClr val="tx1"/>
                </a:solidFill>
                <a:effectLst/>
                <a:uLnTx/>
                <a:uFillTx/>
                <a:latin typeface="+mn-lt"/>
              </a:rPr>
            </a:br>
            <a:endParaRPr kumimoji="0" lang="en-US" sz="2000" b="0" i="0" u="none" strike="noStrike" kern="0" cap="none" spc="0" normalizeH="0" baseline="0" noProof="0" dirty="0" smtClean="0">
              <a:ln>
                <a:noFill/>
              </a:ln>
              <a:solidFill>
                <a:schemeClr val="tx1"/>
              </a:solidFill>
              <a:effectLst/>
              <a:uLnTx/>
              <a:uFillTx/>
              <a:latin typeface="+mn-lt"/>
            </a:endParaRPr>
          </a:p>
        </p:txBody>
      </p:sp>
      <p:pic>
        <p:nvPicPr>
          <p:cNvPr id="12" name="Picture 11"/>
          <p:cNvPicPr/>
          <p:nvPr/>
        </p:nvPicPr>
        <p:blipFill>
          <a:blip r:embed="rId2"/>
          <a:srcRect/>
          <a:stretch>
            <a:fillRect/>
          </a:stretch>
        </p:blipFill>
        <p:spPr bwMode="auto">
          <a:xfrm>
            <a:off x="857224" y="4000504"/>
            <a:ext cx="5572164" cy="15628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6</a:t>
            </a:fld>
            <a:endParaRPr lang="de-DE" dirty="0"/>
          </a:p>
        </p:txBody>
      </p:sp>
      <p:sp>
        <p:nvSpPr>
          <p:cNvPr id="8194" name="Rectangle 2"/>
          <p:cNvSpPr>
            <a:spLocks noGrp="1" noChangeArrowheads="1"/>
          </p:cNvSpPr>
          <p:nvPr>
            <p:ph type="title"/>
          </p:nvPr>
        </p:nvSpPr>
        <p:spPr>
          <a:xfrm>
            <a:off x="361976" y="1071546"/>
            <a:ext cx="7924800" cy="533400"/>
          </a:xfrm>
        </p:spPr>
        <p:txBody>
          <a:bodyPr/>
          <a:lstStyle/>
          <a:p>
            <a:r>
              <a:rPr lang="en-US" dirty="0" smtClean="0"/>
              <a:t>Brigadel</a:t>
            </a:r>
            <a:endParaRPr lang="de-DE" dirty="0"/>
          </a:p>
        </p:txBody>
      </p:sp>
      <p:sp>
        <p:nvSpPr>
          <p:cNvPr id="5" name="Fußzeilenplatzhalter 4"/>
          <p:cNvSpPr>
            <a:spLocks noGrp="1"/>
          </p:cNvSpPr>
          <p:nvPr>
            <p:ph type="ftr" sz="quarter" idx="11"/>
          </p:nvPr>
        </p:nvSpPr>
        <p:spPr/>
        <p:txBody>
          <a:bodyPr/>
          <a:lstStyle/>
          <a:p>
            <a:r>
              <a:rPr lang="de-DE" dirty="0" smtClean="0"/>
              <a:t>      </a:t>
            </a:r>
            <a:endParaRPr lang="de-DE" dirty="0"/>
          </a:p>
        </p:txBody>
      </p:sp>
      <p:sp>
        <p:nvSpPr>
          <p:cNvPr id="8" name="Rectangle 3"/>
          <p:cNvSpPr txBox="1">
            <a:spLocks noChangeArrowheads="1"/>
          </p:cNvSpPr>
          <p:nvPr/>
        </p:nvSpPr>
        <p:spPr bwMode="gray">
          <a:xfrm>
            <a:off x="428596" y="1657368"/>
            <a:ext cx="8358246" cy="4343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baseline="0" noProof="0" dirty="0" smtClean="0">
                <a:ln>
                  <a:noFill/>
                </a:ln>
                <a:solidFill>
                  <a:schemeClr val="tx1"/>
                </a:solidFill>
                <a:effectLst/>
                <a:uLnTx/>
                <a:uFillTx/>
                <a:latin typeface="+mn-lt"/>
              </a:rPr>
              <a:t>The free field project with consent</a:t>
            </a:r>
            <a:r>
              <a:rPr kumimoji="0" lang="en-US" sz="1600" b="0" i="0" u="none" strike="noStrike" kern="0" cap="none" spc="0" normalizeH="0" noProof="0" dirty="0" smtClean="0">
                <a:ln>
                  <a:noFill/>
                </a:ln>
                <a:solidFill>
                  <a:schemeClr val="tx1"/>
                </a:solidFill>
                <a:effectLst/>
                <a:uLnTx/>
                <a:uFillTx/>
                <a:latin typeface="+mn-lt"/>
              </a:rPr>
              <a:t> (Brigadel) was recoursed by a local pressure group</a:t>
            </a:r>
          </a:p>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lang="en-US" sz="1600" kern="0" baseline="0" dirty="0" smtClean="0">
                <a:latin typeface="+mn-lt"/>
              </a:rPr>
              <a:t>Conilhac</a:t>
            </a:r>
            <a:r>
              <a:rPr lang="en-US" sz="1600" kern="0" dirty="0" smtClean="0">
                <a:latin typeface="+mn-lt"/>
              </a:rPr>
              <a:t> have identified a route which aims to force the pressure group to incur legal cost to continue their complaints and hence either drop or negotiate</a:t>
            </a:r>
          </a:p>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lang="en-US" sz="1600" kern="0" dirty="0" smtClean="0">
                <a:latin typeface="+mn-lt"/>
              </a:rPr>
              <a:t>If this does not work then it could take 18-24 months to secure the consent through legal channels</a:t>
            </a:r>
          </a:p>
          <a:p>
            <a:pPr marL="458788" marR="0" lvl="1" indent="-457200" algn="l" defTabSz="914400" rtl="0" eaLnBrk="1" fontAlgn="base" latinLnBrk="0" hangingPunct="1">
              <a:lnSpc>
                <a:spcPts val="2600"/>
              </a:lnSpc>
              <a:spcBef>
                <a:spcPct val="0"/>
              </a:spcBef>
              <a:spcAft>
                <a:spcPct val="0"/>
              </a:spcAft>
              <a:buClrTx/>
              <a:buSzTx/>
              <a:buFont typeface="Arial" pitchFamily="34" charset="0"/>
              <a:buChar char="•"/>
              <a:tabLst/>
              <a:defRPr/>
            </a:pPr>
            <a:r>
              <a:rPr lang="en-US" sz="1600" kern="0" dirty="0" smtClean="0">
                <a:latin typeface="+mn-lt"/>
              </a:rPr>
              <a:t>E.ON can choose to swap Brigadel for an alternative project in the pipeline of equivalent value</a:t>
            </a:r>
          </a:p>
        </p:txBody>
      </p:sp>
      <p:sp>
        <p:nvSpPr>
          <p:cNvPr id="10" name="Rectangle 3"/>
          <p:cNvSpPr txBox="1">
            <a:spLocks noChangeArrowheads="1"/>
          </p:cNvSpPr>
          <p:nvPr/>
        </p:nvSpPr>
        <p:spPr bwMode="gray">
          <a:xfrm>
            <a:off x="642910" y="4429132"/>
            <a:ext cx="7924800" cy="7762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8788" marR="0" lvl="1" indent="-457200" algn="l" defTabSz="914400" rtl="0" eaLnBrk="1" fontAlgn="base" latinLnBrk="0" hangingPunct="1">
              <a:lnSpc>
                <a:spcPts val="2600"/>
              </a:lnSpc>
              <a:spcBef>
                <a:spcPct val="0"/>
              </a:spcBef>
              <a:spcAft>
                <a:spcPct val="0"/>
              </a:spcAft>
              <a:buClrTx/>
              <a:buSzTx/>
              <a:tabLst/>
              <a:defRPr/>
            </a:pPr>
            <a:r>
              <a:rPr kumimoji="0" lang="en-US" sz="2000" b="0" i="0" u="none" strike="noStrike" kern="0" cap="none" spc="0" normalizeH="0" baseline="0" noProof="0" dirty="0" smtClean="0">
                <a:ln>
                  <a:noFill/>
                </a:ln>
                <a:solidFill>
                  <a:schemeClr val="tx1"/>
                </a:solidFill>
                <a:effectLst/>
                <a:uLnTx/>
                <a:uFillTx/>
                <a:latin typeface="+mn-lt"/>
              </a:rPr>
              <a:t/>
            </a:r>
            <a:br>
              <a:rPr kumimoji="0" lang="en-US" sz="2000" b="0" i="0" u="none" strike="noStrike" kern="0" cap="none" spc="0" normalizeH="0" baseline="0" noProof="0" dirty="0" smtClean="0">
                <a:ln>
                  <a:noFill/>
                </a:ln>
                <a:solidFill>
                  <a:schemeClr val="tx1"/>
                </a:solidFill>
                <a:effectLst/>
                <a:uLnTx/>
                <a:uFillTx/>
                <a:latin typeface="+mn-lt"/>
              </a:rPr>
            </a:br>
            <a:endParaRPr kumimoji="0" lang="en-US" sz="2000" b="0" i="0" u="none" strike="noStrike" kern="0" cap="none" spc="0" normalizeH="0" baseline="0" noProof="0" dirty="0" smtClean="0">
              <a:ln>
                <a:noFill/>
              </a:ln>
              <a:solidFill>
                <a:schemeClr val="tx1"/>
              </a:solidFill>
              <a:effectLst/>
              <a:uLnTx/>
              <a:uFillTx/>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idx="4294967295"/>
            <p:custDataLst>
              <p:tags r:id="rId2"/>
            </p:custDataLst>
          </p:nvPr>
        </p:nvSpPr>
        <p:spPr>
          <a:xfrm>
            <a:off x="214282" y="928670"/>
            <a:ext cx="7924800" cy="533400"/>
          </a:xfrm>
        </p:spPr>
        <p:txBody>
          <a:bodyPr/>
          <a:lstStyle/>
          <a:p>
            <a:r>
              <a:rPr lang="en-US" dirty="0" smtClean="0"/>
              <a:t>Earn-out</a:t>
            </a:r>
          </a:p>
        </p:txBody>
      </p:sp>
      <p:graphicFrame>
        <p:nvGraphicFramePr>
          <p:cNvPr id="178274" name="Rectangle 98" hidden="1"/>
          <p:cNvGraphicFramePr>
            <a:graphicFrameLocks/>
          </p:cNvGraphicFramePr>
          <p:nvPr/>
        </p:nvGraphicFramePr>
        <p:xfrm>
          <a:off x="0" y="0"/>
          <a:ext cx="158750" cy="158750"/>
        </p:xfrm>
        <a:graphic>
          <a:graphicData uri="http://schemas.openxmlformats.org/presentationml/2006/ole">
            <p:oleObj spid="_x0000_s1026" r:id="rId34" imgW="0" imgH="0" progId="">
              <p:embed/>
            </p:oleObj>
          </a:graphicData>
        </a:graphic>
      </p:graphicFrame>
      <p:sp>
        <p:nvSpPr>
          <p:cNvPr id="178202" name="Objektbereich"/>
          <p:cNvSpPr>
            <a:spLocks noChangeArrowheads="1"/>
          </p:cNvSpPr>
          <p:nvPr>
            <p:custDataLst>
              <p:tags r:id="rId3"/>
            </p:custDataLst>
          </p:nvPr>
        </p:nvSpPr>
        <p:spPr bwMode="gray">
          <a:xfrm>
            <a:off x="2008188" y="2714620"/>
            <a:ext cx="596900" cy="212725"/>
          </a:xfrm>
          <a:prstGeom prst="rect">
            <a:avLst/>
          </a:prstGeom>
          <a:noFill/>
          <a:ln w="9525">
            <a:noFill/>
            <a:miter lim="800000"/>
            <a:headEnd/>
            <a:tailEnd/>
          </a:ln>
        </p:spPr>
        <p:txBody>
          <a:bodyPr wrap="none" lIns="0" tIns="0" rIns="0" bIns="0">
            <a:spAutoFit/>
          </a:bodyPr>
          <a:lstStyle/>
          <a:p>
            <a:pPr marL="342900" indent="-342900" eaLnBrk="0" hangingPunct="0"/>
            <a:r>
              <a:rPr lang="en-US" sz="1400" b="1" dirty="0"/>
              <a:t>1 month</a:t>
            </a:r>
          </a:p>
        </p:txBody>
      </p:sp>
      <p:sp>
        <p:nvSpPr>
          <p:cNvPr id="178206" name="Objektbereich"/>
          <p:cNvSpPr>
            <a:spLocks noChangeArrowheads="1"/>
          </p:cNvSpPr>
          <p:nvPr>
            <p:custDataLst>
              <p:tags r:id="rId4"/>
            </p:custDataLst>
          </p:nvPr>
        </p:nvSpPr>
        <p:spPr bwMode="gray">
          <a:xfrm>
            <a:off x="1055688" y="2714620"/>
            <a:ext cx="685800" cy="212725"/>
          </a:xfrm>
          <a:prstGeom prst="rect">
            <a:avLst/>
          </a:prstGeom>
          <a:noFill/>
          <a:ln w="9525">
            <a:noFill/>
            <a:miter lim="800000"/>
            <a:headEnd/>
            <a:tailEnd/>
          </a:ln>
        </p:spPr>
        <p:txBody>
          <a:bodyPr wrap="none" lIns="0" tIns="0" rIns="0" bIns="0">
            <a:spAutoFit/>
          </a:bodyPr>
          <a:lstStyle/>
          <a:p>
            <a:pPr marL="342900" indent="-342900" eaLnBrk="0" hangingPunct="0"/>
            <a:r>
              <a:rPr lang="en-US" sz="1400" b="1" dirty="0"/>
              <a:t>2 months</a:t>
            </a:r>
          </a:p>
        </p:txBody>
      </p:sp>
      <p:sp>
        <p:nvSpPr>
          <p:cNvPr id="178200" name="Line 24"/>
          <p:cNvSpPr>
            <a:spLocks noChangeShapeType="1"/>
          </p:cNvSpPr>
          <p:nvPr>
            <p:custDataLst>
              <p:tags r:id="rId5"/>
            </p:custDataLst>
          </p:nvPr>
        </p:nvSpPr>
        <p:spPr bwMode="auto">
          <a:xfrm>
            <a:off x="1885950"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204" name="Line 28"/>
          <p:cNvSpPr>
            <a:spLocks noChangeShapeType="1"/>
          </p:cNvSpPr>
          <p:nvPr>
            <p:custDataLst>
              <p:tags r:id="rId6"/>
            </p:custDataLst>
          </p:nvPr>
        </p:nvSpPr>
        <p:spPr bwMode="auto">
          <a:xfrm>
            <a:off x="912813"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234" name="Line 58"/>
          <p:cNvSpPr>
            <a:spLocks noChangeShapeType="1"/>
          </p:cNvSpPr>
          <p:nvPr>
            <p:custDataLst>
              <p:tags r:id="rId7"/>
            </p:custDataLst>
          </p:nvPr>
        </p:nvSpPr>
        <p:spPr bwMode="auto">
          <a:xfrm>
            <a:off x="6959600"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239" name="Objektbereich"/>
          <p:cNvSpPr>
            <a:spLocks noChangeArrowheads="1"/>
          </p:cNvSpPr>
          <p:nvPr>
            <p:custDataLst>
              <p:tags r:id="rId8"/>
            </p:custDataLst>
          </p:nvPr>
        </p:nvSpPr>
        <p:spPr bwMode="gray">
          <a:xfrm>
            <a:off x="5881688" y="2714620"/>
            <a:ext cx="431800" cy="212725"/>
          </a:xfrm>
          <a:prstGeom prst="rect">
            <a:avLst/>
          </a:prstGeom>
          <a:noFill/>
          <a:ln w="9525">
            <a:noFill/>
            <a:miter lim="800000"/>
            <a:headEnd/>
            <a:tailEnd/>
          </a:ln>
        </p:spPr>
        <p:txBody>
          <a:bodyPr wrap="none" lIns="0" tIns="0" rIns="0" bIns="0">
            <a:spAutoFit/>
          </a:bodyPr>
          <a:lstStyle/>
          <a:p>
            <a:pPr marL="342900" indent="-342900" eaLnBrk="0" hangingPunct="0"/>
            <a:r>
              <a:rPr lang="en-US" sz="1400" b="1" dirty="0"/>
              <a:t>1 year</a:t>
            </a:r>
          </a:p>
        </p:txBody>
      </p:sp>
      <p:sp>
        <p:nvSpPr>
          <p:cNvPr id="178242" name="Objektbereich"/>
          <p:cNvSpPr>
            <a:spLocks noChangeArrowheads="1"/>
          </p:cNvSpPr>
          <p:nvPr>
            <p:custDataLst>
              <p:tags r:id="rId9"/>
            </p:custDataLst>
          </p:nvPr>
        </p:nvSpPr>
        <p:spPr bwMode="gray">
          <a:xfrm>
            <a:off x="609600" y="4006845"/>
            <a:ext cx="603250" cy="638175"/>
          </a:xfrm>
          <a:prstGeom prst="rect">
            <a:avLst/>
          </a:prstGeom>
          <a:noFill/>
          <a:ln w="9525">
            <a:noFill/>
            <a:miter lim="800000"/>
            <a:headEnd/>
            <a:tailEnd/>
          </a:ln>
        </p:spPr>
        <p:txBody>
          <a:bodyPr wrap="none" lIns="0" tIns="0" rIns="0" bIns="0">
            <a:spAutoFit/>
          </a:bodyPr>
          <a:lstStyle/>
          <a:p>
            <a:pPr algn="ctr" eaLnBrk="0" hangingPunct="0"/>
            <a:r>
              <a:rPr lang="en-US" sz="1400" dirty="0"/>
              <a:t>Building</a:t>
            </a:r>
            <a:br>
              <a:rPr lang="en-US" sz="1400" dirty="0"/>
            </a:br>
            <a:r>
              <a:rPr lang="en-US" sz="1400" dirty="0"/>
              <a:t>Permit</a:t>
            </a:r>
            <a:br>
              <a:rPr lang="en-US" sz="1400" dirty="0"/>
            </a:br>
            <a:r>
              <a:rPr lang="en-US" sz="1400" dirty="0"/>
              <a:t>Granted</a:t>
            </a:r>
          </a:p>
        </p:txBody>
      </p:sp>
      <p:sp>
        <p:nvSpPr>
          <p:cNvPr id="178246" name="Objektbereich"/>
          <p:cNvSpPr>
            <a:spLocks noChangeArrowheads="1"/>
          </p:cNvSpPr>
          <p:nvPr>
            <p:custDataLst>
              <p:tags r:id="rId10"/>
            </p:custDataLst>
          </p:nvPr>
        </p:nvSpPr>
        <p:spPr bwMode="gray">
          <a:xfrm>
            <a:off x="1552575" y="4006845"/>
            <a:ext cx="660400" cy="850900"/>
          </a:xfrm>
          <a:prstGeom prst="rect">
            <a:avLst/>
          </a:prstGeom>
          <a:noFill/>
          <a:ln w="9525">
            <a:noFill/>
            <a:miter lim="800000"/>
            <a:headEnd/>
            <a:tailEnd/>
          </a:ln>
        </p:spPr>
        <p:txBody>
          <a:bodyPr wrap="none" lIns="0" tIns="0" rIns="0" bIns="0">
            <a:spAutoFit/>
          </a:bodyPr>
          <a:lstStyle/>
          <a:p>
            <a:pPr algn="ctr" eaLnBrk="0" hangingPunct="0"/>
            <a:r>
              <a:rPr lang="en-US" sz="1400" dirty="0"/>
              <a:t>Building</a:t>
            </a:r>
            <a:br>
              <a:rPr lang="en-US" sz="1400" dirty="0"/>
            </a:br>
            <a:r>
              <a:rPr lang="en-US" sz="1400" dirty="0"/>
              <a:t>Permit</a:t>
            </a:r>
            <a:br>
              <a:rPr lang="en-US" sz="1400" dirty="0"/>
            </a:br>
            <a:r>
              <a:rPr lang="en-US" sz="1400" dirty="0"/>
              <a:t>Recourse</a:t>
            </a:r>
            <a:br>
              <a:rPr lang="en-US" sz="1400" dirty="0"/>
            </a:br>
            <a:r>
              <a:rPr lang="en-US" sz="1400" dirty="0"/>
              <a:t>Free</a:t>
            </a:r>
          </a:p>
        </p:txBody>
      </p:sp>
      <p:sp>
        <p:nvSpPr>
          <p:cNvPr id="178247" name="Objektbereich"/>
          <p:cNvSpPr>
            <a:spLocks noChangeArrowheads="1"/>
          </p:cNvSpPr>
          <p:nvPr>
            <p:custDataLst>
              <p:tags r:id="rId11"/>
            </p:custDataLst>
          </p:nvPr>
        </p:nvSpPr>
        <p:spPr bwMode="gray">
          <a:xfrm>
            <a:off x="2344738" y="4006845"/>
            <a:ext cx="781050" cy="850900"/>
          </a:xfrm>
          <a:prstGeom prst="rect">
            <a:avLst/>
          </a:prstGeom>
          <a:noFill/>
          <a:ln w="9525">
            <a:noFill/>
            <a:miter lim="800000"/>
            <a:headEnd/>
            <a:tailEnd/>
          </a:ln>
        </p:spPr>
        <p:txBody>
          <a:bodyPr wrap="none" lIns="0" tIns="0" rIns="0" bIns="0">
            <a:spAutoFit/>
          </a:bodyPr>
          <a:lstStyle/>
          <a:p>
            <a:pPr algn="ctr" eaLnBrk="0" hangingPunct="0"/>
            <a:r>
              <a:rPr lang="en-US" sz="1400" dirty="0"/>
              <a:t>PTF</a:t>
            </a:r>
            <a:br>
              <a:rPr lang="en-US" sz="1400" dirty="0"/>
            </a:br>
            <a:r>
              <a:rPr lang="en-US" sz="1400" dirty="0"/>
              <a:t>applica-</a:t>
            </a:r>
            <a:br>
              <a:rPr lang="en-US" sz="1400" dirty="0"/>
            </a:br>
            <a:r>
              <a:rPr lang="en-US" sz="1400" dirty="0"/>
              <a:t>tion made </a:t>
            </a:r>
            <a:br>
              <a:rPr lang="en-US" sz="1400" dirty="0"/>
            </a:br>
            <a:r>
              <a:rPr lang="en-US" sz="1400" dirty="0"/>
              <a:t>to EdF</a:t>
            </a:r>
          </a:p>
        </p:txBody>
      </p:sp>
      <p:sp>
        <p:nvSpPr>
          <p:cNvPr id="178248" name="Objektbereich"/>
          <p:cNvSpPr>
            <a:spLocks noChangeArrowheads="1"/>
          </p:cNvSpPr>
          <p:nvPr>
            <p:custDataLst>
              <p:tags r:id="rId12"/>
            </p:custDataLst>
          </p:nvPr>
        </p:nvSpPr>
        <p:spPr bwMode="gray">
          <a:xfrm>
            <a:off x="3581400" y="4006845"/>
            <a:ext cx="800100" cy="638175"/>
          </a:xfrm>
          <a:prstGeom prst="rect">
            <a:avLst/>
          </a:prstGeom>
          <a:noFill/>
          <a:ln w="9525">
            <a:noFill/>
            <a:miter lim="800000"/>
            <a:headEnd/>
            <a:tailEnd/>
          </a:ln>
        </p:spPr>
        <p:txBody>
          <a:bodyPr wrap="none" lIns="0" tIns="0" rIns="0" bIns="0">
            <a:spAutoFit/>
          </a:bodyPr>
          <a:lstStyle/>
          <a:p>
            <a:pPr algn="ctr" eaLnBrk="0" hangingPunct="0"/>
            <a:r>
              <a:rPr lang="en-US" sz="1400" dirty="0"/>
              <a:t>EdF make</a:t>
            </a:r>
            <a:br>
              <a:rPr lang="en-US" sz="1400" dirty="0"/>
            </a:br>
            <a:r>
              <a:rPr lang="en-US" sz="1400" dirty="0"/>
              <a:t>connection</a:t>
            </a:r>
            <a:br>
              <a:rPr lang="en-US" sz="1400" dirty="0"/>
            </a:br>
            <a:r>
              <a:rPr lang="en-US" sz="1400" dirty="0"/>
              <a:t>offer</a:t>
            </a:r>
          </a:p>
        </p:txBody>
      </p:sp>
      <p:sp>
        <p:nvSpPr>
          <p:cNvPr id="178249" name="Objektbereich"/>
          <p:cNvSpPr>
            <a:spLocks noChangeArrowheads="1"/>
          </p:cNvSpPr>
          <p:nvPr>
            <p:custDataLst>
              <p:tags r:id="rId13"/>
            </p:custDataLst>
          </p:nvPr>
        </p:nvSpPr>
        <p:spPr bwMode="gray">
          <a:xfrm>
            <a:off x="4799013" y="4006845"/>
            <a:ext cx="873125" cy="425450"/>
          </a:xfrm>
          <a:prstGeom prst="rect">
            <a:avLst/>
          </a:prstGeom>
          <a:noFill/>
          <a:ln w="9525">
            <a:noFill/>
            <a:miter lim="800000"/>
            <a:headEnd/>
            <a:tailEnd/>
          </a:ln>
        </p:spPr>
        <p:txBody>
          <a:bodyPr wrap="none" lIns="0" tIns="0" rIns="0" bIns="0">
            <a:spAutoFit/>
          </a:bodyPr>
          <a:lstStyle/>
          <a:p>
            <a:pPr algn="ctr" eaLnBrk="0" hangingPunct="0"/>
            <a:r>
              <a:rPr lang="en-US" sz="1400" dirty="0"/>
              <a:t>Acceptance </a:t>
            </a:r>
            <a:br>
              <a:rPr lang="en-US" sz="1400" dirty="0"/>
            </a:br>
            <a:r>
              <a:rPr lang="en-US" sz="1400" dirty="0"/>
              <a:t>of EdF offer</a:t>
            </a:r>
          </a:p>
        </p:txBody>
      </p:sp>
      <p:sp>
        <p:nvSpPr>
          <p:cNvPr id="178250" name="Objektbereich"/>
          <p:cNvSpPr>
            <a:spLocks noChangeArrowheads="1"/>
          </p:cNvSpPr>
          <p:nvPr>
            <p:custDataLst>
              <p:tags r:id="rId14"/>
            </p:custDataLst>
          </p:nvPr>
        </p:nvSpPr>
        <p:spPr bwMode="gray">
          <a:xfrm>
            <a:off x="6550025" y="4006845"/>
            <a:ext cx="820738" cy="638175"/>
          </a:xfrm>
          <a:prstGeom prst="rect">
            <a:avLst/>
          </a:prstGeom>
          <a:noFill/>
          <a:ln w="9525">
            <a:noFill/>
            <a:miter lim="800000"/>
            <a:headEnd/>
            <a:tailEnd/>
          </a:ln>
        </p:spPr>
        <p:txBody>
          <a:bodyPr wrap="none" lIns="0" tIns="0" rIns="0" bIns="0">
            <a:spAutoFit/>
          </a:bodyPr>
          <a:lstStyle/>
          <a:p>
            <a:pPr algn="ctr" eaLnBrk="0" hangingPunct="0"/>
            <a:r>
              <a:rPr lang="en-US" sz="1400" dirty="0"/>
              <a:t>Connection</a:t>
            </a:r>
            <a:br>
              <a:rPr lang="en-US" sz="1400" dirty="0"/>
            </a:br>
            <a:r>
              <a:rPr lang="en-US" sz="1400" dirty="0"/>
              <a:t>provided</a:t>
            </a:r>
            <a:br>
              <a:rPr lang="en-US" sz="1400" dirty="0"/>
            </a:br>
            <a:r>
              <a:rPr lang="en-US" sz="1400" dirty="0"/>
              <a:t>by EdF</a:t>
            </a:r>
          </a:p>
        </p:txBody>
      </p:sp>
      <p:sp>
        <p:nvSpPr>
          <p:cNvPr id="178254" name="Line 78"/>
          <p:cNvSpPr>
            <a:spLocks noChangeShapeType="1"/>
          </p:cNvSpPr>
          <p:nvPr>
            <p:custDataLst>
              <p:tags r:id="rId15"/>
            </p:custDataLst>
          </p:nvPr>
        </p:nvSpPr>
        <p:spPr bwMode="auto">
          <a:xfrm flipH="1" flipV="1">
            <a:off x="4071934" y="4643446"/>
            <a:ext cx="221928" cy="500066"/>
          </a:xfrm>
          <a:prstGeom prst="line">
            <a:avLst/>
          </a:prstGeom>
          <a:noFill/>
          <a:ln w="28575">
            <a:solidFill>
              <a:schemeClr val="bg2"/>
            </a:solidFill>
            <a:round/>
            <a:headEnd/>
            <a:tailEnd type="triangle" w="med" len="med"/>
          </a:ln>
          <a:effectLst/>
        </p:spPr>
        <p:txBody>
          <a:bodyPr/>
          <a:lstStyle/>
          <a:p>
            <a:endParaRPr lang="de-DE" dirty="0"/>
          </a:p>
        </p:txBody>
      </p:sp>
      <p:sp>
        <p:nvSpPr>
          <p:cNvPr id="178259" name="Objektbereich"/>
          <p:cNvSpPr>
            <a:spLocks noChangeArrowheads="1"/>
          </p:cNvSpPr>
          <p:nvPr>
            <p:custDataLst>
              <p:tags r:id="rId16"/>
            </p:custDataLst>
          </p:nvPr>
        </p:nvSpPr>
        <p:spPr bwMode="gray">
          <a:xfrm>
            <a:off x="5000628" y="5000636"/>
            <a:ext cx="609600" cy="638175"/>
          </a:xfrm>
          <a:prstGeom prst="rect">
            <a:avLst/>
          </a:prstGeom>
          <a:noFill/>
          <a:ln w="9525">
            <a:noFill/>
            <a:miter lim="800000"/>
            <a:headEnd/>
            <a:tailEnd/>
          </a:ln>
        </p:spPr>
        <p:txBody>
          <a:bodyPr wrap="none" lIns="0" tIns="0" rIns="0" bIns="0">
            <a:spAutoFit/>
          </a:bodyPr>
          <a:lstStyle/>
          <a:p>
            <a:pPr algn="ctr" eaLnBrk="0" hangingPunct="0"/>
            <a:r>
              <a:rPr lang="en-US" sz="1400" b="1" dirty="0"/>
              <a:t>Gate 2</a:t>
            </a:r>
            <a:r>
              <a:rPr lang="en-US" sz="1400" dirty="0"/>
              <a:t/>
            </a:r>
            <a:br>
              <a:rPr lang="en-US" sz="1400" dirty="0"/>
            </a:br>
            <a:r>
              <a:rPr lang="en-US" sz="1400" dirty="0"/>
              <a:t>Decision</a:t>
            </a:r>
            <a:br>
              <a:rPr lang="en-US" sz="1400" dirty="0"/>
            </a:br>
            <a:r>
              <a:rPr lang="en-US" sz="1400" dirty="0"/>
              <a:t>to Build</a:t>
            </a:r>
          </a:p>
        </p:txBody>
      </p:sp>
      <p:sp>
        <p:nvSpPr>
          <p:cNvPr id="178262" name="AutoShape 86"/>
          <p:cNvSpPr>
            <a:spLocks noChangeArrowheads="1"/>
          </p:cNvSpPr>
          <p:nvPr>
            <p:custDataLst>
              <p:tags r:id="rId17"/>
            </p:custDataLst>
          </p:nvPr>
        </p:nvSpPr>
        <p:spPr bwMode="auto">
          <a:xfrm>
            <a:off x="5278447" y="5665809"/>
            <a:ext cx="234950" cy="442913"/>
          </a:xfrm>
          <a:prstGeom prst="upArrow">
            <a:avLst>
              <a:gd name="adj1" fmla="val 50000"/>
              <a:gd name="adj2" fmla="val 37677"/>
            </a:avLst>
          </a:prstGeom>
          <a:solidFill>
            <a:schemeClr val="accent1"/>
          </a:solidFill>
          <a:ln w="9525">
            <a:noFill/>
            <a:miter lim="800000"/>
            <a:headEnd/>
            <a:tailEnd/>
          </a:ln>
          <a:effectLst/>
        </p:spPr>
        <p:txBody>
          <a:bodyPr vert="eaVert" wrap="none" anchor="ctr"/>
          <a:lstStyle/>
          <a:p>
            <a:endParaRPr lang="de-DE" dirty="0"/>
          </a:p>
        </p:txBody>
      </p:sp>
      <p:sp>
        <p:nvSpPr>
          <p:cNvPr id="178263" name="Objektbereich"/>
          <p:cNvSpPr>
            <a:spLocks noChangeArrowheads="1"/>
          </p:cNvSpPr>
          <p:nvPr>
            <p:custDataLst>
              <p:tags r:id="rId18"/>
            </p:custDataLst>
          </p:nvPr>
        </p:nvSpPr>
        <p:spPr bwMode="gray">
          <a:xfrm>
            <a:off x="4862522" y="6146822"/>
            <a:ext cx="1066800" cy="425450"/>
          </a:xfrm>
          <a:prstGeom prst="rect">
            <a:avLst/>
          </a:prstGeom>
          <a:noFill/>
          <a:ln w="9525">
            <a:noFill/>
            <a:miter lim="800000"/>
            <a:headEnd/>
            <a:tailEnd/>
          </a:ln>
        </p:spPr>
        <p:txBody>
          <a:bodyPr wrap="none" lIns="0" tIns="0" rIns="0" bIns="0">
            <a:spAutoFit/>
          </a:bodyPr>
          <a:lstStyle/>
          <a:p>
            <a:pPr eaLnBrk="0" hangingPunct="0"/>
            <a:r>
              <a:rPr lang="en-US" sz="1400" dirty="0"/>
              <a:t>X% of earn-out</a:t>
            </a:r>
            <a:br>
              <a:rPr lang="en-US" sz="1400" dirty="0"/>
            </a:br>
            <a:r>
              <a:rPr lang="en-US" sz="1400" dirty="0"/>
              <a:t>becomes due</a:t>
            </a:r>
          </a:p>
        </p:txBody>
      </p:sp>
      <p:sp>
        <p:nvSpPr>
          <p:cNvPr id="178265" name="AutoShape 89"/>
          <p:cNvSpPr>
            <a:spLocks noChangeArrowheads="1"/>
          </p:cNvSpPr>
          <p:nvPr>
            <p:custDataLst>
              <p:tags r:id="rId19"/>
            </p:custDataLst>
          </p:nvPr>
        </p:nvSpPr>
        <p:spPr bwMode="auto">
          <a:xfrm>
            <a:off x="7948642" y="5697548"/>
            <a:ext cx="234950" cy="442913"/>
          </a:xfrm>
          <a:prstGeom prst="upArrow">
            <a:avLst>
              <a:gd name="adj1" fmla="val 50000"/>
              <a:gd name="adj2" fmla="val 37677"/>
            </a:avLst>
          </a:prstGeom>
          <a:solidFill>
            <a:schemeClr val="accent1"/>
          </a:solidFill>
          <a:ln w="9525">
            <a:noFill/>
            <a:miter lim="800000"/>
            <a:headEnd/>
            <a:tailEnd/>
          </a:ln>
          <a:effectLst/>
        </p:spPr>
        <p:txBody>
          <a:bodyPr vert="eaVert" wrap="none" anchor="ctr"/>
          <a:lstStyle/>
          <a:p>
            <a:endParaRPr lang="de-DE" dirty="0"/>
          </a:p>
        </p:txBody>
      </p:sp>
      <p:sp>
        <p:nvSpPr>
          <p:cNvPr id="178267" name="Objektbereich"/>
          <p:cNvSpPr>
            <a:spLocks noChangeArrowheads="1"/>
          </p:cNvSpPr>
          <p:nvPr>
            <p:custDataLst>
              <p:tags r:id="rId20"/>
            </p:custDataLst>
          </p:nvPr>
        </p:nvSpPr>
        <p:spPr bwMode="gray">
          <a:xfrm>
            <a:off x="7459692" y="5000636"/>
            <a:ext cx="1214437" cy="638175"/>
          </a:xfrm>
          <a:prstGeom prst="rect">
            <a:avLst/>
          </a:prstGeom>
          <a:noFill/>
          <a:ln w="9525">
            <a:noFill/>
            <a:miter lim="800000"/>
            <a:headEnd/>
            <a:tailEnd/>
          </a:ln>
        </p:spPr>
        <p:txBody>
          <a:bodyPr lIns="0" tIns="0" rIns="0" bIns="0">
            <a:spAutoFit/>
          </a:bodyPr>
          <a:lstStyle/>
          <a:p>
            <a:pPr eaLnBrk="0" hangingPunct="0"/>
            <a:r>
              <a:rPr lang="en-US" sz="1400" dirty="0"/>
              <a:t>Formal Commis-sioning &amp; First Revenues</a:t>
            </a:r>
          </a:p>
        </p:txBody>
      </p:sp>
      <p:sp>
        <p:nvSpPr>
          <p:cNvPr id="178268" name="Objektbereich"/>
          <p:cNvSpPr>
            <a:spLocks noChangeArrowheads="1"/>
          </p:cNvSpPr>
          <p:nvPr>
            <p:custDataLst>
              <p:tags r:id="rId21"/>
            </p:custDataLst>
          </p:nvPr>
        </p:nvSpPr>
        <p:spPr bwMode="gray">
          <a:xfrm>
            <a:off x="7418417" y="6286539"/>
            <a:ext cx="1296987" cy="425450"/>
          </a:xfrm>
          <a:prstGeom prst="rect">
            <a:avLst/>
          </a:prstGeom>
          <a:noFill/>
          <a:ln w="9525">
            <a:noFill/>
            <a:miter lim="800000"/>
            <a:headEnd/>
            <a:tailEnd/>
          </a:ln>
        </p:spPr>
        <p:txBody>
          <a:bodyPr lIns="0" tIns="0" rIns="0" bIns="0">
            <a:spAutoFit/>
          </a:bodyPr>
          <a:lstStyle/>
          <a:p>
            <a:pPr eaLnBrk="0" hangingPunct="0"/>
            <a:r>
              <a:rPr lang="en-US" sz="1400" dirty="0"/>
              <a:t>(1-x)% of earn-out becomes due</a:t>
            </a:r>
          </a:p>
        </p:txBody>
      </p:sp>
      <p:grpSp>
        <p:nvGrpSpPr>
          <p:cNvPr id="2" name="Group 142"/>
          <p:cNvGrpSpPr>
            <a:grpSpLocks/>
          </p:cNvGrpSpPr>
          <p:nvPr>
            <p:custDataLst>
              <p:tags r:id="rId22"/>
            </p:custDataLst>
          </p:nvPr>
        </p:nvGrpSpPr>
        <p:grpSpPr bwMode="auto">
          <a:xfrm>
            <a:off x="290490" y="5000636"/>
            <a:ext cx="3738562" cy="1611313"/>
            <a:chOff x="2015" y="2554"/>
            <a:chExt cx="2355" cy="1015"/>
          </a:xfrm>
        </p:grpSpPr>
        <p:sp>
          <p:nvSpPr>
            <p:cNvPr id="178273" name="Rectangle 97"/>
            <p:cNvSpPr>
              <a:spLocks noChangeArrowheads="1"/>
            </p:cNvSpPr>
            <p:nvPr>
              <p:custDataLst>
                <p:tags r:id="rId28"/>
              </p:custDataLst>
            </p:nvPr>
          </p:nvSpPr>
          <p:spPr bwMode="auto">
            <a:xfrm>
              <a:off x="2015" y="2554"/>
              <a:ext cx="2355" cy="187"/>
            </a:xfrm>
            <a:prstGeom prst="rect">
              <a:avLst/>
            </a:prstGeom>
            <a:solidFill>
              <a:schemeClr val="accent1"/>
            </a:solidFill>
            <a:ln w="9525">
              <a:noFill/>
              <a:miter lim="800000"/>
              <a:headEnd/>
              <a:tailEnd/>
            </a:ln>
            <a:effectLst/>
          </p:spPr>
          <p:txBody>
            <a:bodyPr wrap="none" anchor="ctr"/>
            <a:lstStyle/>
            <a:p>
              <a:pPr algn="ctr"/>
              <a:endParaRPr lang="en-US" dirty="0">
                <a:solidFill>
                  <a:schemeClr val="bg1"/>
                </a:solidFill>
              </a:endParaRPr>
            </a:p>
          </p:txBody>
        </p:sp>
        <p:sp>
          <p:nvSpPr>
            <p:cNvPr id="178272" name="Objektbereich"/>
            <p:cNvSpPr>
              <a:spLocks noChangeArrowheads="1"/>
            </p:cNvSpPr>
            <p:nvPr>
              <p:custDataLst>
                <p:tags r:id="rId29"/>
              </p:custDataLst>
            </p:nvPr>
          </p:nvSpPr>
          <p:spPr bwMode="gray">
            <a:xfrm>
              <a:off x="2052" y="2580"/>
              <a:ext cx="1811" cy="134"/>
            </a:xfrm>
            <a:prstGeom prst="rect">
              <a:avLst/>
            </a:prstGeom>
            <a:noFill/>
            <a:ln w="9525">
              <a:noFill/>
              <a:miter lim="800000"/>
              <a:headEnd/>
              <a:tailEnd/>
            </a:ln>
          </p:spPr>
          <p:txBody>
            <a:bodyPr wrap="none" lIns="0" tIns="0" rIns="0" bIns="0">
              <a:spAutoFit/>
            </a:bodyPr>
            <a:lstStyle/>
            <a:p>
              <a:pPr marL="342900" indent="-342900" eaLnBrk="0" hangingPunct="0"/>
              <a:r>
                <a:rPr lang="en-US" sz="1400" b="1" dirty="0">
                  <a:solidFill>
                    <a:schemeClr val="bg1"/>
                  </a:solidFill>
                </a:rPr>
                <a:t>Earn-out payments – initial suggestion </a:t>
              </a:r>
            </a:p>
          </p:txBody>
        </p:sp>
        <p:sp>
          <p:nvSpPr>
            <p:cNvPr id="178311" name="Rectangle 135"/>
            <p:cNvSpPr>
              <a:spLocks noChangeArrowheads="1"/>
            </p:cNvSpPr>
            <p:nvPr>
              <p:custDataLst>
                <p:tags r:id="rId30"/>
              </p:custDataLst>
            </p:nvPr>
          </p:nvSpPr>
          <p:spPr bwMode="auto">
            <a:xfrm>
              <a:off x="2015" y="2554"/>
              <a:ext cx="2355" cy="1015"/>
            </a:xfrm>
            <a:prstGeom prst="rect">
              <a:avLst/>
            </a:prstGeom>
            <a:noFill/>
            <a:ln w="9525">
              <a:solidFill>
                <a:schemeClr val="accent1"/>
              </a:solidFill>
              <a:miter lim="800000"/>
              <a:headEnd/>
              <a:tailEnd/>
            </a:ln>
            <a:effectLst/>
          </p:spPr>
          <p:txBody>
            <a:bodyPr wrap="none" anchor="ctr"/>
            <a:lstStyle/>
            <a:p>
              <a:pPr algn="ctr"/>
              <a:endParaRPr lang="en-US" dirty="0">
                <a:solidFill>
                  <a:schemeClr val="bg1"/>
                </a:solidFill>
              </a:endParaRPr>
            </a:p>
          </p:txBody>
        </p:sp>
        <p:grpSp>
          <p:nvGrpSpPr>
            <p:cNvPr id="3" name="Group 141"/>
            <p:cNvGrpSpPr>
              <a:grpSpLocks/>
            </p:cNvGrpSpPr>
            <p:nvPr/>
          </p:nvGrpSpPr>
          <p:grpSpPr bwMode="auto">
            <a:xfrm>
              <a:off x="2052" y="2782"/>
              <a:ext cx="2247" cy="757"/>
              <a:chOff x="2072" y="2782"/>
              <a:chExt cx="2247" cy="757"/>
            </a:xfrm>
          </p:grpSpPr>
          <p:sp>
            <p:nvSpPr>
              <p:cNvPr id="178309" name="Objektbereich"/>
              <p:cNvSpPr>
                <a:spLocks noChangeArrowheads="1"/>
              </p:cNvSpPr>
              <p:nvPr>
                <p:custDataLst>
                  <p:tags r:id="rId31"/>
                </p:custDataLst>
              </p:nvPr>
            </p:nvSpPr>
            <p:spPr bwMode="gray">
              <a:xfrm>
                <a:off x="2072" y="2969"/>
                <a:ext cx="846" cy="570"/>
              </a:xfrm>
              <a:prstGeom prst="rect">
                <a:avLst/>
              </a:prstGeom>
              <a:noFill/>
              <a:ln w="9525">
                <a:noFill/>
                <a:miter lim="800000"/>
                <a:headEnd/>
                <a:tailEnd/>
              </a:ln>
            </p:spPr>
            <p:txBody>
              <a:bodyPr wrap="none" lIns="0" tIns="0" rIns="0" bIns="0">
                <a:spAutoFit/>
              </a:bodyPr>
              <a:lstStyle/>
              <a:p>
                <a:pPr marL="207963" lvl="1" indent="-206375" eaLnBrk="0" hangingPunct="0">
                  <a:spcBef>
                    <a:spcPct val="25000"/>
                  </a:spcBef>
                  <a:buClr>
                    <a:srgbClr val="F21C0A"/>
                  </a:buClr>
                  <a:buFont typeface="Wingdings" pitchFamily="2" charset="2"/>
                  <a:buChar char=""/>
                </a:pPr>
                <a:r>
                  <a:rPr lang="en-US" sz="1400" dirty="0"/>
                  <a:t>If E.ON not</a:t>
                </a:r>
                <a:br>
                  <a:rPr lang="en-US" sz="1400" dirty="0"/>
                </a:br>
                <a:r>
                  <a:rPr lang="en-US" sz="1400" dirty="0"/>
                  <a:t>involved in PTF</a:t>
                </a:r>
              </a:p>
              <a:p>
                <a:pPr marL="207963" lvl="1" indent="-206375" eaLnBrk="0" hangingPunct="0">
                  <a:spcBef>
                    <a:spcPct val="25000"/>
                  </a:spcBef>
                  <a:buClr>
                    <a:srgbClr val="F21C0A"/>
                  </a:buClr>
                  <a:buFont typeface="Wingdings" pitchFamily="2" charset="2"/>
                  <a:buChar char=""/>
                </a:pPr>
                <a:r>
                  <a:rPr lang="en-US" sz="1400" dirty="0"/>
                  <a:t>If E.ON involved</a:t>
                </a:r>
                <a:br>
                  <a:rPr lang="en-US" sz="1400" dirty="0"/>
                </a:br>
                <a:r>
                  <a:rPr lang="en-US" sz="1400" dirty="0"/>
                  <a:t>in PTF</a:t>
                </a:r>
              </a:p>
            </p:txBody>
          </p:sp>
          <p:grpSp>
            <p:nvGrpSpPr>
              <p:cNvPr id="4" name="Group 140"/>
              <p:cNvGrpSpPr>
                <a:grpSpLocks/>
              </p:cNvGrpSpPr>
              <p:nvPr/>
            </p:nvGrpSpPr>
            <p:grpSpPr bwMode="auto">
              <a:xfrm>
                <a:off x="3002" y="2782"/>
                <a:ext cx="583" cy="628"/>
                <a:chOff x="2953" y="2782"/>
                <a:chExt cx="583" cy="628"/>
              </a:xfrm>
            </p:grpSpPr>
            <p:sp>
              <p:nvSpPr>
                <p:cNvPr id="178291" name="Objektbereich"/>
                <p:cNvSpPr>
                  <a:spLocks noChangeArrowheads="1"/>
                </p:cNvSpPr>
                <p:nvPr/>
              </p:nvSpPr>
              <p:spPr bwMode="gray">
                <a:xfrm>
                  <a:off x="2953" y="2782"/>
                  <a:ext cx="583" cy="134"/>
                </a:xfrm>
                <a:prstGeom prst="rect">
                  <a:avLst/>
                </a:prstGeom>
                <a:noFill/>
                <a:ln w="9525">
                  <a:noFill/>
                  <a:miter lim="800000"/>
                  <a:headEnd/>
                  <a:tailEnd/>
                </a:ln>
              </p:spPr>
              <p:txBody>
                <a:bodyPr wrap="none" lIns="0" tIns="0" rIns="0" bIns="0">
                  <a:spAutoFit/>
                </a:bodyPr>
                <a:lstStyle/>
                <a:p>
                  <a:pPr marL="342900" indent="-342900" eaLnBrk="0" hangingPunct="0"/>
                  <a:r>
                    <a:rPr lang="en-US" sz="1400" b="1" dirty="0"/>
                    <a:t>Permit + PTF</a:t>
                  </a:r>
                </a:p>
              </p:txBody>
            </p:sp>
            <p:sp>
              <p:nvSpPr>
                <p:cNvPr id="178302" name="Objektbereich"/>
                <p:cNvSpPr>
                  <a:spLocks noChangeArrowheads="1"/>
                </p:cNvSpPr>
                <p:nvPr/>
              </p:nvSpPr>
              <p:spPr bwMode="gray">
                <a:xfrm>
                  <a:off x="3149" y="2969"/>
                  <a:ext cx="192" cy="441"/>
                </a:xfrm>
                <a:prstGeom prst="rect">
                  <a:avLst/>
                </a:prstGeom>
                <a:noFill/>
                <a:ln w="9525">
                  <a:noFill/>
                  <a:miter lim="800000"/>
                  <a:headEnd/>
                  <a:tailEnd/>
                </a:ln>
              </p:spPr>
              <p:txBody>
                <a:bodyPr wrap="none" lIns="0" tIns="0" rIns="0" bIns="0">
                  <a:spAutoFit/>
                </a:bodyPr>
                <a:lstStyle/>
                <a:p>
                  <a:pPr eaLnBrk="0" hangingPunct="0">
                    <a:spcBef>
                      <a:spcPct val="25000"/>
                    </a:spcBef>
                  </a:pPr>
                  <a:r>
                    <a:rPr lang="en-US" sz="1400" dirty="0"/>
                    <a:t>50%</a:t>
                  </a:r>
                  <a:br>
                    <a:rPr lang="en-US" sz="1400" dirty="0"/>
                  </a:br>
                  <a:endParaRPr lang="en-US" sz="1400" dirty="0"/>
                </a:p>
                <a:p>
                  <a:pPr>
                    <a:spcBef>
                      <a:spcPct val="25000"/>
                    </a:spcBef>
                  </a:pPr>
                  <a:r>
                    <a:rPr lang="en-US" sz="1400" dirty="0" smtClean="0"/>
                    <a:t>66%</a:t>
                  </a:r>
                  <a:endParaRPr lang="en-US" sz="1400" dirty="0"/>
                </a:p>
              </p:txBody>
            </p:sp>
            <p:sp>
              <p:nvSpPr>
                <p:cNvPr id="178313" name="Line 137"/>
                <p:cNvSpPr>
                  <a:spLocks noChangeShapeType="1"/>
                </p:cNvSpPr>
                <p:nvPr/>
              </p:nvSpPr>
              <p:spPr bwMode="auto">
                <a:xfrm>
                  <a:off x="2953" y="2919"/>
                  <a:ext cx="583" cy="0"/>
                </a:xfrm>
                <a:prstGeom prst="line">
                  <a:avLst/>
                </a:prstGeom>
                <a:noFill/>
                <a:ln w="9525">
                  <a:solidFill>
                    <a:schemeClr val="accent1"/>
                  </a:solidFill>
                  <a:round/>
                  <a:headEnd/>
                  <a:tailEnd/>
                </a:ln>
                <a:effectLst/>
              </p:spPr>
              <p:txBody>
                <a:bodyPr/>
                <a:lstStyle/>
                <a:p>
                  <a:endParaRPr lang="de-DE" dirty="0"/>
                </a:p>
              </p:txBody>
            </p:sp>
          </p:grpSp>
          <p:grpSp>
            <p:nvGrpSpPr>
              <p:cNvPr id="5" name="Group 139"/>
              <p:cNvGrpSpPr>
                <a:grpSpLocks/>
              </p:cNvGrpSpPr>
              <p:nvPr/>
            </p:nvGrpSpPr>
            <p:grpSpPr bwMode="auto">
              <a:xfrm>
                <a:off x="3670" y="2782"/>
                <a:ext cx="649" cy="628"/>
                <a:chOff x="3599" y="2782"/>
                <a:chExt cx="649" cy="628"/>
              </a:xfrm>
            </p:grpSpPr>
            <p:sp>
              <p:nvSpPr>
                <p:cNvPr id="178294" name="Objektbereich"/>
                <p:cNvSpPr>
                  <a:spLocks noChangeArrowheads="1"/>
                </p:cNvSpPr>
                <p:nvPr/>
              </p:nvSpPr>
              <p:spPr bwMode="gray">
                <a:xfrm>
                  <a:off x="3599" y="2782"/>
                  <a:ext cx="649" cy="134"/>
                </a:xfrm>
                <a:prstGeom prst="rect">
                  <a:avLst/>
                </a:prstGeom>
                <a:noFill/>
                <a:ln w="9525">
                  <a:noFill/>
                  <a:miter lim="800000"/>
                  <a:headEnd/>
                  <a:tailEnd/>
                </a:ln>
              </p:spPr>
              <p:txBody>
                <a:bodyPr wrap="none" lIns="0" tIns="0" rIns="0" bIns="0">
                  <a:spAutoFit/>
                </a:bodyPr>
                <a:lstStyle/>
                <a:p>
                  <a:pPr eaLnBrk="0" hangingPunct="0"/>
                  <a:r>
                    <a:rPr lang="en-US" sz="1400" b="1" dirty="0"/>
                    <a:t>At Confermité</a:t>
                  </a:r>
                </a:p>
              </p:txBody>
            </p:sp>
            <p:sp>
              <p:nvSpPr>
                <p:cNvPr id="178304" name="Objektbereich"/>
                <p:cNvSpPr>
                  <a:spLocks noChangeArrowheads="1"/>
                </p:cNvSpPr>
                <p:nvPr/>
              </p:nvSpPr>
              <p:spPr bwMode="gray">
                <a:xfrm>
                  <a:off x="3829" y="2969"/>
                  <a:ext cx="192" cy="441"/>
                </a:xfrm>
                <a:prstGeom prst="rect">
                  <a:avLst/>
                </a:prstGeom>
                <a:noFill/>
                <a:ln w="9525">
                  <a:noFill/>
                  <a:miter lim="800000"/>
                  <a:headEnd/>
                  <a:tailEnd/>
                </a:ln>
              </p:spPr>
              <p:txBody>
                <a:bodyPr wrap="none" lIns="0" tIns="0" rIns="0" bIns="0">
                  <a:spAutoFit/>
                </a:bodyPr>
                <a:lstStyle/>
                <a:p>
                  <a:pPr eaLnBrk="0" hangingPunct="0">
                    <a:spcBef>
                      <a:spcPct val="25000"/>
                    </a:spcBef>
                  </a:pPr>
                  <a:r>
                    <a:rPr lang="en-US" sz="1400" dirty="0"/>
                    <a:t>50%</a:t>
                  </a:r>
                  <a:br>
                    <a:rPr lang="en-US" sz="1400" dirty="0"/>
                  </a:br>
                  <a:endParaRPr lang="en-US" sz="1400" dirty="0"/>
                </a:p>
                <a:p>
                  <a:pPr>
                    <a:spcBef>
                      <a:spcPct val="25000"/>
                    </a:spcBef>
                  </a:pPr>
                  <a:r>
                    <a:rPr lang="en-US" sz="1400" dirty="0" smtClean="0"/>
                    <a:t>34%</a:t>
                  </a:r>
                  <a:endParaRPr lang="en-US" sz="1400" dirty="0"/>
                </a:p>
              </p:txBody>
            </p:sp>
            <p:sp>
              <p:nvSpPr>
                <p:cNvPr id="178314" name="Line 138"/>
                <p:cNvSpPr>
                  <a:spLocks noChangeShapeType="1"/>
                </p:cNvSpPr>
                <p:nvPr/>
              </p:nvSpPr>
              <p:spPr bwMode="auto">
                <a:xfrm>
                  <a:off x="3599" y="2919"/>
                  <a:ext cx="649" cy="0"/>
                </a:xfrm>
                <a:prstGeom prst="line">
                  <a:avLst/>
                </a:prstGeom>
                <a:noFill/>
                <a:ln w="9525">
                  <a:solidFill>
                    <a:schemeClr val="accent1"/>
                  </a:solidFill>
                  <a:round/>
                  <a:headEnd/>
                  <a:tailEnd/>
                </a:ln>
                <a:effectLst/>
              </p:spPr>
              <p:txBody>
                <a:bodyPr/>
                <a:lstStyle/>
                <a:p>
                  <a:endParaRPr lang="de-DE" dirty="0"/>
                </a:p>
              </p:txBody>
            </p:sp>
          </p:grpSp>
        </p:grpSp>
      </p:grpSp>
      <p:sp>
        <p:nvSpPr>
          <p:cNvPr id="178227" name="Objektbereich"/>
          <p:cNvSpPr>
            <a:spLocks noChangeArrowheads="1"/>
          </p:cNvSpPr>
          <p:nvPr>
            <p:custDataLst>
              <p:tags r:id="rId23"/>
            </p:custDataLst>
          </p:nvPr>
        </p:nvSpPr>
        <p:spPr bwMode="gray">
          <a:xfrm>
            <a:off x="3009900" y="2714620"/>
            <a:ext cx="685800" cy="212725"/>
          </a:xfrm>
          <a:prstGeom prst="rect">
            <a:avLst/>
          </a:prstGeom>
          <a:noFill/>
          <a:ln w="9525">
            <a:noFill/>
            <a:miter lim="800000"/>
            <a:headEnd/>
            <a:tailEnd/>
          </a:ln>
        </p:spPr>
        <p:txBody>
          <a:bodyPr wrap="none" lIns="0" tIns="0" rIns="0" bIns="0">
            <a:spAutoFit/>
          </a:bodyPr>
          <a:lstStyle/>
          <a:p>
            <a:pPr marL="342900" indent="-342900" algn="ctr" eaLnBrk="0" hangingPunct="0"/>
            <a:r>
              <a:rPr lang="en-US" sz="1400" b="1" dirty="0"/>
              <a:t>3 months</a:t>
            </a:r>
          </a:p>
        </p:txBody>
      </p:sp>
      <p:sp>
        <p:nvSpPr>
          <p:cNvPr id="178232" name="Objektbereich"/>
          <p:cNvSpPr>
            <a:spLocks noChangeArrowheads="1"/>
          </p:cNvSpPr>
          <p:nvPr/>
        </p:nvSpPr>
        <p:spPr bwMode="gray">
          <a:xfrm>
            <a:off x="4327525" y="2714620"/>
            <a:ext cx="685800" cy="212725"/>
          </a:xfrm>
          <a:prstGeom prst="rect">
            <a:avLst/>
          </a:prstGeom>
          <a:noFill/>
          <a:ln w="9525">
            <a:noFill/>
            <a:miter lim="800000"/>
            <a:headEnd/>
            <a:tailEnd/>
          </a:ln>
        </p:spPr>
        <p:txBody>
          <a:bodyPr wrap="none" lIns="0" tIns="0" rIns="0" bIns="0">
            <a:spAutoFit/>
          </a:bodyPr>
          <a:lstStyle/>
          <a:p>
            <a:pPr marL="342900" indent="-342900" algn="ctr" eaLnBrk="0" hangingPunct="0"/>
            <a:r>
              <a:rPr lang="en-US" sz="1400" b="1" dirty="0"/>
              <a:t>3 months</a:t>
            </a:r>
          </a:p>
        </p:txBody>
      </p:sp>
      <p:sp>
        <p:nvSpPr>
          <p:cNvPr id="178214" name="Line 38"/>
          <p:cNvSpPr>
            <a:spLocks noChangeShapeType="1"/>
          </p:cNvSpPr>
          <p:nvPr>
            <p:custDataLst>
              <p:tags r:id="rId24"/>
            </p:custDataLst>
          </p:nvPr>
        </p:nvSpPr>
        <p:spPr bwMode="auto">
          <a:xfrm>
            <a:off x="2727325"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230" name="Line 54"/>
          <p:cNvSpPr>
            <a:spLocks noChangeShapeType="1"/>
          </p:cNvSpPr>
          <p:nvPr>
            <p:custDataLst>
              <p:tags r:id="rId25"/>
            </p:custDataLst>
          </p:nvPr>
        </p:nvSpPr>
        <p:spPr bwMode="auto">
          <a:xfrm>
            <a:off x="3978275"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325" name="Line 149"/>
          <p:cNvSpPr>
            <a:spLocks noChangeShapeType="1"/>
          </p:cNvSpPr>
          <p:nvPr>
            <p:custDataLst>
              <p:tags r:id="rId26"/>
            </p:custDataLst>
          </p:nvPr>
        </p:nvSpPr>
        <p:spPr bwMode="auto">
          <a:xfrm>
            <a:off x="5237163" y="2765420"/>
            <a:ext cx="0" cy="1168400"/>
          </a:xfrm>
          <a:prstGeom prst="line">
            <a:avLst/>
          </a:prstGeom>
          <a:noFill/>
          <a:ln w="9525">
            <a:solidFill>
              <a:schemeClr val="accent1"/>
            </a:solidFill>
            <a:prstDash val="dash"/>
            <a:round/>
            <a:headEnd/>
            <a:tailEnd/>
          </a:ln>
          <a:effectLst/>
        </p:spPr>
        <p:txBody>
          <a:bodyPr/>
          <a:lstStyle/>
          <a:p>
            <a:endParaRPr lang="de-DE" dirty="0"/>
          </a:p>
        </p:txBody>
      </p:sp>
      <p:sp>
        <p:nvSpPr>
          <p:cNvPr id="178329" name="AutoShape 153"/>
          <p:cNvSpPr>
            <a:spLocks noChangeArrowheads="1"/>
          </p:cNvSpPr>
          <p:nvPr/>
        </p:nvSpPr>
        <p:spPr bwMode="auto">
          <a:xfrm>
            <a:off x="849313"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0" name="AutoShape 154"/>
          <p:cNvSpPr>
            <a:spLocks noChangeArrowheads="1"/>
          </p:cNvSpPr>
          <p:nvPr/>
        </p:nvSpPr>
        <p:spPr bwMode="auto">
          <a:xfrm>
            <a:off x="1820863"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1" name="AutoShape 155"/>
          <p:cNvSpPr>
            <a:spLocks noChangeArrowheads="1"/>
          </p:cNvSpPr>
          <p:nvPr/>
        </p:nvSpPr>
        <p:spPr bwMode="auto">
          <a:xfrm>
            <a:off x="2665413"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2" name="AutoShape 156"/>
          <p:cNvSpPr>
            <a:spLocks noChangeArrowheads="1"/>
          </p:cNvSpPr>
          <p:nvPr/>
        </p:nvSpPr>
        <p:spPr bwMode="auto">
          <a:xfrm>
            <a:off x="3922713"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3" name="AutoShape 157"/>
          <p:cNvSpPr>
            <a:spLocks noChangeArrowheads="1"/>
          </p:cNvSpPr>
          <p:nvPr/>
        </p:nvSpPr>
        <p:spPr bwMode="auto">
          <a:xfrm>
            <a:off x="5175250"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4" name="AutoShape 158"/>
          <p:cNvSpPr>
            <a:spLocks noChangeArrowheads="1"/>
          </p:cNvSpPr>
          <p:nvPr/>
        </p:nvSpPr>
        <p:spPr bwMode="auto">
          <a:xfrm>
            <a:off x="6897688" y="3876670"/>
            <a:ext cx="123825" cy="107950"/>
          </a:xfrm>
          <a:prstGeom prst="triangle">
            <a:avLst>
              <a:gd name="adj" fmla="val 50000"/>
            </a:avLst>
          </a:prstGeom>
          <a:solidFill>
            <a:schemeClr val="accent1"/>
          </a:solidFill>
          <a:ln w="9525">
            <a:noFill/>
            <a:miter lim="800000"/>
            <a:headEnd/>
            <a:tailEnd/>
          </a:ln>
          <a:effectLst/>
        </p:spPr>
        <p:txBody>
          <a:bodyPr wrap="none" anchor="ctr"/>
          <a:lstStyle/>
          <a:p>
            <a:endParaRPr lang="de-DE" dirty="0"/>
          </a:p>
        </p:txBody>
      </p:sp>
      <p:sp>
        <p:nvSpPr>
          <p:cNvPr id="178335" name="Line 159"/>
          <p:cNvSpPr>
            <a:spLocks noChangeShapeType="1"/>
          </p:cNvSpPr>
          <p:nvPr/>
        </p:nvSpPr>
        <p:spPr bwMode="auto">
          <a:xfrm>
            <a:off x="914400" y="2936870"/>
            <a:ext cx="952500" cy="0"/>
          </a:xfrm>
          <a:prstGeom prst="line">
            <a:avLst/>
          </a:prstGeom>
          <a:noFill/>
          <a:ln w="28575">
            <a:solidFill>
              <a:schemeClr val="bg2"/>
            </a:solidFill>
            <a:round/>
            <a:headEnd type="triangle" w="lg" len="sm"/>
            <a:tailEnd type="triangle" w="lg" len="sm"/>
          </a:ln>
          <a:effectLst/>
        </p:spPr>
        <p:txBody>
          <a:bodyPr/>
          <a:lstStyle/>
          <a:p>
            <a:endParaRPr lang="de-DE" dirty="0"/>
          </a:p>
        </p:txBody>
      </p:sp>
      <p:sp>
        <p:nvSpPr>
          <p:cNvPr id="178336" name="Line 160"/>
          <p:cNvSpPr>
            <a:spLocks noChangeShapeType="1"/>
          </p:cNvSpPr>
          <p:nvPr/>
        </p:nvSpPr>
        <p:spPr bwMode="auto">
          <a:xfrm>
            <a:off x="1922463" y="2936870"/>
            <a:ext cx="771525" cy="0"/>
          </a:xfrm>
          <a:prstGeom prst="line">
            <a:avLst/>
          </a:prstGeom>
          <a:noFill/>
          <a:ln w="28575">
            <a:solidFill>
              <a:schemeClr val="bg2"/>
            </a:solidFill>
            <a:round/>
            <a:headEnd type="triangle" w="lg" len="sm"/>
            <a:tailEnd type="triangle" w="lg" len="sm"/>
          </a:ln>
          <a:effectLst/>
        </p:spPr>
        <p:txBody>
          <a:bodyPr/>
          <a:lstStyle/>
          <a:p>
            <a:endParaRPr lang="de-DE" dirty="0"/>
          </a:p>
        </p:txBody>
      </p:sp>
      <p:sp>
        <p:nvSpPr>
          <p:cNvPr id="178337" name="Line 161"/>
          <p:cNvSpPr>
            <a:spLocks noChangeShapeType="1"/>
          </p:cNvSpPr>
          <p:nvPr/>
        </p:nvSpPr>
        <p:spPr bwMode="auto">
          <a:xfrm>
            <a:off x="2771775" y="2936870"/>
            <a:ext cx="1163638" cy="0"/>
          </a:xfrm>
          <a:prstGeom prst="line">
            <a:avLst/>
          </a:prstGeom>
          <a:noFill/>
          <a:ln w="28575">
            <a:solidFill>
              <a:schemeClr val="bg2"/>
            </a:solidFill>
            <a:round/>
            <a:headEnd type="triangle" w="lg" len="sm"/>
            <a:tailEnd type="triangle" w="lg" len="sm"/>
          </a:ln>
          <a:effectLst/>
        </p:spPr>
        <p:txBody>
          <a:bodyPr/>
          <a:lstStyle/>
          <a:p>
            <a:endParaRPr lang="de-DE" dirty="0"/>
          </a:p>
        </p:txBody>
      </p:sp>
      <p:sp>
        <p:nvSpPr>
          <p:cNvPr id="178338" name="Line 162"/>
          <p:cNvSpPr>
            <a:spLocks noChangeShapeType="1"/>
          </p:cNvSpPr>
          <p:nvPr/>
        </p:nvSpPr>
        <p:spPr bwMode="auto">
          <a:xfrm>
            <a:off x="4025900" y="2936870"/>
            <a:ext cx="1163638" cy="0"/>
          </a:xfrm>
          <a:prstGeom prst="line">
            <a:avLst/>
          </a:prstGeom>
          <a:noFill/>
          <a:ln w="28575">
            <a:solidFill>
              <a:schemeClr val="bg2"/>
            </a:solidFill>
            <a:round/>
            <a:headEnd type="triangle" w="lg" len="sm"/>
            <a:tailEnd type="triangle" w="lg" len="sm"/>
          </a:ln>
          <a:effectLst/>
        </p:spPr>
        <p:txBody>
          <a:bodyPr/>
          <a:lstStyle/>
          <a:p>
            <a:endParaRPr lang="de-DE" dirty="0"/>
          </a:p>
        </p:txBody>
      </p:sp>
      <p:sp>
        <p:nvSpPr>
          <p:cNvPr id="178339" name="Line 163"/>
          <p:cNvSpPr>
            <a:spLocks noChangeShapeType="1"/>
          </p:cNvSpPr>
          <p:nvPr/>
        </p:nvSpPr>
        <p:spPr bwMode="auto">
          <a:xfrm>
            <a:off x="5308600" y="2936870"/>
            <a:ext cx="1608138" cy="0"/>
          </a:xfrm>
          <a:prstGeom prst="line">
            <a:avLst/>
          </a:prstGeom>
          <a:noFill/>
          <a:ln w="28575">
            <a:solidFill>
              <a:schemeClr val="bg2"/>
            </a:solidFill>
            <a:round/>
            <a:headEnd type="triangle" w="lg" len="sm"/>
            <a:tailEnd type="triangle" w="lg" len="sm"/>
          </a:ln>
          <a:effectLst/>
        </p:spPr>
        <p:txBody>
          <a:bodyPr/>
          <a:lstStyle/>
          <a:p>
            <a:endParaRPr lang="de-DE" dirty="0"/>
          </a:p>
        </p:txBody>
      </p:sp>
      <p:cxnSp>
        <p:nvCxnSpPr>
          <p:cNvPr id="58" name="Straight Connector 57"/>
          <p:cNvCxnSpPr>
            <a:stCxn id="178254" idx="0"/>
          </p:cNvCxnSpPr>
          <p:nvPr/>
        </p:nvCxnSpPr>
        <p:spPr bwMode="auto">
          <a:xfrm rot="16200000" flipH="1">
            <a:off x="4540088" y="4897286"/>
            <a:ext cx="142876" cy="635328"/>
          </a:xfrm>
          <a:prstGeom prst="line">
            <a:avLst/>
          </a:prstGeom>
          <a:solidFill>
            <a:srgbClr val="B4B4B4"/>
          </a:solidFill>
          <a:ln w="25400" cap="flat" cmpd="sng" algn="ctr">
            <a:solidFill>
              <a:srgbClr val="FF0000"/>
            </a:solidFill>
            <a:prstDash val="solid"/>
            <a:round/>
            <a:headEnd type="none" w="med" len="med"/>
            <a:tailEnd type="none" w="med" len="lg"/>
          </a:ln>
          <a:effectLst/>
        </p:spPr>
      </p:cxnSp>
      <p:sp>
        <p:nvSpPr>
          <p:cNvPr id="59" name="Rectangle 3"/>
          <p:cNvSpPr txBox="1">
            <a:spLocks noChangeArrowheads="1"/>
          </p:cNvSpPr>
          <p:nvPr/>
        </p:nvSpPr>
        <p:spPr bwMode="gray">
          <a:xfrm>
            <a:off x="214282" y="1295384"/>
            <a:ext cx="8643998" cy="7762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176213" marR="0" lvl="1" indent="-174625"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baseline="0" noProof="0" dirty="0" smtClean="0">
                <a:ln>
                  <a:noFill/>
                </a:ln>
                <a:solidFill>
                  <a:schemeClr val="tx1"/>
                </a:solidFill>
                <a:effectLst/>
                <a:uLnTx/>
                <a:uFillTx/>
                <a:latin typeface="+mn-lt"/>
              </a:rPr>
              <a:t>Earn out becomes due on</a:t>
            </a:r>
            <a:r>
              <a:rPr kumimoji="0" lang="en-US" sz="1600" b="0" i="0" u="none" strike="noStrike" kern="0" cap="none" spc="0" normalizeH="0" noProof="0" dirty="0" smtClean="0">
                <a:ln>
                  <a:noFill/>
                </a:ln>
                <a:solidFill>
                  <a:schemeClr val="tx1"/>
                </a:solidFill>
                <a:effectLst/>
                <a:uLnTx/>
                <a:uFillTx/>
                <a:latin typeface="+mn-lt"/>
              </a:rPr>
              <a:t> a project when a building permit is obtained, free of recourse, the connection offer is made by EdF and E.ON chooses to invest in this project</a:t>
            </a:r>
          </a:p>
          <a:p>
            <a:pPr marL="176213" marR="0" lvl="1" indent="-174625" algn="l" defTabSz="914400" rtl="0" eaLnBrk="1" fontAlgn="base" latinLnBrk="0" hangingPunct="1">
              <a:lnSpc>
                <a:spcPts val="2600"/>
              </a:lnSpc>
              <a:spcBef>
                <a:spcPct val="0"/>
              </a:spcBef>
              <a:spcAft>
                <a:spcPct val="0"/>
              </a:spcAft>
              <a:buClrTx/>
              <a:buSzTx/>
              <a:buFont typeface="Arial" pitchFamily="34" charset="0"/>
              <a:buChar char="•"/>
              <a:tabLst/>
              <a:defRPr/>
            </a:pPr>
            <a:r>
              <a:rPr lang="en-US" sz="1600" kern="0" baseline="0" dirty="0" smtClean="0">
                <a:latin typeface="+mn-lt"/>
              </a:rPr>
              <a:t>Each project is therefore a free option that can be exercised when the project</a:t>
            </a:r>
            <a:r>
              <a:rPr lang="en-US" sz="1600" kern="0" dirty="0" smtClean="0">
                <a:latin typeface="+mn-lt"/>
              </a:rPr>
              <a:t> becomes ready to build</a:t>
            </a:r>
          </a:p>
          <a:p>
            <a:pPr marL="176213" marR="0" lvl="1" indent="-174625" algn="l" defTabSz="914400" rtl="0" eaLnBrk="1" fontAlgn="base" latinLnBrk="0" hangingPunct="1">
              <a:lnSpc>
                <a:spcPts val="2600"/>
              </a:lnSpc>
              <a:spcBef>
                <a:spcPct val="0"/>
              </a:spcBef>
              <a:spcAft>
                <a:spcPct val="0"/>
              </a:spcAft>
              <a:buClrTx/>
              <a:buSzTx/>
              <a:buFont typeface="Arial" pitchFamily="34" charset="0"/>
              <a:buChar char="•"/>
              <a:tabLst/>
              <a:defRPr/>
            </a:pPr>
            <a:r>
              <a:rPr kumimoji="0" lang="en-US" sz="1600" b="0" i="0" u="none" strike="noStrike" kern="0" cap="none" spc="0" normalizeH="0" baseline="0" noProof="0" dirty="0" smtClean="0">
                <a:ln>
                  <a:noFill/>
                </a:ln>
                <a:solidFill>
                  <a:schemeClr val="tx1"/>
                </a:solidFill>
                <a:effectLst/>
                <a:uLnTx/>
                <a:uFillTx/>
                <a:latin typeface="+mn-lt"/>
              </a:rPr>
              <a:t>A proportion of the earn out is paid when the project is ready to build and the rest on commissioning</a:t>
            </a:r>
            <a:br>
              <a:rPr kumimoji="0" lang="en-US" sz="1600" b="0" i="0" u="none" strike="noStrike" kern="0" cap="none" spc="0" normalizeH="0" baseline="0" noProof="0" dirty="0" smtClean="0">
                <a:ln>
                  <a:noFill/>
                </a:ln>
                <a:solidFill>
                  <a:schemeClr val="tx1"/>
                </a:solidFill>
                <a:effectLst/>
                <a:uLnTx/>
                <a:uFillTx/>
                <a:latin typeface="+mn-lt"/>
              </a:rPr>
            </a:br>
            <a:endParaRPr kumimoji="0" lang="en-US" sz="1600" b="0" i="0" u="none" strike="noStrike" kern="0" cap="none" spc="0" normalizeH="0" baseline="0" noProof="0" dirty="0" smtClean="0">
              <a:ln>
                <a:noFill/>
              </a:ln>
              <a:solidFill>
                <a:schemeClr val="tx1"/>
              </a:solidFill>
              <a:effectLst/>
              <a:uLnTx/>
              <a:uFillTx/>
              <a:latin typeface="+mn-lt"/>
            </a:endParaRPr>
          </a:p>
        </p:txBody>
      </p:sp>
      <p:cxnSp>
        <p:nvCxnSpPr>
          <p:cNvPr id="63" name="Straight Connector 62"/>
          <p:cNvCxnSpPr/>
          <p:nvPr/>
        </p:nvCxnSpPr>
        <p:spPr bwMode="auto">
          <a:xfrm rot="5400000">
            <a:off x="6928659" y="3929066"/>
            <a:ext cx="2143140" cy="1588"/>
          </a:xfrm>
          <a:prstGeom prst="line">
            <a:avLst/>
          </a:prstGeom>
          <a:solidFill>
            <a:srgbClr val="B4B4B4"/>
          </a:solidFill>
          <a:ln w="25400" cap="flat" cmpd="sng" algn="ctr">
            <a:solidFill>
              <a:srgbClr val="FF0000"/>
            </a:solidFill>
            <a:prstDash val="solid"/>
            <a:round/>
            <a:headEnd type="none" w="med" len="med"/>
            <a:tailEnd type="none" w="med" len="lg"/>
          </a:ln>
          <a:effectLst/>
        </p:spPr>
      </p:cxnSp>
      <p:sp>
        <p:nvSpPr>
          <p:cNvPr id="178251" name="Objektbereich"/>
          <p:cNvSpPr>
            <a:spLocks noChangeArrowheads="1"/>
          </p:cNvSpPr>
          <p:nvPr>
            <p:custDataLst>
              <p:tags r:id="rId27"/>
            </p:custDataLst>
          </p:nvPr>
        </p:nvSpPr>
        <p:spPr bwMode="gray">
          <a:xfrm>
            <a:off x="7578725" y="3416257"/>
            <a:ext cx="823944" cy="215444"/>
          </a:xfrm>
          <a:prstGeom prst="rect">
            <a:avLst/>
          </a:prstGeom>
          <a:solidFill>
            <a:schemeClr val="bg1"/>
          </a:solidFill>
          <a:ln w="9525">
            <a:noFill/>
            <a:miter lim="800000"/>
            <a:headEnd/>
            <a:tailEnd/>
          </a:ln>
        </p:spPr>
        <p:txBody>
          <a:bodyPr wrap="none" lIns="0" tIns="0" rIns="0" bIns="0">
            <a:spAutoFit/>
          </a:bodyPr>
          <a:lstStyle/>
          <a:p>
            <a:pPr eaLnBrk="0" hangingPunct="0"/>
            <a:r>
              <a:rPr lang="en-US" sz="1400" dirty="0" smtClean="0"/>
              <a:t>Conformité</a:t>
            </a:r>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8</a:t>
            </a:fld>
            <a:endParaRPr lang="de-DE" dirty="0"/>
          </a:p>
        </p:txBody>
      </p:sp>
      <p:sp>
        <p:nvSpPr>
          <p:cNvPr id="8194" name="Rectangle 2"/>
          <p:cNvSpPr>
            <a:spLocks noGrp="1" noChangeArrowheads="1"/>
          </p:cNvSpPr>
          <p:nvPr>
            <p:ph type="title"/>
          </p:nvPr>
        </p:nvSpPr>
        <p:spPr>
          <a:xfrm>
            <a:off x="285720" y="1142984"/>
            <a:ext cx="7924800" cy="533400"/>
          </a:xfrm>
        </p:spPr>
        <p:txBody>
          <a:bodyPr/>
          <a:lstStyle/>
          <a:p>
            <a:r>
              <a:rPr lang="en-US" dirty="0" smtClean="0"/>
              <a:t>Risks and Upsides</a:t>
            </a:r>
            <a:endParaRPr lang="de-DE" dirty="0"/>
          </a:p>
        </p:txBody>
      </p:sp>
      <p:graphicFrame>
        <p:nvGraphicFramePr>
          <p:cNvPr id="7" name="Table 6"/>
          <p:cNvGraphicFramePr>
            <a:graphicFrameLocks noGrp="1"/>
          </p:cNvGraphicFramePr>
          <p:nvPr/>
        </p:nvGraphicFramePr>
        <p:xfrm>
          <a:off x="285720" y="1785926"/>
          <a:ext cx="8501121" cy="4206240"/>
        </p:xfrm>
        <a:graphic>
          <a:graphicData uri="http://schemas.openxmlformats.org/drawingml/2006/table">
            <a:tbl>
              <a:tblPr firstRow="1" bandRow="1">
                <a:tableStyleId>{5C22544A-7EE6-4342-B048-85BDC9FD1C3A}</a:tableStyleId>
              </a:tblPr>
              <a:tblGrid>
                <a:gridCol w="1643074"/>
                <a:gridCol w="4024340"/>
                <a:gridCol w="2833707"/>
              </a:tblGrid>
              <a:tr h="340084">
                <a:tc>
                  <a:txBody>
                    <a:bodyPr/>
                    <a:lstStyle/>
                    <a:p>
                      <a:r>
                        <a:rPr lang="de-DE" dirty="0" err="1" smtClean="0"/>
                        <a:t>Risk</a:t>
                      </a:r>
                      <a:endParaRPr lang="de-DE" dirty="0"/>
                    </a:p>
                  </a:txBody>
                  <a:tcPr/>
                </a:tc>
                <a:tc>
                  <a:txBody>
                    <a:bodyPr/>
                    <a:lstStyle/>
                    <a:p>
                      <a:r>
                        <a:rPr lang="de-DE" dirty="0" smtClean="0"/>
                        <a:t>Description</a:t>
                      </a:r>
                      <a:endParaRPr lang="de-DE" dirty="0"/>
                    </a:p>
                  </a:txBody>
                  <a:tcPr/>
                </a:tc>
                <a:tc>
                  <a:txBody>
                    <a:bodyPr/>
                    <a:lstStyle/>
                    <a:p>
                      <a:r>
                        <a:rPr lang="de-DE" dirty="0" err="1" smtClean="0"/>
                        <a:t>Mitigation</a:t>
                      </a:r>
                      <a:endParaRPr lang="de-DE" dirty="0"/>
                    </a:p>
                  </a:txBody>
                  <a:tcPr/>
                </a:tc>
              </a:tr>
              <a:tr h="340084">
                <a:tc>
                  <a:txBody>
                    <a:bodyPr/>
                    <a:lstStyle/>
                    <a:p>
                      <a:r>
                        <a:rPr lang="en-US" smtClean="0"/>
                        <a:t>Employment Contracts</a:t>
                      </a:r>
                      <a:endParaRPr lang="en-US" dirty="0"/>
                    </a:p>
                  </a:txBody>
                  <a:tcPr/>
                </a:tc>
                <a:tc>
                  <a:txBody>
                    <a:bodyPr/>
                    <a:lstStyle/>
                    <a:p>
                      <a:r>
                        <a:rPr lang="en-US" dirty="0" smtClean="0"/>
                        <a:t>The project pipeline is of significantly reduced value to E.ON without the commitment</a:t>
                      </a:r>
                      <a:r>
                        <a:rPr lang="en-US" baseline="0" dirty="0" smtClean="0"/>
                        <a:t> of the two current owners to deliver the political influence to deliver consented projects</a:t>
                      </a:r>
                      <a:endParaRPr lang="en-US" dirty="0"/>
                    </a:p>
                  </a:txBody>
                  <a:tcPr/>
                </a:tc>
                <a:tc>
                  <a:txBody>
                    <a:bodyPr/>
                    <a:lstStyle/>
                    <a:p>
                      <a:r>
                        <a:rPr lang="en-US" dirty="0" smtClean="0"/>
                        <a:t>Employment agreements will be negotiated with the current owners to last to Dec 2012 between signing &amp; closing</a:t>
                      </a:r>
                      <a:endParaRPr lang="en-US" dirty="0"/>
                    </a:p>
                  </a:txBody>
                  <a:tcPr/>
                </a:tc>
              </a:tr>
              <a:tr h="340084">
                <a:tc>
                  <a:txBody>
                    <a:bodyPr/>
                    <a:lstStyle/>
                    <a:p>
                      <a:r>
                        <a:rPr lang="en-US" sz="1800" b="0" kern="1200" smtClean="0">
                          <a:solidFill>
                            <a:schemeClr val="dk1"/>
                          </a:solidFill>
                          <a:latin typeface="+mn-lt"/>
                          <a:ea typeface="+mn-ea"/>
                          <a:cs typeface="+mn-cs"/>
                        </a:rPr>
                        <a:t>Revenue risks</a:t>
                      </a:r>
                      <a:endParaRPr lang="en-US" b="0" dirty="0"/>
                    </a:p>
                  </a:txBody>
                  <a:tcPr/>
                </a:tc>
                <a:tc>
                  <a:txBody>
                    <a:bodyPr/>
                    <a:lstStyle/>
                    <a:p>
                      <a:r>
                        <a:rPr lang="en-US" sz="1800" kern="1200" dirty="0" smtClean="0">
                          <a:solidFill>
                            <a:schemeClr val="dk1"/>
                          </a:solidFill>
                          <a:latin typeface="+mn-lt"/>
                          <a:ea typeface="+mn-ea"/>
                          <a:cs typeface="+mn-cs"/>
                        </a:rPr>
                        <a:t>Project projects depends on feed-in tariffs and green certificates.</a:t>
                      </a:r>
                      <a:r>
                        <a:rPr lang="en-US" sz="1800" kern="1200" baseline="0" dirty="0" smtClean="0">
                          <a:solidFill>
                            <a:schemeClr val="dk1"/>
                          </a:solidFill>
                          <a:latin typeface="+mn-lt"/>
                          <a:ea typeface="+mn-ea"/>
                          <a:cs typeface="+mn-cs"/>
                        </a:rPr>
                        <a:t> The g</a:t>
                      </a:r>
                      <a:r>
                        <a:rPr lang="en-US" sz="1800" kern="1200" dirty="0" smtClean="0">
                          <a:solidFill>
                            <a:schemeClr val="dk1"/>
                          </a:solidFill>
                          <a:latin typeface="+mn-lt"/>
                          <a:ea typeface="+mn-ea"/>
                          <a:cs typeface="+mn-cs"/>
                        </a:rPr>
                        <a:t>reen certificates  are variable price &amp; tariffs may change after 2012</a:t>
                      </a:r>
                      <a:endParaRPr lang="en-US" dirty="0"/>
                    </a:p>
                  </a:txBody>
                  <a:tcPr/>
                </a:tc>
                <a:tc>
                  <a:txBody>
                    <a:bodyPr/>
                    <a:lstStyle/>
                    <a:p>
                      <a:r>
                        <a:rPr lang="en-US" sz="1800" kern="1200" dirty="0" smtClean="0">
                          <a:solidFill>
                            <a:schemeClr val="dk1"/>
                          </a:solidFill>
                          <a:latin typeface="+mn-lt"/>
                          <a:ea typeface="+mn-ea"/>
                          <a:cs typeface="+mn-cs"/>
                        </a:rPr>
                        <a:t>Low risk, green certificate only has current value of € 1/</a:t>
                      </a:r>
                      <a:r>
                        <a:rPr lang="en-US" sz="1800" kern="1200" dirty="0" err="1" smtClean="0">
                          <a:solidFill>
                            <a:schemeClr val="dk1"/>
                          </a:solidFill>
                          <a:latin typeface="+mn-lt"/>
                          <a:ea typeface="+mn-ea"/>
                          <a:cs typeface="+mn-cs"/>
                        </a:rPr>
                        <a:t>MWh</a:t>
                      </a:r>
                      <a:r>
                        <a:rPr lang="en-US" sz="1800" kern="1200" dirty="0" smtClean="0">
                          <a:solidFill>
                            <a:schemeClr val="dk1"/>
                          </a:solidFill>
                          <a:latin typeface="+mn-lt"/>
                          <a:ea typeface="+mn-ea"/>
                          <a:cs typeface="+mn-cs"/>
                        </a:rPr>
                        <a:t>. Also no earn out due after 2012  </a:t>
                      </a:r>
                      <a:endParaRPr lang="en-US" dirty="0"/>
                    </a:p>
                  </a:txBody>
                  <a:tcPr/>
                </a:tc>
              </a:tr>
              <a:tr h="340084">
                <a:tc>
                  <a:txBody>
                    <a:bodyPr/>
                    <a:lstStyle/>
                    <a:p>
                      <a:r>
                        <a:rPr lang="en-US" sz="1800" b="0" kern="1200" smtClean="0">
                          <a:solidFill>
                            <a:schemeClr val="dk1"/>
                          </a:solidFill>
                          <a:latin typeface="+mn-lt"/>
                          <a:ea typeface="+mn-ea"/>
                          <a:cs typeface="+mn-cs"/>
                        </a:rPr>
                        <a:t>Project risks</a:t>
                      </a:r>
                      <a:endParaRPr lang="en-US" b="0" dirty="0"/>
                    </a:p>
                  </a:txBody>
                  <a:tcPr/>
                </a:tc>
                <a:tc>
                  <a:txBody>
                    <a:bodyPr/>
                    <a:lstStyle/>
                    <a:p>
                      <a:r>
                        <a:rPr lang="en-US" sz="1800" kern="1200" smtClean="0">
                          <a:solidFill>
                            <a:schemeClr val="dk1"/>
                          </a:solidFill>
                          <a:latin typeface="+mn-lt"/>
                          <a:ea typeface="+mn-ea"/>
                          <a:cs typeface="+mn-cs"/>
                        </a:rPr>
                        <a:t>The success of gaining consents  depends on a number of issues over which E.ON has limited control</a:t>
                      </a:r>
                      <a:endParaRPr lang="en-US" dirty="0"/>
                    </a:p>
                  </a:txBody>
                  <a:tcPr/>
                </a:tc>
                <a:tc>
                  <a:txBody>
                    <a:bodyPr/>
                    <a:lstStyle/>
                    <a:p>
                      <a:r>
                        <a:rPr lang="en-US" dirty="0" smtClean="0"/>
                        <a:t>Low </a:t>
                      </a:r>
                      <a:r>
                        <a:rPr lang="en-US" noProof="0" dirty="0" smtClean="0"/>
                        <a:t>risk</a:t>
                      </a:r>
                      <a:r>
                        <a:rPr lang="en-US" dirty="0" smtClean="0"/>
                        <a:t> as earn out only paid on projects that gain consent &amp; E.ON chooses to build</a:t>
                      </a:r>
                      <a:endParaRPr lang="en-US"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DB232B20-F973-4511-A6EF-F3B14D9FC287}" type="slidenum">
              <a:rPr lang="de-DE" smtClean="0"/>
              <a:pPr/>
              <a:t>9</a:t>
            </a:fld>
            <a:endParaRPr lang="de-DE" dirty="0"/>
          </a:p>
        </p:txBody>
      </p:sp>
      <p:sp>
        <p:nvSpPr>
          <p:cNvPr id="8194" name="Rectangle 2"/>
          <p:cNvSpPr>
            <a:spLocks noGrp="1" noChangeArrowheads="1"/>
          </p:cNvSpPr>
          <p:nvPr>
            <p:ph type="title"/>
          </p:nvPr>
        </p:nvSpPr>
        <p:spPr>
          <a:xfrm>
            <a:off x="285720" y="1143000"/>
            <a:ext cx="7924800" cy="533400"/>
          </a:xfrm>
        </p:spPr>
        <p:txBody>
          <a:bodyPr/>
          <a:lstStyle/>
          <a:p>
            <a:r>
              <a:rPr lang="en-US" dirty="0" smtClean="0"/>
              <a:t>Risks and Upsides</a:t>
            </a:r>
            <a:endParaRPr lang="de-DE" dirty="0"/>
          </a:p>
        </p:txBody>
      </p:sp>
      <p:sp>
        <p:nvSpPr>
          <p:cNvPr id="5" name="Fußzeilenplatzhalter 4"/>
          <p:cNvSpPr>
            <a:spLocks noGrp="1"/>
          </p:cNvSpPr>
          <p:nvPr>
            <p:ph type="ftr" sz="quarter" idx="11"/>
          </p:nvPr>
        </p:nvSpPr>
        <p:spPr/>
        <p:txBody>
          <a:bodyPr/>
          <a:lstStyle/>
          <a:p>
            <a:r>
              <a:rPr lang="de-DE" dirty="0" smtClean="0"/>
              <a:t>      </a:t>
            </a:r>
            <a:endParaRPr lang="de-DE" dirty="0"/>
          </a:p>
        </p:txBody>
      </p:sp>
      <p:graphicFrame>
        <p:nvGraphicFramePr>
          <p:cNvPr id="7" name="Table 6"/>
          <p:cNvGraphicFramePr>
            <a:graphicFrameLocks noGrp="1"/>
          </p:cNvGraphicFramePr>
          <p:nvPr/>
        </p:nvGraphicFramePr>
        <p:xfrm>
          <a:off x="285720" y="1785926"/>
          <a:ext cx="8501121" cy="4937760"/>
        </p:xfrm>
        <a:graphic>
          <a:graphicData uri="http://schemas.openxmlformats.org/drawingml/2006/table">
            <a:tbl>
              <a:tblPr firstRow="1" bandRow="1">
                <a:tableStyleId>{5C22544A-7EE6-4342-B048-85BDC9FD1C3A}</a:tableStyleId>
              </a:tblPr>
              <a:tblGrid>
                <a:gridCol w="1643074"/>
                <a:gridCol w="3429024"/>
                <a:gridCol w="3429023"/>
              </a:tblGrid>
              <a:tr h="340084">
                <a:tc>
                  <a:txBody>
                    <a:bodyPr/>
                    <a:lstStyle/>
                    <a:p>
                      <a:r>
                        <a:rPr lang="de-DE" dirty="0" err="1" smtClean="0"/>
                        <a:t>Risk</a:t>
                      </a:r>
                      <a:endParaRPr lang="de-DE" dirty="0"/>
                    </a:p>
                  </a:txBody>
                  <a:tcPr/>
                </a:tc>
                <a:tc>
                  <a:txBody>
                    <a:bodyPr/>
                    <a:lstStyle/>
                    <a:p>
                      <a:r>
                        <a:rPr lang="de-DE" dirty="0" smtClean="0"/>
                        <a:t>Description</a:t>
                      </a:r>
                      <a:endParaRPr lang="de-DE" dirty="0"/>
                    </a:p>
                  </a:txBody>
                  <a:tcPr/>
                </a:tc>
                <a:tc>
                  <a:txBody>
                    <a:bodyPr/>
                    <a:lstStyle/>
                    <a:p>
                      <a:r>
                        <a:rPr lang="de-DE" dirty="0" err="1" smtClean="0"/>
                        <a:t>Mitigation</a:t>
                      </a:r>
                      <a:endParaRPr lang="de-DE" dirty="0"/>
                    </a:p>
                  </a:txBody>
                  <a:tcPr/>
                </a:tc>
              </a:tr>
              <a:tr h="340084">
                <a:tc>
                  <a:txBody>
                    <a:bodyPr/>
                    <a:lstStyle/>
                    <a:p>
                      <a:r>
                        <a:rPr lang="en-US" sz="1800" b="0" kern="1200" dirty="0" smtClean="0">
                          <a:solidFill>
                            <a:schemeClr val="dk1"/>
                          </a:solidFill>
                          <a:latin typeface="+mn-lt"/>
                          <a:ea typeface="+mn-ea"/>
                          <a:cs typeface="+mn-cs"/>
                        </a:rPr>
                        <a:t>Tax Risks</a:t>
                      </a:r>
                      <a:endParaRPr lang="de-DE" b="0" dirty="0"/>
                    </a:p>
                  </a:txBody>
                  <a:tcPr/>
                </a:tc>
                <a:tc>
                  <a:txBody>
                    <a:bodyPr/>
                    <a:lstStyle/>
                    <a:p>
                      <a:r>
                        <a:rPr lang="en-US" sz="1800" kern="1200" dirty="0" smtClean="0">
                          <a:solidFill>
                            <a:schemeClr val="dk1"/>
                          </a:solidFill>
                          <a:latin typeface="+mn-lt"/>
                          <a:ea typeface="+mn-ea"/>
                          <a:cs typeface="+mn-cs"/>
                        </a:rPr>
                        <a:t>There is a risk that </a:t>
                      </a:r>
                      <a:r>
                        <a:rPr lang="en-US" sz="1800" kern="1200" dirty="0" err="1" smtClean="0">
                          <a:solidFill>
                            <a:schemeClr val="dk1"/>
                          </a:solidFill>
                          <a:latin typeface="+mn-lt"/>
                          <a:ea typeface="+mn-ea"/>
                          <a:cs typeface="+mn-cs"/>
                        </a:rPr>
                        <a:t>Zidane</a:t>
                      </a:r>
                      <a:r>
                        <a:rPr lang="en-US" sz="1800" kern="1200" dirty="0" smtClean="0">
                          <a:solidFill>
                            <a:schemeClr val="dk1"/>
                          </a:solidFill>
                          <a:latin typeface="+mn-lt"/>
                          <a:ea typeface="+mn-ea"/>
                          <a:cs typeface="+mn-cs"/>
                        </a:rPr>
                        <a:t> could be classified as a “real-estate” company, in which case registration duty would increase by up to €1.2m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In the course of the acquisition several corporate restructuring have been undertaken. These could raise questions by authorities e.g.. in relation to the tax impact of these actions.</a:t>
                      </a:r>
                      <a:endParaRPr lang="de-DE" dirty="0"/>
                    </a:p>
                  </a:txBody>
                  <a:tcPr/>
                </a:tc>
                <a:tc>
                  <a:txBody>
                    <a:bodyPr/>
                    <a:lstStyle/>
                    <a:p>
                      <a:pPr lvl="0"/>
                      <a:r>
                        <a:rPr lang="en-US" sz="1800" kern="1200" dirty="0" smtClean="0">
                          <a:solidFill>
                            <a:schemeClr val="dk1"/>
                          </a:solidFill>
                          <a:latin typeface="+mn-lt"/>
                          <a:ea typeface="+mn-ea"/>
                          <a:cs typeface="+mn-cs"/>
                        </a:rPr>
                        <a:t>An exercise has been undertaken with </a:t>
                      </a:r>
                      <a:r>
                        <a:rPr lang="en-US" sz="1800" kern="1200" dirty="0" err="1" smtClean="0">
                          <a:solidFill>
                            <a:schemeClr val="dk1"/>
                          </a:solidFill>
                          <a:latin typeface="+mn-lt"/>
                          <a:ea typeface="+mn-ea"/>
                          <a:cs typeface="+mn-cs"/>
                        </a:rPr>
                        <a:t>Zidane</a:t>
                      </a:r>
                      <a:r>
                        <a:rPr lang="en-US" sz="1800" kern="1200" dirty="0" smtClean="0">
                          <a:solidFill>
                            <a:schemeClr val="dk1"/>
                          </a:solidFill>
                          <a:latin typeface="+mn-lt"/>
                          <a:ea typeface="+mn-ea"/>
                          <a:cs typeface="+mn-cs"/>
                        </a:rPr>
                        <a:t> to document the assets of the company to highlight that the criteria for real estate company is not met. </a:t>
                      </a:r>
                      <a:endParaRPr lang="de-DE" sz="1800" kern="1200" dirty="0" smtClean="0">
                        <a:solidFill>
                          <a:schemeClr val="dk1"/>
                        </a:solidFill>
                        <a:latin typeface="+mn-lt"/>
                        <a:ea typeface="+mn-ea"/>
                        <a:cs typeface="+mn-cs"/>
                      </a:endParaRPr>
                    </a:p>
                    <a:p>
                      <a:pPr lvl="0"/>
                      <a:r>
                        <a:rPr lang="en-US" sz="1800" kern="1200" dirty="0" smtClean="0">
                          <a:solidFill>
                            <a:schemeClr val="dk1"/>
                          </a:solidFill>
                          <a:latin typeface="+mn-lt"/>
                          <a:ea typeface="+mn-ea"/>
                          <a:cs typeface="+mn-cs"/>
                        </a:rPr>
                        <a:t>The SPA allocates the financial exposure of this risk equally between both Parties</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 </a:t>
                      </a:r>
                      <a:endParaRPr lang="de-DE" sz="1800" kern="1200" dirty="0" smtClean="0">
                        <a:solidFill>
                          <a:schemeClr val="dk1"/>
                        </a:solidFill>
                        <a:latin typeface="+mn-lt"/>
                        <a:ea typeface="+mn-ea"/>
                        <a:cs typeface="+mn-cs"/>
                      </a:endParaRPr>
                    </a:p>
                    <a:p>
                      <a:r>
                        <a:rPr lang="en-US" sz="1800" kern="1200" dirty="0" smtClean="0">
                          <a:solidFill>
                            <a:schemeClr val="dk1"/>
                          </a:solidFill>
                          <a:latin typeface="+mn-lt"/>
                          <a:ea typeface="+mn-ea"/>
                          <a:cs typeface="+mn-cs"/>
                        </a:rPr>
                        <a:t>This risk has been partially mitigated by warranties covering past actions, </a:t>
                      </a:r>
                      <a:endParaRPr lang="de-DE" dirty="0"/>
                    </a:p>
                  </a:txBody>
                  <a:tcPr/>
                </a:tc>
              </a:tr>
              <a:tr h="340084">
                <a:tc>
                  <a:txBody>
                    <a:bodyPr/>
                    <a:lstStyle/>
                    <a:p>
                      <a:endParaRPr lang="de-DE" b="0" dirty="0"/>
                    </a:p>
                  </a:txBody>
                  <a:tcPr/>
                </a:tc>
                <a:tc>
                  <a:txBody>
                    <a:bodyPr/>
                    <a:lstStyle/>
                    <a:p>
                      <a:endParaRPr lang="de-DE" dirty="0"/>
                    </a:p>
                  </a:txBody>
                  <a:tcPr/>
                </a:tc>
                <a:tc>
                  <a:txBody>
                    <a:bodyPr/>
                    <a:lstStyle/>
                    <a:p>
                      <a:endParaRPr lang="de-DE" dirty="0"/>
                    </a:p>
                  </a:txBody>
                  <a:tcPr/>
                </a:tc>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ERSION" val="5.0"/>
  <p:tag name="BASIS" val="EONVorlage"/>
  <p:tag name="BU" val="EON_CR_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JVclOGCVoU.EiBnIG58M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iGPljYiHHkG_YQmoRyPwv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Y7g.rO5wEEWIJ6iM8wSC3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9_T1k5sB8k2XXJYK9_XBg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b4cGNt7r6E.IrYGZIPWkw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bxkA4vcaU.FzuguiHdPJ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eQ_E.b8__EqrtH9TYHd1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VkSHcBs5EeYSDp08IvA5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uStbeLWybkawVGInT9ODJ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G7iENlhsUWZhJkpGRzg3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kg3FhsswPk.4B9jKCFLW3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NFIVxjWyXUiX_Z21EGQr8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Foa9syd0o0qitIL_sYEd0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BVeEmqcQUidRqeG7MXc.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WyAziJr.mEys4s6aeG2Qx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S7svUyI9s0OC_d85UQ6dG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BKRwCtQF30WzwaO2M57R1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BKRwCtQF30WzwaO2M57R1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LHo6fUgiVkylgcgyiEv0X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Fjb_6pgH_EWVVraust6B5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z7zg2tHDFk2VDnncuSemv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z2XNS5Fh8UWnjcXPreeDG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jb_6pgH_EWVVraust6B5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8AZyF8NEckOsm19LCIF7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eTGOQMVUkuIVzAto7DxR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BXDDG2wWVE6B5x9oWhScy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TzDoKsNQi0CGIwBSVNksP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meWWAz_6UkaH78I6mNP1N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SJsZiRsJ_0KGOWzrY7ftA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M3bCD3cKrU22QegZrpf_jg"/>
</p:tagLst>
</file>

<file path=ppt/theme/theme1.xml><?xml version="1.0" encoding="utf-8"?>
<a:theme xmlns:a="http://schemas.openxmlformats.org/drawingml/2006/main" name="EON_Climate_Renewables">
  <a:themeElements>
    <a:clrScheme name="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fontScheme name="EONVorlage">
      <a:majorFont>
        <a:latin typeface="Polo"/>
        <a:ea typeface=""/>
        <a:cs typeface=""/>
      </a:majorFont>
      <a:minorFont>
        <a:latin typeface="Polo"/>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Polo" pitchFamily="2" charset="0"/>
          </a:defRPr>
        </a:defPPr>
      </a:lstStyle>
    </a:lnDef>
  </a:objectDefaults>
  <a:extraClrSchemeLst>
    <a:extraClrScheme>
      <a:clrScheme name="EONVorlage 1">
        <a:dk1>
          <a:srgbClr val="000000"/>
        </a:dk1>
        <a:lt1>
          <a:srgbClr val="FFFFFF"/>
        </a:lt1>
        <a:dk2>
          <a:srgbClr val="F5493B"/>
        </a:dk2>
        <a:lt2>
          <a:srgbClr val="D20026"/>
        </a:lt2>
        <a:accent1>
          <a:srgbClr val="7F0026"/>
        </a:accent1>
        <a:accent2>
          <a:srgbClr val="FF8F6E"/>
        </a:accent2>
        <a:accent3>
          <a:srgbClr val="FFFFFF"/>
        </a:accent3>
        <a:accent4>
          <a:srgbClr val="000000"/>
        </a:accent4>
        <a:accent5>
          <a:srgbClr val="C0AAAC"/>
        </a:accent5>
        <a:accent6>
          <a:srgbClr val="E78163"/>
        </a:accent6>
        <a:hlink>
          <a:srgbClr val="AD0026"/>
        </a:hlink>
        <a:folHlink>
          <a:srgbClr val="F76B60"/>
        </a:folHlink>
      </a:clrScheme>
      <a:clrMap bg1="lt1" tx1="dk1" bg2="lt2" tx2="dk2" accent1="accent1" accent2="accent2" accent3="accent3" accent4="accent4" accent5="accent5" accent6="accent6" hlink="hlink" folHlink="folHlink"/>
    </a:extraClrScheme>
    <a:extraClrScheme>
      <a:clrScheme name="EONVorlage 2">
        <a:dk1>
          <a:srgbClr val="000000"/>
        </a:dk1>
        <a:lt1>
          <a:srgbClr val="FFFFFF"/>
        </a:lt1>
        <a:dk2>
          <a:srgbClr val="969696"/>
        </a:dk2>
        <a:lt2>
          <a:srgbClr val="787878"/>
        </a:lt2>
        <a:accent1>
          <a:srgbClr val="464646"/>
        </a:accent1>
        <a:accent2>
          <a:srgbClr val="D2D2D2"/>
        </a:accent2>
        <a:accent3>
          <a:srgbClr val="FFFFFF"/>
        </a:accent3>
        <a:accent4>
          <a:srgbClr val="000000"/>
        </a:accent4>
        <a:accent5>
          <a:srgbClr val="B0B0B0"/>
        </a:accent5>
        <a:accent6>
          <a:srgbClr val="BEBEBE"/>
        </a:accent6>
        <a:hlink>
          <a:srgbClr val="5A5A5A"/>
        </a:hlink>
        <a:folHlink>
          <a:srgbClr val="B4B4B4"/>
        </a:folHlink>
      </a:clrScheme>
      <a:clrMap bg1="lt1" tx1="dk1" bg2="lt2" tx2="dk2" accent1="accent1" accent2="accent2" accent3="accent3" accent4="accent4" accent5="accent5" accent6="accent6" hlink="hlink" folHlink="folHlink"/>
    </a:extraClrScheme>
    <a:extraClrScheme>
      <a:clrScheme name="EONVorlage 3">
        <a:dk1>
          <a:srgbClr val="000000"/>
        </a:dk1>
        <a:lt1>
          <a:srgbClr val="FFFFFF"/>
        </a:lt1>
        <a:dk2>
          <a:srgbClr val="464646"/>
        </a:dk2>
        <a:lt2>
          <a:srgbClr val="F5493B"/>
        </a:lt2>
        <a:accent1>
          <a:srgbClr val="7F0026"/>
        </a:accent1>
        <a:accent2>
          <a:srgbClr val="B4B4B4"/>
        </a:accent2>
        <a:accent3>
          <a:srgbClr val="FFFFFF"/>
        </a:accent3>
        <a:accent4>
          <a:srgbClr val="000000"/>
        </a:accent4>
        <a:accent5>
          <a:srgbClr val="C0AAAC"/>
        </a:accent5>
        <a:accent6>
          <a:srgbClr val="A3A3A3"/>
        </a:accent6>
        <a:hlink>
          <a:srgbClr val="D20026"/>
        </a:hlink>
        <a:folHlink>
          <a:srgbClr val="787878"/>
        </a:folHlink>
      </a:clrScheme>
      <a:clrMap bg1="lt1" tx1="dk1" bg2="lt2" tx2="dk2" accent1="accent1" accent2="accent2" accent3="accent3" accent4="accent4" accent5="accent5" accent6="accent6" hlink="hlink" folHlink="folHlink"/>
    </a:extraClrScheme>
    <a:extraClrScheme>
      <a:clrScheme name="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clrMap bg1="lt1" tx1="dk1" bg2="lt2" tx2="dk2" accent1="accent1" accent2="accent2" accent3="accent3" accent4="accent4" accent5="accent5" accent6="accent6" hlink="hlink" folHlink="folHlink"/>
    </a:extraClrScheme>
    <a:extraClrScheme>
      <a:clrScheme name="EONVorlage 5">
        <a:dk1>
          <a:srgbClr val="000000"/>
        </a:dk1>
        <a:lt1>
          <a:srgbClr val="FFFFFF"/>
        </a:lt1>
        <a:dk2>
          <a:srgbClr val="969696"/>
        </a:dk2>
        <a:lt2>
          <a:srgbClr val="969696"/>
        </a:lt2>
        <a:accent1>
          <a:srgbClr val="969696"/>
        </a:accent1>
        <a:accent2>
          <a:srgbClr val="969696"/>
        </a:accent2>
        <a:accent3>
          <a:srgbClr val="FFFFFF"/>
        </a:accent3>
        <a:accent4>
          <a:srgbClr val="000000"/>
        </a:accent4>
        <a:accent5>
          <a:srgbClr val="C9C9C9"/>
        </a:accent5>
        <a:accent6>
          <a:srgbClr val="878787"/>
        </a:accent6>
        <a:hlink>
          <a:srgbClr val="969696"/>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EON_Climate_Renewables</Template>
  <TotalTime>0</TotalTime>
  <Words>1347</Words>
  <Application>Microsoft Office PowerPoint</Application>
  <PresentationFormat>On-screen Show (4:3)</PresentationFormat>
  <Paragraphs>158</Paragraphs>
  <Slides>10</Slides>
  <Notes>1</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10</vt:i4>
      </vt:variant>
    </vt:vector>
  </HeadingPairs>
  <TitlesOfParts>
    <vt:vector size="11" baseType="lpstr">
      <vt:lpstr>EON_Climate_Renewables</vt:lpstr>
      <vt:lpstr>Recomendation</vt:lpstr>
      <vt:lpstr>Background</vt:lpstr>
      <vt:lpstr>Acquisition Structure</vt:lpstr>
      <vt:lpstr>Acquired Assets</vt:lpstr>
      <vt:lpstr>Payment Structure</vt:lpstr>
      <vt:lpstr>Brigadel</vt:lpstr>
      <vt:lpstr>Earn-out</vt:lpstr>
      <vt:lpstr>Risks and Upsides</vt:lpstr>
      <vt:lpstr>Risks and Upsides</vt:lpstr>
      <vt:lpstr>Note on Approval Process</vt:lpstr>
    </vt:vector>
  </TitlesOfParts>
  <Company>E.ON IS GmbH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Lars Böhnisch</dc:creator>
  <dc:description>Version 5.0 ; 29.07.2008</dc:description>
  <cp:lastModifiedBy>Tim Forrest</cp:lastModifiedBy>
  <cp:revision>212</cp:revision>
  <dcterms:created xsi:type="dcterms:W3CDTF">2009-03-05T13:19:07Z</dcterms:created>
  <dcterms:modified xsi:type="dcterms:W3CDTF">2009-06-06T18:03:27Z</dcterms:modified>
</cp:coreProperties>
</file>