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294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Classeur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title>
      <c:tx>
        <c:rich>
          <a:bodyPr/>
          <a:lstStyle/>
          <a:p>
            <a:pPr>
              <a:defRPr sz="1125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fr-FR"/>
              <a:t>Volume Futures France au 31/03/09</a:t>
            </a:r>
          </a:p>
        </c:rich>
      </c:tx>
      <c:layout>
        <c:manualLayout>
          <c:xMode val="edge"/>
          <c:yMode val="edge"/>
          <c:x val="0.24782152230971119"/>
          <c:y val="3.5587176602924653E-2"/>
        </c:manualLayout>
      </c:layout>
      <c:spPr>
        <a:solidFill>
          <a:srgbClr val="FFC000"/>
        </a:solidFill>
        <a:ln w="25400">
          <a:noFill/>
        </a:ln>
      </c:spPr>
    </c:title>
    <c:plotArea>
      <c:layout>
        <c:manualLayout>
          <c:layoutTarget val="inner"/>
          <c:xMode val="edge"/>
          <c:yMode val="edge"/>
          <c:x val="0.14529938785287799"/>
          <c:y val="0.15902964959568741"/>
          <c:w val="0.83248002216884065"/>
          <c:h val="0.66576819407008125"/>
        </c:manualLayout>
      </c:layout>
      <c:barChart>
        <c:barDir val="col"/>
        <c:grouping val="clustered"/>
        <c:ser>
          <c:idx val="0"/>
          <c:order val="0"/>
          <c:tx>
            <c:strRef>
              <c:f>Feuil1!$B$26</c:f>
              <c:strCache>
                <c:ptCount val="1"/>
                <c:pt idx="0">
                  <c:v>Réalisé 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 w="12700">
              <a:solidFill>
                <a:srgbClr val="000000"/>
              </a:solidFill>
              <a:prstDash val="solid"/>
            </a:ln>
          </c:spPr>
          <c:val>
            <c:numRef>
              <c:f>Feuil1!$C$26:$E$26</c:f>
              <c:numCache>
                <c:formatCode>#,##0;[Red]#,##0</c:formatCode>
                <c:ptCount val="3"/>
                <c:pt idx="0">
                  <c:v>12321.772000000001</c:v>
                </c:pt>
                <c:pt idx="1">
                  <c:v>14962.484</c:v>
                </c:pt>
                <c:pt idx="2">
                  <c:v>8096.7960000000003</c:v>
                </c:pt>
              </c:numCache>
            </c:numRef>
          </c:val>
        </c:ser>
        <c:ser>
          <c:idx val="1"/>
          <c:order val="1"/>
          <c:tx>
            <c:strRef>
              <c:f>Feuil1!$B$28</c:f>
              <c:strCache>
                <c:ptCount val="1"/>
                <c:pt idx="0">
                  <c:v>Budget</c:v>
                </c:pt>
              </c:strCache>
            </c:strRef>
          </c:tx>
          <c:spPr>
            <a:solidFill>
              <a:srgbClr val="FFC000"/>
            </a:solidFill>
            <a:ln w="12700">
              <a:solidFill>
                <a:srgbClr val="000000"/>
              </a:solidFill>
              <a:prstDash val="solid"/>
            </a:ln>
          </c:spPr>
          <c:val>
            <c:numRef>
              <c:f>Feuil1!$C$28:$E$28</c:f>
              <c:numCache>
                <c:formatCode>#,##0;[Red]#,##0</c:formatCode>
                <c:ptCount val="3"/>
                <c:pt idx="0">
                  <c:v>9666.357708333333</c:v>
                </c:pt>
                <c:pt idx="1">
                  <c:v>9666.357708333333</c:v>
                </c:pt>
                <c:pt idx="2">
                  <c:v>9666.357708333333</c:v>
                </c:pt>
              </c:numCache>
            </c:numRef>
          </c:val>
        </c:ser>
        <c:axId val="56001664"/>
        <c:axId val="70784512"/>
      </c:barChart>
      <c:catAx>
        <c:axId val="5600166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950" b="1" i="0" u="none" strike="noStrike" baseline="0">
                    <a:solidFill>
                      <a:srgbClr val="00008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fr-FR"/>
                  <a:t>Mois</a:t>
                </a:r>
              </a:p>
            </c:rich>
          </c:tx>
          <c:layout>
            <c:manualLayout>
              <c:xMode val="edge"/>
              <c:yMode val="edge"/>
              <c:x val="7.4586402506138433E-2"/>
              <c:y val="0.85930446194225663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70784512"/>
        <c:crosses val="autoZero"/>
        <c:auto val="1"/>
        <c:lblAlgn val="ctr"/>
        <c:lblOffset val="100"/>
        <c:tickLblSkip val="1"/>
        <c:tickMarkSkip val="1"/>
      </c:catAx>
      <c:valAx>
        <c:axId val="70784512"/>
        <c:scaling>
          <c:orientation val="minMax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0" vert="horz"/>
              <a:lstStyle/>
              <a:p>
                <a:pPr algn="ctr">
                  <a:defRPr sz="950" b="1" i="0" u="none" strike="noStrike" baseline="0">
                    <a:solidFill>
                      <a:srgbClr val="00008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fr-FR"/>
                  <a:t>Volume GWh
</a:t>
                </a:r>
              </a:p>
            </c:rich>
          </c:tx>
          <c:layout>
            <c:manualLayout>
              <c:xMode val="edge"/>
              <c:yMode val="edge"/>
              <c:x val="1.1965842979305011E-2"/>
              <c:y val="1.6172478440194989E-2"/>
            </c:manualLayout>
          </c:layout>
          <c:spPr>
            <a:noFill/>
            <a:ln w="25400">
              <a:noFill/>
            </a:ln>
          </c:spPr>
        </c:title>
        <c:numFmt formatCode="#,##0;[Red]#,##0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56001664"/>
        <c:crosses val="autoZero"/>
        <c:crossBetween val="between"/>
      </c:valAx>
      <c:spPr>
        <a:gradFill rotWithShape="0">
          <a:gsLst>
            <a:gs pos="0">
              <a:srgbClr val="C0C0C0"/>
            </a:gs>
            <a:gs pos="100000">
              <a:srgbClr val="FFFFFF"/>
            </a:gs>
          </a:gsLst>
          <a:lin ang="5400000" scaled="1"/>
        </a:gradFill>
        <a:ln w="12700">
          <a:solidFill>
            <a:srgbClr val="00000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33683176699686757"/>
          <c:y val="0.92672440944881906"/>
          <c:w val="0.33665759521995287"/>
          <c:h val="6.4056992875890548E-2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65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fr-FR"/>
        </a:p>
      </c:txPr>
    </c:legend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9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r-FR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121B5-32F8-4EEB-B42F-D4A607ABBE2E}" type="datetimeFigureOut">
              <a:rPr lang="fr-FR" smtClean="0"/>
              <a:pPr/>
              <a:t>30/06/2009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A04DE-D24C-4DD7-807F-E1E168C97D1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121B5-32F8-4EEB-B42F-D4A607ABBE2E}" type="datetimeFigureOut">
              <a:rPr lang="fr-FR" smtClean="0"/>
              <a:pPr/>
              <a:t>30/06/2009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A04DE-D24C-4DD7-807F-E1E168C97D1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121B5-32F8-4EEB-B42F-D4A607ABBE2E}" type="datetimeFigureOut">
              <a:rPr lang="fr-FR" smtClean="0"/>
              <a:pPr/>
              <a:t>30/06/2009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A04DE-D24C-4DD7-807F-E1E168C97D1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121B5-32F8-4EEB-B42F-D4A607ABBE2E}" type="datetimeFigureOut">
              <a:rPr lang="fr-FR" smtClean="0"/>
              <a:pPr/>
              <a:t>30/06/2009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A04DE-D24C-4DD7-807F-E1E168C97D1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121B5-32F8-4EEB-B42F-D4A607ABBE2E}" type="datetimeFigureOut">
              <a:rPr lang="fr-FR" smtClean="0"/>
              <a:pPr/>
              <a:t>30/06/2009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A04DE-D24C-4DD7-807F-E1E168C97D1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121B5-32F8-4EEB-B42F-D4A607ABBE2E}" type="datetimeFigureOut">
              <a:rPr lang="fr-FR" smtClean="0"/>
              <a:pPr/>
              <a:t>30/06/2009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A04DE-D24C-4DD7-807F-E1E168C97D1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121B5-32F8-4EEB-B42F-D4A607ABBE2E}" type="datetimeFigureOut">
              <a:rPr lang="fr-FR" smtClean="0"/>
              <a:pPr/>
              <a:t>30/06/2009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A04DE-D24C-4DD7-807F-E1E168C97D1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121B5-32F8-4EEB-B42F-D4A607ABBE2E}" type="datetimeFigureOut">
              <a:rPr lang="fr-FR" smtClean="0"/>
              <a:pPr/>
              <a:t>30/06/2009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A04DE-D24C-4DD7-807F-E1E168C97D1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121B5-32F8-4EEB-B42F-D4A607ABBE2E}" type="datetimeFigureOut">
              <a:rPr lang="fr-FR" smtClean="0"/>
              <a:pPr/>
              <a:t>30/06/2009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A04DE-D24C-4DD7-807F-E1E168C97D1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121B5-32F8-4EEB-B42F-D4A607ABBE2E}" type="datetimeFigureOut">
              <a:rPr lang="fr-FR" smtClean="0"/>
              <a:pPr/>
              <a:t>30/06/2009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A04DE-D24C-4DD7-807F-E1E168C97D1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121B5-32F8-4EEB-B42F-D4A607ABBE2E}" type="datetimeFigureOut">
              <a:rPr lang="fr-FR" smtClean="0"/>
              <a:pPr/>
              <a:t>30/06/2009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A04DE-D24C-4DD7-807F-E1E168C97D1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121B5-32F8-4EEB-B42F-D4A607ABBE2E}" type="datetimeFigureOut">
              <a:rPr lang="fr-FR" smtClean="0"/>
              <a:pPr/>
              <a:t>30/06/2009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A04DE-D24C-4DD7-807F-E1E168C97D1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0394" y="1204922"/>
            <a:ext cx="8606448" cy="551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142844" y="285728"/>
            <a:ext cx="8229600" cy="500066"/>
          </a:xfrm>
        </p:spPr>
        <p:txBody>
          <a:bodyPr>
            <a:normAutofit fontScale="90000"/>
          </a:bodyPr>
          <a:lstStyle/>
          <a:p>
            <a:pPr algn="l"/>
            <a:r>
              <a:rPr lang="fr-FR" dirty="0" err="1" smtClean="0"/>
              <a:t>Reporting</a:t>
            </a:r>
            <a:r>
              <a:rPr lang="fr-FR" dirty="0" smtClean="0"/>
              <a:t> trimestriel au 30/03/09 </a:t>
            </a:r>
            <a:br>
              <a:rPr lang="fr-FR" dirty="0" smtClean="0"/>
            </a:br>
            <a:r>
              <a:rPr lang="fr-FR" dirty="0" err="1" smtClean="0"/>
              <a:t>Powernext</a:t>
            </a:r>
            <a:r>
              <a:rPr lang="fr-FR" dirty="0" smtClean="0"/>
              <a:t> SA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142844" y="285728"/>
            <a:ext cx="8229600" cy="500066"/>
          </a:xfrm>
        </p:spPr>
        <p:txBody>
          <a:bodyPr>
            <a:normAutofit fontScale="90000"/>
          </a:bodyPr>
          <a:lstStyle/>
          <a:p>
            <a:pPr algn="l"/>
            <a:r>
              <a:rPr lang="fr-FR" dirty="0" err="1" smtClean="0"/>
              <a:t>Reporting</a:t>
            </a:r>
            <a:r>
              <a:rPr lang="fr-FR" dirty="0" smtClean="0"/>
              <a:t> trimestriel au 30/03/09 </a:t>
            </a:r>
            <a:br>
              <a:rPr lang="fr-FR" dirty="0" smtClean="0"/>
            </a:br>
            <a:r>
              <a:rPr lang="fr-FR" dirty="0" smtClean="0"/>
              <a:t>EPEX SPOT SE</a:t>
            </a:r>
            <a:endParaRPr lang="fr-FR" dirty="0"/>
          </a:p>
        </p:txBody>
      </p:sp>
      <p:pic>
        <p:nvPicPr>
          <p:cNvPr id="5" name="Image 4" descr="epe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7" y="1100160"/>
            <a:ext cx="8201025" cy="55435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142844" y="285728"/>
            <a:ext cx="8229600" cy="500066"/>
          </a:xfrm>
        </p:spPr>
        <p:txBody>
          <a:bodyPr>
            <a:normAutofit fontScale="90000"/>
          </a:bodyPr>
          <a:lstStyle/>
          <a:p>
            <a:pPr algn="l"/>
            <a:r>
              <a:rPr lang="fr-FR" sz="4000" dirty="0" smtClean="0"/>
              <a:t/>
            </a:r>
            <a:br>
              <a:rPr lang="fr-FR" sz="4000" dirty="0" smtClean="0"/>
            </a:br>
            <a:r>
              <a:rPr lang="fr-FR" sz="4000" dirty="0" err="1" smtClean="0"/>
              <a:t>Reporting</a:t>
            </a:r>
            <a:r>
              <a:rPr lang="fr-FR" sz="4000" dirty="0" smtClean="0"/>
              <a:t> </a:t>
            </a:r>
            <a:r>
              <a:rPr lang="fr-FR" sz="4000" dirty="0" smtClean="0"/>
              <a:t>trimestriel au 30/03/09 </a:t>
            </a:r>
            <a:br>
              <a:rPr lang="fr-FR" sz="4000" dirty="0" smtClean="0"/>
            </a:br>
            <a:r>
              <a:rPr lang="fr-FR" sz="4000" dirty="0" smtClean="0"/>
              <a:t>EPD </a:t>
            </a:r>
            <a:r>
              <a:rPr lang="fr-FR" sz="4000" dirty="0" err="1" smtClean="0"/>
              <a:t>GmbH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sz="1300" b="1" dirty="0" smtClean="0"/>
              <a:t>Note</a:t>
            </a:r>
            <a:r>
              <a:rPr lang="fr-FR" sz="1300" dirty="0" smtClean="0"/>
              <a:t> : Les volumes du marché français ne sont comptabilisés qu’à partir de la semaine 14 sur le </a:t>
            </a:r>
            <a:r>
              <a:rPr lang="fr-FR" sz="1300" dirty="0" err="1" smtClean="0"/>
              <a:t>reporting</a:t>
            </a:r>
            <a:r>
              <a:rPr lang="fr-FR" sz="1300" dirty="0" smtClean="0"/>
              <a:t> d’EPD </a:t>
            </a:r>
            <a:r>
              <a:rPr lang="fr-FR" sz="1300" dirty="0" err="1" smtClean="0"/>
              <a:t>GmbH</a:t>
            </a:r>
            <a:endParaRPr lang="fr-FR" sz="1300" dirty="0"/>
          </a:p>
        </p:txBody>
      </p:sp>
      <p:graphicFrame>
        <p:nvGraphicFramePr>
          <p:cNvPr id="4" name="Objet 3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5122" name="Acrobat Document" r:id="rId3" imgW="0" imgH="0" progId="AcroExch.Document.7">
              <p:embed/>
            </p:oleObj>
          </a:graphicData>
        </a:graphic>
      </p:graphicFrame>
      <p:pic>
        <p:nvPicPr>
          <p:cNvPr id="7" name="Image 6" descr="epd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1" y="1512678"/>
            <a:ext cx="7643866" cy="52024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Reporting</a:t>
            </a:r>
            <a:r>
              <a:rPr lang="fr-FR" dirty="0" smtClean="0"/>
              <a:t> trimestriel au 30/03/09</a:t>
            </a:r>
            <a:endParaRPr lang="fr-FR" dirty="0"/>
          </a:p>
        </p:txBody>
      </p:sp>
      <p:graphicFrame>
        <p:nvGraphicFramePr>
          <p:cNvPr id="3" name="Chart 16"/>
          <p:cNvGraphicFramePr>
            <a:graphicFrameLocks/>
          </p:cNvGraphicFramePr>
          <p:nvPr/>
        </p:nvGraphicFramePr>
        <p:xfrm>
          <a:off x="2143108" y="2500306"/>
          <a:ext cx="413385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20</Words>
  <Application>Microsoft Office PowerPoint</Application>
  <PresentationFormat>Affichage à l'écran (4:3)</PresentationFormat>
  <Paragraphs>7</Paragraphs>
  <Slides>4</Slides>
  <Notes>0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6" baseType="lpstr">
      <vt:lpstr>Thème Office</vt:lpstr>
      <vt:lpstr>Acrobat Document</vt:lpstr>
      <vt:lpstr>Reporting trimestriel au 30/03/09  Powernext SA</vt:lpstr>
      <vt:lpstr>Reporting trimestriel au 30/03/09  EPEX SPOT SE</vt:lpstr>
      <vt:lpstr> Reporting trimestriel au 30/03/09  EPD GmbH Note : Les volumes du marché français ne sont comptabilisés qu’à partir de la semaine 14 sur le reporting d’EPD GmbH</vt:lpstr>
      <vt:lpstr>Reporting trimestriel au 30/03/09</vt:lpstr>
    </vt:vector>
  </TitlesOfParts>
  <Company>POWERNEXTSA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Reporting trimestriel  Powernext SA</dc:title>
  <dc:creator>REDAELLI</dc:creator>
  <cp:lastModifiedBy>Muriel Schepens</cp:lastModifiedBy>
  <cp:revision>5</cp:revision>
  <dcterms:created xsi:type="dcterms:W3CDTF">2009-04-28T10:58:04Z</dcterms:created>
  <dcterms:modified xsi:type="dcterms:W3CDTF">2009-06-30T06:21:21Z</dcterms:modified>
</cp:coreProperties>
</file>