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5" r:id="rId2"/>
    <p:sldMasterId id="2147483672" r:id="rId3"/>
    <p:sldMasterId id="2147483660" r:id="rId4"/>
  </p:sldMasterIdLst>
  <p:handoutMasterIdLst>
    <p:handoutMasterId r:id="rId10"/>
  </p:handoutMasterIdLst>
  <p:sldIdLst>
    <p:sldId id="256" r:id="rId5"/>
    <p:sldId id="258" r:id="rId6"/>
    <p:sldId id="257" r:id="rId7"/>
    <p:sldId id="259" r:id="rId8"/>
    <p:sldId id="260" r:id="rId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60" d="100"/>
          <a:sy n="60" d="100"/>
        </p:scale>
        <p:origin x="-948" y="-1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892" y="-10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AFD09-E254-481A-8319-F90AFB854BB4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3D1544-6108-48FD-889F-612294A81530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B0212-CF03-48EA-BC28-54194C6A855F}" type="datetimeFigureOut">
              <a:rPr lang="fr-FR" smtClean="0"/>
              <a:pPr/>
              <a:t>18/10/2010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 dirty="0" smtClean="0"/>
              <a:t>AH Link Solutions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2D71B-EE47-4E65-91BB-6EA0BC0F37C7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C1C99C-7106-4AE5-A8A0-C64890793A1C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30458D-18FB-45E9-A7C2-B19FB86FD781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E29DC8-24EF-44D0-B2D2-B4C955C1611A}" type="datetimeFigureOut">
              <a:rPr lang="fr-FR" smtClean="0"/>
              <a:pPr/>
              <a:t>18/10/2010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F9A2AB-D1F4-4E93-871D-173F42DBDED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ZoneTexte 87"/>
          <p:cNvSpPr txBox="1"/>
          <p:nvPr/>
        </p:nvSpPr>
        <p:spPr>
          <a:xfrm>
            <a:off x="2699792" y="2780928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116" name="Groupe 115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7" name="Forme libre 86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4" name="Rectangle 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91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32" name="Organigramme : Connecteur 31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3" name="Forme libre 32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30" name="Organigramme : Connecteur 29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1" name="Forme libre 30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28" name="Organigramme : Connecteur 27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9" name="Forme libre 28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26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7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24" name="Organigramme : Connecteur 23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5" name="Forme libre 24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avec flèche 58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Connecteur droit avec flèche 59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Connecteur droit avec flèche 60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2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22" name="Organigramme : Connecteur 21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3" name="Forme libre 22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20" name="Organigramme : Connecteur 19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21" name="Forme libre 20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2" name="Connecteur droit avec flèche 61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avec flèche 62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4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8" name="Organigramme : Connecteur 17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9" name="Forme libre 18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6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7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64" name="Connecteur droit avec flèche 6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Connecteur droit avec flèche 64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9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67" name="Connecteur droit avec flèche 66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Connecteur droit avec flèche 67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71" name="Connecteur droit avec flèche 70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8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100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5" name="Connecteur droit avec flèche 9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6" name="Connecteur droit avec flèche 9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105" name="Connecteur droit avec flèche 10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avec flèche 10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8" name="Forme 107"/>
            <p:cNvCxnSpPr>
              <a:stCxn id="89" idx="3"/>
              <a:endCxn id="1026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Forme 109"/>
            <p:cNvCxnSpPr>
              <a:stCxn id="9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7" name="ZoneTexte 116"/>
          <p:cNvSpPr txBox="1"/>
          <p:nvPr/>
        </p:nvSpPr>
        <p:spPr>
          <a:xfrm>
            <a:off x="6300192" y="6258798"/>
            <a:ext cx="22381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Paris 17 Octobre 2010</a:t>
            </a:r>
            <a:endParaRPr lang="fr-FR" sz="160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/>
              <a:t>PowerLien</a:t>
            </a:r>
            <a:r>
              <a:rPr lang="en-US" dirty="0" smtClean="0"/>
              <a:t> concept is an open platform to facilitate market access to medium/little producers in France</a:t>
            </a:r>
          </a:p>
          <a:p>
            <a:endParaRPr lang="en-US" dirty="0" smtClean="0"/>
          </a:p>
          <a:p>
            <a:r>
              <a:rPr lang="en-US" dirty="0" smtClean="0"/>
              <a:t>Potential Market (France): </a:t>
            </a:r>
            <a:r>
              <a:rPr lang="en-US" dirty="0"/>
              <a:t> </a:t>
            </a:r>
            <a:r>
              <a:rPr lang="en-US" dirty="0" smtClean="0"/>
              <a:t>with the termination of feed in tariffs </a:t>
            </a:r>
            <a:r>
              <a:rPr lang="fr-FR" dirty="0" err="1" smtClean="0"/>
              <a:t>rights</a:t>
            </a:r>
            <a:r>
              <a:rPr lang="fr-FR" dirty="0" smtClean="0"/>
              <a:t> (Tarif d’obligation d’achat), </a:t>
            </a:r>
            <a:r>
              <a:rPr lang="en-US" dirty="0" smtClean="0"/>
              <a:t>certain type of medium size producers are obliged to find a new way to commercialize their off take, this is the case for:</a:t>
            </a:r>
          </a:p>
          <a:p>
            <a:pPr lvl="2"/>
            <a:r>
              <a:rPr lang="en-US" dirty="0" smtClean="0"/>
              <a:t>Mini-hydraulic (</a:t>
            </a:r>
          </a:p>
          <a:p>
            <a:pPr lvl="2"/>
            <a:r>
              <a:rPr lang="en-US" dirty="0" smtClean="0"/>
              <a:t>CHP installations (7.000 MW)</a:t>
            </a:r>
          </a:p>
          <a:p>
            <a:pPr lvl="2"/>
            <a:r>
              <a:rPr lang="en-US" dirty="0" err="1" smtClean="0"/>
              <a:t>Dispacthable</a:t>
            </a:r>
            <a:r>
              <a:rPr lang="en-US" dirty="0" smtClean="0"/>
              <a:t> decentralized Producers (800 MW)</a:t>
            </a:r>
          </a:p>
          <a:p>
            <a:pPr lvl="2"/>
            <a:endParaRPr lang="en-US" dirty="0" smtClean="0"/>
          </a:p>
          <a:p>
            <a:r>
              <a:rPr lang="en-US" dirty="0" err="1" smtClean="0"/>
              <a:t>PowerLien</a:t>
            </a:r>
            <a:r>
              <a:rPr lang="en-US" dirty="0" smtClean="0"/>
              <a:t> will facilitated the platform to access directly to French spot market. </a:t>
            </a:r>
            <a:r>
              <a:rPr lang="en-US" dirty="0" err="1" smtClean="0"/>
              <a:t>PowerLien</a:t>
            </a:r>
            <a:r>
              <a:rPr lang="en-US" dirty="0" smtClean="0"/>
              <a:t> will be open to aggregators who will be interested on hire the platform to manage their suppliers perimeter.</a:t>
            </a:r>
          </a:p>
          <a:p>
            <a:endParaRPr lang="en-US" dirty="0"/>
          </a:p>
          <a:p>
            <a:r>
              <a:rPr lang="en-US" dirty="0" smtClean="0"/>
              <a:t>In the future, whether regulatory changes are in force, this platform could be used by other decentralized producers (Wind farms, PV, etc)</a:t>
            </a:r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39552" y="332656"/>
            <a:ext cx="3528392" cy="10081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err="1" smtClean="0">
                <a:solidFill>
                  <a:schemeClr val="tx1"/>
                </a:solidFill>
              </a:rPr>
              <a:t>PowerLien</a:t>
            </a:r>
            <a:r>
              <a:rPr lang="fr-FR" sz="2400" dirty="0" smtClean="0">
                <a:solidFill>
                  <a:schemeClr val="tx1"/>
                </a:solidFill>
              </a:rPr>
              <a:t> </a:t>
            </a:r>
            <a:r>
              <a:rPr lang="fr-FR" sz="2400" dirty="0">
                <a:solidFill>
                  <a:schemeClr val="tx1"/>
                </a:solidFill>
              </a:rPr>
              <a:t>Concept</a:t>
            </a:r>
          </a:p>
        </p:txBody>
      </p:sp>
      <p:grpSp>
        <p:nvGrpSpPr>
          <p:cNvPr id="7" name="Groupe 6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8" name="Forme libre 7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9" name="Rectangle 8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3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7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8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1" name="Organigramme : Connecteur 60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61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59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7" name="Organigramme : Connecteur 56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58" name="Forme libre 57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2" name="Connecteur droit avec flèche 51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Connecteur droit avec flèche 52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39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0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3" name="Organigramme : Connecteur 42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4" name="Forme libre 43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1" name="Connecteur droit avec flèche 40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avec flèche 41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1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7" name="Organigramme : Connecteur 36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37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2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5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6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3" name="Connecteur droit avec flèche 32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Connecteur droit avec flèche 33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7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Connecteur droit avec flèche 17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18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1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5" name="Connecteur droit avec flèche 24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avec flèche 25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Forme 22"/>
            <p:cNvCxnSpPr>
              <a:stCxn id="19" idx="3"/>
              <a:endCxn id="17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Forme 23"/>
            <p:cNvCxnSpPr>
              <a:stCxn id="20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rganigramme : Processus 114"/>
          <p:cNvSpPr/>
          <p:nvPr/>
        </p:nvSpPr>
        <p:spPr>
          <a:xfrm>
            <a:off x="2508414" y="990020"/>
            <a:ext cx="3528392" cy="1008112"/>
          </a:xfrm>
          <a:prstGeom prst="flowChartProcess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Forme libre 86"/>
          <p:cNvSpPr/>
          <p:nvPr/>
        </p:nvSpPr>
        <p:spPr>
          <a:xfrm>
            <a:off x="2508415" y="2360880"/>
            <a:ext cx="3528392" cy="4029740"/>
          </a:xfrm>
          <a:custGeom>
            <a:avLst/>
            <a:gdLst>
              <a:gd name="connsiteX0" fmla="*/ 3296093 w 3306725"/>
              <a:gd name="connsiteY0" fmla="*/ 0 h 4029740"/>
              <a:gd name="connsiteX1" fmla="*/ 0 w 3306725"/>
              <a:gd name="connsiteY1" fmla="*/ 0 h 4029740"/>
              <a:gd name="connsiteX2" fmla="*/ 0 w 3306725"/>
              <a:gd name="connsiteY2" fmla="*/ 4029740 h 4029740"/>
              <a:gd name="connsiteX3" fmla="*/ 1658679 w 3306725"/>
              <a:gd name="connsiteY3" fmla="*/ 4029740 h 4029740"/>
              <a:gd name="connsiteX4" fmla="*/ 1658679 w 3306725"/>
              <a:gd name="connsiteY4" fmla="*/ 2020186 h 4029740"/>
              <a:gd name="connsiteX5" fmla="*/ 3306725 w 3306725"/>
              <a:gd name="connsiteY5" fmla="*/ 2020186 h 4029740"/>
              <a:gd name="connsiteX6" fmla="*/ 3296093 w 3306725"/>
              <a:gd name="connsiteY6" fmla="*/ 0 h 402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306725" h="4029740">
                <a:moveTo>
                  <a:pt x="3296093" y="0"/>
                </a:moveTo>
                <a:lnTo>
                  <a:pt x="0" y="0"/>
                </a:lnTo>
                <a:lnTo>
                  <a:pt x="0" y="4029740"/>
                </a:lnTo>
                <a:lnTo>
                  <a:pt x="1658679" y="4029740"/>
                </a:lnTo>
                <a:lnTo>
                  <a:pt x="1658679" y="2020186"/>
                </a:lnTo>
                <a:lnTo>
                  <a:pt x="3306725" y="2020186"/>
                </a:lnTo>
                <a:lnTo>
                  <a:pt x="3296093" y="0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373404" y="2502188"/>
            <a:ext cx="1495425" cy="1714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100"/>
          </a:p>
        </p:txBody>
      </p:sp>
      <p:sp>
        <p:nvSpPr>
          <p:cNvPr id="5" name="Rectangle 4"/>
          <p:cNvSpPr/>
          <p:nvPr/>
        </p:nvSpPr>
        <p:spPr>
          <a:xfrm>
            <a:off x="2652430" y="4514592"/>
            <a:ext cx="1495425" cy="723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Sub-Perimeter  1</a:t>
            </a:r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2661955" y="5516710"/>
            <a:ext cx="1495425" cy="7239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Sub-Perimeter  N</a:t>
            </a:r>
            <a:endParaRPr lang="en-US" sz="1400"/>
          </a:p>
        </p:txBody>
      </p:sp>
      <p:sp>
        <p:nvSpPr>
          <p:cNvPr id="52" name="Rectangle 51"/>
          <p:cNvSpPr/>
          <p:nvPr/>
        </p:nvSpPr>
        <p:spPr>
          <a:xfrm>
            <a:off x="2662833" y="2509034"/>
            <a:ext cx="1495425" cy="17145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smtClean="0"/>
              <a:t>Basic                 Sub-Perimeter </a:t>
            </a:r>
            <a:endParaRPr lang="en-US" sz="1400"/>
          </a:p>
        </p:txBody>
      </p:sp>
      <p:grpSp>
        <p:nvGrpSpPr>
          <p:cNvPr id="2" name="Groupe 90"/>
          <p:cNvGrpSpPr/>
          <p:nvPr/>
        </p:nvGrpSpPr>
        <p:grpSpPr>
          <a:xfrm>
            <a:off x="1691680" y="2510818"/>
            <a:ext cx="816734" cy="1710933"/>
            <a:chOff x="946954" y="1557342"/>
            <a:chExt cx="816734" cy="1710933"/>
          </a:xfrm>
        </p:grpSpPr>
        <p:grpSp>
          <p:nvGrpSpPr>
            <p:cNvPr id="3" name="Groupe 6"/>
            <p:cNvGrpSpPr/>
            <p:nvPr/>
          </p:nvGrpSpPr>
          <p:grpSpPr>
            <a:xfrm>
              <a:off x="946954" y="1557342"/>
              <a:ext cx="269087" cy="269087"/>
              <a:chOff x="35718" y="14292"/>
              <a:chExt cx="257175" cy="257175"/>
            </a:xfrm>
          </p:grpSpPr>
          <p:sp>
            <p:nvSpPr>
              <p:cNvPr id="32" name="Organigramme : Connecteur 31"/>
              <p:cNvSpPr/>
              <p:nvPr/>
            </p:nvSpPr>
            <p:spPr>
              <a:xfrm>
                <a:off x="35718" y="14292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3" name="Forme libre 32"/>
              <p:cNvSpPr/>
              <p:nvPr/>
            </p:nvSpPr>
            <p:spPr>
              <a:xfrm>
                <a:off x="55165" y="105176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7" name="Groupe 7"/>
            <p:cNvGrpSpPr/>
            <p:nvPr/>
          </p:nvGrpSpPr>
          <p:grpSpPr>
            <a:xfrm>
              <a:off x="946954" y="1917804"/>
              <a:ext cx="269087" cy="269087"/>
              <a:chOff x="23812" y="374754"/>
              <a:chExt cx="257175" cy="257175"/>
            </a:xfrm>
          </p:grpSpPr>
          <p:sp>
            <p:nvSpPr>
              <p:cNvPr id="30" name="Organigramme : Connecteur 29"/>
              <p:cNvSpPr/>
              <p:nvPr/>
            </p:nvSpPr>
            <p:spPr>
              <a:xfrm>
                <a:off x="23812" y="374754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31" name="Forme libre 30"/>
              <p:cNvSpPr/>
              <p:nvPr/>
            </p:nvSpPr>
            <p:spPr>
              <a:xfrm>
                <a:off x="43259" y="46563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8" name="Groupe 8"/>
            <p:cNvGrpSpPr/>
            <p:nvPr/>
          </p:nvGrpSpPr>
          <p:grpSpPr>
            <a:xfrm>
              <a:off x="946954" y="2278266"/>
              <a:ext cx="269087" cy="269087"/>
              <a:chOff x="0" y="735216"/>
              <a:chExt cx="257175" cy="257175"/>
            </a:xfrm>
          </p:grpSpPr>
          <p:sp>
            <p:nvSpPr>
              <p:cNvPr id="28" name="Organigramme : Connecteur 27"/>
              <p:cNvSpPr/>
              <p:nvPr/>
            </p:nvSpPr>
            <p:spPr>
              <a:xfrm>
                <a:off x="0" y="735216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9" name="Forme libre 28"/>
              <p:cNvSpPr/>
              <p:nvPr/>
            </p:nvSpPr>
            <p:spPr>
              <a:xfrm>
                <a:off x="19447" y="826100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9" name="Groupe 9"/>
            <p:cNvGrpSpPr/>
            <p:nvPr/>
          </p:nvGrpSpPr>
          <p:grpSpPr>
            <a:xfrm>
              <a:off x="946954" y="2638727"/>
              <a:ext cx="269087" cy="269087"/>
              <a:chOff x="18475" y="1095677"/>
              <a:chExt cx="257175" cy="257175"/>
            </a:xfrm>
          </p:grpSpPr>
          <p:sp>
            <p:nvSpPr>
              <p:cNvPr id="26" name="Organigramme : Connecteur 25"/>
              <p:cNvSpPr/>
              <p:nvPr/>
            </p:nvSpPr>
            <p:spPr>
              <a:xfrm>
                <a:off x="18475" y="1095677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7" name="Forme libre 26"/>
              <p:cNvSpPr/>
              <p:nvPr/>
            </p:nvSpPr>
            <p:spPr>
              <a:xfrm>
                <a:off x="37922" y="1186561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0" name="Groupe 10"/>
            <p:cNvGrpSpPr/>
            <p:nvPr/>
          </p:nvGrpSpPr>
          <p:grpSpPr>
            <a:xfrm>
              <a:off x="946954" y="2999188"/>
              <a:ext cx="269087" cy="269087"/>
              <a:chOff x="18475" y="1456138"/>
              <a:chExt cx="257175" cy="257175"/>
            </a:xfrm>
          </p:grpSpPr>
          <p:sp>
            <p:nvSpPr>
              <p:cNvPr id="24" name="Organigramme : Connecteur 23"/>
              <p:cNvSpPr/>
              <p:nvPr/>
            </p:nvSpPr>
            <p:spPr>
              <a:xfrm>
                <a:off x="18475" y="1456138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5" name="Forme libre 24"/>
              <p:cNvSpPr/>
              <p:nvPr/>
            </p:nvSpPr>
            <p:spPr>
              <a:xfrm>
                <a:off x="37922" y="154702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56" name="Connecteur droit avec flèche 55"/>
            <p:cNvCxnSpPr/>
            <p:nvPr/>
          </p:nvCxnSpPr>
          <p:spPr>
            <a:xfrm>
              <a:off x="1187624" y="1691091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Connecteur droit avec flèche 57"/>
            <p:cNvCxnSpPr/>
            <p:nvPr/>
          </p:nvCxnSpPr>
          <p:spPr>
            <a:xfrm>
              <a:off x="1187624" y="2051553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necteur droit avec flèche 58"/>
            <p:cNvCxnSpPr/>
            <p:nvPr/>
          </p:nvCxnSpPr>
          <p:spPr>
            <a:xfrm>
              <a:off x="1187624" y="2412015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avec flèche 59"/>
            <p:cNvCxnSpPr/>
            <p:nvPr/>
          </p:nvCxnSpPr>
          <p:spPr>
            <a:xfrm>
              <a:off x="1187624" y="2772476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necteur droit avec flèche 60"/>
            <p:cNvCxnSpPr/>
            <p:nvPr/>
          </p:nvCxnSpPr>
          <p:spPr>
            <a:xfrm>
              <a:off x="1187624" y="3140968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e 91"/>
          <p:cNvGrpSpPr/>
          <p:nvPr/>
        </p:nvGrpSpPr>
        <p:grpSpPr>
          <a:xfrm>
            <a:off x="1691680" y="4554327"/>
            <a:ext cx="816734" cy="644431"/>
            <a:chOff x="946954" y="3686749"/>
            <a:chExt cx="816734" cy="644431"/>
          </a:xfrm>
        </p:grpSpPr>
        <p:grpSp>
          <p:nvGrpSpPr>
            <p:cNvPr id="12" name="Groupe 11"/>
            <p:cNvGrpSpPr/>
            <p:nvPr/>
          </p:nvGrpSpPr>
          <p:grpSpPr>
            <a:xfrm>
              <a:off x="946954" y="3686749"/>
              <a:ext cx="269087" cy="269087"/>
              <a:chOff x="18475" y="1807670"/>
              <a:chExt cx="257175" cy="257175"/>
            </a:xfrm>
          </p:grpSpPr>
          <p:sp>
            <p:nvSpPr>
              <p:cNvPr id="22" name="Organigramme : Connecteur 21"/>
              <p:cNvSpPr/>
              <p:nvPr/>
            </p:nvSpPr>
            <p:spPr>
              <a:xfrm>
                <a:off x="18475" y="1807670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3" name="Forme libre 22"/>
              <p:cNvSpPr/>
              <p:nvPr/>
            </p:nvSpPr>
            <p:spPr>
              <a:xfrm>
                <a:off x="37922" y="1898554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13" name="Groupe 12"/>
            <p:cNvGrpSpPr/>
            <p:nvPr/>
          </p:nvGrpSpPr>
          <p:grpSpPr>
            <a:xfrm>
              <a:off x="946954" y="4062093"/>
              <a:ext cx="269087" cy="269087"/>
              <a:chOff x="18475" y="2183014"/>
              <a:chExt cx="257175" cy="257175"/>
            </a:xfrm>
          </p:grpSpPr>
          <p:sp>
            <p:nvSpPr>
              <p:cNvPr id="20" name="Organigramme : Connecteur 19"/>
              <p:cNvSpPr/>
              <p:nvPr/>
            </p:nvSpPr>
            <p:spPr>
              <a:xfrm>
                <a:off x="18475" y="2183014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21" name="Forme libre 20"/>
              <p:cNvSpPr/>
              <p:nvPr/>
            </p:nvSpPr>
            <p:spPr>
              <a:xfrm>
                <a:off x="37922" y="2273898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2" name="Connecteur droit avec flèche 61"/>
            <p:cNvCxnSpPr/>
            <p:nvPr/>
          </p:nvCxnSpPr>
          <p:spPr>
            <a:xfrm>
              <a:off x="1187624" y="3837037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Connecteur droit avec flèche 62"/>
            <p:cNvCxnSpPr/>
            <p:nvPr/>
          </p:nvCxnSpPr>
          <p:spPr>
            <a:xfrm>
              <a:off x="1187624" y="4197077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92"/>
          <p:cNvGrpSpPr/>
          <p:nvPr/>
        </p:nvGrpSpPr>
        <p:grpSpPr>
          <a:xfrm>
            <a:off x="1691680" y="5556445"/>
            <a:ext cx="816734" cy="644430"/>
            <a:chOff x="946954" y="4695444"/>
            <a:chExt cx="816734" cy="644430"/>
          </a:xfrm>
        </p:grpSpPr>
        <p:grpSp>
          <p:nvGrpSpPr>
            <p:cNvPr id="15" name="Groupe 13"/>
            <p:cNvGrpSpPr/>
            <p:nvPr/>
          </p:nvGrpSpPr>
          <p:grpSpPr>
            <a:xfrm>
              <a:off x="946954" y="4695444"/>
              <a:ext cx="269087" cy="269087"/>
              <a:chOff x="18475" y="3094128"/>
              <a:chExt cx="257175" cy="257175"/>
            </a:xfrm>
          </p:grpSpPr>
          <p:sp>
            <p:nvSpPr>
              <p:cNvPr id="18" name="Organigramme : Connecteur 17"/>
              <p:cNvSpPr/>
              <p:nvPr/>
            </p:nvSpPr>
            <p:spPr>
              <a:xfrm>
                <a:off x="18475" y="3094128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9" name="Forme libre 18"/>
              <p:cNvSpPr/>
              <p:nvPr/>
            </p:nvSpPr>
            <p:spPr>
              <a:xfrm>
                <a:off x="37922" y="3185012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grpSp>
          <p:nvGrpSpPr>
            <p:cNvPr id="34" name="Groupe 14"/>
            <p:cNvGrpSpPr/>
            <p:nvPr/>
          </p:nvGrpSpPr>
          <p:grpSpPr>
            <a:xfrm>
              <a:off x="946954" y="5070787"/>
              <a:ext cx="269087" cy="269087"/>
              <a:chOff x="18475" y="3469471"/>
              <a:chExt cx="257175" cy="257175"/>
            </a:xfrm>
          </p:grpSpPr>
          <p:sp>
            <p:nvSpPr>
              <p:cNvPr id="16" name="Organigramme : Connecteur 15"/>
              <p:cNvSpPr/>
              <p:nvPr/>
            </p:nvSpPr>
            <p:spPr>
              <a:xfrm>
                <a:off x="18475" y="3469471"/>
                <a:ext cx="257175" cy="257175"/>
              </a:xfrm>
              <a:prstGeom prst="flowChartConnector">
                <a:avLst/>
              </a:prstGeom>
              <a:solidFill>
                <a:sysClr val="window" lastClr="FFFFFF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/>
              </a:p>
            </p:txBody>
          </p:sp>
          <p:sp>
            <p:nvSpPr>
              <p:cNvPr id="17" name="Forme libre 16"/>
              <p:cNvSpPr/>
              <p:nvPr/>
            </p:nvSpPr>
            <p:spPr>
              <a:xfrm>
                <a:off x="37922" y="3560355"/>
                <a:ext cx="218281" cy="75407"/>
              </a:xfrm>
              <a:custGeom>
                <a:avLst/>
                <a:gdLst>
                  <a:gd name="connsiteX0" fmla="*/ 0 w 166688"/>
                  <a:gd name="connsiteY0" fmla="*/ 111786 h 117078"/>
                  <a:gd name="connsiteX1" fmla="*/ 71438 w 166688"/>
                  <a:gd name="connsiteY1" fmla="*/ 661 h 117078"/>
                  <a:gd name="connsiteX2" fmla="*/ 111125 w 166688"/>
                  <a:gd name="connsiteY2" fmla="*/ 115755 h 117078"/>
                  <a:gd name="connsiteX3" fmla="*/ 166688 w 166688"/>
                  <a:gd name="connsiteY3" fmla="*/ 8599 h 1170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6688" h="117078">
                    <a:moveTo>
                      <a:pt x="0" y="111786"/>
                    </a:moveTo>
                    <a:cubicBezTo>
                      <a:pt x="26458" y="55893"/>
                      <a:pt x="52917" y="0"/>
                      <a:pt x="71438" y="661"/>
                    </a:cubicBezTo>
                    <a:cubicBezTo>
                      <a:pt x="89959" y="1322"/>
                      <a:pt x="95250" y="114432"/>
                      <a:pt x="111125" y="115755"/>
                    </a:cubicBezTo>
                    <a:cubicBezTo>
                      <a:pt x="127000" y="117078"/>
                      <a:pt x="160735" y="23151"/>
                      <a:pt x="166688" y="8599"/>
                    </a:cubicBezTo>
                  </a:path>
                </a:pathLst>
              </a:cu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sz="1100">
                  <a:solidFill>
                    <a:schemeClr val="tx2"/>
                  </a:solidFill>
                </a:endParaRPr>
              </a:p>
            </p:txBody>
          </p:sp>
        </p:grpSp>
        <p:cxnSp>
          <p:nvCxnSpPr>
            <p:cNvPr id="64" name="Connecteur droit avec flèche 63"/>
            <p:cNvCxnSpPr/>
            <p:nvPr/>
          </p:nvCxnSpPr>
          <p:spPr>
            <a:xfrm>
              <a:off x="1187624" y="4829193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necteur droit avec flèche 64"/>
            <p:cNvCxnSpPr/>
            <p:nvPr/>
          </p:nvCxnSpPr>
          <p:spPr>
            <a:xfrm>
              <a:off x="1187624" y="5204536"/>
              <a:ext cx="576064" cy="1588"/>
            </a:xfrm>
            <a:prstGeom prst="straightConnector1">
              <a:avLst/>
            </a:prstGeom>
            <a:ln>
              <a:headEnd type="non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e 98"/>
          <p:cNvGrpSpPr/>
          <p:nvPr/>
        </p:nvGrpSpPr>
        <p:grpSpPr>
          <a:xfrm>
            <a:off x="4157380" y="3078252"/>
            <a:ext cx="216024" cy="577652"/>
            <a:chOff x="3412654" y="2204864"/>
            <a:chExt cx="216024" cy="577652"/>
          </a:xfrm>
        </p:grpSpPr>
        <p:cxnSp>
          <p:nvCxnSpPr>
            <p:cNvPr id="67" name="Connecteur droit avec flèche 66"/>
            <p:cNvCxnSpPr/>
            <p:nvPr/>
          </p:nvCxnSpPr>
          <p:spPr>
            <a:xfrm>
              <a:off x="3412654" y="2780928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necteur droit avec flèche 67"/>
            <p:cNvCxnSpPr/>
            <p:nvPr/>
          </p:nvCxnSpPr>
          <p:spPr>
            <a:xfrm>
              <a:off x="3412654" y="2204864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ZoneTexte 68"/>
          <p:cNvSpPr txBox="1"/>
          <p:nvPr/>
        </p:nvSpPr>
        <p:spPr>
          <a:xfrm>
            <a:off x="4380622" y="2502188"/>
            <a:ext cx="1512168" cy="172819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chemeClr val="lt1"/>
                </a:solidFill>
              </a:rPr>
              <a:t>EPEX Basic Conection</a:t>
            </a:r>
            <a:endParaRPr lang="en-US" sz="1400">
              <a:solidFill>
                <a:schemeClr val="lt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00902" y="3222268"/>
            <a:ext cx="1581150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1" name="Connecteur droit avec flèche 70"/>
          <p:cNvCxnSpPr/>
          <p:nvPr/>
        </p:nvCxnSpPr>
        <p:spPr>
          <a:xfrm>
            <a:off x="6180822" y="3366284"/>
            <a:ext cx="576064" cy="1588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ZoneTexte 87"/>
          <p:cNvSpPr txBox="1"/>
          <p:nvPr/>
        </p:nvSpPr>
        <p:spPr>
          <a:xfrm>
            <a:off x="2508414" y="980728"/>
            <a:ext cx="3528392" cy="36933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smtClean="0">
                <a:solidFill>
                  <a:schemeClr val="tx1"/>
                </a:solidFill>
              </a:rPr>
              <a:t>PowerLien Concept</a:t>
            </a:r>
            <a:endParaRPr lang="en-US" sz="2400">
              <a:solidFill>
                <a:schemeClr val="tx1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380622" y="4514592"/>
            <a:ext cx="1495425" cy="723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smtClean="0"/>
              <a:t>Agregator  1</a:t>
            </a:r>
            <a:endParaRPr lang="en-US" sz="1800"/>
          </a:p>
        </p:txBody>
      </p:sp>
      <p:sp>
        <p:nvSpPr>
          <p:cNvPr id="90" name="Rectangle 89"/>
          <p:cNvSpPr/>
          <p:nvPr/>
        </p:nvSpPr>
        <p:spPr>
          <a:xfrm>
            <a:off x="4380622" y="5516710"/>
            <a:ext cx="1495425" cy="723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smtClean="0"/>
              <a:t>Agregator  N</a:t>
            </a:r>
          </a:p>
        </p:txBody>
      </p:sp>
      <p:grpSp>
        <p:nvGrpSpPr>
          <p:cNvPr id="36" name="Groupe 99"/>
          <p:cNvGrpSpPr/>
          <p:nvPr/>
        </p:nvGrpSpPr>
        <p:grpSpPr>
          <a:xfrm>
            <a:off x="4164598" y="4662428"/>
            <a:ext cx="216024" cy="361628"/>
            <a:chOff x="3419872" y="3789040"/>
            <a:chExt cx="216024" cy="361628"/>
          </a:xfrm>
        </p:grpSpPr>
        <p:cxnSp>
          <p:nvCxnSpPr>
            <p:cNvPr id="95" name="Connecteur droit avec flèche 94"/>
            <p:cNvCxnSpPr/>
            <p:nvPr/>
          </p:nvCxnSpPr>
          <p:spPr>
            <a:xfrm>
              <a:off x="3419872" y="378904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Connecteur droit avec flèche 95"/>
            <p:cNvCxnSpPr/>
            <p:nvPr/>
          </p:nvCxnSpPr>
          <p:spPr>
            <a:xfrm>
              <a:off x="3419872" y="414908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e 103"/>
          <p:cNvGrpSpPr/>
          <p:nvPr/>
        </p:nvGrpSpPr>
        <p:grpSpPr>
          <a:xfrm>
            <a:off x="4164598" y="5742548"/>
            <a:ext cx="216024" cy="361628"/>
            <a:chOff x="3419872" y="3789040"/>
            <a:chExt cx="216024" cy="361628"/>
          </a:xfrm>
        </p:grpSpPr>
        <p:cxnSp>
          <p:nvCxnSpPr>
            <p:cNvPr id="105" name="Connecteur droit avec flèche 104"/>
            <p:cNvCxnSpPr/>
            <p:nvPr/>
          </p:nvCxnSpPr>
          <p:spPr>
            <a:xfrm>
              <a:off x="3419872" y="378904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Connecteur droit avec flèche 105"/>
            <p:cNvCxnSpPr/>
            <p:nvPr/>
          </p:nvCxnSpPr>
          <p:spPr>
            <a:xfrm>
              <a:off x="3419872" y="4149080"/>
              <a:ext cx="21602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8" name="Forme 107"/>
          <p:cNvCxnSpPr>
            <a:stCxn id="89" idx="3"/>
            <a:endCxn id="1026" idx="2"/>
          </p:cNvCxnSpPr>
          <p:nvPr/>
        </p:nvCxnSpPr>
        <p:spPr>
          <a:xfrm flipV="1">
            <a:off x="5876047" y="3536593"/>
            <a:ext cx="1815430" cy="1339949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Forme 109"/>
          <p:cNvCxnSpPr>
            <a:stCxn id="90" idx="3"/>
          </p:cNvCxnSpPr>
          <p:nvPr/>
        </p:nvCxnSpPr>
        <p:spPr>
          <a:xfrm flipV="1">
            <a:off x="5876047" y="3582308"/>
            <a:ext cx="1816943" cy="2296352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ZoneTexte 110"/>
          <p:cNvSpPr txBox="1"/>
          <p:nvPr/>
        </p:nvSpPr>
        <p:spPr>
          <a:xfrm>
            <a:off x="2508414" y="1350060"/>
            <a:ext cx="1800200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Perimeter Organizer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112" name="ZoneTexte 111"/>
          <p:cNvSpPr txBox="1"/>
          <p:nvPr/>
        </p:nvSpPr>
        <p:spPr>
          <a:xfrm>
            <a:off x="4308614" y="1350060"/>
            <a:ext cx="1728192" cy="64807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>
                <a:solidFill>
                  <a:schemeClr val="tx1"/>
                </a:solidFill>
              </a:rPr>
              <a:t>Epex</a:t>
            </a:r>
          </a:p>
          <a:p>
            <a:pPr algn="ctr"/>
            <a:r>
              <a:rPr lang="en-US" smtClean="0">
                <a:solidFill>
                  <a:schemeClr val="tx1"/>
                </a:solidFill>
              </a:rPr>
              <a:t> Conector</a:t>
            </a:r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4" name="Connecteur droit 113"/>
          <p:cNvCxnSpPr/>
          <p:nvPr/>
        </p:nvCxnSpPr>
        <p:spPr>
          <a:xfrm rot="5400000" flipH="1" flipV="1">
            <a:off x="4020582" y="1710100"/>
            <a:ext cx="57606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e 71"/>
          <p:cNvGrpSpPr/>
          <p:nvPr/>
        </p:nvGrpSpPr>
        <p:grpSpPr>
          <a:xfrm>
            <a:off x="7020272" y="116632"/>
            <a:ext cx="1995792" cy="1080120"/>
            <a:chOff x="946954" y="2495604"/>
            <a:chExt cx="6790372" cy="4029740"/>
          </a:xfrm>
        </p:grpSpPr>
        <p:sp>
          <p:nvSpPr>
            <p:cNvPr id="73" name="Forme libre 72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74" name="Rectangle 73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6" name="Rectangle 75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78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126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144" name="Organigramme : Connecteur 143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45" name="Forme libre 144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7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142" name="Organigramme : Connecteur 141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43" name="Forme libre 142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8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140" name="Organigramme : Connecteur 139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41" name="Forme libre 140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29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138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39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30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136" name="Organigramme : Connecteur 135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37" name="Forme libre 136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31" name="Connecteur droit avec flèche 130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Connecteur droit avec flèche 131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Connecteur droit avec flèche 132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Connecteur droit avec flèche 133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5" name="Connecteur droit avec flèche 134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9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124" name="Organigramme : Connecteur 123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25" name="Forme libre 124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19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122" name="Organigramme : Connecteur 121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23" name="Forme libre 122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20" name="Connecteur droit avec flèche 119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1" name="Connecteur droit avec flèche 120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102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116" name="Organigramme : Connecteur 115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17" name="Forme libre 116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03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109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113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104" name="Connecteur droit avec flèche 103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avec flèche 106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100" name="Connecteur droit avec flèche 99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1" name="Connecteur droit avec flèche 100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82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83" name="Connecteur droit avec flèche 82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4" name="Rectangle 83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85" name="Rectangle 84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86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98" name="Connecteur droit avec flèche 97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9" name="Connecteur droit avec flèche 98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1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94" name="Connecteur droit avec flèche 93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Connecteur droit avec flèche 96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Forme 91"/>
            <p:cNvCxnSpPr>
              <a:stCxn id="84" idx="3"/>
              <a:endCxn id="82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Forme 92"/>
            <p:cNvCxnSpPr>
              <a:stCxn id="85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/>
              <a:t>Target </a:t>
            </a:r>
            <a:r>
              <a:rPr lang="fr-FR" dirty="0" err="1" smtClean="0"/>
              <a:t>Market</a:t>
            </a:r>
            <a:r>
              <a:rPr lang="fr-FR" dirty="0" smtClean="0"/>
              <a:t> (CHP)</a:t>
            </a:r>
            <a:endParaRPr lang="fr-FR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5832648" cy="1905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24597" y="3573016"/>
            <a:ext cx="5095875" cy="275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ZoneTexte 6"/>
          <p:cNvSpPr txBox="1"/>
          <p:nvPr/>
        </p:nvSpPr>
        <p:spPr>
          <a:xfrm>
            <a:off x="6372200" y="1868631"/>
            <a:ext cx="2555776" cy="120032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/>
              <a:t>  80% of CHP installations  under 12 MW will terminate feed in tariff scheme before 2013</a:t>
            </a:r>
          </a:p>
        </p:txBody>
      </p:sp>
      <p:sp>
        <p:nvSpPr>
          <p:cNvPr id="8" name="ZoneTexte 7"/>
          <p:cNvSpPr txBox="1"/>
          <p:nvPr/>
        </p:nvSpPr>
        <p:spPr>
          <a:xfrm>
            <a:off x="467544" y="4077072"/>
            <a:ext cx="2808312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pPr algn="ctr"/>
            <a:r>
              <a:rPr lang="en-US" dirty="0" smtClean="0"/>
              <a:t>1.400 Installations  under 20 MW  with a yearly production of 14 TWh would be a initial reachable target</a:t>
            </a:r>
          </a:p>
          <a:p>
            <a:pPr algn="ctr"/>
            <a:endParaRPr lang="en-US" dirty="0"/>
          </a:p>
        </p:txBody>
      </p:sp>
      <p:grpSp>
        <p:nvGrpSpPr>
          <p:cNvPr id="9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15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49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0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1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2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53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6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41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42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33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34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 smtClean="0"/>
              <a:t>Target </a:t>
            </a:r>
            <a:r>
              <a:rPr lang="fr-FR" dirty="0" err="1" smtClean="0"/>
              <a:t>Market</a:t>
            </a:r>
            <a:r>
              <a:rPr lang="fr-FR" dirty="0" smtClean="0"/>
              <a:t> (</a:t>
            </a:r>
            <a:r>
              <a:rPr lang="fr-FR" dirty="0" err="1" smtClean="0"/>
              <a:t>MiniHydro</a:t>
            </a:r>
            <a:r>
              <a:rPr lang="fr-FR" dirty="0" smtClean="0"/>
              <a:t>)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1835696" y="4509120"/>
            <a:ext cx="6192688" cy="151216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noAutofit/>
          </a:bodyPr>
          <a:lstStyle/>
          <a:p>
            <a:r>
              <a:rPr lang="en-US" dirty="0" smtClean="0"/>
              <a:t>  If we don’t consider  </a:t>
            </a:r>
            <a:r>
              <a:rPr lang="en-US" dirty="0" err="1" smtClean="0"/>
              <a:t>EdF</a:t>
            </a:r>
            <a:r>
              <a:rPr lang="en-US" dirty="0" smtClean="0"/>
              <a:t> and </a:t>
            </a:r>
            <a:r>
              <a:rPr lang="en-US" dirty="0" err="1" smtClean="0"/>
              <a:t>GdF</a:t>
            </a:r>
            <a:r>
              <a:rPr lang="en-US" dirty="0" smtClean="0"/>
              <a:t> </a:t>
            </a:r>
            <a:r>
              <a:rPr lang="en-US" dirty="0" err="1" smtClean="0"/>
              <a:t>suez</a:t>
            </a:r>
            <a:r>
              <a:rPr lang="en-US" dirty="0" smtClean="0"/>
              <a:t> installations , the potential market for Mini Hydro  segment reach  1400 installations with a  yearly production of  3.600 </a:t>
            </a:r>
            <a:r>
              <a:rPr lang="en-US" dirty="0" err="1" smtClean="0"/>
              <a:t>GWh</a:t>
            </a:r>
            <a:r>
              <a:rPr lang="en-US" dirty="0" smtClean="0"/>
              <a:t>. The most of those installations are affected for the termination of  feed in </a:t>
            </a:r>
            <a:r>
              <a:rPr lang="en-US" dirty="0" err="1" smtClean="0"/>
              <a:t>tarifs</a:t>
            </a:r>
            <a:endParaRPr lang="en-US" dirty="0"/>
          </a:p>
        </p:txBody>
      </p:sp>
      <p:grpSp>
        <p:nvGrpSpPr>
          <p:cNvPr id="3" name="Groupe 8"/>
          <p:cNvGrpSpPr/>
          <p:nvPr/>
        </p:nvGrpSpPr>
        <p:grpSpPr>
          <a:xfrm>
            <a:off x="7040704" y="116632"/>
            <a:ext cx="1995792" cy="1080120"/>
            <a:chOff x="946954" y="2495604"/>
            <a:chExt cx="6790372" cy="4029740"/>
          </a:xfrm>
        </p:grpSpPr>
        <p:sp>
          <p:nvSpPr>
            <p:cNvPr id="10" name="Forme libre 9"/>
            <p:cNvSpPr/>
            <p:nvPr/>
          </p:nvSpPr>
          <p:spPr>
            <a:xfrm>
              <a:off x="1763689" y="2495604"/>
              <a:ext cx="3528392" cy="4029740"/>
            </a:xfrm>
            <a:custGeom>
              <a:avLst/>
              <a:gdLst>
                <a:gd name="connsiteX0" fmla="*/ 3296093 w 3306725"/>
                <a:gd name="connsiteY0" fmla="*/ 0 h 4029740"/>
                <a:gd name="connsiteX1" fmla="*/ 0 w 3306725"/>
                <a:gd name="connsiteY1" fmla="*/ 0 h 4029740"/>
                <a:gd name="connsiteX2" fmla="*/ 0 w 3306725"/>
                <a:gd name="connsiteY2" fmla="*/ 4029740 h 4029740"/>
                <a:gd name="connsiteX3" fmla="*/ 1658679 w 3306725"/>
                <a:gd name="connsiteY3" fmla="*/ 4029740 h 4029740"/>
                <a:gd name="connsiteX4" fmla="*/ 1658679 w 3306725"/>
                <a:gd name="connsiteY4" fmla="*/ 2020186 h 4029740"/>
                <a:gd name="connsiteX5" fmla="*/ 3306725 w 3306725"/>
                <a:gd name="connsiteY5" fmla="*/ 2020186 h 4029740"/>
                <a:gd name="connsiteX6" fmla="*/ 3296093 w 3306725"/>
                <a:gd name="connsiteY6" fmla="*/ 0 h 4029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06725" h="4029740">
                  <a:moveTo>
                    <a:pt x="3296093" y="0"/>
                  </a:moveTo>
                  <a:lnTo>
                    <a:pt x="0" y="0"/>
                  </a:lnTo>
                  <a:lnTo>
                    <a:pt x="0" y="4029740"/>
                  </a:lnTo>
                  <a:lnTo>
                    <a:pt x="1658679" y="4029740"/>
                  </a:lnTo>
                  <a:lnTo>
                    <a:pt x="1658679" y="2020186"/>
                  </a:lnTo>
                  <a:lnTo>
                    <a:pt x="3306725" y="2020186"/>
                  </a:lnTo>
                  <a:lnTo>
                    <a:pt x="3296093" y="0"/>
                  </a:ln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>
              <a:solidFill>
                <a:schemeClr val="accent3">
                  <a:lumMod val="40000"/>
                  <a:lumOff val="6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628678" y="2636912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100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1907704" y="4649316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917229" y="5651434"/>
              <a:ext cx="1495425" cy="7239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1918107" y="2643758"/>
              <a:ext cx="1495425" cy="17145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400" dirty="0"/>
            </a:p>
          </p:txBody>
        </p:sp>
        <p:grpSp>
          <p:nvGrpSpPr>
            <p:cNvPr id="4" name="Groupe 90"/>
            <p:cNvGrpSpPr/>
            <p:nvPr/>
          </p:nvGrpSpPr>
          <p:grpSpPr>
            <a:xfrm>
              <a:off x="946954" y="2645542"/>
              <a:ext cx="816734" cy="1710933"/>
              <a:chOff x="946954" y="1557342"/>
              <a:chExt cx="816734" cy="1710933"/>
            </a:xfrm>
          </p:grpSpPr>
          <p:grpSp>
            <p:nvGrpSpPr>
              <p:cNvPr id="5" name="Groupe 6"/>
              <p:cNvGrpSpPr/>
              <p:nvPr/>
            </p:nvGrpSpPr>
            <p:grpSpPr>
              <a:xfrm>
                <a:off x="946954" y="1557342"/>
                <a:ext cx="269087" cy="269087"/>
                <a:chOff x="35718" y="14292"/>
                <a:chExt cx="257175" cy="257175"/>
              </a:xfrm>
            </p:grpSpPr>
            <p:sp>
              <p:nvSpPr>
                <p:cNvPr id="67" name="Organigramme : Connecteur 66"/>
                <p:cNvSpPr/>
                <p:nvPr/>
              </p:nvSpPr>
              <p:spPr>
                <a:xfrm>
                  <a:off x="35718" y="14292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8" name="Forme libre 67"/>
                <p:cNvSpPr/>
                <p:nvPr/>
              </p:nvSpPr>
              <p:spPr>
                <a:xfrm>
                  <a:off x="55165" y="105176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6" name="Groupe 7"/>
              <p:cNvGrpSpPr/>
              <p:nvPr/>
            </p:nvGrpSpPr>
            <p:grpSpPr>
              <a:xfrm>
                <a:off x="946954" y="1917804"/>
                <a:ext cx="269087" cy="269087"/>
                <a:chOff x="23812" y="374754"/>
                <a:chExt cx="257175" cy="257175"/>
              </a:xfrm>
            </p:grpSpPr>
            <p:sp>
              <p:nvSpPr>
                <p:cNvPr id="65" name="Organigramme : Connecteur 64"/>
                <p:cNvSpPr/>
                <p:nvPr/>
              </p:nvSpPr>
              <p:spPr>
                <a:xfrm>
                  <a:off x="23812" y="37475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6" name="Forme libre 65"/>
                <p:cNvSpPr/>
                <p:nvPr/>
              </p:nvSpPr>
              <p:spPr>
                <a:xfrm>
                  <a:off x="43259" y="46563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9" name="Groupe 8"/>
              <p:cNvGrpSpPr/>
              <p:nvPr/>
            </p:nvGrpSpPr>
            <p:grpSpPr>
              <a:xfrm>
                <a:off x="946954" y="2278266"/>
                <a:ext cx="269087" cy="269087"/>
                <a:chOff x="0" y="735216"/>
                <a:chExt cx="257175" cy="257175"/>
              </a:xfrm>
            </p:grpSpPr>
            <p:sp>
              <p:nvSpPr>
                <p:cNvPr id="63" name="Organigramme : Connecteur 62"/>
                <p:cNvSpPr/>
                <p:nvPr/>
              </p:nvSpPr>
              <p:spPr>
                <a:xfrm>
                  <a:off x="0" y="735216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4" name="Forme libre 63"/>
                <p:cNvSpPr/>
                <p:nvPr/>
              </p:nvSpPr>
              <p:spPr>
                <a:xfrm>
                  <a:off x="19447" y="826100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5" name="Groupe 9"/>
              <p:cNvGrpSpPr/>
              <p:nvPr/>
            </p:nvGrpSpPr>
            <p:grpSpPr>
              <a:xfrm>
                <a:off x="946954" y="2638727"/>
                <a:ext cx="269087" cy="269087"/>
                <a:chOff x="18475" y="1095677"/>
                <a:chExt cx="257175" cy="257175"/>
              </a:xfrm>
            </p:grpSpPr>
            <p:sp>
              <p:nvSpPr>
                <p:cNvPr id="61" name="Organigramme : Connecteur 25"/>
                <p:cNvSpPr/>
                <p:nvPr/>
              </p:nvSpPr>
              <p:spPr>
                <a:xfrm>
                  <a:off x="18475" y="1095677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2" name="Forme libre 26"/>
                <p:cNvSpPr/>
                <p:nvPr/>
              </p:nvSpPr>
              <p:spPr>
                <a:xfrm>
                  <a:off x="37922" y="1186561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16" name="Groupe 10"/>
              <p:cNvGrpSpPr/>
              <p:nvPr/>
            </p:nvGrpSpPr>
            <p:grpSpPr>
              <a:xfrm>
                <a:off x="946954" y="2999188"/>
                <a:ext cx="269087" cy="269087"/>
                <a:chOff x="18475" y="1456138"/>
                <a:chExt cx="257175" cy="257175"/>
              </a:xfrm>
            </p:grpSpPr>
            <p:sp>
              <p:nvSpPr>
                <p:cNvPr id="59" name="Organigramme : Connecteur 58"/>
                <p:cNvSpPr/>
                <p:nvPr/>
              </p:nvSpPr>
              <p:spPr>
                <a:xfrm>
                  <a:off x="18475" y="145613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60" name="Forme libre 59"/>
                <p:cNvSpPr/>
                <p:nvPr/>
              </p:nvSpPr>
              <p:spPr>
                <a:xfrm>
                  <a:off x="37922" y="154702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54" name="Connecteur droit avec flèche 53"/>
              <p:cNvCxnSpPr/>
              <p:nvPr/>
            </p:nvCxnSpPr>
            <p:spPr>
              <a:xfrm>
                <a:off x="1187624" y="1691091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avec flèche 54"/>
              <p:cNvCxnSpPr/>
              <p:nvPr/>
            </p:nvCxnSpPr>
            <p:spPr>
              <a:xfrm>
                <a:off x="1187624" y="205155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Connecteur droit avec flèche 55"/>
              <p:cNvCxnSpPr/>
              <p:nvPr/>
            </p:nvCxnSpPr>
            <p:spPr>
              <a:xfrm>
                <a:off x="1187624" y="2412015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7" name="Connecteur droit avec flèche 56"/>
              <p:cNvCxnSpPr/>
              <p:nvPr/>
            </p:nvCxnSpPr>
            <p:spPr>
              <a:xfrm>
                <a:off x="1187624" y="277247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avec flèche 57"/>
              <p:cNvCxnSpPr/>
              <p:nvPr/>
            </p:nvCxnSpPr>
            <p:spPr>
              <a:xfrm>
                <a:off x="1187624" y="3140968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Groupe 91"/>
            <p:cNvGrpSpPr/>
            <p:nvPr/>
          </p:nvGrpSpPr>
          <p:grpSpPr>
            <a:xfrm>
              <a:off x="946954" y="4689051"/>
              <a:ext cx="816734" cy="644431"/>
              <a:chOff x="946954" y="3686749"/>
              <a:chExt cx="816734" cy="644431"/>
            </a:xfrm>
          </p:grpSpPr>
          <p:grpSp>
            <p:nvGrpSpPr>
              <p:cNvPr id="18" name="Groupe 11"/>
              <p:cNvGrpSpPr/>
              <p:nvPr/>
            </p:nvGrpSpPr>
            <p:grpSpPr>
              <a:xfrm>
                <a:off x="946954" y="3686749"/>
                <a:ext cx="269087" cy="269087"/>
                <a:chOff x="18475" y="1807670"/>
                <a:chExt cx="257175" cy="257175"/>
              </a:xfrm>
            </p:grpSpPr>
            <p:sp>
              <p:nvSpPr>
                <p:cNvPr id="47" name="Organigramme : Connecteur 46"/>
                <p:cNvSpPr/>
                <p:nvPr/>
              </p:nvSpPr>
              <p:spPr>
                <a:xfrm>
                  <a:off x="18475" y="1807670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8" name="Forme libre 47"/>
                <p:cNvSpPr/>
                <p:nvPr/>
              </p:nvSpPr>
              <p:spPr>
                <a:xfrm>
                  <a:off x="37922" y="1898554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3" name="Groupe 12"/>
              <p:cNvGrpSpPr/>
              <p:nvPr/>
            </p:nvGrpSpPr>
            <p:grpSpPr>
              <a:xfrm>
                <a:off x="946954" y="4062093"/>
                <a:ext cx="269087" cy="269087"/>
                <a:chOff x="18475" y="2183014"/>
                <a:chExt cx="257175" cy="257175"/>
              </a:xfrm>
            </p:grpSpPr>
            <p:sp>
              <p:nvSpPr>
                <p:cNvPr id="45" name="Organigramme : Connecteur 44"/>
                <p:cNvSpPr/>
                <p:nvPr/>
              </p:nvSpPr>
              <p:spPr>
                <a:xfrm>
                  <a:off x="18475" y="2183014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6" name="Forme libre 45"/>
                <p:cNvSpPr/>
                <p:nvPr/>
              </p:nvSpPr>
              <p:spPr>
                <a:xfrm>
                  <a:off x="37922" y="2273898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43" name="Connecteur droit avec flèche 42"/>
              <p:cNvCxnSpPr/>
              <p:nvPr/>
            </p:nvCxnSpPr>
            <p:spPr>
              <a:xfrm>
                <a:off x="1187624" y="383703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Connecteur droit avec flèche 43"/>
              <p:cNvCxnSpPr/>
              <p:nvPr/>
            </p:nvCxnSpPr>
            <p:spPr>
              <a:xfrm>
                <a:off x="1187624" y="4197077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4" name="Groupe 92"/>
            <p:cNvGrpSpPr/>
            <p:nvPr/>
          </p:nvGrpSpPr>
          <p:grpSpPr>
            <a:xfrm>
              <a:off x="946954" y="5691169"/>
              <a:ext cx="816734" cy="644430"/>
              <a:chOff x="946954" y="4695444"/>
              <a:chExt cx="816734" cy="644430"/>
            </a:xfrm>
          </p:grpSpPr>
          <p:grpSp>
            <p:nvGrpSpPr>
              <p:cNvPr id="2048" name="Groupe 13"/>
              <p:cNvGrpSpPr/>
              <p:nvPr/>
            </p:nvGrpSpPr>
            <p:grpSpPr>
              <a:xfrm>
                <a:off x="946954" y="4695444"/>
                <a:ext cx="269087" cy="269087"/>
                <a:chOff x="18475" y="3094128"/>
                <a:chExt cx="257175" cy="257175"/>
              </a:xfrm>
            </p:grpSpPr>
            <p:sp>
              <p:nvSpPr>
                <p:cNvPr id="39" name="Organigramme : Connecteur 38"/>
                <p:cNvSpPr/>
                <p:nvPr/>
              </p:nvSpPr>
              <p:spPr>
                <a:xfrm>
                  <a:off x="18475" y="3094128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40" name="Forme libre 39"/>
                <p:cNvSpPr/>
                <p:nvPr/>
              </p:nvSpPr>
              <p:spPr>
                <a:xfrm>
                  <a:off x="37922" y="3185012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grpSp>
            <p:nvGrpSpPr>
              <p:cNvPr id="2049" name="Groupe 14"/>
              <p:cNvGrpSpPr/>
              <p:nvPr/>
            </p:nvGrpSpPr>
            <p:grpSpPr>
              <a:xfrm>
                <a:off x="946954" y="5070787"/>
                <a:ext cx="269087" cy="269087"/>
                <a:chOff x="18475" y="3469471"/>
                <a:chExt cx="257175" cy="257175"/>
              </a:xfrm>
            </p:grpSpPr>
            <p:sp>
              <p:nvSpPr>
                <p:cNvPr id="37" name="Organigramme : Connecteur 15"/>
                <p:cNvSpPr/>
                <p:nvPr/>
              </p:nvSpPr>
              <p:spPr>
                <a:xfrm>
                  <a:off x="18475" y="3469471"/>
                  <a:ext cx="257175" cy="257175"/>
                </a:xfrm>
                <a:prstGeom prst="flowChartConnector">
                  <a:avLst/>
                </a:prstGeom>
                <a:solidFill>
                  <a:sysClr val="window" lastClr="FFFFFF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/>
                </a:p>
              </p:txBody>
            </p:sp>
            <p:sp>
              <p:nvSpPr>
                <p:cNvPr id="38" name="Forme libre 16"/>
                <p:cNvSpPr/>
                <p:nvPr/>
              </p:nvSpPr>
              <p:spPr>
                <a:xfrm>
                  <a:off x="37922" y="3560355"/>
                  <a:ext cx="218281" cy="75407"/>
                </a:xfrm>
                <a:custGeom>
                  <a:avLst/>
                  <a:gdLst>
                    <a:gd name="connsiteX0" fmla="*/ 0 w 166688"/>
                    <a:gd name="connsiteY0" fmla="*/ 111786 h 117078"/>
                    <a:gd name="connsiteX1" fmla="*/ 71438 w 166688"/>
                    <a:gd name="connsiteY1" fmla="*/ 661 h 117078"/>
                    <a:gd name="connsiteX2" fmla="*/ 111125 w 166688"/>
                    <a:gd name="connsiteY2" fmla="*/ 115755 h 117078"/>
                    <a:gd name="connsiteX3" fmla="*/ 166688 w 166688"/>
                    <a:gd name="connsiteY3" fmla="*/ 8599 h 1170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166688" h="117078">
                      <a:moveTo>
                        <a:pt x="0" y="111786"/>
                      </a:moveTo>
                      <a:cubicBezTo>
                        <a:pt x="26458" y="55893"/>
                        <a:pt x="52917" y="0"/>
                        <a:pt x="71438" y="661"/>
                      </a:cubicBezTo>
                      <a:cubicBezTo>
                        <a:pt x="89959" y="1322"/>
                        <a:pt x="95250" y="114432"/>
                        <a:pt x="111125" y="115755"/>
                      </a:cubicBezTo>
                      <a:cubicBezTo>
                        <a:pt x="127000" y="117078"/>
                        <a:pt x="160735" y="23151"/>
                        <a:pt x="166688" y="8599"/>
                      </a:cubicBezTo>
                    </a:path>
                  </a:pathLst>
                </a:cu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>
                  <a:lvl1pPr marL="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indent="0">
                    <a:defRPr sz="11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fr-FR" sz="1100">
                    <a:solidFill>
                      <a:schemeClr val="tx2"/>
                    </a:solidFill>
                  </a:endParaRPr>
                </a:p>
              </p:txBody>
            </p:sp>
          </p:grpSp>
          <p:cxnSp>
            <p:nvCxnSpPr>
              <p:cNvPr id="35" name="Connecteur droit avec flèche 34"/>
              <p:cNvCxnSpPr/>
              <p:nvPr/>
            </p:nvCxnSpPr>
            <p:spPr>
              <a:xfrm>
                <a:off x="1187624" y="4829193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Connecteur droit avec flèche 35"/>
              <p:cNvCxnSpPr/>
              <p:nvPr/>
            </p:nvCxnSpPr>
            <p:spPr>
              <a:xfrm>
                <a:off x="1187624" y="5204536"/>
                <a:ext cx="576064" cy="1588"/>
              </a:xfrm>
              <a:prstGeom prst="straightConnector1">
                <a:avLst/>
              </a:prstGeom>
              <a:ln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2" name="Groupe 98"/>
            <p:cNvGrpSpPr/>
            <p:nvPr/>
          </p:nvGrpSpPr>
          <p:grpSpPr>
            <a:xfrm>
              <a:off x="3412654" y="3212976"/>
              <a:ext cx="216024" cy="577652"/>
              <a:chOff x="3412654" y="2204864"/>
              <a:chExt cx="216024" cy="577652"/>
            </a:xfrm>
          </p:grpSpPr>
          <p:cxnSp>
            <p:nvCxnSpPr>
              <p:cNvPr id="31" name="Connecteur droit avec flèche 30"/>
              <p:cNvCxnSpPr/>
              <p:nvPr/>
            </p:nvCxnSpPr>
            <p:spPr>
              <a:xfrm>
                <a:off x="3412654" y="2780928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avec flèche 31"/>
              <p:cNvCxnSpPr/>
              <p:nvPr/>
            </p:nvCxnSpPr>
            <p:spPr>
              <a:xfrm>
                <a:off x="3412654" y="2204864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6156176" y="3356992"/>
              <a:ext cx="1581150" cy="314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20" name="Connecteur droit avec flèche 19"/>
            <p:cNvCxnSpPr/>
            <p:nvPr/>
          </p:nvCxnSpPr>
          <p:spPr>
            <a:xfrm>
              <a:off x="5436096" y="3501008"/>
              <a:ext cx="576064" cy="1588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3635896" y="4649316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3635896" y="5651434"/>
              <a:ext cx="1495425" cy="7239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fr-FR" sz="1800" dirty="0" smtClean="0"/>
            </a:p>
          </p:txBody>
        </p:sp>
        <p:grpSp>
          <p:nvGrpSpPr>
            <p:cNvPr id="2053" name="Groupe 99"/>
            <p:cNvGrpSpPr/>
            <p:nvPr/>
          </p:nvGrpSpPr>
          <p:grpSpPr>
            <a:xfrm>
              <a:off x="3419872" y="4797152"/>
              <a:ext cx="216024" cy="361628"/>
              <a:chOff x="3419872" y="3789040"/>
              <a:chExt cx="216024" cy="361628"/>
            </a:xfrm>
          </p:grpSpPr>
          <p:cxnSp>
            <p:nvCxnSpPr>
              <p:cNvPr id="29" name="Connecteur droit avec flèche 28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Connecteur droit avec flèche 29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54" name="Groupe 103"/>
            <p:cNvGrpSpPr/>
            <p:nvPr/>
          </p:nvGrpSpPr>
          <p:grpSpPr>
            <a:xfrm>
              <a:off x="3419872" y="5877272"/>
              <a:ext cx="216024" cy="361628"/>
              <a:chOff x="3419872" y="3789040"/>
              <a:chExt cx="216024" cy="361628"/>
            </a:xfrm>
          </p:grpSpPr>
          <p:cxnSp>
            <p:nvCxnSpPr>
              <p:cNvPr id="27" name="Connecteur droit avec flèche 26"/>
              <p:cNvCxnSpPr/>
              <p:nvPr/>
            </p:nvCxnSpPr>
            <p:spPr>
              <a:xfrm>
                <a:off x="3419872" y="378904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avec flèche 27"/>
              <p:cNvCxnSpPr/>
              <p:nvPr/>
            </p:nvCxnSpPr>
            <p:spPr>
              <a:xfrm>
                <a:off x="3419872" y="4149080"/>
                <a:ext cx="216024" cy="1588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5" name="Forme 24"/>
            <p:cNvCxnSpPr>
              <a:stCxn id="21" idx="3"/>
              <a:endCxn id="19" idx="2"/>
            </p:cNvCxnSpPr>
            <p:nvPr/>
          </p:nvCxnSpPr>
          <p:spPr>
            <a:xfrm flipV="1">
              <a:off x="5131321" y="3671317"/>
              <a:ext cx="1815430" cy="1339949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Forme 25"/>
            <p:cNvCxnSpPr>
              <a:stCxn id="22" idx="3"/>
            </p:cNvCxnSpPr>
            <p:nvPr/>
          </p:nvCxnSpPr>
          <p:spPr>
            <a:xfrm flipV="1">
              <a:off x="5131321" y="3717032"/>
              <a:ext cx="1816943" cy="2296352"/>
            </a:xfrm>
            <a:prstGeom prst="bentConnector2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92867" y="1700808"/>
            <a:ext cx="5071421" cy="244827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250</Words>
  <Application>Microsoft Office PowerPoint</Application>
  <PresentationFormat>Affichage à l'écran (4:3)</PresentationFormat>
  <Paragraphs>29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4</vt:i4>
      </vt:variant>
      <vt:variant>
        <vt:lpstr>Titres des diapositives</vt:lpstr>
      </vt:variant>
      <vt:variant>
        <vt:i4>5</vt:i4>
      </vt:variant>
    </vt:vector>
  </HeadingPairs>
  <TitlesOfParts>
    <vt:vector size="9" baseType="lpstr">
      <vt:lpstr>Thème Office</vt:lpstr>
      <vt:lpstr>1_Thème Office</vt:lpstr>
      <vt:lpstr>1_Conception personnalisée</vt:lpstr>
      <vt:lpstr>Conception personnalisée</vt:lpstr>
      <vt:lpstr>Diapositive 1</vt:lpstr>
      <vt:lpstr>Diapositive 2</vt:lpstr>
      <vt:lpstr>Diapositive 3</vt:lpstr>
      <vt:lpstr>Target Market (CHP)</vt:lpstr>
      <vt:lpstr>Target Market (MiniHydro)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40</cp:revision>
  <dcterms:created xsi:type="dcterms:W3CDTF">2010-10-14T13:10:10Z</dcterms:created>
  <dcterms:modified xsi:type="dcterms:W3CDTF">2010-10-18T07:07:54Z</dcterms:modified>
</cp:coreProperties>
</file>