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4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5" r:id="rId2"/>
    <p:sldMasterId id="2147483672" r:id="rId3"/>
    <p:sldMasterId id="2147483660" r:id="rId4"/>
  </p:sldMasterIdLst>
  <p:handoutMasterIdLst>
    <p:handoutMasterId r:id="rId9"/>
  </p:handoutMasterIdLst>
  <p:sldIdLst>
    <p:sldId id="256" r:id="rId5"/>
    <p:sldId id="258" r:id="rId6"/>
    <p:sldId id="257" r:id="rId7"/>
    <p:sldId id="259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60" d="100"/>
          <a:sy n="60" d="100"/>
        </p:scale>
        <p:origin x="-1572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92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AFD09-E254-481A-8319-F90AFB854BB4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3D1544-6108-48FD-889F-612294A81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17/10/2010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1C99C-7106-4AE5-A8A0-C64890793A1C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29DC8-24EF-44D0-B2D2-B4C955C1611A}" type="datetimeFigureOut">
              <a:rPr lang="fr-FR" smtClean="0"/>
              <a:pPr/>
              <a:t>17/10/2010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ZoneTexte 87"/>
          <p:cNvSpPr txBox="1"/>
          <p:nvPr/>
        </p:nvSpPr>
        <p:spPr>
          <a:xfrm>
            <a:off x="2699792" y="2780928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tx1"/>
                </a:solidFill>
              </a:rPr>
              <a:t>PowerLien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>
                <a:solidFill>
                  <a:schemeClr val="tx1"/>
                </a:solidFill>
              </a:rPr>
              <a:t>Concept</a:t>
            </a:r>
          </a:p>
        </p:txBody>
      </p:sp>
      <p:grpSp>
        <p:nvGrpSpPr>
          <p:cNvPr id="116" name="Groupe 115"/>
          <p:cNvGrpSpPr/>
          <p:nvPr/>
        </p:nvGrpSpPr>
        <p:grpSpPr>
          <a:xfrm>
            <a:off x="6804248" y="188640"/>
            <a:ext cx="2256894" cy="1221428"/>
            <a:chOff x="946954" y="2495604"/>
            <a:chExt cx="6790372" cy="4029740"/>
          </a:xfrm>
        </p:grpSpPr>
        <p:sp>
          <p:nvSpPr>
            <p:cNvPr id="87" name="Forme libre 86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91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7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32" name="Organigramme : Connecteur 31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33" name="Forme libre 32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8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30" name="Organigramme : Connecteur 29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31" name="Forme libre 30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28" name="Organigramme : Connecteur 27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29" name="Forme libre 28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26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27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24" name="Organigramme : Connecteur 23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25" name="Forme libre 24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avec flèche 58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avec flèche 60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2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22" name="Organigramme : Connecteur 21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23" name="Forme libre 22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20" name="Organigramme : Connecteur 19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21" name="Forme libre 20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2" name="Connecteur droit avec flèche 61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avec flèche 62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8" name="Organigramme : Connecteur 17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19" name="Forme libre 18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5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6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17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4" name="Connecteur droit avec flèche 6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avec flèche 64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67" name="Connecteur droit avec flèche 66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avec flèche 67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1" name="Connecteur droit avec flèche 70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Rectangle 8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100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5" name="Connecteur droit avec flèche 9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necteur droit avec flèche 9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105" name="Connecteur droit avec flèche 10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Connecteur droit avec flèche 10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8" name="Forme 107"/>
            <p:cNvCxnSpPr>
              <a:stCxn id="89" idx="3"/>
              <a:endCxn id="1026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Forme 109"/>
            <p:cNvCxnSpPr>
              <a:stCxn id="9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7" name="ZoneTexte 116"/>
          <p:cNvSpPr txBox="1"/>
          <p:nvPr/>
        </p:nvSpPr>
        <p:spPr>
          <a:xfrm>
            <a:off x="6300192" y="6258798"/>
            <a:ext cx="22381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Paris 17 Octobre 2010</a:t>
            </a:r>
            <a:endParaRPr lang="fr-FR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/>
              <a:t>PowerLien</a:t>
            </a:r>
            <a:r>
              <a:rPr lang="en-US" dirty="0" smtClean="0"/>
              <a:t> concept is an open platform to facilitate market access to medium/little producers in France</a:t>
            </a:r>
          </a:p>
          <a:p>
            <a:endParaRPr lang="en-US" dirty="0" smtClean="0"/>
          </a:p>
          <a:p>
            <a:r>
              <a:rPr lang="en-US" dirty="0" smtClean="0"/>
              <a:t>Potential Market (France): </a:t>
            </a:r>
            <a:r>
              <a:rPr lang="en-US" dirty="0"/>
              <a:t> </a:t>
            </a:r>
            <a:r>
              <a:rPr lang="en-US" dirty="0" smtClean="0"/>
              <a:t>with the termination of feed in tariffs </a:t>
            </a:r>
            <a:r>
              <a:rPr lang="fr-FR" dirty="0" err="1" smtClean="0"/>
              <a:t>rights</a:t>
            </a:r>
            <a:r>
              <a:rPr lang="fr-FR" dirty="0" smtClean="0"/>
              <a:t> (Tarif d’obligation d’achat), </a:t>
            </a:r>
            <a:r>
              <a:rPr lang="en-US" dirty="0" smtClean="0"/>
              <a:t>certain type of medium size producers are obliged to find a new way to commercialize their off take, this is the case for:</a:t>
            </a:r>
          </a:p>
          <a:p>
            <a:pPr lvl="2"/>
            <a:r>
              <a:rPr lang="en-US" dirty="0" smtClean="0"/>
              <a:t>Mini-hydraulic</a:t>
            </a:r>
          </a:p>
          <a:p>
            <a:pPr lvl="2"/>
            <a:r>
              <a:rPr lang="en-US" dirty="0" smtClean="0"/>
              <a:t>CHP installations</a:t>
            </a:r>
          </a:p>
          <a:p>
            <a:pPr lvl="2"/>
            <a:r>
              <a:rPr lang="en-US" dirty="0" err="1" smtClean="0"/>
              <a:t>Dispacthable</a:t>
            </a:r>
            <a:r>
              <a:rPr lang="en-US" dirty="0" smtClean="0"/>
              <a:t> decentralized Producers</a:t>
            </a:r>
          </a:p>
          <a:p>
            <a:pPr lvl="2"/>
            <a:endParaRPr lang="en-US" dirty="0" smtClean="0"/>
          </a:p>
          <a:p>
            <a:r>
              <a:rPr lang="en-US" dirty="0" err="1" smtClean="0"/>
              <a:t>PowerLien</a:t>
            </a:r>
            <a:r>
              <a:rPr lang="en-US" dirty="0" smtClean="0"/>
              <a:t> will facilitated the platform to access directly to French spot market. </a:t>
            </a:r>
            <a:r>
              <a:rPr lang="en-US" dirty="0" err="1" smtClean="0"/>
              <a:t>PowerLien</a:t>
            </a:r>
            <a:r>
              <a:rPr lang="en-US" dirty="0" smtClean="0"/>
              <a:t> will be open to aggregators who will be interested on hire the platform to manage their suppliers perimeter.</a:t>
            </a:r>
          </a:p>
          <a:p>
            <a:endParaRPr lang="en-US" dirty="0"/>
          </a:p>
          <a:p>
            <a:r>
              <a:rPr lang="en-US" dirty="0" smtClean="0"/>
              <a:t>In the future, whether regulatory changes are in force, this platform could be used by other decentralized producers (Wind farms, PV, etc)</a:t>
            </a:r>
            <a:endParaRPr lang="en-US" dirty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39552" y="332656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tx1"/>
                </a:solidFill>
              </a:rPr>
              <a:t>PowerLien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>
                <a:solidFill>
                  <a:schemeClr val="tx1"/>
                </a:solidFill>
              </a:rPr>
              <a:t>Concept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Organigramme : Processus 114"/>
          <p:cNvSpPr/>
          <p:nvPr/>
        </p:nvSpPr>
        <p:spPr>
          <a:xfrm>
            <a:off x="1763688" y="1340768"/>
            <a:ext cx="3528392" cy="1008112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orme libre 86"/>
          <p:cNvSpPr/>
          <p:nvPr/>
        </p:nvSpPr>
        <p:spPr>
          <a:xfrm>
            <a:off x="1763689" y="2495604"/>
            <a:ext cx="3528392" cy="4029740"/>
          </a:xfrm>
          <a:custGeom>
            <a:avLst/>
            <a:gdLst>
              <a:gd name="connsiteX0" fmla="*/ 3296093 w 3306725"/>
              <a:gd name="connsiteY0" fmla="*/ 0 h 4029740"/>
              <a:gd name="connsiteX1" fmla="*/ 0 w 3306725"/>
              <a:gd name="connsiteY1" fmla="*/ 0 h 4029740"/>
              <a:gd name="connsiteX2" fmla="*/ 0 w 3306725"/>
              <a:gd name="connsiteY2" fmla="*/ 4029740 h 4029740"/>
              <a:gd name="connsiteX3" fmla="*/ 1658679 w 3306725"/>
              <a:gd name="connsiteY3" fmla="*/ 4029740 h 4029740"/>
              <a:gd name="connsiteX4" fmla="*/ 1658679 w 3306725"/>
              <a:gd name="connsiteY4" fmla="*/ 2020186 h 4029740"/>
              <a:gd name="connsiteX5" fmla="*/ 3306725 w 3306725"/>
              <a:gd name="connsiteY5" fmla="*/ 2020186 h 4029740"/>
              <a:gd name="connsiteX6" fmla="*/ 3296093 w 3306725"/>
              <a:gd name="connsiteY6" fmla="*/ 0 h 402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6725" h="4029740">
                <a:moveTo>
                  <a:pt x="3296093" y="0"/>
                </a:moveTo>
                <a:lnTo>
                  <a:pt x="0" y="0"/>
                </a:lnTo>
                <a:lnTo>
                  <a:pt x="0" y="4029740"/>
                </a:lnTo>
                <a:lnTo>
                  <a:pt x="1658679" y="4029740"/>
                </a:lnTo>
                <a:lnTo>
                  <a:pt x="1658679" y="2020186"/>
                </a:lnTo>
                <a:lnTo>
                  <a:pt x="3306725" y="2020186"/>
                </a:lnTo>
                <a:lnTo>
                  <a:pt x="3296093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628678" y="2636912"/>
            <a:ext cx="1495425" cy="17145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100"/>
          </a:p>
        </p:txBody>
      </p:sp>
      <p:sp>
        <p:nvSpPr>
          <p:cNvPr id="5" name="Rectangle 4"/>
          <p:cNvSpPr/>
          <p:nvPr/>
        </p:nvSpPr>
        <p:spPr>
          <a:xfrm>
            <a:off x="1907704" y="4649316"/>
            <a:ext cx="1495425" cy="7239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smtClean="0"/>
              <a:t>Sub-Perimeter  1</a:t>
            </a:r>
            <a:endParaRPr lang="en-US" sz="1400"/>
          </a:p>
        </p:txBody>
      </p:sp>
      <p:sp>
        <p:nvSpPr>
          <p:cNvPr id="6" name="Rectangle 5"/>
          <p:cNvSpPr/>
          <p:nvPr/>
        </p:nvSpPr>
        <p:spPr>
          <a:xfrm>
            <a:off x="1917229" y="5651434"/>
            <a:ext cx="1495425" cy="7239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smtClean="0"/>
              <a:t>Sub-Perimeter  N</a:t>
            </a:r>
            <a:endParaRPr lang="en-US" sz="1400"/>
          </a:p>
        </p:txBody>
      </p:sp>
      <p:sp>
        <p:nvSpPr>
          <p:cNvPr id="52" name="Rectangle 51"/>
          <p:cNvSpPr/>
          <p:nvPr/>
        </p:nvSpPr>
        <p:spPr>
          <a:xfrm>
            <a:off x="1918107" y="2643758"/>
            <a:ext cx="1495425" cy="17145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smtClean="0"/>
              <a:t>Basic                 Sub-Perimeter </a:t>
            </a:r>
            <a:endParaRPr lang="en-US" sz="1400"/>
          </a:p>
        </p:txBody>
      </p:sp>
      <p:grpSp>
        <p:nvGrpSpPr>
          <p:cNvPr id="3" name="Groupe 6"/>
          <p:cNvGrpSpPr/>
          <p:nvPr/>
        </p:nvGrpSpPr>
        <p:grpSpPr>
          <a:xfrm>
            <a:off x="946954" y="2645542"/>
            <a:ext cx="269087" cy="269087"/>
            <a:chOff x="35718" y="14292"/>
            <a:chExt cx="257175" cy="257175"/>
          </a:xfrm>
          <a:solidFill>
            <a:schemeClr val="accent6"/>
          </a:solidFill>
        </p:grpSpPr>
        <p:sp>
          <p:nvSpPr>
            <p:cNvPr id="32" name="Organigramme : Connecteur 31"/>
            <p:cNvSpPr/>
            <p:nvPr/>
          </p:nvSpPr>
          <p:spPr>
            <a:xfrm>
              <a:off x="35718" y="14292"/>
              <a:ext cx="257175" cy="257175"/>
            </a:xfrm>
            <a:prstGeom prst="flowChartConnector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>
                <a:solidFill>
                  <a:srgbClr val="FFC000"/>
                </a:solidFill>
              </a:endParaRPr>
            </a:p>
          </p:txBody>
        </p:sp>
        <p:sp>
          <p:nvSpPr>
            <p:cNvPr id="33" name="Forme libre 32"/>
            <p:cNvSpPr/>
            <p:nvPr/>
          </p:nvSpPr>
          <p:spPr>
            <a:xfrm>
              <a:off x="55165" y="105176"/>
              <a:ext cx="218281" cy="75407"/>
            </a:xfrm>
            <a:custGeom>
              <a:avLst/>
              <a:gdLst>
                <a:gd name="connsiteX0" fmla="*/ 0 w 166688"/>
                <a:gd name="connsiteY0" fmla="*/ 111786 h 117078"/>
                <a:gd name="connsiteX1" fmla="*/ 71438 w 166688"/>
                <a:gd name="connsiteY1" fmla="*/ 661 h 117078"/>
                <a:gd name="connsiteX2" fmla="*/ 111125 w 166688"/>
                <a:gd name="connsiteY2" fmla="*/ 115755 h 117078"/>
                <a:gd name="connsiteX3" fmla="*/ 166688 w 166688"/>
                <a:gd name="connsiteY3" fmla="*/ 8599 h 117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6688" h="117078">
                  <a:moveTo>
                    <a:pt x="0" y="111786"/>
                  </a:moveTo>
                  <a:cubicBezTo>
                    <a:pt x="26458" y="55893"/>
                    <a:pt x="52917" y="0"/>
                    <a:pt x="71438" y="661"/>
                  </a:cubicBezTo>
                  <a:cubicBezTo>
                    <a:pt x="89959" y="1322"/>
                    <a:pt x="95250" y="114432"/>
                    <a:pt x="111125" y="115755"/>
                  </a:cubicBezTo>
                  <a:cubicBezTo>
                    <a:pt x="127000" y="117078"/>
                    <a:pt x="160735" y="23151"/>
                    <a:pt x="166688" y="8599"/>
                  </a:cubicBezTo>
                </a:path>
              </a:pathLst>
            </a:cu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>
                <a:solidFill>
                  <a:srgbClr val="FFC000"/>
                </a:solidFill>
              </a:endParaRPr>
            </a:p>
          </p:txBody>
        </p:sp>
      </p:grpSp>
      <p:grpSp>
        <p:nvGrpSpPr>
          <p:cNvPr id="7" name="Groupe 7"/>
          <p:cNvGrpSpPr/>
          <p:nvPr/>
        </p:nvGrpSpPr>
        <p:grpSpPr>
          <a:xfrm>
            <a:off x="946954" y="3006004"/>
            <a:ext cx="269087" cy="269087"/>
            <a:chOff x="23812" y="374754"/>
            <a:chExt cx="257175" cy="257175"/>
          </a:xfrm>
          <a:solidFill>
            <a:schemeClr val="accent6"/>
          </a:solidFill>
        </p:grpSpPr>
        <p:sp>
          <p:nvSpPr>
            <p:cNvPr id="30" name="Organigramme : Connecteur 29"/>
            <p:cNvSpPr/>
            <p:nvPr/>
          </p:nvSpPr>
          <p:spPr>
            <a:xfrm>
              <a:off x="23812" y="374754"/>
              <a:ext cx="257175" cy="257175"/>
            </a:xfrm>
            <a:prstGeom prst="flowChartConnector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>
                <a:solidFill>
                  <a:srgbClr val="FFC000"/>
                </a:solidFill>
              </a:endParaRPr>
            </a:p>
          </p:txBody>
        </p:sp>
        <p:sp>
          <p:nvSpPr>
            <p:cNvPr id="31" name="Forme libre 30"/>
            <p:cNvSpPr/>
            <p:nvPr/>
          </p:nvSpPr>
          <p:spPr>
            <a:xfrm>
              <a:off x="43259" y="465638"/>
              <a:ext cx="218281" cy="75407"/>
            </a:xfrm>
            <a:custGeom>
              <a:avLst/>
              <a:gdLst>
                <a:gd name="connsiteX0" fmla="*/ 0 w 166688"/>
                <a:gd name="connsiteY0" fmla="*/ 111786 h 117078"/>
                <a:gd name="connsiteX1" fmla="*/ 71438 w 166688"/>
                <a:gd name="connsiteY1" fmla="*/ 661 h 117078"/>
                <a:gd name="connsiteX2" fmla="*/ 111125 w 166688"/>
                <a:gd name="connsiteY2" fmla="*/ 115755 h 117078"/>
                <a:gd name="connsiteX3" fmla="*/ 166688 w 166688"/>
                <a:gd name="connsiteY3" fmla="*/ 8599 h 117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6688" h="117078">
                  <a:moveTo>
                    <a:pt x="0" y="111786"/>
                  </a:moveTo>
                  <a:cubicBezTo>
                    <a:pt x="26458" y="55893"/>
                    <a:pt x="52917" y="0"/>
                    <a:pt x="71438" y="661"/>
                  </a:cubicBezTo>
                  <a:cubicBezTo>
                    <a:pt x="89959" y="1322"/>
                    <a:pt x="95250" y="114432"/>
                    <a:pt x="111125" y="115755"/>
                  </a:cubicBezTo>
                  <a:cubicBezTo>
                    <a:pt x="127000" y="117078"/>
                    <a:pt x="160735" y="23151"/>
                    <a:pt x="166688" y="8599"/>
                  </a:cubicBezTo>
                </a:path>
              </a:pathLst>
            </a:cu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>
                <a:solidFill>
                  <a:srgbClr val="FFC000"/>
                </a:solidFill>
              </a:endParaRPr>
            </a:p>
          </p:txBody>
        </p:sp>
      </p:grpSp>
      <p:grpSp>
        <p:nvGrpSpPr>
          <p:cNvPr id="8" name="Groupe 8"/>
          <p:cNvGrpSpPr/>
          <p:nvPr/>
        </p:nvGrpSpPr>
        <p:grpSpPr>
          <a:xfrm>
            <a:off x="946954" y="3366466"/>
            <a:ext cx="269087" cy="269087"/>
            <a:chOff x="0" y="735216"/>
            <a:chExt cx="257175" cy="257175"/>
          </a:xfrm>
          <a:solidFill>
            <a:schemeClr val="accent6"/>
          </a:solidFill>
        </p:grpSpPr>
        <p:sp>
          <p:nvSpPr>
            <p:cNvPr id="28" name="Organigramme : Connecteur 27"/>
            <p:cNvSpPr/>
            <p:nvPr/>
          </p:nvSpPr>
          <p:spPr>
            <a:xfrm>
              <a:off x="0" y="735216"/>
              <a:ext cx="257175" cy="257175"/>
            </a:xfrm>
            <a:prstGeom prst="flowChartConnector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>
                <a:solidFill>
                  <a:srgbClr val="FFC000"/>
                </a:solidFill>
              </a:endParaRPr>
            </a:p>
          </p:txBody>
        </p:sp>
        <p:sp>
          <p:nvSpPr>
            <p:cNvPr id="29" name="Forme libre 28"/>
            <p:cNvSpPr/>
            <p:nvPr/>
          </p:nvSpPr>
          <p:spPr>
            <a:xfrm>
              <a:off x="19447" y="826100"/>
              <a:ext cx="218281" cy="75407"/>
            </a:xfrm>
            <a:custGeom>
              <a:avLst/>
              <a:gdLst>
                <a:gd name="connsiteX0" fmla="*/ 0 w 166688"/>
                <a:gd name="connsiteY0" fmla="*/ 111786 h 117078"/>
                <a:gd name="connsiteX1" fmla="*/ 71438 w 166688"/>
                <a:gd name="connsiteY1" fmla="*/ 661 h 117078"/>
                <a:gd name="connsiteX2" fmla="*/ 111125 w 166688"/>
                <a:gd name="connsiteY2" fmla="*/ 115755 h 117078"/>
                <a:gd name="connsiteX3" fmla="*/ 166688 w 166688"/>
                <a:gd name="connsiteY3" fmla="*/ 8599 h 117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6688" h="117078">
                  <a:moveTo>
                    <a:pt x="0" y="111786"/>
                  </a:moveTo>
                  <a:cubicBezTo>
                    <a:pt x="26458" y="55893"/>
                    <a:pt x="52917" y="0"/>
                    <a:pt x="71438" y="661"/>
                  </a:cubicBezTo>
                  <a:cubicBezTo>
                    <a:pt x="89959" y="1322"/>
                    <a:pt x="95250" y="114432"/>
                    <a:pt x="111125" y="115755"/>
                  </a:cubicBezTo>
                  <a:cubicBezTo>
                    <a:pt x="127000" y="117078"/>
                    <a:pt x="160735" y="23151"/>
                    <a:pt x="166688" y="8599"/>
                  </a:cubicBezTo>
                </a:path>
              </a:pathLst>
            </a:cu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>
                <a:solidFill>
                  <a:srgbClr val="FFC000"/>
                </a:solidFill>
              </a:endParaRPr>
            </a:p>
          </p:txBody>
        </p:sp>
      </p:grpSp>
      <p:grpSp>
        <p:nvGrpSpPr>
          <p:cNvPr id="9" name="Groupe 9"/>
          <p:cNvGrpSpPr/>
          <p:nvPr/>
        </p:nvGrpSpPr>
        <p:grpSpPr>
          <a:xfrm>
            <a:off x="946954" y="3726927"/>
            <a:ext cx="269087" cy="269087"/>
            <a:chOff x="18475" y="1095677"/>
            <a:chExt cx="257175" cy="257175"/>
          </a:xfrm>
          <a:solidFill>
            <a:schemeClr val="accent6"/>
          </a:solidFill>
        </p:grpSpPr>
        <p:sp>
          <p:nvSpPr>
            <p:cNvPr id="26" name="Organigramme : Connecteur 25"/>
            <p:cNvSpPr/>
            <p:nvPr/>
          </p:nvSpPr>
          <p:spPr>
            <a:xfrm>
              <a:off x="18475" y="1095677"/>
              <a:ext cx="257175" cy="257175"/>
            </a:xfrm>
            <a:prstGeom prst="flowChartConnector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>
                <a:solidFill>
                  <a:srgbClr val="FFC000"/>
                </a:solidFill>
              </a:endParaRPr>
            </a:p>
          </p:txBody>
        </p:sp>
        <p:sp>
          <p:nvSpPr>
            <p:cNvPr id="27" name="Forme libre 26"/>
            <p:cNvSpPr/>
            <p:nvPr/>
          </p:nvSpPr>
          <p:spPr>
            <a:xfrm>
              <a:off x="37922" y="1186561"/>
              <a:ext cx="218281" cy="75407"/>
            </a:xfrm>
            <a:custGeom>
              <a:avLst/>
              <a:gdLst>
                <a:gd name="connsiteX0" fmla="*/ 0 w 166688"/>
                <a:gd name="connsiteY0" fmla="*/ 111786 h 117078"/>
                <a:gd name="connsiteX1" fmla="*/ 71438 w 166688"/>
                <a:gd name="connsiteY1" fmla="*/ 661 h 117078"/>
                <a:gd name="connsiteX2" fmla="*/ 111125 w 166688"/>
                <a:gd name="connsiteY2" fmla="*/ 115755 h 117078"/>
                <a:gd name="connsiteX3" fmla="*/ 166688 w 166688"/>
                <a:gd name="connsiteY3" fmla="*/ 8599 h 117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6688" h="117078">
                  <a:moveTo>
                    <a:pt x="0" y="111786"/>
                  </a:moveTo>
                  <a:cubicBezTo>
                    <a:pt x="26458" y="55893"/>
                    <a:pt x="52917" y="0"/>
                    <a:pt x="71438" y="661"/>
                  </a:cubicBezTo>
                  <a:cubicBezTo>
                    <a:pt x="89959" y="1322"/>
                    <a:pt x="95250" y="114432"/>
                    <a:pt x="111125" y="115755"/>
                  </a:cubicBezTo>
                  <a:cubicBezTo>
                    <a:pt x="127000" y="117078"/>
                    <a:pt x="160735" y="23151"/>
                    <a:pt x="166688" y="8599"/>
                  </a:cubicBezTo>
                </a:path>
              </a:pathLst>
            </a:cu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>
                <a:solidFill>
                  <a:srgbClr val="FFC000"/>
                </a:solidFill>
              </a:endParaRPr>
            </a:p>
          </p:txBody>
        </p:sp>
      </p:grpSp>
      <p:grpSp>
        <p:nvGrpSpPr>
          <p:cNvPr id="10" name="Groupe 10"/>
          <p:cNvGrpSpPr/>
          <p:nvPr/>
        </p:nvGrpSpPr>
        <p:grpSpPr>
          <a:xfrm>
            <a:off x="946954" y="4087388"/>
            <a:ext cx="269087" cy="269087"/>
            <a:chOff x="18475" y="1456138"/>
            <a:chExt cx="257175" cy="257175"/>
          </a:xfrm>
          <a:solidFill>
            <a:schemeClr val="accent6"/>
          </a:solidFill>
        </p:grpSpPr>
        <p:sp>
          <p:nvSpPr>
            <p:cNvPr id="24" name="Organigramme : Connecteur 23"/>
            <p:cNvSpPr/>
            <p:nvPr/>
          </p:nvSpPr>
          <p:spPr>
            <a:xfrm>
              <a:off x="18475" y="1456138"/>
              <a:ext cx="257175" cy="257175"/>
            </a:xfrm>
            <a:prstGeom prst="flowChartConnector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>
                <a:solidFill>
                  <a:srgbClr val="FFC000"/>
                </a:solidFill>
              </a:endParaRPr>
            </a:p>
          </p:txBody>
        </p:sp>
        <p:sp>
          <p:nvSpPr>
            <p:cNvPr id="25" name="Forme libre 24"/>
            <p:cNvSpPr/>
            <p:nvPr/>
          </p:nvSpPr>
          <p:spPr>
            <a:xfrm>
              <a:off x="37922" y="1547022"/>
              <a:ext cx="218281" cy="75407"/>
            </a:xfrm>
            <a:custGeom>
              <a:avLst/>
              <a:gdLst>
                <a:gd name="connsiteX0" fmla="*/ 0 w 166688"/>
                <a:gd name="connsiteY0" fmla="*/ 111786 h 117078"/>
                <a:gd name="connsiteX1" fmla="*/ 71438 w 166688"/>
                <a:gd name="connsiteY1" fmla="*/ 661 h 117078"/>
                <a:gd name="connsiteX2" fmla="*/ 111125 w 166688"/>
                <a:gd name="connsiteY2" fmla="*/ 115755 h 117078"/>
                <a:gd name="connsiteX3" fmla="*/ 166688 w 166688"/>
                <a:gd name="connsiteY3" fmla="*/ 8599 h 117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6688" h="117078">
                  <a:moveTo>
                    <a:pt x="0" y="111786"/>
                  </a:moveTo>
                  <a:cubicBezTo>
                    <a:pt x="26458" y="55893"/>
                    <a:pt x="52917" y="0"/>
                    <a:pt x="71438" y="661"/>
                  </a:cubicBezTo>
                  <a:cubicBezTo>
                    <a:pt x="89959" y="1322"/>
                    <a:pt x="95250" y="114432"/>
                    <a:pt x="111125" y="115755"/>
                  </a:cubicBezTo>
                  <a:cubicBezTo>
                    <a:pt x="127000" y="117078"/>
                    <a:pt x="160735" y="23151"/>
                    <a:pt x="166688" y="8599"/>
                  </a:cubicBezTo>
                </a:path>
              </a:pathLst>
            </a:cu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>
                <a:solidFill>
                  <a:srgbClr val="FFC000"/>
                </a:solidFill>
              </a:endParaRPr>
            </a:p>
          </p:txBody>
        </p:sp>
      </p:grpSp>
      <p:cxnSp>
        <p:nvCxnSpPr>
          <p:cNvPr id="56" name="Connecteur droit avec flèche 55"/>
          <p:cNvCxnSpPr/>
          <p:nvPr/>
        </p:nvCxnSpPr>
        <p:spPr>
          <a:xfrm>
            <a:off x="1187624" y="2779291"/>
            <a:ext cx="576064" cy="1588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/>
          <p:nvPr/>
        </p:nvCxnSpPr>
        <p:spPr>
          <a:xfrm>
            <a:off x="1187624" y="3139753"/>
            <a:ext cx="576064" cy="1588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/>
          <p:cNvCxnSpPr/>
          <p:nvPr/>
        </p:nvCxnSpPr>
        <p:spPr>
          <a:xfrm>
            <a:off x="1187624" y="3500215"/>
            <a:ext cx="576064" cy="1588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avec flèche 59"/>
          <p:cNvCxnSpPr/>
          <p:nvPr/>
        </p:nvCxnSpPr>
        <p:spPr>
          <a:xfrm>
            <a:off x="1187624" y="3860676"/>
            <a:ext cx="576064" cy="1588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avec flèche 60"/>
          <p:cNvCxnSpPr/>
          <p:nvPr/>
        </p:nvCxnSpPr>
        <p:spPr>
          <a:xfrm>
            <a:off x="1187624" y="4229168"/>
            <a:ext cx="576064" cy="1588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e 11"/>
          <p:cNvGrpSpPr/>
          <p:nvPr/>
        </p:nvGrpSpPr>
        <p:grpSpPr>
          <a:xfrm>
            <a:off x="946954" y="4689051"/>
            <a:ext cx="269087" cy="269087"/>
            <a:chOff x="18475" y="1807670"/>
            <a:chExt cx="257175" cy="257175"/>
          </a:xfrm>
          <a:solidFill>
            <a:schemeClr val="accent6"/>
          </a:solidFill>
        </p:grpSpPr>
        <p:sp>
          <p:nvSpPr>
            <p:cNvPr id="22" name="Organigramme : Connecteur 21"/>
            <p:cNvSpPr/>
            <p:nvPr/>
          </p:nvSpPr>
          <p:spPr>
            <a:xfrm>
              <a:off x="18475" y="1807670"/>
              <a:ext cx="257175" cy="257175"/>
            </a:xfrm>
            <a:prstGeom prst="flowChartConnector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37922" y="1898554"/>
              <a:ext cx="218281" cy="75407"/>
            </a:xfrm>
            <a:custGeom>
              <a:avLst/>
              <a:gdLst>
                <a:gd name="connsiteX0" fmla="*/ 0 w 166688"/>
                <a:gd name="connsiteY0" fmla="*/ 111786 h 117078"/>
                <a:gd name="connsiteX1" fmla="*/ 71438 w 166688"/>
                <a:gd name="connsiteY1" fmla="*/ 661 h 117078"/>
                <a:gd name="connsiteX2" fmla="*/ 111125 w 166688"/>
                <a:gd name="connsiteY2" fmla="*/ 115755 h 117078"/>
                <a:gd name="connsiteX3" fmla="*/ 166688 w 166688"/>
                <a:gd name="connsiteY3" fmla="*/ 8599 h 117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6688" h="117078">
                  <a:moveTo>
                    <a:pt x="0" y="111786"/>
                  </a:moveTo>
                  <a:cubicBezTo>
                    <a:pt x="26458" y="55893"/>
                    <a:pt x="52917" y="0"/>
                    <a:pt x="71438" y="661"/>
                  </a:cubicBezTo>
                  <a:cubicBezTo>
                    <a:pt x="89959" y="1322"/>
                    <a:pt x="95250" y="114432"/>
                    <a:pt x="111125" y="115755"/>
                  </a:cubicBezTo>
                  <a:cubicBezTo>
                    <a:pt x="127000" y="117078"/>
                    <a:pt x="160735" y="23151"/>
                    <a:pt x="166688" y="8599"/>
                  </a:cubicBezTo>
                </a:path>
              </a:pathLst>
            </a:cu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>
                <a:solidFill>
                  <a:schemeClr val="tx2"/>
                </a:solidFill>
              </a:endParaRPr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946954" y="5064395"/>
            <a:ext cx="269087" cy="269087"/>
            <a:chOff x="18475" y="2183014"/>
            <a:chExt cx="257175" cy="257175"/>
          </a:xfrm>
          <a:solidFill>
            <a:schemeClr val="accent6"/>
          </a:solidFill>
        </p:grpSpPr>
        <p:sp>
          <p:nvSpPr>
            <p:cNvPr id="20" name="Organigramme : Connecteur 19"/>
            <p:cNvSpPr/>
            <p:nvPr/>
          </p:nvSpPr>
          <p:spPr>
            <a:xfrm>
              <a:off x="18475" y="2183014"/>
              <a:ext cx="257175" cy="257175"/>
            </a:xfrm>
            <a:prstGeom prst="flowChartConnector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/>
            </a:p>
          </p:txBody>
        </p:sp>
        <p:sp>
          <p:nvSpPr>
            <p:cNvPr id="21" name="Forme libre 20"/>
            <p:cNvSpPr/>
            <p:nvPr/>
          </p:nvSpPr>
          <p:spPr>
            <a:xfrm>
              <a:off x="37922" y="2273898"/>
              <a:ext cx="218281" cy="75407"/>
            </a:xfrm>
            <a:custGeom>
              <a:avLst/>
              <a:gdLst>
                <a:gd name="connsiteX0" fmla="*/ 0 w 166688"/>
                <a:gd name="connsiteY0" fmla="*/ 111786 h 117078"/>
                <a:gd name="connsiteX1" fmla="*/ 71438 w 166688"/>
                <a:gd name="connsiteY1" fmla="*/ 661 h 117078"/>
                <a:gd name="connsiteX2" fmla="*/ 111125 w 166688"/>
                <a:gd name="connsiteY2" fmla="*/ 115755 h 117078"/>
                <a:gd name="connsiteX3" fmla="*/ 166688 w 166688"/>
                <a:gd name="connsiteY3" fmla="*/ 8599 h 117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6688" h="117078">
                  <a:moveTo>
                    <a:pt x="0" y="111786"/>
                  </a:moveTo>
                  <a:cubicBezTo>
                    <a:pt x="26458" y="55893"/>
                    <a:pt x="52917" y="0"/>
                    <a:pt x="71438" y="661"/>
                  </a:cubicBezTo>
                  <a:cubicBezTo>
                    <a:pt x="89959" y="1322"/>
                    <a:pt x="95250" y="114432"/>
                    <a:pt x="111125" y="115755"/>
                  </a:cubicBezTo>
                  <a:cubicBezTo>
                    <a:pt x="127000" y="117078"/>
                    <a:pt x="160735" y="23151"/>
                    <a:pt x="166688" y="8599"/>
                  </a:cubicBezTo>
                </a:path>
              </a:pathLst>
            </a:cu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>
                <a:solidFill>
                  <a:schemeClr val="tx2"/>
                </a:solidFill>
              </a:endParaRPr>
            </a:p>
          </p:txBody>
        </p:sp>
      </p:grpSp>
      <p:cxnSp>
        <p:nvCxnSpPr>
          <p:cNvPr id="62" name="Connecteur droit avec flèche 61"/>
          <p:cNvCxnSpPr/>
          <p:nvPr/>
        </p:nvCxnSpPr>
        <p:spPr>
          <a:xfrm>
            <a:off x="1187624" y="4839339"/>
            <a:ext cx="576064" cy="1588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avec flèche 62"/>
          <p:cNvCxnSpPr/>
          <p:nvPr/>
        </p:nvCxnSpPr>
        <p:spPr>
          <a:xfrm>
            <a:off x="1187624" y="5199379"/>
            <a:ext cx="576064" cy="1588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e 13"/>
          <p:cNvGrpSpPr/>
          <p:nvPr/>
        </p:nvGrpSpPr>
        <p:grpSpPr>
          <a:xfrm>
            <a:off x="946954" y="5691169"/>
            <a:ext cx="269087" cy="269087"/>
            <a:chOff x="18475" y="3094128"/>
            <a:chExt cx="257175" cy="257175"/>
          </a:xfrm>
          <a:solidFill>
            <a:schemeClr val="accent6"/>
          </a:solidFill>
        </p:grpSpPr>
        <p:sp>
          <p:nvSpPr>
            <p:cNvPr id="18" name="Organigramme : Connecteur 17"/>
            <p:cNvSpPr/>
            <p:nvPr/>
          </p:nvSpPr>
          <p:spPr>
            <a:xfrm>
              <a:off x="18475" y="3094128"/>
              <a:ext cx="257175" cy="257175"/>
            </a:xfrm>
            <a:prstGeom prst="flowChartConnector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/>
            </a:p>
          </p:txBody>
        </p:sp>
        <p:sp>
          <p:nvSpPr>
            <p:cNvPr id="19" name="Forme libre 18"/>
            <p:cNvSpPr/>
            <p:nvPr/>
          </p:nvSpPr>
          <p:spPr>
            <a:xfrm>
              <a:off x="37922" y="3185012"/>
              <a:ext cx="218281" cy="75407"/>
            </a:xfrm>
            <a:custGeom>
              <a:avLst/>
              <a:gdLst>
                <a:gd name="connsiteX0" fmla="*/ 0 w 166688"/>
                <a:gd name="connsiteY0" fmla="*/ 111786 h 117078"/>
                <a:gd name="connsiteX1" fmla="*/ 71438 w 166688"/>
                <a:gd name="connsiteY1" fmla="*/ 661 h 117078"/>
                <a:gd name="connsiteX2" fmla="*/ 111125 w 166688"/>
                <a:gd name="connsiteY2" fmla="*/ 115755 h 117078"/>
                <a:gd name="connsiteX3" fmla="*/ 166688 w 166688"/>
                <a:gd name="connsiteY3" fmla="*/ 8599 h 117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6688" h="117078">
                  <a:moveTo>
                    <a:pt x="0" y="111786"/>
                  </a:moveTo>
                  <a:cubicBezTo>
                    <a:pt x="26458" y="55893"/>
                    <a:pt x="52917" y="0"/>
                    <a:pt x="71438" y="661"/>
                  </a:cubicBezTo>
                  <a:cubicBezTo>
                    <a:pt x="89959" y="1322"/>
                    <a:pt x="95250" y="114432"/>
                    <a:pt x="111125" y="115755"/>
                  </a:cubicBezTo>
                  <a:cubicBezTo>
                    <a:pt x="127000" y="117078"/>
                    <a:pt x="160735" y="23151"/>
                    <a:pt x="166688" y="8599"/>
                  </a:cubicBezTo>
                </a:path>
              </a:pathLst>
            </a:cu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>
                <a:solidFill>
                  <a:schemeClr val="tx2"/>
                </a:solidFill>
              </a:endParaRPr>
            </a:p>
          </p:txBody>
        </p:sp>
      </p:grpSp>
      <p:grpSp>
        <p:nvGrpSpPr>
          <p:cNvPr id="34" name="Groupe 14"/>
          <p:cNvGrpSpPr/>
          <p:nvPr/>
        </p:nvGrpSpPr>
        <p:grpSpPr>
          <a:xfrm>
            <a:off x="946954" y="6066512"/>
            <a:ext cx="269087" cy="269087"/>
            <a:chOff x="18475" y="3469471"/>
            <a:chExt cx="257175" cy="257175"/>
          </a:xfrm>
          <a:solidFill>
            <a:schemeClr val="accent6"/>
          </a:solidFill>
        </p:grpSpPr>
        <p:sp>
          <p:nvSpPr>
            <p:cNvPr id="16" name="Organigramme : Connecteur 15"/>
            <p:cNvSpPr/>
            <p:nvPr/>
          </p:nvSpPr>
          <p:spPr>
            <a:xfrm>
              <a:off x="18475" y="3469471"/>
              <a:ext cx="257175" cy="257175"/>
            </a:xfrm>
            <a:prstGeom prst="flowChartConnector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/>
            </a:p>
          </p:txBody>
        </p:sp>
        <p:sp>
          <p:nvSpPr>
            <p:cNvPr id="17" name="Forme libre 16"/>
            <p:cNvSpPr/>
            <p:nvPr/>
          </p:nvSpPr>
          <p:spPr>
            <a:xfrm>
              <a:off x="37922" y="3560355"/>
              <a:ext cx="218281" cy="75407"/>
            </a:xfrm>
            <a:custGeom>
              <a:avLst/>
              <a:gdLst>
                <a:gd name="connsiteX0" fmla="*/ 0 w 166688"/>
                <a:gd name="connsiteY0" fmla="*/ 111786 h 117078"/>
                <a:gd name="connsiteX1" fmla="*/ 71438 w 166688"/>
                <a:gd name="connsiteY1" fmla="*/ 661 h 117078"/>
                <a:gd name="connsiteX2" fmla="*/ 111125 w 166688"/>
                <a:gd name="connsiteY2" fmla="*/ 115755 h 117078"/>
                <a:gd name="connsiteX3" fmla="*/ 166688 w 166688"/>
                <a:gd name="connsiteY3" fmla="*/ 8599 h 117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6688" h="117078">
                  <a:moveTo>
                    <a:pt x="0" y="111786"/>
                  </a:moveTo>
                  <a:cubicBezTo>
                    <a:pt x="26458" y="55893"/>
                    <a:pt x="52917" y="0"/>
                    <a:pt x="71438" y="661"/>
                  </a:cubicBezTo>
                  <a:cubicBezTo>
                    <a:pt x="89959" y="1322"/>
                    <a:pt x="95250" y="114432"/>
                    <a:pt x="111125" y="115755"/>
                  </a:cubicBezTo>
                  <a:cubicBezTo>
                    <a:pt x="127000" y="117078"/>
                    <a:pt x="160735" y="23151"/>
                    <a:pt x="166688" y="8599"/>
                  </a:cubicBezTo>
                </a:path>
              </a:pathLst>
            </a:cu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>
                <a:solidFill>
                  <a:schemeClr val="tx2"/>
                </a:solidFill>
              </a:endParaRPr>
            </a:p>
          </p:txBody>
        </p:sp>
      </p:grpSp>
      <p:cxnSp>
        <p:nvCxnSpPr>
          <p:cNvPr id="64" name="Connecteur droit avec flèche 63"/>
          <p:cNvCxnSpPr/>
          <p:nvPr/>
        </p:nvCxnSpPr>
        <p:spPr>
          <a:xfrm>
            <a:off x="1187624" y="5824918"/>
            <a:ext cx="576064" cy="1588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avec flèche 64"/>
          <p:cNvCxnSpPr/>
          <p:nvPr/>
        </p:nvCxnSpPr>
        <p:spPr>
          <a:xfrm>
            <a:off x="1187624" y="6200261"/>
            <a:ext cx="576064" cy="1588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e 98"/>
          <p:cNvGrpSpPr/>
          <p:nvPr/>
        </p:nvGrpSpPr>
        <p:grpSpPr>
          <a:xfrm>
            <a:off x="3412654" y="3212976"/>
            <a:ext cx="216024" cy="577652"/>
            <a:chOff x="3412654" y="2204864"/>
            <a:chExt cx="216024" cy="577652"/>
          </a:xfrm>
        </p:grpSpPr>
        <p:cxnSp>
          <p:nvCxnSpPr>
            <p:cNvPr id="67" name="Connecteur droit avec flèche 66"/>
            <p:cNvCxnSpPr/>
            <p:nvPr/>
          </p:nvCxnSpPr>
          <p:spPr>
            <a:xfrm>
              <a:off x="3412654" y="2780928"/>
              <a:ext cx="21602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avec flèche 67"/>
            <p:cNvCxnSpPr/>
            <p:nvPr/>
          </p:nvCxnSpPr>
          <p:spPr>
            <a:xfrm>
              <a:off x="3412654" y="2204864"/>
              <a:ext cx="21602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ZoneTexte 68"/>
          <p:cNvSpPr txBox="1"/>
          <p:nvPr/>
        </p:nvSpPr>
        <p:spPr>
          <a:xfrm>
            <a:off x="3635896" y="2636912"/>
            <a:ext cx="1512168" cy="17281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>
                <a:solidFill>
                  <a:schemeClr val="lt1"/>
                </a:solidFill>
              </a:rPr>
              <a:t>EPEX Basic Conection</a:t>
            </a:r>
            <a:endParaRPr lang="en-US" sz="1400">
              <a:solidFill>
                <a:schemeClr val="lt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3356992"/>
            <a:ext cx="15811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1" name="Connecteur droit avec flèche 70"/>
          <p:cNvCxnSpPr/>
          <p:nvPr/>
        </p:nvCxnSpPr>
        <p:spPr>
          <a:xfrm>
            <a:off x="5436096" y="3501008"/>
            <a:ext cx="576064" cy="158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ZoneTexte 87"/>
          <p:cNvSpPr txBox="1"/>
          <p:nvPr/>
        </p:nvSpPr>
        <p:spPr>
          <a:xfrm>
            <a:off x="1763688" y="1331476"/>
            <a:ext cx="3528392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chemeClr val="tx1"/>
                </a:solidFill>
              </a:rPr>
              <a:t>PowerLien Concept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3635896" y="4649316"/>
            <a:ext cx="1495425" cy="7239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smtClean="0"/>
              <a:t>Agregator  1</a:t>
            </a:r>
            <a:endParaRPr lang="en-US" sz="1800"/>
          </a:p>
        </p:txBody>
      </p:sp>
      <p:sp>
        <p:nvSpPr>
          <p:cNvPr id="90" name="Rectangle 89"/>
          <p:cNvSpPr/>
          <p:nvPr/>
        </p:nvSpPr>
        <p:spPr>
          <a:xfrm>
            <a:off x="3635896" y="5651434"/>
            <a:ext cx="1495425" cy="7239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smtClean="0"/>
              <a:t>Agregator  N</a:t>
            </a:r>
          </a:p>
        </p:txBody>
      </p:sp>
      <p:grpSp>
        <p:nvGrpSpPr>
          <p:cNvPr id="36" name="Groupe 99"/>
          <p:cNvGrpSpPr/>
          <p:nvPr/>
        </p:nvGrpSpPr>
        <p:grpSpPr>
          <a:xfrm>
            <a:off x="3419872" y="4797152"/>
            <a:ext cx="216024" cy="361628"/>
            <a:chOff x="3419872" y="3789040"/>
            <a:chExt cx="216024" cy="361628"/>
          </a:xfrm>
        </p:grpSpPr>
        <p:cxnSp>
          <p:nvCxnSpPr>
            <p:cNvPr id="95" name="Connecteur droit avec flèche 94"/>
            <p:cNvCxnSpPr/>
            <p:nvPr/>
          </p:nvCxnSpPr>
          <p:spPr>
            <a:xfrm>
              <a:off x="3419872" y="3789040"/>
              <a:ext cx="21602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necteur droit avec flèche 95"/>
            <p:cNvCxnSpPr/>
            <p:nvPr/>
          </p:nvCxnSpPr>
          <p:spPr>
            <a:xfrm>
              <a:off x="3419872" y="4149080"/>
              <a:ext cx="21602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e 103"/>
          <p:cNvGrpSpPr/>
          <p:nvPr/>
        </p:nvGrpSpPr>
        <p:grpSpPr>
          <a:xfrm>
            <a:off x="3419872" y="5877272"/>
            <a:ext cx="216024" cy="361628"/>
            <a:chOff x="3419872" y="3789040"/>
            <a:chExt cx="216024" cy="361628"/>
          </a:xfrm>
        </p:grpSpPr>
        <p:cxnSp>
          <p:nvCxnSpPr>
            <p:cNvPr id="105" name="Connecteur droit avec flèche 104"/>
            <p:cNvCxnSpPr/>
            <p:nvPr/>
          </p:nvCxnSpPr>
          <p:spPr>
            <a:xfrm>
              <a:off x="3419872" y="3789040"/>
              <a:ext cx="21602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Connecteur droit avec flèche 105"/>
            <p:cNvCxnSpPr/>
            <p:nvPr/>
          </p:nvCxnSpPr>
          <p:spPr>
            <a:xfrm>
              <a:off x="3419872" y="4149080"/>
              <a:ext cx="21602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8" name="Forme 107"/>
          <p:cNvCxnSpPr>
            <a:stCxn id="89" idx="3"/>
            <a:endCxn id="1026" idx="2"/>
          </p:cNvCxnSpPr>
          <p:nvPr/>
        </p:nvCxnSpPr>
        <p:spPr>
          <a:xfrm flipV="1">
            <a:off x="5131321" y="3671317"/>
            <a:ext cx="1815430" cy="1339949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Forme 109"/>
          <p:cNvCxnSpPr>
            <a:stCxn id="90" idx="3"/>
          </p:cNvCxnSpPr>
          <p:nvPr/>
        </p:nvCxnSpPr>
        <p:spPr>
          <a:xfrm flipV="1">
            <a:off x="5131321" y="3717032"/>
            <a:ext cx="1816943" cy="2296352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ZoneTexte 110"/>
          <p:cNvSpPr txBox="1"/>
          <p:nvPr/>
        </p:nvSpPr>
        <p:spPr>
          <a:xfrm>
            <a:off x="1763688" y="1700808"/>
            <a:ext cx="1800200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Perimeter Organizer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12" name="ZoneTexte 111"/>
          <p:cNvSpPr txBox="1"/>
          <p:nvPr/>
        </p:nvSpPr>
        <p:spPr>
          <a:xfrm>
            <a:off x="3563888" y="1700808"/>
            <a:ext cx="1728192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Epex</a:t>
            </a:r>
          </a:p>
          <a:p>
            <a:pPr algn="ctr"/>
            <a:r>
              <a:rPr lang="en-US" smtClean="0">
                <a:solidFill>
                  <a:schemeClr val="tx1"/>
                </a:solidFill>
              </a:rPr>
              <a:t> Conector</a:t>
            </a:r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4" name="Connecteur droit 113"/>
          <p:cNvCxnSpPr/>
          <p:nvPr/>
        </p:nvCxnSpPr>
        <p:spPr>
          <a:xfrm rot="5400000" flipH="1" flipV="1">
            <a:off x="3275856" y="2060848"/>
            <a:ext cx="57606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ZoneTexte 69"/>
          <p:cNvSpPr txBox="1"/>
          <p:nvPr/>
        </p:nvSpPr>
        <p:spPr>
          <a:xfrm>
            <a:off x="539552" y="332656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tx1"/>
                </a:solidFill>
              </a:rPr>
              <a:t>PowerLien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>
                <a:solidFill>
                  <a:schemeClr val="tx1"/>
                </a:solidFill>
              </a:rPr>
              <a:t>Concept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 smtClean="0"/>
              <a:t>Target </a:t>
            </a:r>
            <a:r>
              <a:rPr lang="fr-FR" dirty="0" err="1" smtClean="0"/>
              <a:t>Market</a:t>
            </a:r>
            <a:r>
              <a:rPr lang="fr-FR" dirty="0" smtClean="0"/>
              <a:t> (CHP)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539552" y="332656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tx1"/>
                </a:solidFill>
              </a:rPr>
              <a:t>PowerLien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>
                <a:solidFill>
                  <a:schemeClr val="tx1"/>
                </a:solidFill>
              </a:rPr>
              <a:t>Concept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5832648" cy="1905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4597" y="3573016"/>
            <a:ext cx="509587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6588224" y="1700808"/>
            <a:ext cx="2016224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 80% of CHP installations will terminate feed in tariff scheme before 2013</a:t>
            </a:r>
            <a:endParaRPr lang="en-US" dirty="0"/>
          </a:p>
        </p:txBody>
      </p:sp>
      <p:sp>
        <p:nvSpPr>
          <p:cNvPr id="8" name="ZoneTexte 7"/>
          <p:cNvSpPr txBox="1"/>
          <p:nvPr/>
        </p:nvSpPr>
        <p:spPr>
          <a:xfrm>
            <a:off x="467544" y="4077072"/>
            <a:ext cx="2808312" cy="15121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 the  1.400 Installations  under 20 MW  with a yearly production of 14 TWh would be a initial reachable target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196</Words>
  <Application>Microsoft Office PowerPoint</Application>
  <PresentationFormat>Affichage à l'écran (4:3)</PresentationFormat>
  <Paragraphs>29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4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Thème Office</vt:lpstr>
      <vt:lpstr>1_Thème Office</vt:lpstr>
      <vt:lpstr>1_Conception personnalisée</vt:lpstr>
      <vt:lpstr>Conception personnalisée</vt:lpstr>
      <vt:lpstr>Diapositive 1</vt:lpstr>
      <vt:lpstr>Diapositive 2</vt:lpstr>
      <vt:lpstr>Diapositive 3</vt:lpstr>
      <vt:lpstr>Target Market (CHP)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24</cp:revision>
  <dcterms:created xsi:type="dcterms:W3CDTF">2010-10-14T13:10:10Z</dcterms:created>
  <dcterms:modified xsi:type="dcterms:W3CDTF">2010-10-17T17:02:40Z</dcterms:modified>
</cp:coreProperties>
</file>