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61" r:id="rId5"/>
    <p:sldId id="260" r:id="rId6"/>
    <p:sldId id="259" r:id="rId7"/>
    <p:sldId id="265" r:id="rId8"/>
    <p:sldId id="266" r:id="rId9"/>
    <p:sldId id="262" r:id="rId10"/>
    <p:sldId id="263" r:id="rId11"/>
    <p:sldId id="264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110" d="100"/>
          <a:sy n="110" d="100"/>
        </p:scale>
        <p:origin x="-132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26AFD09-E254-481A-8319-F90AFB854BB4}" type="datetimeFigureOut">
              <a:rPr lang="fr-FR" smtClean="0"/>
              <a:pPr/>
              <a:t>28/10/2010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34905AB-25EC-4945-A3FB-2096AD765F64}" type="datetimeFigureOut">
              <a:rPr lang="fr-FR" smtClean="0"/>
              <a:pPr/>
              <a:t>28/10/2010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pPr/>
              <a:t>28/10/2010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pPr/>
              <a:t>28/10/2010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PowerLien Concept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Paris, 20th October 2010</a:t>
            </a:r>
            <a:endParaRPr lang="en-US" dirty="0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8" name="Titre 3"/>
          <p:cNvSpPr txBox="1">
            <a:spLocks/>
          </p:cNvSpPr>
          <p:nvPr/>
        </p:nvSpPr>
        <p:spPr>
          <a:xfrm>
            <a:off x="457200" y="417066"/>
            <a:ext cx="3754760" cy="6356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Project Team </a:t>
            </a:r>
            <a:r>
              <a:rPr kumimoji="0" lang="en-US" sz="23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Earnings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7092280" y="44624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ZoneTexte 68"/>
          <p:cNvSpPr txBox="1"/>
          <p:nvPr/>
        </p:nvSpPr>
        <p:spPr>
          <a:xfrm>
            <a:off x="755576" y="5157192"/>
            <a:ext cx="7344816" cy="12241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/>
              <a:t> No revenues are forecast for PowerLien Team during first Pre-design phase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FL will be hire by Powerlien from development phase; AH/PC/FD could be paid as consultants by PowerLien (to be discussed)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we could ask for a management position in PowerLien  while operation (PC ?)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The share of team members in PowerLien capital has to be discussed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  </a:t>
            </a:r>
            <a:endParaRPr lang="en-US" sz="1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68760"/>
            <a:ext cx="8867527" cy="378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Immediate Next Steps/Decisions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4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6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1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4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PowerLien Team project constitution: internal agreement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Roles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Task allocation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Consulting fees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Creation of PowerLien company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Type of company SAS; SA; others. Equity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Project Team shares allocation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Potential partners equity share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Shareholder agreement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Scheduling the pre design phase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Suitable evolution on Powerlien shareholding (new future shareholders and when)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Friday meeting with Powernext :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 Pwt as service provider or as a partner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What services to be supplied by pwt 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Installations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 decentralized producers (800 MW, ?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? Installations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on place,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e 152"/>
          <p:cNvGrpSpPr/>
          <p:nvPr/>
        </p:nvGrpSpPr>
        <p:grpSpPr>
          <a:xfrm>
            <a:off x="251520" y="188640"/>
            <a:ext cx="6358324" cy="4821828"/>
            <a:chOff x="1259632" y="191348"/>
            <a:chExt cx="6790372" cy="5109860"/>
          </a:xfrm>
        </p:grpSpPr>
        <p:grpSp>
          <p:nvGrpSpPr>
            <p:cNvPr id="147" name="Groupe 146"/>
            <p:cNvGrpSpPr/>
            <p:nvPr/>
          </p:nvGrpSpPr>
          <p:grpSpPr>
            <a:xfrm>
              <a:off x="1259632" y="191348"/>
              <a:ext cx="6790372" cy="5109860"/>
              <a:chOff x="1691680" y="980728"/>
              <a:chExt cx="6790372" cy="5109860"/>
            </a:xfrm>
          </p:grpSpPr>
          <p:sp>
            <p:nvSpPr>
              <p:cNvPr id="115" name="Organigramme : Processus 114"/>
              <p:cNvSpPr/>
              <p:nvPr/>
            </p:nvSpPr>
            <p:spPr>
              <a:xfrm>
                <a:off x="2508414" y="990020"/>
                <a:ext cx="3528392" cy="1008112"/>
              </a:xfrm>
              <a:prstGeom prst="flowChartProcess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Forme libre 86"/>
              <p:cNvSpPr/>
              <p:nvPr/>
            </p:nvSpPr>
            <p:spPr>
              <a:xfrm>
                <a:off x="2508415" y="2060848"/>
                <a:ext cx="3528392" cy="4029740"/>
              </a:xfrm>
              <a:custGeom>
                <a:avLst/>
                <a:gdLst>
                  <a:gd name="connsiteX0" fmla="*/ 3296093 w 3306725"/>
                  <a:gd name="connsiteY0" fmla="*/ 0 h 4029740"/>
                  <a:gd name="connsiteX1" fmla="*/ 0 w 3306725"/>
                  <a:gd name="connsiteY1" fmla="*/ 0 h 4029740"/>
                  <a:gd name="connsiteX2" fmla="*/ 0 w 3306725"/>
                  <a:gd name="connsiteY2" fmla="*/ 4029740 h 4029740"/>
                  <a:gd name="connsiteX3" fmla="*/ 1658679 w 3306725"/>
                  <a:gd name="connsiteY3" fmla="*/ 4029740 h 4029740"/>
                  <a:gd name="connsiteX4" fmla="*/ 1658679 w 3306725"/>
                  <a:gd name="connsiteY4" fmla="*/ 2020186 h 4029740"/>
                  <a:gd name="connsiteX5" fmla="*/ 3306725 w 3306725"/>
                  <a:gd name="connsiteY5" fmla="*/ 2020186 h 4029740"/>
                  <a:gd name="connsiteX6" fmla="*/ 3296093 w 3306725"/>
                  <a:gd name="connsiteY6" fmla="*/ 0 h 402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725" h="4029740">
                    <a:moveTo>
                      <a:pt x="3296093" y="0"/>
                    </a:moveTo>
                    <a:lnTo>
                      <a:pt x="0" y="0"/>
                    </a:lnTo>
                    <a:lnTo>
                      <a:pt x="0" y="4029740"/>
                    </a:lnTo>
                    <a:lnTo>
                      <a:pt x="1658679" y="4029740"/>
                    </a:lnTo>
                    <a:lnTo>
                      <a:pt x="1658679" y="2020186"/>
                    </a:lnTo>
                    <a:lnTo>
                      <a:pt x="3306725" y="2020186"/>
                    </a:lnTo>
                    <a:lnTo>
                      <a:pt x="3296093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73404" y="2202156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 dirty="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52430" y="4214560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1</a:t>
                </a:r>
                <a:endParaRPr lang="en-US" sz="1400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1955" y="5216678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N</a:t>
                </a:r>
                <a:endParaRPr lang="en-US" sz="14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662833" y="2209002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Basic                 Sub-Perimeter </a:t>
                </a:r>
                <a:endParaRPr lang="en-US" sz="1400" dirty="0"/>
              </a:p>
            </p:txBody>
          </p:sp>
          <p:grpSp>
            <p:nvGrpSpPr>
              <p:cNvPr id="3" name="Groupe 6"/>
              <p:cNvGrpSpPr/>
              <p:nvPr/>
            </p:nvGrpSpPr>
            <p:grpSpPr>
              <a:xfrm>
                <a:off x="1691680" y="2210786"/>
                <a:ext cx="269087" cy="269087"/>
                <a:chOff x="35718" y="14292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7"/>
              <p:cNvGrpSpPr/>
              <p:nvPr/>
            </p:nvGrpSpPr>
            <p:grpSpPr>
              <a:xfrm>
                <a:off x="1691680" y="2571248"/>
                <a:ext cx="269087" cy="269087"/>
                <a:chOff x="23812" y="37475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8"/>
              <p:cNvGrpSpPr/>
              <p:nvPr/>
            </p:nvGrpSpPr>
            <p:grpSpPr>
              <a:xfrm>
                <a:off x="1691680" y="2931710"/>
                <a:ext cx="269087" cy="269087"/>
                <a:chOff x="0" y="735216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9"/>
              <p:cNvGrpSpPr/>
              <p:nvPr/>
            </p:nvGrpSpPr>
            <p:grpSpPr>
              <a:xfrm>
                <a:off x="1691680" y="3292171"/>
                <a:ext cx="269087" cy="269087"/>
                <a:chOff x="18475" y="1095677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10"/>
              <p:cNvGrpSpPr/>
              <p:nvPr/>
            </p:nvGrpSpPr>
            <p:grpSpPr>
              <a:xfrm>
                <a:off x="1691680" y="3652632"/>
                <a:ext cx="269087" cy="269087"/>
                <a:chOff x="18475" y="145613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932350" y="234453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932350" y="2704997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932350" y="3065459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932350" y="3425920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932350" y="379441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e 11"/>
              <p:cNvGrpSpPr/>
              <p:nvPr/>
            </p:nvGrpSpPr>
            <p:grpSpPr>
              <a:xfrm>
                <a:off x="1691680" y="4254295"/>
                <a:ext cx="269087" cy="269087"/>
                <a:chOff x="18475" y="1807670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691680" y="4629639"/>
                <a:ext cx="269087" cy="269087"/>
                <a:chOff x="18475" y="218301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932350" y="440458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932350" y="476462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e 13"/>
              <p:cNvGrpSpPr/>
              <p:nvPr/>
            </p:nvGrpSpPr>
            <p:grpSpPr>
              <a:xfrm>
                <a:off x="1691680" y="5256413"/>
                <a:ext cx="269087" cy="269087"/>
                <a:chOff x="18475" y="309412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1691680" y="5631756"/>
                <a:ext cx="269087" cy="269087"/>
                <a:chOff x="18475" y="3469471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932350" y="539016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932350" y="576550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98"/>
              <p:cNvGrpSpPr/>
              <p:nvPr/>
            </p:nvGrpSpPr>
            <p:grpSpPr>
              <a:xfrm>
                <a:off x="4157380" y="2778220"/>
                <a:ext cx="216024" cy="577652"/>
                <a:chOff x="3412654" y="2204864"/>
                <a:chExt cx="216024" cy="577652"/>
              </a:xfrm>
            </p:grpSpPr>
            <p:cxnSp>
              <p:nvCxnSpPr>
                <p:cNvPr id="67" name="Connecteur droit avec flèche 66"/>
                <p:cNvCxnSpPr/>
                <p:nvPr/>
              </p:nvCxnSpPr>
              <p:spPr>
                <a:xfrm>
                  <a:off x="3412654" y="2780928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avec flèche 67"/>
                <p:cNvCxnSpPr/>
                <p:nvPr/>
              </p:nvCxnSpPr>
              <p:spPr>
                <a:xfrm>
                  <a:off x="3412654" y="2204864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ZoneTexte 68"/>
              <p:cNvSpPr txBox="1"/>
              <p:nvPr/>
            </p:nvSpPr>
            <p:spPr>
              <a:xfrm>
                <a:off x="4380622" y="2202156"/>
                <a:ext cx="1512168" cy="172819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lt1"/>
                    </a:solidFill>
                  </a:rPr>
                  <a:t>EPEX Basic Connexion</a:t>
                </a:r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00902" y="2922236"/>
                <a:ext cx="158115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" name="Connecteur droit avec flèche 70"/>
              <p:cNvCxnSpPr/>
              <p:nvPr/>
            </p:nvCxnSpPr>
            <p:spPr>
              <a:xfrm>
                <a:off x="6180822" y="306625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ZoneTexte 87"/>
              <p:cNvSpPr txBox="1"/>
              <p:nvPr/>
            </p:nvSpPr>
            <p:spPr>
              <a:xfrm>
                <a:off x="2508414" y="980728"/>
                <a:ext cx="3528392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PowerLien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380622" y="4214560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1</a:t>
                </a:r>
                <a:endParaRPr lang="en-US" sz="1800" dirty="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380622" y="5216678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N</a:t>
                </a:r>
              </a:p>
            </p:txBody>
          </p:sp>
          <p:grpSp>
            <p:nvGrpSpPr>
              <p:cNvPr id="36" name="Groupe 99"/>
              <p:cNvGrpSpPr/>
              <p:nvPr/>
            </p:nvGrpSpPr>
            <p:grpSpPr>
              <a:xfrm>
                <a:off x="4164598" y="436239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95" name="Connecteur droit avec flèche 9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avec flèche 9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e 103"/>
              <p:cNvGrpSpPr/>
              <p:nvPr/>
            </p:nvGrpSpPr>
            <p:grpSpPr>
              <a:xfrm>
                <a:off x="4164598" y="544251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105" name="Connecteur droit avec flèche 10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avec flèche 10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Forme 107"/>
              <p:cNvCxnSpPr>
                <a:stCxn id="89" idx="3"/>
                <a:endCxn id="1026" idx="2"/>
              </p:cNvCxnSpPr>
              <p:nvPr/>
            </p:nvCxnSpPr>
            <p:spPr>
              <a:xfrm flipV="1">
                <a:off x="5876047" y="3236561"/>
                <a:ext cx="1815430" cy="1339949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Forme 109"/>
              <p:cNvCxnSpPr>
                <a:stCxn id="90" idx="3"/>
              </p:cNvCxnSpPr>
              <p:nvPr/>
            </p:nvCxnSpPr>
            <p:spPr>
              <a:xfrm flipV="1">
                <a:off x="5876047" y="3282276"/>
                <a:ext cx="1816943" cy="2296352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ZoneTexte 110"/>
              <p:cNvSpPr txBox="1"/>
              <p:nvPr/>
            </p:nvSpPr>
            <p:spPr>
              <a:xfrm>
                <a:off x="2508414" y="1350060"/>
                <a:ext cx="1800200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Perimeter Organizer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ZoneTexte 111"/>
              <p:cNvSpPr txBox="1"/>
              <p:nvPr/>
            </p:nvSpPr>
            <p:spPr>
              <a:xfrm>
                <a:off x="4308614" y="1350060"/>
                <a:ext cx="1728192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Epex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 Connector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4" name="Connecteur droit 113"/>
              <p:cNvCxnSpPr/>
              <p:nvPr/>
            </p:nvCxnSpPr>
            <p:spPr>
              <a:xfrm rot="5400000" flipH="1" flipV="1">
                <a:off x="4020582" y="1710100"/>
                <a:ext cx="5760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Forme 148"/>
            <p:cNvCxnSpPr>
              <a:stCxn id="89" idx="2"/>
            </p:cNvCxnSpPr>
            <p:nvPr/>
          </p:nvCxnSpPr>
          <p:spPr>
            <a:xfrm rot="16200000" flipH="1">
              <a:off x="5174203" y="3671163"/>
              <a:ext cx="144018" cy="1099851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Forme 150"/>
            <p:cNvCxnSpPr>
              <a:stCxn id="90" idx="0"/>
            </p:cNvCxnSpPr>
            <p:nvPr/>
          </p:nvCxnSpPr>
          <p:spPr>
            <a:xfrm rot="5400000" flipH="1" flipV="1">
              <a:off x="5143107" y="3846276"/>
              <a:ext cx="134202" cy="1027843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>
              <a:off x="5796136" y="407707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Others</a:t>
              </a:r>
              <a:endParaRPr lang="en-US" dirty="0"/>
            </a:p>
          </p:txBody>
        </p:sp>
      </p:grpSp>
      <p:sp>
        <p:nvSpPr>
          <p:cNvPr id="146" name="Espace réservé de la date 1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152" name="Espace réservé du pied de page 1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150" name="Espace réservé du numéro de diapositive 1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159" name="Groupe 158"/>
          <p:cNvGrpSpPr/>
          <p:nvPr/>
        </p:nvGrpSpPr>
        <p:grpSpPr>
          <a:xfrm>
            <a:off x="6660232" y="2132856"/>
            <a:ext cx="2339752" cy="2952328"/>
            <a:chOff x="6732240" y="2276872"/>
            <a:chExt cx="2339752" cy="2952328"/>
          </a:xfrm>
        </p:grpSpPr>
        <p:sp>
          <p:nvSpPr>
            <p:cNvPr id="148" name="ZoneTexte 147"/>
            <p:cNvSpPr txBox="1"/>
            <p:nvPr/>
          </p:nvSpPr>
          <p:spPr>
            <a:xfrm>
              <a:off x="6876256" y="2420888"/>
              <a:ext cx="2195736" cy="280831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In the case of direct access, Producers’ Off-take is  managed by PowerLien  which  create the bid  offer and produce the scheduled program after Spot  matching.  PowerLien is able to calculate imbalance costs and to invoice  them.</a:t>
              </a:r>
              <a:endParaRPr lang="en-US" sz="1600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6732240" y="2276872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1</a:t>
              </a:r>
            </a:p>
          </p:txBody>
        </p:sp>
      </p:grpSp>
      <p:grpSp>
        <p:nvGrpSpPr>
          <p:cNvPr id="158" name="Groupe 157"/>
          <p:cNvGrpSpPr/>
          <p:nvPr/>
        </p:nvGrpSpPr>
        <p:grpSpPr>
          <a:xfrm>
            <a:off x="683568" y="5229200"/>
            <a:ext cx="5904656" cy="1080120"/>
            <a:chOff x="683568" y="5085184"/>
            <a:chExt cx="5904656" cy="1080120"/>
          </a:xfrm>
        </p:grpSpPr>
        <p:sp>
          <p:nvSpPr>
            <p:cNvPr id="155" name="ZoneTexte 154"/>
            <p:cNvSpPr txBox="1"/>
            <p:nvPr/>
          </p:nvSpPr>
          <p:spPr>
            <a:xfrm>
              <a:off x="827584" y="5229200"/>
              <a:ext cx="5760640" cy="93610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For indirect access,  PowerLien works as imbalance perimeter organizer.  It has to be decided whether the producers are allocated in PowerLien perimeter or are in Aggregator's one.</a:t>
              </a:r>
            </a:p>
          </p:txBody>
        </p:sp>
        <p:sp>
          <p:nvSpPr>
            <p:cNvPr id="157" name="Ellipse 156"/>
            <p:cNvSpPr/>
            <p:nvPr/>
          </p:nvSpPr>
          <p:spPr>
            <a:xfrm>
              <a:off x="683568" y="5085184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539552" y="4869160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en-US" sz="2400" dirty="0" smtClean="0">
                <a:solidFill>
                  <a:schemeClr val="tx1"/>
                </a:solidFill>
              </a:rPr>
              <a:t>Scheduling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5" name="Espace réservé de la date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7" name="Espace réservé du pied de page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6" name="Espace réservé du numéro de diapositive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8640960" cy="277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70575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EdF and GdF suez installations , the potential market for Mini Hydro  segment reach  1400 installations with a  yearly production of  3.600 GWh. The most of them are affected with the termination of  feed in tariffs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7705" y="1772816"/>
            <a:ext cx="626646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(CHP)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593059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PowerLien Project Team 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Information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3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4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7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Paris, 27th October 2010</a:t>
            </a:r>
            <a:endParaRPr lang="en-US" dirty="0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4258816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Revenues Overview</a:t>
            </a:r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6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7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1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371086"/>
            <a:ext cx="8928991" cy="507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3008313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fr-FR" sz="2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Project Team</a:t>
            </a:r>
          </a:p>
        </p:txBody>
      </p:sp>
      <p:grpSp>
        <p:nvGrpSpPr>
          <p:cNvPr id="101" name="Groupe 100"/>
          <p:cNvGrpSpPr/>
          <p:nvPr/>
        </p:nvGrpSpPr>
        <p:grpSpPr>
          <a:xfrm>
            <a:off x="683568" y="2492897"/>
            <a:ext cx="7056784" cy="1008111"/>
            <a:chOff x="323528" y="2492897"/>
            <a:chExt cx="7056784" cy="1008111"/>
          </a:xfrm>
        </p:grpSpPr>
        <p:sp>
          <p:nvSpPr>
            <p:cNvPr id="12" name="Espace réservé du contenu 4"/>
            <p:cNvSpPr txBox="1">
              <a:spLocks/>
            </p:cNvSpPr>
            <p:nvPr/>
          </p:nvSpPr>
          <p:spPr>
            <a:xfrm>
              <a:off x="3779912" y="2541322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Finances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Administration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Back Office, 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 Risk management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Taxes</a:t>
              </a:r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323528" y="2492897"/>
              <a:ext cx="3382382" cy="1008111"/>
              <a:chOff x="467545" y="2492897"/>
              <a:chExt cx="3382382" cy="1008111"/>
            </a:xfrm>
          </p:grpSpPr>
          <p:sp>
            <p:nvSpPr>
              <p:cNvPr id="14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P. C. A.</a:t>
                </a:r>
                <a:endParaRPr lang="en-US" sz="1400" dirty="0" smtClean="0"/>
              </a:p>
            </p:txBody>
          </p:sp>
          <p:sp>
            <p:nvSpPr>
              <p:cNvPr id="15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100" dirty="0" smtClean="0"/>
                  <a:t>Certified </a:t>
                </a:r>
                <a:r>
                  <a:rPr lang="en-GB" sz="1100" dirty="0" smtClean="0"/>
                  <a:t>Chartered Accountant – experience as Financial Officer in France (15 years) – Chemicals activities (Degussa France – 13 years) and Power activities (SNET – 2 years)</a:t>
                </a:r>
                <a:endParaRPr lang="fr-FR" sz="1100" dirty="0" smtClean="0"/>
              </a:p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129608" y="1461202"/>
            <a:ext cx="3600400" cy="91126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dirty="0" smtClean="0"/>
              <a:t>Coordination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Publics Affairs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Business Case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Shareholder relationships/Agreement</a:t>
            </a:r>
            <a:endParaRPr lang="en-US" sz="1400" dirty="0"/>
          </a:p>
        </p:txBody>
      </p:sp>
      <p:sp>
        <p:nvSpPr>
          <p:cNvPr id="25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683568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26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48424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6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8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9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57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8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9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9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e 104"/>
          <p:cNvGrpSpPr/>
          <p:nvPr/>
        </p:nvGrpSpPr>
        <p:grpSpPr>
          <a:xfrm>
            <a:off x="683568" y="1412777"/>
            <a:ext cx="3382382" cy="1008111"/>
            <a:chOff x="323528" y="1340768"/>
            <a:chExt cx="3382382" cy="1008111"/>
          </a:xfrm>
        </p:grpSpPr>
        <p:sp>
          <p:nvSpPr>
            <p:cNvPr id="88" name="Espace réservé du texte 5"/>
            <p:cNvSpPr txBox="1">
              <a:spLocks/>
            </p:cNvSpPr>
            <p:nvPr/>
          </p:nvSpPr>
          <p:spPr>
            <a:xfrm>
              <a:off x="323528" y="1340768"/>
              <a:ext cx="3382382" cy="25139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 anchorCtr="1">
              <a:noAutofit/>
            </a:bodyPr>
            <a:lstStyle/>
            <a:p>
              <a:pPr marR="0" lvl="0" algn="ctr" fontAlgn="auto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400" dirty="0" smtClean="0"/>
                <a:t>Antonio Haya</a:t>
              </a:r>
            </a:p>
          </p:txBody>
        </p:sp>
        <p:sp>
          <p:nvSpPr>
            <p:cNvPr id="89" name="Espace réservé du texte 5"/>
            <p:cNvSpPr txBox="1">
              <a:spLocks/>
            </p:cNvSpPr>
            <p:nvPr/>
          </p:nvSpPr>
          <p:spPr>
            <a:xfrm>
              <a:off x="323528" y="1592167"/>
              <a:ext cx="3382382" cy="7567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sz="1100" dirty="0" smtClean="0"/>
                <a:t>20 Years experience in electricity business. Former CEO of Endesa France. Former Business Development manager of E.ON France.  Board Member of Powernext for 6 years.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93" name="Espace réservé du texte 5"/>
          <p:cNvSpPr txBox="1">
            <a:spLocks/>
          </p:cNvSpPr>
          <p:nvPr/>
        </p:nvSpPr>
        <p:spPr>
          <a:xfrm>
            <a:off x="683568" y="5805264"/>
            <a:ext cx="3382382" cy="2513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1">
            <a:noAutofit/>
          </a:bodyPr>
          <a:lstStyle/>
          <a:p>
            <a:pPr marR="0"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smtClean="0"/>
              <a:t>Outsourcing</a:t>
            </a:r>
          </a:p>
        </p:txBody>
      </p:sp>
      <p:grpSp>
        <p:nvGrpSpPr>
          <p:cNvPr id="104" name="Groupe 103"/>
          <p:cNvGrpSpPr/>
          <p:nvPr/>
        </p:nvGrpSpPr>
        <p:grpSpPr>
          <a:xfrm>
            <a:off x="683568" y="4676719"/>
            <a:ext cx="7056784" cy="1008111"/>
            <a:chOff x="323528" y="4964751"/>
            <a:chExt cx="7056784" cy="1008111"/>
          </a:xfrm>
        </p:grpSpPr>
        <p:sp>
          <p:nvSpPr>
            <p:cNvPr id="16" name="Espace réservé du contenu 4"/>
            <p:cNvSpPr txBox="1">
              <a:spLocks/>
            </p:cNvSpPr>
            <p:nvPr/>
          </p:nvSpPr>
          <p:spPr>
            <a:xfrm>
              <a:off x="3779912" y="5013176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Project Coordinator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IT Systems</a:t>
              </a:r>
            </a:p>
          </p:txBody>
        </p:sp>
        <p:grpSp>
          <p:nvGrpSpPr>
            <p:cNvPr id="95" name="Groupe 94"/>
            <p:cNvGrpSpPr/>
            <p:nvPr/>
          </p:nvGrpSpPr>
          <p:grpSpPr>
            <a:xfrm>
              <a:off x="323528" y="4964751"/>
              <a:ext cx="3382382" cy="1008111"/>
              <a:chOff x="467545" y="2492897"/>
              <a:chExt cx="3382382" cy="1008111"/>
            </a:xfrm>
          </p:grpSpPr>
          <p:sp>
            <p:nvSpPr>
              <p:cNvPr id="96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F. L.</a:t>
                </a:r>
              </a:p>
            </p:txBody>
          </p:sp>
          <p:sp>
            <p:nvSpPr>
              <p:cNvPr id="97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fr-FR" sz="1100" dirty="0" smtClean="0"/>
                  <a:t>17 </a:t>
                </a:r>
                <a:r>
                  <a:rPr lang="fr-FR" sz="1100" dirty="0" err="1" smtClean="0"/>
                  <a:t>years</a:t>
                </a:r>
                <a:r>
                  <a:rPr lang="fr-FR" sz="1100" dirty="0" smtClean="0"/>
                  <a:t> </a:t>
                </a:r>
                <a:r>
                  <a:rPr lang="fr-FR" sz="1100" dirty="0" err="1" smtClean="0"/>
                  <a:t>experience</a:t>
                </a:r>
                <a:r>
                  <a:rPr lang="fr-FR" sz="1100" dirty="0" smtClean="0"/>
                  <a:t> on IT. </a:t>
                </a:r>
                <a:r>
                  <a:rPr lang="fr-FR" sz="1100" dirty="0" smtClean="0"/>
                  <a:t>CIO of a </a:t>
                </a:r>
                <a:r>
                  <a:rPr lang="fr-FR" sz="1100" dirty="0" smtClean="0"/>
                  <a:t>SME </a:t>
                </a:r>
                <a:r>
                  <a:rPr lang="fr-FR" sz="1100" dirty="0" smtClean="0"/>
                  <a:t>for 6 </a:t>
                </a:r>
                <a:r>
                  <a:rPr lang="fr-FR" sz="1100" dirty="0" err="1" smtClean="0"/>
                  <a:t>years</a:t>
                </a:r>
                <a:r>
                  <a:rPr lang="fr-FR" sz="1100" dirty="0" smtClean="0"/>
                  <a:t>. </a:t>
                </a:r>
                <a:r>
                  <a:rPr lang="fr-FR" sz="1100" dirty="0" err="1" smtClean="0"/>
                  <a:t>From</a:t>
                </a:r>
                <a:r>
                  <a:rPr lang="fr-FR" sz="1100" dirty="0" smtClean="0"/>
                  <a:t> 1999, Project Manager and System </a:t>
                </a:r>
                <a:r>
                  <a:rPr lang="fr-FR" sz="1100" dirty="0" err="1" smtClean="0"/>
                  <a:t>Administrator</a:t>
                </a:r>
                <a:r>
                  <a:rPr lang="fr-FR" sz="1100" dirty="0" smtClean="0"/>
                  <a:t> in </a:t>
                </a:r>
                <a:r>
                  <a:rPr lang="fr-FR" sz="1100" dirty="0" smtClean="0"/>
                  <a:t>Endesa</a:t>
                </a:r>
                <a:r>
                  <a:rPr lang="fr-FR" sz="1100" dirty="0" smtClean="0"/>
                  <a:t>, SNET and E.ON. </a:t>
                </a:r>
                <a:r>
                  <a:rPr lang="fr-FR" sz="1100" dirty="0" err="1" smtClean="0"/>
                  <a:t>Specialist</a:t>
                </a:r>
                <a:r>
                  <a:rPr lang="fr-FR" sz="1100" dirty="0" smtClean="0"/>
                  <a:t> on ETRM (</a:t>
                </a:r>
                <a:r>
                  <a:rPr lang="fr-FR" sz="1100" dirty="0" err="1" smtClean="0"/>
                  <a:t>Energy</a:t>
                </a:r>
                <a:r>
                  <a:rPr lang="fr-FR" sz="1100" dirty="0" smtClean="0"/>
                  <a:t> Trading and </a:t>
                </a:r>
                <a:r>
                  <a:rPr lang="fr-FR" sz="1100" dirty="0" err="1" smtClean="0"/>
                  <a:t>Risk</a:t>
                </a:r>
                <a:r>
                  <a:rPr lang="fr-FR" sz="1100" dirty="0" smtClean="0"/>
                  <a:t> Management) Systems.</a:t>
                </a:r>
                <a:endParaRPr lang="en-US" sz="1100" dirty="0" smtClean="0"/>
              </a:p>
            </p:txBody>
          </p:sp>
        </p:grpSp>
      </p:grpSp>
      <p:grpSp>
        <p:nvGrpSpPr>
          <p:cNvPr id="102" name="Groupe 101"/>
          <p:cNvGrpSpPr/>
          <p:nvPr/>
        </p:nvGrpSpPr>
        <p:grpSpPr>
          <a:xfrm>
            <a:off x="683568" y="3573016"/>
            <a:ext cx="7056784" cy="1008111"/>
            <a:chOff x="323528" y="3861048"/>
            <a:chExt cx="7056784" cy="1008111"/>
          </a:xfrm>
        </p:grpSpPr>
        <p:sp>
          <p:nvSpPr>
            <p:cNvPr id="8" name="Espace réservé du contenu 4"/>
            <p:cNvSpPr txBox="1">
              <a:spLocks/>
            </p:cNvSpPr>
            <p:nvPr/>
          </p:nvSpPr>
          <p:spPr>
            <a:xfrm>
              <a:off x="3779912" y="3909473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Commercial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Market Analysis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Regulation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Tariffs</a:t>
              </a:r>
            </a:p>
          </p:txBody>
        </p:sp>
        <p:grpSp>
          <p:nvGrpSpPr>
            <p:cNvPr id="98" name="Groupe 97"/>
            <p:cNvGrpSpPr/>
            <p:nvPr/>
          </p:nvGrpSpPr>
          <p:grpSpPr>
            <a:xfrm>
              <a:off x="323528" y="3861048"/>
              <a:ext cx="3382382" cy="1008111"/>
              <a:chOff x="467545" y="2492897"/>
              <a:chExt cx="3382382" cy="1008111"/>
            </a:xfrm>
          </p:grpSpPr>
          <p:sp>
            <p:nvSpPr>
              <p:cNvPr id="99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F. D.</a:t>
                </a:r>
              </a:p>
            </p:txBody>
          </p:sp>
          <p:sp>
            <p:nvSpPr>
              <p:cNvPr id="100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sp>
        <p:nvSpPr>
          <p:cNvPr id="103" name="Espace réservé du contenu 4"/>
          <p:cNvSpPr txBox="1">
            <a:spLocks/>
          </p:cNvSpPr>
          <p:nvPr/>
        </p:nvSpPr>
        <p:spPr>
          <a:xfrm>
            <a:off x="4139952" y="5830107"/>
            <a:ext cx="3600400" cy="9112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/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Legal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Systems Development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Metering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Forecast software 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Certified Chartered Accountant – experience as Financial Officer in France (15 years) – Chemicals activities (Degussa France – 13 years) and Power activities (SNET – 2 years)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</TotalTime>
  <Words>815</Words>
  <Application>Microsoft Office PowerPoint</Application>
  <PresentationFormat>Affichage à l'écran (4:3)</PresentationFormat>
  <Paragraphs>127</Paragraphs>
  <Slides>11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  <vt:lpstr>Diapositive 7</vt:lpstr>
      <vt:lpstr>PowerLien Revenues Overview</vt:lpstr>
      <vt:lpstr>PowerLien Project Team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63</cp:revision>
  <dcterms:created xsi:type="dcterms:W3CDTF">2010-10-14T13:10:10Z</dcterms:created>
  <dcterms:modified xsi:type="dcterms:W3CDTF">2010-10-28T08:48:09Z</dcterms:modified>
</cp:coreProperties>
</file>