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6" r:id="rId2"/>
    <p:sldId id="258" r:id="rId3"/>
    <p:sldId id="257" r:id="rId4"/>
    <p:sldId id="261" r:id="rId5"/>
    <p:sldId id="260" r:id="rId6"/>
    <p:sldId id="259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>
        <p:scale>
          <a:sx n="60" d="100"/>
          <a:sy n="60" d="100"/>
        </p:scale>
        <p:origin x="-1572" y="-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2796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AFD09-E254-481A-8319-F90AFB854BB4}" type="datetimeFigureOut">
              <a:rPr lang="fr-FR" smtClean="0"/>
              <a:pPr/>
              <a:t>20/10/2010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3D1544-6108-48FD-889F-612294A815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905AB-25EC-4945-A3FB-2096AD765F64}" type="datetimeFigureOut">
              <a:rPr lang="fr-FR" smtClean="0"/>
              <a:pPr/>
              <a:t>20/10/2010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B4FC48-01E8-489B-8F4D-447A3C51B7E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B4FC48-01E8-489B-8F4D-447A3C51B7E5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B4FC48-01E8-489B-8F4D-447A3C51B7E5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CONFIDENTIEL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AH Link Solutions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CONFIDENTIEL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AH Link Solutions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20000"/>
            <a:lumOff val="80000"/>
            <a:alpha val="3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CONFIDENTIEL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AH Link Solutions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ZoneTexte 87"/>
          <p:cNvSpPr txBox="1"/>
          <p:nvPr/>
        </p:nvSpPr>
        <p:spPr>
          <a:xfrm>
            <a:off x="2699792" y="2780928"/>
            <a:ext cx="3528392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>
                <a:solidFill>
                  <a:schemeClr val="tx1"/>
                </a:solidFill>
              </a:rPr>
              <a:t>PowerLien Concept</a:t>
            </a:r>
            <a:endParaRPr lang="en-US" sz="2400">
              <a:solidFill>
                <a:schemeClr val="tx1"/>
              </a:solidFill>
            </a:endParaRPr>
          </a:p>
        </p:txBody>
      </p:sp>
      <p:grpSp>
        <p:nvGrpSpPr>
          <p:cNvPr id="116" name="Groupe 115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87" name="Forme libre 86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91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7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32" name="Organigramme : Connecteur 31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3" name="Forme libre 32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8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30" name="Organigramme : Connecteur 29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1" name="Forme libre 30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9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28" name="Organigramme : Connecteur 27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9" name="Forme libre 28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0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26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7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1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24" name="Organigramme : Connecteur 23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5" name="Forme libre 24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Connecteur droit avec flèche 58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avec flèche 59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Connecteur droit avec flèche 60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12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22" name="Organigramme : Connecteur 21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3" name="Forme libre 22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3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20" name="Organigramme : Connecteur 19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1" name="Forme libre 20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62" name="Connecteur droit avec flèche 61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Connecteur droit avec flèche 62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14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18" name="Organigramme : Connecteur 17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9" name="Forme libre 18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5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16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7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64" name="Connecteur droit avec flèche 63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necteur droit avec flèche 64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9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67" name="Connecteur droit avec flèche 66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Connecteur droit avec flèche 67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71" name="Connecteur droit avec flèche 70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Rectangle 88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100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95" name="Connecteur droit avec flèche 9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Connecteur droit avec flèche 9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4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105" name="Connecteur droit avec flèche 10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Connecteur droit avec flèche 10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8" name="Forme 107"/>
            <p:cNvCxnSpPr>
              <a:stCxn id="89" idx="3"/>
              <a:endCxn id="1026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Forme 109"/>
            <p:cNvCxnSpPr>
              <a:stCxn id="90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Espace réservé de la date 7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73" name="Espace réservé du pied de page 7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9" name="Espace réservé du numéro de diapositive 6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66" name="ZoneTexte 65"/>
          <p:cNvSpPr txBox="1"/>
          <p:nvPr/>
        </p:nvSpPr>
        <p:spPr>
          <a:xfrm>
            <a:off x="3283076" y="3933056"/>
            <a:ext cx="2513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Paris, 20th October 2010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539552" y="332656"/>
            <a:ext cx="3528392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PowerLien </a:t>
            </a:r>
            <a:r>
              <a:rPr lang="fr-FR" sz="2400" dirty="0">
                <a:solidFill>
                  <a:schemeClr val="tx1"/>
                </a:solidFill>
              </a:rPr>
              <a:t>Concept</a:t>
            </a:r>
          </a:p>
        </p:txBody>
      </p:sp>
      <p:grpSp>
        <p:nvGrpSpPr>
          <p:cNvPr id="7" name="Groupe 6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8" name="Forme libre 7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13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47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65" name="Organigramme : Connecteur 64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6" name="Forme libre 65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8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9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61" name="Organigramme : Connecteur 60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2" name="Forme libre 61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0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59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0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1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57" name="Organigramme : Connecteur 56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58" name="Forme libre 57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2" name="Connecteur droit avec flèche 51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cteur droit avec flèche 52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necteur droit avec flèche 53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avec flèche 54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39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45" name="Organigramme : Connecteur 44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6" name="Forme libre 45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0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43" name="Organigramme : Connecteur 42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4" name="Forme libre 43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41" name="Connecteur droit avec flèche 40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necteur droit avec flèche 41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31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37" name="Organigramme : Connecteur 36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8" name="Forme libre 37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2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35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6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33" name="Connecteur droit avec flèche 32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avec flèche 33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29" name="Connecteur droit avec flèche 28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avec flèche 29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8" name="Connecteur droit avec flèche 17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21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27" name="Connecteur droit avec flèche 26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avec flèche 27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25" name="Connecteur droit avec flèche 2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avec flèche 2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" name="Forme 22"/>
            <p:cNvCxnSpPr>
              <a:stCxn id="19" idx="3"/>
              <a:endCxn id="17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Forme 23"/>
            <p:cNvCxnSpPr>
              <a:stCxn id="20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Espace réservé du contenu 4"/>
          <p:cNvSpPr txBox="1">
            <a:spLocks/>
          </p:cNvSpPr>
          <p:nvPr/>
        </p:nvSpPr>
        <p:spPr>
          <a:xfrm>
            <a:off x="609600" y="1752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PowerLien is an </a:t>
            </a:r>
            <a:r>
              <a:rPr kumimoji="0" lang="en-US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open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platform to facilitate market access to medium/little producers in France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PowerLien will provide the platform to access to French spot market  (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</a:t>
            </a:r>
            <a:r>
              <a:rPr lang="en-US" sz="3200" dirty="0" smtClean="0"/>
              <a:t>) directly, for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individual producers, and (ii) as </a:t>
            </a:r>
            <a:r>
              <a:rPr lang="en-US" sz="3200" dirty="0" smtClean="0"/>
              <a:t>an pure imbalance perimeter organizer for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Aggregators.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Potential Market (France):  with the termination of feed in tariffs </a:t>
            </a:r>
            <a:r>
              <a:rPr kumimoji="0" lang="fr-F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rights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(Tarif d’obligation d’achat),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certain sorts of medium size producers are obliged to find a new way to commercialize their off take, this is the case for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Mini-hydraulic (2.000 MW, 2.000 installations)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CHP installations (7.000 MW, 1.500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Installataions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)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Dispacthable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decentralized producers (800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MW, ?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Installatiions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Back up facilities (?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MW,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?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Insltallations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 the future, once this open access will be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on place,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 could expect regulatory changes to oblige other decentralized producers (Wind farms, PV, etc) to go through Spot market.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7" name="Espace réservé de la date 6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CONFIDENTIEL</a:t>
            </a:r>
            <a:endParaRPr lang="fr-FR" dirty="0"/>
          </a:p>
        </p:txBody>
      </p:sp>
      <p:sp>
        <p:nvSpPr>
          <p:cNvPr id="70" name="Espace réservé du pied de page 6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AH Link Solutions</a:t>
            </a:r>
            <a:endParaRPr lang="fr-FR" dirty="0"/>
          </a:p>
        </p:txBody>
      </p:sp>
      <p:sp>
        <p:nvSpPr>
          <p:cNvPr id="69" name="Espace réservé du numéro de diapositive 6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roupe 71"/>
          <p:cNvGrpSpPr/>
          <p:nvPr/>
        </p:nvGrpSpPr>
        <p:grpSpPr>
          <a:xfrm>
            <a:off x="7020272" y="116632"/>
            <a:ext cx="1995792" cy="1080120"/>
            <a:chOff x="946954" y="2495604"/>
            <a:chExt cx="6790372" cy="4029740"/>
          </a:xfrm>
        </p:grpSpPr>
        <p:sp>
          <p:nvSpPr>
            <p:cNvPr id="73" name="Forme libre 72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100" dirty="0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400" dirty="0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400" dirty="0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400" dirty="0"/>
            </a:p>
          </p:txBody>
        </p:sp>
        <p:grpSp>
          <p:nvGrpSpPr>
            <p:cNvPr id="78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126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144" name="Organigramme : Connecteur 143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45" name="Forme libre 144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27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142" name="Organigramme : Connecteur 141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43" name="Forme libre 142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28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140" name="Organigramme : Connecteur 139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41" name="Forme libre 140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29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138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39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30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136" name="Organigramme : Connecteur 135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37" name="Forme libre 136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31" name="Connecteur droit avec flèche 130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Connecteur droit avec flèche 131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Connecteur droit avec flèche 132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Connecteur droit avec flèche 133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necteur droit avec flèche 134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118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124" name="Organigramme : Connecteur 123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25" name="Forme libre 124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19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122" name="Organigramme : Connecteur 121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23" name="Forme libre 122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20" name="Connecteur droit avec flèche 119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Connecteur droit avec flèche 120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102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116" name="Organigramme : Connecteur 115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17" name="Forme libre 116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03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109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13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04" name="Connecteur droit avec flèche 103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Connecteur droit avec flèche 106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100" name="Connecteur droit avec flèche 99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Connecteur droit avec flèche 100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8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3" name="Connecteur droit avec flèche 82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Rectangle 83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 dirty="0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 dirty="0" smtClean="0"/>
            </a:p>
          </p:txBody>
        </p:sp>
        <p:grpSp>
          <p:nvGrpSpPr>
            <p:cNvPr id="86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98" name="Connecteur droit avec flèche 97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Connecteur droit avec flèche 98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1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94" name="Connecteur droit avec flèche 93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Connecteur droit avec flèche 96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2" name="Forme 91"/>
            <p:cNvCxnSpPr>
              <a:stCxn id="84" idx="3"/>
              <a:endCxn id="82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Forme 92"/>
            <p:cNvCxnSpPr>
              <a:stCxn id="85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" name="Groupe 152"/>
          <p:cNvGrpSpPr/>
          <p:nvPr/>
        </p:nvGrpSpPr>
        <p:grpSpPr>
          <a:xfrm>
            <a:off x="251520" y="188640"/>
            <a:ext cx="6358324" cy="4821828"/>
            <a:chOff x="1259632" y="191348"/>
            <a:chExt cx="6790372" cy="5109860"/>
          </a:xfrm>
        </p:grpSpPr>
        <p:grpSp>
          <p:nvGrpSpPr>
            <p:cNvPr id="147" name="Groupe 146"/>
            <p:cNvGrpSpPr/>
            <p:nvPr/>
          </p:nvGrpSpPr>
          <p:grpSpPr>
            <a:xfrm>
              <a:off x="1259632" y="191348"/>
              <a:ext cx="6790372" cy="5109860"/>
              <a:chOff x="1691680" y="980728"/>
              <a:chExt cx="6790372" cy="5109860"/>
            </a:xfrm>
          </p:grpSpPr>
          <p:sp>
            <p:nvSpPr>
              <p:cNvPr id="115" name="Organigramme : Processus 114"/>
              <p:cNvSpPr/>
              <p:nvPr/>
            </p:nvSpPr>
            <p:spPr>
              <a:xfrm>
                <a:off x="2508414" y="990020"/>
                <a:ext cx="3528392" cy="1008112"/>
              </a:xfrm>
              <a:prstGeom prst="flowChartProcess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40000"/>
                    <a:lumOff val="6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Forme libre 86"/>
              <p:cNvSpPr/>
              <p:nvPr/>
            </p:nvSpPr>
            <p:spPr>
              <a:xfrm>
                <a:off x="2508415" y="2060848"/>
                <a:ext cx="3528392" cy="4029740"/>
              </a:xfrm>
              <a:custGeom>
                <a:avLst/>
                <a:gdLst>
                  <a:gd name="connsiteX0" fmla="*/ 3296093 w 3306725"/>
                  <a:gd name="connsiteY0" fmla="*/ 0 h 4029740"/>
                  <a:gd name="connsiteX1" fmla="*/ 0 w 3306725"/>
                  <a:gd name="connsiteY1" fmla="*/ 0 h 4029740"/>
                  <a:gd name="connsiteX2" fmla="*/ 0 w 3306725"/>
                  <a:gd name="connsiteY2" fmla="*/ 4029740 h 4029740"/>
                  <a:gd name="connsiteX3" fmla="*/ 1658679 w 3306725"/>
                  <a:gd name="connsiteY3" fmla="*/ 4029740 h 4029740"/>
                  <a:gd name="connsiteX4" fmla="*/ 1658679 w 3306725"/>
                  <a:gd name="connsiteY4" fmla="*/ 2020186 h 4029740"/>
                  <a:gd name="connsiteX5" fmla="*/ 3306725 w 3306725"/>
                  <a:gd name="connsiteY5" fmla="*/ 2020186 h 4029740"/>
                  <a:gd name="connsiteX6" fmla="*/ 3296093 w 3306725"/>
                  <a:gd name="connsiteY6" fmla="*/ 0 h 4029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06725" h="4029740">
                    <a:moveTo>
                      <a:pt x="3296093" y="0"/>
                    </a:moveTo>
                    <a:lnTo>
                      <a:pt x="0" y="0"/>
                    </a:lnTo>
                    <a:lnTo>
                      <a:pt x="0" y="4029740"/>
                    </a:lnTo>
                    <a:lnTo>
                      <a:pt x="1658679" y="4029740"/>
                    </a:lnTo>
                    <a:lnTo>
                      <a:pt x="1658679" y="2020186"/>
                    </a:lnTo>
                    <a:lnTo>
                      <a:pt x="3306725" y="2020186"/>
                    </a:lnTo>
                    <a:lnTo>
                      <a:pt x="3296093" y="0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40000"/>
                    <a:lumOff val="6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ectangle 3"/>
              <p:cNvSpPr/>
              <p:nvPr/>
            </p:nvSpPr>
            <p:spPr>
              <a:xfrm>
                <a:off x="4373404" y="2202156"/>
                <a:ext cx="1495425" cy="1714500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/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2652430" y="4214560"/>
                <a:ext cx="1495425" cy="723900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400" smtClean="0"/>
                  <a:t>Sub-Perimeter  1</a:t>
                </a:r>
                <a:endParaRPr lang="en-US" sz="1400"/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2661955" y="5216678"/>
                <a:ext cx="1495425" cy="723900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400" smtClean="0"/>
                  <a:t>Sub-Perimeter  N</a:t>
                </a:r>
                <a:endParaRPr lang="en-US" sz="1400"/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2662833" y="2209002"/>
                <a:ext cx="1495425" cy="1714500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400" smtClean="0"/>
                  <a:t>Basic                 Sub-Perimeter </a:t>
                </a:r>
                <a:endParaRPr lang="en-US" sz="1400"/>
              </a:p>
            </p:txBody>
          </p:sp>
          <p:grpSp>
            <p:nvGrpSpPr>
              <p:cNvPr id="3" name="Groupe 6"/>
              <p:cNvGrpSpPr/>
              <p:nvPr/>
            </p:nvGrpSpPr>
            <p:grpSpPr>
              <a:xfrm>
                <a:off x="1691680" y="2210786"/>
                <a:ext cx="269087" cy="269087"/>
                <a:chOff x="35718" y="14292"/>
                <a:chExt cx="257175" cy="257175"/>
              </a:xfrm>
              <a:solidFill>
                <a:schemeClr val="accent6"/>
              </a:solidFill>
            </p:grpSpPr>
            <p:sp>
              <p:nvSpPr>
                <p:cNvPr id="32" name="Organigramme : Connecteur 31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/>
                </a:p>
              </p:txBody>
            </p:sp>
            <p:sp>
              <p:nvSpPr>
                <p:cNvPr id="33" name="Forme libre 32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7" name="Groupe 7"/>
              <p:cNvGrpSpPr/>
              <p:nvPr/>
            </p:nvGrpSpPr>
            <p:grpSpPr>
              <a:xfrm>
                <a:off x="1691680" y="2571248"/>
                <a:ext cx="269087" cy="269087"/>
                <a:chOff x="23812" y="374754"/>
                <a:chExt cx="257175" cy="257175"/>
              </a:xfrm>
              <a:solidFill>
                <a:schemeClr val="accent6"/>
              </a:solidFill>
            </p:grpSpPr>
            <p:sp>
              <p:nvSpPr>
                <p:cNvPr id="30" name="Organigramme : Connecteur 29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/>
                </a:p>
              </p:txBody>
            </p:sp>
            <p:sp>
              <p:nvSpPr>
                <p:cNvPr id="31" name="Forme libre 30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8" name="Groupe 8"/>
              <p:cNvGrpSpPr/>
              <p:nvPr/>
            </p:nvGrpSpPr>
            <p:grpSpPr>
              <a:xfrm>
                <a:off x="1691680" y="2931710"/>
                <a:ext cx="269087" cy="269087"/>
                <a:chOff x="0" y="735216"/>
                <a:chExt cx="257175" cy="257175"/>
              </a:xfrm>
              <a:solidFill>
                <a:schemeClr val="accent6"/>
              </a:solidFill>
            </p:grpSpPr>
            <p:sp>
              <p:nvSpPr>
                <p:cNvPr id="28" name="Organigramme : Connecteur 27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/>
                </a:p>
              </p:txBody>
            </p:sp>
            <p:sp>
              <p:nvSpPr>
                <p:cNvPr id="29" name="Forme libre 28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9" name="Groupe 9"/>
              <p:cNvGrpSpPr/>
              <p:nvPr/>
            </p:nvGrpSpPr>
            <p:grpSpPr>
              <a:xfrm>
                <a:off x="1691680" y="3292171"/>
                <a:ext cx="269087" cy="269087"/>
                <a:chOff x="18475" y="1095677"/>
                <a:chExt cx="257175" cy="257175"/>
              </a:xfrm>
              <a:solidFill>
                <a:schemeClr val="accent6"/>
              </a:solidFill>
            </p:grpSpPr>
            <p:sp>
              <p:nvSpPr>
                <p:cNvPr id="26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/>
                </a:p>
              </p:txBody>
            </p:sp>
            <p:sp>
              <p:nvSpPr>
                <p:cNvPr id="27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0" name="Groupe 10"/>
              <p:cNvGrpSpPr/>
              <p:nvPr/>
            </p:nvGrpSpPr>
            <p:grpSpPr>
              <a:xfrm>
                <a:off x="1691680" y="3652632"/>
                <a:ext cx="269087" cy="269087"/>
                <a:chOff x="18475" y="1456138"/>
                <a:chExt cx="257175" cy="257175"/>
              </a:xfrm>
              <a:solidFill>
                <a:schemeClr val="accent6"/>
              </a:solidFill>
            </p:grpSpPr>
            <p:sp>
              <p:nvSpPr>
                <p:cNvPr id="24" name="Organigramme : Connecteur 23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/>
                </a:p>
              </p:txBody>
            </p:sp>
            <p:sp>
              <p:nvSpPr>
                <p:cNvPr id="25" name="Forme libre 24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6" name="Connecteur droit avec flèche 55"/>
              <p:cNvCxnSpPr/>
              <p:nvPr/>
            </p:nvCxnSpPr>
            <p:spPr>
              <a:xfrm>
                <a:off x="1932350" y="2344535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932350" y="2704997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Connecteur droit avec flèche 58"/>
              <p:cNvCxnSpPr/>
              <p:nvPr/>
            </p:nvCxnSpPr>
            <p:spPr>
              <a:xfrm>
                <a:off x="1932350" y="3065459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avec flèche 59"/>
              <p:cNvCxnSpPr/>
              <p:nvPr/>
            </p:nvCxnSpPr>
            <p:spPr>
              <a:xfrm>
                <a:off x="1932350" y="3425920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Connecteur droit avec flèche 60"/>
              <p:cNvCxnSpPr/>
              <p:nvPr/>
            </p:nvCxnSpPr>
            <p:spPr>
              <a:xfrm>
                <a:off x="1932350" y="3794412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" name="Groupe 11"/>
              <p:cNvGrpSpPr/>
              <p:nvPr/>
            </p:nvGrpSpPr>
            <p:grpSpPr>
              <a:xfrm>
                <a:off x="1691680" y="4254295"/>
                <a:ext cx="269087" cy="269087"/>
                <a:chOff x="18475" y="1807670"/>
                <a:chExt cx="257175" cy="257175"/>
              </a:xfrm>
              <a:solidFill>
                <a:schemeClr val="accent6"/>
              </a:solidFill>
            </p:grpSpPr>
            <p:sp>
              <p:nvSpPr>
                <p:cNvPr id="22" name="Organigramme : Connecteur 21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/>
                </a:p>
              </p:txBody>
            </p:sp>
            <p:sp>
              <p:nvSpPr>
                <p:cNvPr id="23" name="Forme libre 22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3" name="Groupe 12"/>
              <p:cNvGrpSpPr/>
              <p:nvPr/>
            </p:nvGrpSpPr>
            <p:grpSpPr>
              <a:xfrm>
                <a:off x="1691680" y="4629639"/>
                <a:ext cx="269087" cy="269087"/>
                <a:chOff x="18475" y="2183014"/>
                <a:chExt cx="257175" cy="257175"/>
              </a:xfrm>
              <a:solidFill>
                <a:schemeClr val="accent6"/>
              </a:solidFill>
            </p:grpSpPr>
            <p:sp>
              <p:nvSpPr>
                <p:cNvPr id="20" name="Organigramme : Connecteur 19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/>
                </a:p>
              </p:txBody>
            </p:sp>
            <p:sp>
              <p:nvSpPr>
                <p:cNvPr id="21" name="Forme libre 20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62" name="Connecteur droit avec flèche 61"/>
              <p:cNvCxnSpPr/>
              <p:nvPr/>
            </p:nvCxnSpPr>
            <p:spPr>
              <a:xfrm>
                <a:off x="1932350" y="4404583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Connecteur droit avec flèche 62"/>
              <p:cNvCxnSpPr/>
              <p:nvPr/>
            </p:nvCxnSpPr>
            <p:spPr>
              <a:xfrm>
                <a:off x="1932350" y="4764623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" name="Groupe 13"/>
              <p:cNvGrpSpPr/>
              <p:nvPr/>
            </p:nvGrpSpPr>
            <p:grpSpPr>
              <a:xfrm>
                <a:off x="1691680" y="5256413"/>
                <a:ext cx="269087" cy="269087"/>
                <a:chOff x="18475" y="3094128"/>
                <a:chExt cx="257175" cy="257175"/>
              </a:xfrm>
              <a:solidFill>
                <a:schemeClr val="accent6"/>
              </a:solidFill>
            </p:grpSpPr>
            <p:sp>
              <p:nvSpPr>
                <p:cNvPr id="18" name="Organigramme : Connecteur 17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/>
                </a:p>
              </p:txBody>
            </p:sp>
            <p:sp>
              <p:nvSpPr>
                <p:cNvPr id="19" name="Forme libre 18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4" name="Groupe 14"/>
              <p:cNvGrpSpPr/>
              <p:nvPr/>
            </p:nvGrpSpPr>
            <p:grpSpPr>
              <a:xfrm>
                <a:off x="1691680" y="5631756"/>
                <a:ext cx="269087" cy="269087"/>
                <a:chOff x="18475" y="3469471"/>
                <a:chExt cx="257175" cy="257175"/>
              </a:xfrm>
              <a:solidFill>
                <a:schemeClr val="accent6"/>
              </a:solidFill>
            </p:grpSpPr>
            <p:sp>
              <p:nvSpPr>
                <p:cNvPr id="16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/>
                </a:p>
              </p:txBody>
            </p:sp>
            <p:sp>
              <p:nvSpPr>
                <p:cNvPr id="17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64" name="Connecteur droit avec flèche 63"/>
              <p:cNvCxnSpPr/>
              <p:nvPr/>
            </p:nvCxnSpPr>
            <p:spPr>
              <a:xfrm>
                <a:off x="1932350" y="5390162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necteur droit avec flèche 64"/>
              <p:cNvCxnSpPr/>
              <p:nvPr/>
            </p:nvCxnSpPr>
            <p:spPr>
              <a:xfrm>
                <a:off x="1932350" y="5765505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5" name="Groupe 98"/>
              <p:cNvGrpSpPr/>
              <p:nvPr/>
            </p:nvGrpSpPr>
            <p:grpSpPr>
              <a:xfrm>
                <a:off x="4157380" y="2778220"/>
                <a:ext cx="216024" cy="577652"/>
                <a:chOff x="3412654" y="2204864"/>
                <a:chExt cx="216024" cy="577652"/>
              </a:xfrm>
            </p:grpSpPr>
            <p:cxnSp>
              <p:nvCxnSpPr>
                <p:cNvPr id="67" name="Connecteur droit avec flèche 66"/>
                <p:cNvCxnSpPr/>
                <p:nvPr/>
              </p:nvCxnSpPr>
              <p:spPr>
                <a:xfrm>
                  <a:off x="3412654" y="2780928"/>
                  <a:ext cx="216024" cy="1588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Connecteur droit avec flèche 67"/>
                <p:cNvCxnSpPr/>
                <p:nvPr/>
              </p:nvCxnSpPr>
              <p:spPr>
                <a:xfrm>
                  <a:off x="3412654" y="2204864"/>
                  <a:ext cx="216024" cy="1588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9" name="ZoneTexte 68"/>
              <p:cNvSpPr txBox="1"/>
              <p:nvPr/>
            </p:nvSpPr>
            <p:spPr>
              <a:xfrm>
                <a:off x="4380622" y="2202156"/>
                <a:ext cx="1512168" cy="1728192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smtClean="0">
                    <a:solidFill>
                      <a:schemeClr val="lt1"/>
                    </a:solidFill>
                  </a:rPr>
                  <a:t>EPEX Basic Connexion</a:t>
                </a:r>
                <a:endParaRPr lang="en-US" sz="1400">
                  <a:solidFill>
                    <a:schemeClr val="lt1"/>
                  </a:solidFill>
                </a:endParaRPr>
              </a:p>
            </p:txBody>
          </p:sp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900902" y="2922236"/>
                <a:ext cx="1581150" cy="3143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71" name="Connecteur droit avec flèche 70"/>
              <p:cNvCxnSpPr/>
              <p:nvPr/>
            </p:nvCxnSpPr>
            <p:spPr>
              <a:xfrm>
                <a:off x="6180822" y="3066252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" name="ZoneTexte 87"/>
              <p:cNvSpPr txBox="1"/>
              <p:nvPr/>
            </p:nvSpPr>
            <p:spPr>
              <a:xfrm>
                <a:off x="2508414" y="980728"/>
                <a:ext cx="3528392" cy="36933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smtClean="0">
                    <a:solidFill>
                      <a:schemeClr val="tx1"/>
                    </a:solidFill>
                  </a:rPr>
                  <a:t>PowerLien</a:t>
                </a:r>
                <a:endParaRPr lang="en-US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4380622" y="4214560"/>
                <a:ext cx="1495425" cy="72390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800" smtClean="0"/>
                  <a:t>Agregator  1</a:t>
                </a:r>
                <a:endParaRPr lang="en-US" sz="1800"/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4380622" y="5216678"/>
                <a:ext cx="1495425" cy="72390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800" smtClean="0"/>
                  <a:t>Agregator  N</a:t>
                </a:r>
              </a:p>
            </p:txBody>
          </p:sp>
          <p:grpSp>
            <p:nvGrpSpPr>
              <p:cNvPr id="36" name="Groupe 99"/>
              <p:cNvGrpSpPr/>
              <p:nvPr/>
            </p:nvGrpSpPr>
            <p:grpSpPr>
              <a:xfrm>
                <a:off x="4164598" y="4362396"/>
                <a:ext cx="216024" cy="361628"/>
                <a:chOff x="3419872" y="3789040"/>
                <a:chExt cx="216024" cy="361628"/>
              </a:xfrm>
            </p:grpSpPr>
            <p:cxnSp>
              <p:nvCxnSpPr>
                <p:cNvPr id="95" name="Connecteur droit avec flèche 94"/>
                <p:cNvCxnSpPr/>
                <p:nvPr/>
              </p:nvCxnSpPr>
              <p:spPr>
                <a:xfrm>
                  <a:off x="3419872" y="3789040"/>
                  <a:ext cx="216024" cy="1588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Connecteur droit avec flèche 95"/>
                <p:cNvCxnSpPr/>
                <p:nvPr/>
              </p:nvCxnSpPr>
              <p:spPr>
                <a:xfrm>
                  <a:off x="3419872" y="4149080"/>
                  <a:ext cx="216024" cy="1588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" name="Groupe 103"/>
              <p:cNvGrpSpPr/>
              <p:nvPr/>
            </p:nvGrpSpPr>
            <p:grpSpPr>
              <a:xfrm>
                <a:off x="4164598" y="5442516"/>
                <a:ext cx="216024" cy="361628"/>
                <a:chOff x="3419872" y="3789040"/>
                <a:chExt cx="216024" cy="361628"/>
              </a:xfrm>
            </p:grpSpPr>
            <p:cxnSp>
              <p:nvCxnSpPr>
                <p:cNvPr id="105" name="Connecteur droit avec flèche 104"/>
                <p:cNvCxnSpPr/>
                <p:nvPr/>
              </p:nvCxnSpPr>
              <p:spPr>
                <a:xfrm>
                  <a:off x="3419872" y="3789040"/>
                  <a:ext cx="216024" cy="1588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Connecteur droit avec flèche 105"/>
                <p:cNvCxnSpPr/>
                <p:nvPr/>
              </p:nvCxnSpPr>
              <p:spPr>
                <a:xfrm>
                  <a:off x="3419872" y="4149080"/>
                  <a:ext cx="216024" cy="1588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8" name="Forme 107"/>
              <p:cNvCxnSpPr>
                <a:stCxn id="89" idx="3"/>
                <a:endCxn id="1026" idx="2"/>
              </p:cNvCxnSpPr>
              <p:nvPr/>
            </p:nvCxnSpPr>
            <p:spPr>
              <a:xfrm flipV="1">
                <a:off x="5876047" y="3236561"/>
                <a:ext cx="1815430" cy="1339949"/>
              </a:xfrm>
              <a:prstGeom prst="bentConnector2">
                <a:avLst/>
              </a:prstGeom>
              <a:ln>
                <a:solidFill>
                  <a:schemeClr val="accent6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Forme 109"/>
              <p:cNvCxnSpPr>
                <a:stCxn id="90" idx="3"/>
              </p:cNvCxnSpPr>
              <p:nvPr/>
            </p:nvCxnSpPr>
            <p:spPr>
              <a:xfrm flipV="1">
                <a:off x="5876047" y="3282276"/>
                <a:ext cx="1816943" cy="2296352"/>
              </a:xfrm>
              <a:prstGeom prst="bentConnector2">
                <a:avLst/>
              </a:prstGeom>
              <a:ln>
                <a:solidFill>
                  <a:schemeClr val="accent6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" name="ZoneTexte 110"/>
              <p:cNvSpPr txBox="1"/>
              <p:nvPr/>
            </p:nvSpPr>
            <p:spPr>
              <a:xfrm>
                <a:off x="2508414" y="1350060"/>
                <a:ext cx="1800200" cy="64807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mtClean="0">
                    <a:solidFill>
                      <a:schemeClr val="tx1"/>
                    </a:solidFill>
                  </a:rPr>
                  <a:t>Perimeter Organizer</a:t>
                </a:r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2" name="ZoneTexte 111"/>
              <p:cNvSpPr txBox="1"/>
              <p:nvPr/>
            </p:nvSpPr>
            <p:spPr>
              <a:xfrm>
                <a:off x="4308614" y="1350060"/>
                <a:ext cx="1728192" cy="64807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mtClean="0">
                    <a:solidFill>
                      <a:schemeClr val="tx1"/>
                    </a:solidFill>
                  </a:rPr>
                  <a:t>Epex</a:t>
                </a:r>
              </a:p>
              <a:p>
                <a:pPr algn="ctr"/>
                <a:r>
                  <a:rPr lang="en-US" smtClean="0">
                    <a:solidFill>
                      <a:schemeClr val="tx1"/>
                    </a:solidFill>
                  </a:rPr>
                  <a:t> Connector</a:t>
                </a:r>
                <a:endParaRPr 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14" name="Connecteur droit 113"/>
              <p:cNvCxnSpPr/>
              <p:nvPr/>
            </p:nvCxnSpPr>
            <p:spPr>
              <a:xfrm rot="5400000" flipH="1" flipV="1">
                <a:off x="4020582" y="1710100"/>
                <a:ext cx="576064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9" name="Forme 148"/>
            <p:cNvCxnSpPr>
              <a:stCxn id="89" idx="2"/>
            </p:cNvCxnSpPr>
            <p:nvPr/>
          </p:nvCxnSpPr>
          <p:spPr>
            <a:xfrm rot="16200000" flipH="1">
              <a:off x="5174203" y="3671163"/>
              <a:ext cx="144018" cy="1099851"/>
            </a:xfrm>
            <a:prstGeom prst="bentConnector2">
              <a:avLst/>
            </a:prstGeom>
            <a:ln>
              <a:solidFill>
                <a:schemeClr val="accent6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Forme 150"/>
            <p:cNvCxnSpPr>
              <a:stCxn id="90" idx="0"/>
            </p:cNvCxnSpPr>
            <p:nvPr/>
          </p:nvCxnSpPr>
          <p:spPr>
            <a:xfrm rot="5400000" flipH="1" flipV="1">
              <a:off x="5143107" y="3846276"/>
              <a:ext cx="134202" cy="1027843"/>
            </a:xfrm>
            <a:prstGeom prst="bentConnector2">
              <a:avLst/>
            </a:prstGeom>
            <a:ln>
              <a:solidFill>
                <a:schemeClr val="accent6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ZoneTexte 153"/>
            <p:cNvSpPr txBox="1"/>
            <p:nvPr/>
          </p:nvSpPr>
          <p:spPr>
            <a:xfrm>
              <a:off x="5796136" y="4077072"/>
              <a:ext cx="10081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Others</a:t>
              </a:r>
              <a:endParaRPr lang="en-US" dirty="0"/>
            </a:p>
          </p:txBody>
        </p:sp>
      </p:grpSp>
      <p:sp>
        <p:nvSpPr>
          <p:cNvPr id="146" name="Espace réservé de la date 14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CONFIDENTIEL</a:t>
            </a:r>
            <a:endParaRPr lang="fr-FR" dirty="0"/>
          </a:p>
        </p:txBody>
      </p:sp>
      <p:sp>
        <p:nvSpPr>
          <p:cNvPr id="152" name="Espace réservé du pied de page 15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AH Link Solutions</a:t>
            </a:r>
            <a:endParaRPr lang="fr-FR" dirty="0"/>
          </a:p>
        </p:txBody>
      </p:sp>
      <p:sp>
        <p:nvSpPr>
          <p:cNvPr id="150" name="Espace réservé du numéro de diapositive 14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3</a:t>
            </a:fld>
            <a:endParaRPr lang="fr-FR" dirty="0"/>
          </a:p>
        </p:txBody>
      </p:sp>
      <p:grpSp>
        <p:nvGrpSpPr>
          <p:cNvPr id="159" name="Groupe 158"/>
          <p:cNvGrpSpPr/>
          <p:nvPr/>
        </p:nvGrpSpPr>
        <p:grpSpPr>
          <a:xfrm>
            <a:off x="6660232" y="2132856"/>
            <a:ext cx="2339752" cy="2952328"/>
            <a:chOff x="6732240" y="2276872"/>
            <a:chExt cx="2339752" cy="2952328"/>
          </a:xfrm>
        </p:grpSpPr>
        <p:sp>
          <p:nvSpPr>
            <p:cNvPr id="148" name="ZoneTexte 147"/>
            <p:cNvSpPr txBox="1"/>
            <p:nvPr/>
          </p:nvSpPr>
          <p:spPr>
            <a:xfrm>
              <a:off x="6876256" y="2420888"/>
              <a:ext cx="2195736" cy="2808312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en-US" sz="1600" dirty="0" smtClean="0"/>
                <a:t>In the case of direct access, Producers’ Off-take is  managed by PowerLien  which  create the bid  offer and produce the scheduled program after Spot  matching.  PowerLien is able to calculate imbalance costs and to invoice  them.</a:t>
              </a:r>
              <a:endParaRPr lang="en-US" sz="1600" dirty="0"/>
            </a:p>
          </p:txBody>
        </p:sp>
        <p:sp>
          <p:nvSpPr>
            <p:cNvPr id="156" name="Ellipse 155"/>
            <p:cNvSpPr/>
            <p:nvPr/>
          </p:nvSpPr>
          <p:spPr>
            <a:xfrm>
              <a:off x="6732240" y="2276872"/>
              <a:ext cx="381945" cy="382952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 anchor="ctr" anchorCtr="1">
              <a:noAutofit/>
            </a:bodyPr>
            <a:lstStyle/>
            <a:p>
              <a:pPr algn="ctr"/>
              <a:r>
                <a:rPr lang="fr-FR" sz="1600" dirty="0" smtClean="0"/>
                <a:t>1</a:t>
              </a:r>
            </a:p>
          </p:txBody>
        </p:sp>
      </p:grpSp>
      <p:grpSp>
        <p:nvGrpSpPr>
          <p:cNvPr id="158" name="Groupe 157"/>
          <p:cNvGrpSpPr/>
          <p:nvPr/>
        </p:nvGrpSpPr>
        <p:grpSpPr>
          <a:xfrm>
            <a:off x="683568" y="5229200"/>
            <a:ext cx="5904656" cy="1080120"/>
            <a:chOff x="683568" y="5085184"/>
            <a:chExt cx="5904656" cy="1080120"/>
          </a:xfrm>
        </p:grpSpPr>
        <p:sp>
          <p:nvSpPr>
            <p:cNvPr id="155" name="ZoneTexte 154"/>
            <p:cNvSpPr txBox="1"/>
            <p:nvPr/>
          </p:nvSpPr>
          <p:spPr>
            <a:xfrm>
              <a:off x="827584" y="5229200"/>
              <a:ext cx="5760640" cy="936104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en-US" sz="1600" dirty="0" smtClean="0"/>
                <a:t>For indirect access,  PowerLien works as imbalance perimeter organizer.  It has to be decided whether the producers are allocated in PowerLien perimeter or are in Aggregator's one.</a:t>
              </a:r>
              <a:endParaRPr lang="en-US" sz="1600" dirty="0" smtClean="0"/>
            </a:p>
          </p:txBody>
        </p:sp>
        <p:sp>
          <p:nvSpPr>
            <p:cNvPr id="157" name="Ellipse 156"/>
            <p:cNvSpPr/>
            <p:nvPr/>
          </p:nvSpPr>
          <p:spPr>
            <a:xfrm>
              <a:off x="683568" y="5085184"/>
              <a:ext cx="381945" cy="382952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 anchor="ctr" anchorCtr="1">
              <a:noAutofit/>
            </a:bodyPr>
            <a:lstStyle/>
            <a:p>
              <a:pPr algn="ctr"/>
              <a:r>
                <a:rPr lang="fr-FR" sz="1600" dirty="0" smtClean="0"/>
                <a:t>2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e 71"/>
          <p:cNvGrpSpPr/>
          <p:nvPr/>
        </p:nvGrpSpPr>
        <p:grpSpPr>
          <a:xfrm>
            <a:off x="7020272" y="116632"/>
            <a:ext cx="1995792" cy="1080120"/>
            <a:chOff x="946954" y="2495604"/>
            <a:chExt cx="6790372" cy="4029740"/>
          </a:xfrm>
        </p:grpSpPr>
        <p:sp>
          <p:nvSpPr>
            <p:cNvPr id="73" name="Forme libre 72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37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38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144" name="Organigramme : Connecteur 143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45" name="Forme libre 144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9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142" name="Organigramme : Connecteur 141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43" name="Forme libre 142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0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140" name="Organigramme : Connecteur 139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41" name="Forme libre 140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1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138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39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2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136" name="Organigramme : Connecteur 135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37" name="Forme libre 136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31" name="Connecteur droit avec flèche 130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Connecteur droit avec flèche 131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Connecteur droit avec flèche 132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Connecteur droit avec flèche 133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necteur droit avec flèche 134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44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124" name="Organigramme : Connecteur 123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25" name="Forme libre 124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5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122" name="Organigramme : Connecteur 121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23" name="Forme libre 122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20" name="Connecteur droit avec flèche 119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Connecteur droit avec flèche 120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47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116" name="Organigramme : Connecteur 115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17" name="Forme libre 116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8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109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13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04" name="Connecteur droit avec flèche 103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Connecteur droit avec flèche 106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100" name="Connecteur droit avec flèche 99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Connecteur droit avec flèche 100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8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3" name="Connecteur droit avec flèche 82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Rectangle 83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50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98" name="Connecteur droit avec flèche 97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Connecteur droit avec flèche 98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94" name="Connecteur droit avec flèche 93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Connecteur droit avec flèche 96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2" name="Forme 91"/>
            <p:cNvCxnSpPr>
              <a:stCxn id="84" idx="3"/>
              <a:endCxn id="82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Forme 92"/>
            <p:cNvCxnSpPr>
              <a:stCxn id="85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ZoneTexte 147"/>
          <p:cNvSpPr txBox="1"/>
          <p:nvPr/>
        </p:nvSpPr>
        <p:spPr>
          <a:xfrm>
            <a:off x="539552" y="4869160"/>
            <a:ext cx="7920880" cy="12961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dirty="0" smtClean="0"/>
              <a:t>With the creation of a dedicated SPV, for next two months the PowerLien business case will be analyzed  technically, legally and from regulation point on view.   At same time a first  evaluation on market gap will be done. A project structure and organization will be defined.  The go ahead decision has to be taken next January</a:t>
            </a:r>
            <a:endParaRPr lang="en-US" dirty="0"/>
          </a:p>
        </p:txBody>
      </p:sp>
      <p:sp>
        <p:nvSpPr>
          <p:cNvPr id="127" name="ZoneTexte 126"/>
          <p:cNvSpPr txBox="1"/>
          <p:nvPr/>
        </p:nvSpPr>
        <p:spPr>
          <a:xfrm>
            <a:off x="539552" y="332656"/>
            <a:ext cx="3528392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PowerLien </a:t>
            </a:r>
            <a:r>
              <a:rPr lang="en-US" sz="2400" dirty="0" smtClean="0">
                <a:solidFill>
                  <a:schemeClr val="tx1"/>
                </a:solidFill>
              </a:rPr>
              <a:t>Scheduling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5" name="Espace réservé de la date 6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CONFIDENTIEL</a:t>
            </a:r>
            <a:endParaRPr lang="fr-FR" dirty="0"/>
          </a:p>
        </p:txBody>
      </p:sp>
      <p:sp>
        <p:nvSpPr>
          <p:cNvPr id="67" name="Espace réservé du pied de page 6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AH Link Solutions</a:t>
            </a:r>
            <a:endParaRPr lang="fr-FR" dirty="0"/>
          </a:p>
        </p:txBody>
      </p:sp>
      <p:sp>
        <p:nvSpPr>
          <p:cNvPr id="66" name="Espace réservé du numéro de diapositive 6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4</a:t>
            </a:fld>
            <a:endParaRPr lang="fr-FR" dirty="0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772816"/>
            <a:ext cx="8640960" cy="2770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258816" cy="1143000"/>
          </a:xfr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smtClean="0">
                <a:solidFill>
                  <a:schemeClr val="tx1"/>
                </a:solidFill>
              </a:rPr>
              <a:t>Target Market (MiniHydro)</a:t>
            </a:r>
            <a:endParaRPr lang="en-US" sz="2400" smtClean="0">
              <a:solidFill>
                <a:schemeClr val="tx1"/>
              </a:solidFill>
            </a:endParaRPr>
          </a:p>
        </p:txBody>
      </p:sp>
      <p:sp>
        <p:nvSpPr>
          <p:cNvPr id="69" name="Espace réservé de la date 6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CONFIDENTIEL</a:t>
            </a:r>
            <a:endParaRPr lang="fr-FR" dirty="0"/>
          </a:p>
        </p:txBody>
      </p:sp>
      <p:sp>
        <p:nvSpPr>
          <p:cNvPr id="71" name="Espace réservé du pied de page 7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AH Link Solutions</a:t>
            </a:r>
            <a:endParaRPr lang="fr-FR" dirty="0"/>
          </a:p>
        </p:txBody>
      </p:sp>
      <p:sp>
        <p:nvSpPr>
          <p:cNvPr id="70" name="Espace réservé du numéro de diapositive 6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1270575" y="4941168"/>
            <a:ext cx="6480720" cy="12961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r>
              <a:rPr lang="en-US" dirty="0" smtClean="0"/>
              <a:t>  If we don’t consider  </a:t>
            </a:r>
            <a:r>
              <a:rPr lang="en-US" dirty="0" err="1" smtClean="0"/>
              <a:t>EdF</a:t>
            </a:r>
            <a:r>
              <a:rPr lang="en-US" dirty="0" smtClean="0"/>
              <a:t> and </a:t>
            </a:r>
            <a:r>
              <a:rPr lang="en-US" dirty="0" err="1" smtClean="0"/>
              <a:t>GdF</a:t>
            </a:r>
            <a:r>
              <a:rPr lang="en-US" dirty="0" smtClean="0"/>
              <a:t> </a:t>
            </a:r>
            <a:r>
              <a:rPr lang="en-US" dirty="0" err="1" smtClean="0"/>
              <a:t>suez</a:t>
            </a:r>
            <a:r>
              <a:rPr lang="en-US" dirty="0" smtClean="0"/>
              <a:t> installations , the potential market for Mini Hydro  segment reach  1400 installations with a  yearly production of  3.600 </a:t>
            </a:r>
            <a:r>
              <a:rPr lang="en-US" dirty="0" err="1" smtClean="0"/>
              <a:t>GWh</a:t>
            </a:r>
            <a:r>
              <a:rPr lang="en-US" dirty="0" smtClean="0"/>
              <a:t>. The most of them are affected </a:t>
            </a:r>
            <a:r>
              <a:rPr lang="en-US" dirty="0" smtClean="0"/>
              <a:t>with </a:t>
            </a:r>
            <a:r>
              <a:rPr lang="en-US" dirty="0" smtClean="0"/>
              <a:t>the termination of  feed in </a:t>
            </a:r>
            <a:r>
              <a:rPr lang="en-US" dirty="0" smtClean="0"/>
              <a:t>tariffs</a:t>
            </a:r>
            <a:endParaRPr lang="en-US" dirty="0"/>
          </a:p>
        </p:txBody>
      </p:sp>
      <p:grpSp>
        <p:nvGrpSpPr>
          <p:cNvPr id="3" name="Groupe 8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10" name="Forme libre 9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4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5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67" name="Organigramme : Connecteur 66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8" name="Forme libre 67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6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65" name="Organigramme : Connecteur 64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6" name="Forme libre 65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9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5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61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2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6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59" name="Organigramme : Connecteur 58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0" name="Forme libre 59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4" name="Connecteur droit avec flèche 53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avec flèche 54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avec flèche 56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18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47" name="Organigramme : Connecteur 46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48" name="Forme libre 47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23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45" name="Organigramme : Connecteur 44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46" name="Forme libre 45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43" name="Connecteur droit avec flèche 42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avec flèche 43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2048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39" name="Organigramme : Connecteur 38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40" name="Forme libre 39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2049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37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38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35" name="Connecteur droit avec flèche 34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avec flèche 35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52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31" name="Connecteur droit avec flèche 30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avec flèche 31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0" name="Connecteur droit avec flèche 19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2053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29" name="Connecteur droit avec flèche 28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avec flèche 29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54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27" name="Connecteur droit avec flèche 26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avec flèche 27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Forme 24"/>
            <p:cNvCxnSpPr>
              <a:stCxn id="21" idx="3"/>
              <a:endCxn id="19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Forme 25"/>
            <p:cNvCxnSpPr>
              <a:stCxn id="22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7705" y="1772816"/>
            <a:ext cx="626646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66728" cy="1143000"/>
          </a:xfr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smtClean="0">
                <a:solidFill>
                  <a:schemeClr val="tx1"/>
                </a:solidFill>
              </a:rPr>
              <a:t>Target Market (CHP)</a:t>
            </a:r>
            <a:endParaRPr lang="en-US" sz="2400" smtClean="0">
              <a:solidFill>
                <a:schemeClr val="tx1"/>
              </a:solidFill>
            </a:endParaRPr>
          </a:p>
        </p:txBody>
      </p:sp>
      <p:sp>
        <p:nvSpPr>
          <p:cNvPr id="69" name="Espace réservé de la date 6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CONFIDENTIEL</a:t>
            </a:r>
            <a:endParaRPr lang="fr-FR" dirty="0"/>
          </a:p>
        </p:txBody>
      </p:sp>
      <p:sp>
        <p:nvSpPr>
          <p:cNvPr id="71" name="Espace réservé du pied de page 7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AH Link Solutions</a:t>
            </a:r>
            <a:endParaRPr lang="fr-FR" dirty="0"/>
          </a:p>
        </p:txBody>
      </p:sp>
      <p:sp>
        <p:nvSpPr>
          <p:cNvPr id="70" name="Espace réservé du numéro de diapositive 6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6</a:t>
            </a:fld>
            <a:endParaRPr lang="fr-F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24597" y="3573016"/>
            <a:ext cx="5095875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6372200" y="1868631"/>
            <a:ext cx="2555776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dirty="0"/>
              <a:t>  80% of CHP installations  under 12 MW will terminate feed in tariff scheme before 2013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67544" y="4077072"/>
            <a:ext cx="2808312" cy="151216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dirty="0" smtClean="0"/>
              <a:t>1.400 Installations  under 20 MW  with a yearly production of 14 TWh would be a initial reachable target</a:t>
            </a:r>
          </a:p>
          <a:p>
            <a:pPr algn="ctr"/>
            <a:endParaRPr lang="en-US" dirty="0"/>
          </a:p>
        </p:txBody>
      </p:sp>
      <p:grpSp>
        <p:nvGrpSpPr>
          <p:cNvPr id="9" name="Groupe 8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10" name="Forme libre 9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15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49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67" name="Organigramme : Connecteur 66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8" name="Forme libre 67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0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65" name="Organigramme : Connecteur 64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6" name="Forme libre 65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1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2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61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2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3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59" name="Organigramme : Connecteur 58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0" name="Forme libre 59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4" name="Connecteur droit avec flèche 53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avec flèche 54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avec flèche 56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41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47" name="Organigramme : Connecteur 46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48" name="Forme libre 47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2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45" name="Organigramme : Connecteur 44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46" name="Forme libre 45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43" name="Connecteur droit avec flèche 42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avec flèche 43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33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39" name="Organigramme : Connecteur 38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40" name="Forme libre 39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4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37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38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35" name="Connecteur droit avec flèche 34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avec flèche 35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31" name="Connecteur droit avec flèche 30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avec flèche 31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0" name="Connecteur droit avec flèche 19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23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29" name="Connecteur droit avec flèche 28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avec flèche 29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27" name="Connecteur droit avec flèche 26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avec flèche 27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Forme 24"/>
            <p:cNvCxnSpPr>
              <a:stCxn id="21" idx="3"/>
              <a:endCxn id="19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Forme 25"/>
            <p:cNvCxnSpPr>
              <a:stCxn id="22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628800"/>
            <a:ext cx="5930595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1238</TotalTime>
  <Words>446</Words>
  <Application>Microsoft Office PowerPoint</Application>
  <PresentationFormat>Affichage à l'écran (4:3)</PresentationFormat>
  <Paragraphs>57</Paragraphs>
  <Slides>6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Conception personnalisée</vt:lpstr>
      <vt:lpstr>Diapositive 1</vt:lpstr>
      <vt:lpstr>Diapositive 2</vt:lpstr>
      <vt:lpstr>Diapositive 3</vt:lpstr>
      <vt:lpstr>Diapositive 4</vt:lpstr>
      <vt:lpstr>Target Market (MiniHydro)</vt:lpstr>
      <vt:lpstr>Target Market (CHP)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AHS</dc:creator>
  <cp:lastModifiedBy>AHS</cp:lastModifiedBy>
  <cp:revision>52</cp:revision>
  <dcterms:created xsi:type="dcterms:W3CDTF">2010-10-14T13:10:10Z</dcterms:created>
  <dcterms:modified xsi:type="dcterms:W3CDTF">2010-10-20T09:52:14Z</dcterms:modified>
</cp:coreProperties>
</file>