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7" r:id="rId2"/>
    <p:sldMasterId id="2147483685" r:id="rId3"/>
    <p:sldMasterId id="2147483672" r:id="rId4"/>
    <p:sldMasterId id="2147483660" r:id="rId5"/>
  </p:sldMasterIdLst>
  <p:notesMasterIdLst>
    <p:notesMasterId r:id="rId12"/>
  </p:notesMasterIdLst>
  <p:handoutMasterIdLst>
    <p:handoutMasterId r:id="rId13"/>
  </p:handoutMasterIdLst>
  <p:sldIdLst>
    <p:sldId id="256" r:id="rId6"/>
    <p:sldId id="258" r:id="rId7"/>
    <p:sldId id="257" r:id="rId8"/>
    <p:sldId id="261" r:id="rId9"/>
    <p:sldId id="260" r:id="rId10"/>
    <p:sldId id="259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0" d="100"/>
          <a:sy n="60" d="100"/>
        </p:scale>
        <p:origin x="-1572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AFD09-E254-481A-8319-F90AFB854BB4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D1544-6108-48FD-889F-612294A81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905AB-25EC-4945-A3FB-2096AD765F64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4FC48-01E8-489B-8F4D-447A3C51B7E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B4FC48-01E8-489B-8F4D-447A3C51B7E5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19/10/2010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AH Link Solutions</a:t>
            </a:r>
            <a:endParaRPr lang="fr-FR" dirty="0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177AB-8316-4DAB-9958-A34310383087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C298E-F040-49E2-8B20-F758C17A30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1C99C-7106-4AE5-A8A0-C64890793A1C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29DC8-24EF-44D0-B2D2-B4C955C1611A}" type="datetimeFigureOut">
              <a:rPr lang="fr-FR" smtClean="0"/>
              <a:pPr/>
              <a:t>19/10/2010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ZoneTexte 87"/>
          <p:cNvSpPr txBox="1"/>
          <p:nvPr/>
        </p:nvSpPr>
        <p:spPr>
          <a:xfrm>
            <a:off x="2699792" y="2780928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116" name="Groupe 115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7" name="Forme libre 86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2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10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ZoneTexte 116"/>
          <p:cNvSpPr txBox="1"/>
          <p:nvPr/>
        </p:nvSpPr>
        <p:spPr>
          <a:xfrm>
            <a:off x="6300192" y="6258798"/>
            <a:ext cx="2238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Paris 17 Octobre 2010</a:t>
            </a:r>
            <a:endParaRPr lang="fr-FR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" name="Forme libre 7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59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60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7" name="Organigramme : Connecteur 56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39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3" name="Organigramme : Connecteur 42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1" name="Connecteur droit avec flèche 40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avec flèche 41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1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7" name="Organigramme : Connecteur 36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8" name="Forme libre 37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2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5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36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3" name="Connecteur droit avec flèche 32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avec flèche 33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Connecteur droit avec flèche 17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1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5" name="Connecteur droit avec flèche 2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Forme 22"/>
            <p:cNvCxnSpPr>
              <a:stCxn id="19" idx="3"/>
              <a:endCxn id="17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Forme 23"/>
            <p:cNvCxnSpPr>
              <a:stCxn id="2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Espace réservé du contenu 4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is an open platform to facilitate market access to medium/little producers in France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PowerLien will provide the platform to access to French spot market  (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r>
              <a:rPr lang="en-US" sz="3200" dirty="0" smtClean="0"/>
              <a:t>) directly,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individual producers, and (ii) as </a:t>
            </a:r>
            <a:r>
              <a:rPr lang="en-US" sz="3200" dirty="0" smtClean="0"/>
              <a:t>an pure imbalance perimeter organizer for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Aggregators.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Potential Market (France):  with the termination of feed in tariffs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rights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(Tarif d’obligation d’achat),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certain sorts of medium size producers are obliged to find a new way to commercialize their off take, this is the case for: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Mini-hydraulic (2.000 MW, 2.000 installations)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CHP installations (7.000 MW, 1.500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Installataions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Dispacthable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decentralized producers (800 MW)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Back up facilities (? MW)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future, once this open access will be installed, we could expect regulatory changes to oblige other decentralized producers (Wind farms, PV, etc) to go through Spot market.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roupe 146"/>
          <p:cNvGrpSpPr/>
          <p:nvPr/>
        </p:nvGrpSpPr>
        <p:grpSpPr>
          <a:xfrm>
            <a:off x="1259632" y="191348"/>
            <a:ext cx="6790372" cy="5109860"/>
            <a:chOff x="1691680" y="980728"/>
            <a:chExt cx="6790372" cy="5109860"/>
          </a:xfrm>
        </p:grpSpPr>
        <p:sp>
          <p:nvSpPr>
            <p:cNvPr id="115" name="Organigramme : Processus 114"/>
            <p:cNvSpPr/>
            <p:nvPr/>
          </p:nvSpPr>
          <p:spPr>
            <a:xfrm>
              <a:off x="2508414" y="990020"/>
              <a:ext cx="3528392" cy="1008112"/>
            </a:xfrm>
            <a:prstGeom prst="flowChartProcess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orme libre 86"/>
            <p:cNvSpPr/>
            <p:nvPr/>
          </p:nvSpPr>
          <p:spPr>
            <a:xfrm>
              <a:off x="2508415" y="2060848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4373404" y="2202156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652430" y="4214560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smtClean="0"/>
                <a:t>Sub-Perimeter  1</a:t>
              </a:r>
              <a:endParaRPr lang="en-US" sz="140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661955" y="5216678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smtClean="0"/>
                <a:t>Sub-Perimeter  N</a:t>
              </a:r>
              <a:endParaRPr lang="en-US" sz="140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662833" y="220900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smtClean="0"/>
                <a:t>Basic                 Sub-Perimeter </a:t>
              </a:r>
              <a:endParaRPr lang="en-US" sz="1400"/>
            </a:p>
          </p:txBody>
        </p:sp>
        <p:grpSp>
          <p:nvGrpSpPr>
            <p:cNvPr id="3" name="Groupe 6"/>
            <p:cNvGrpSpPr/>
            <p:nvPr/>
          </p:nvGrpSpPr>
          <p:grpSpPr>
            <a:xfrm>
              <a:off x="1691680" y="2210786"/>
              <a:ext cx="269087" cy="269087"/>
              <a:chOff x="35718" y="14292"/>
              <a:chExt cx="257175" cy="257175"/>
            </a:xfrm>
            <a:solidFill>
              <a:schemeClr val="accent6"/>
            </a:solidFill>
          </p:grpSpPr>
          <p:sp>
            <p:nvSpPr>
              <p:cNvPr id="32" name="Organigramme : Connecteur 31"/>
              <p:cNvSpPr/>
              <p:nvPr/>
            </p:nvSpPr>
            <p:spPr>
              <a:xfrm>
                <a:off x="35718" y="14292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33" name="Forme libre 32"/>
              <p:cNvSpPr/>
              <p:nvPr/>
            </p:nvSpPr>
            <p:spPr>
              <a:xfrm>
                <a:off x="55165" y="105176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7" name="Groupe 7"/>
            <p:cNvGrpSpPr/>
            <p:nvPr/>
          </p:nvGrpSpPr>
          <p:grpSpPr>
            <a:xfrm>
              <a:off x="1691680" y="2571248"/>
              <a:ext cx="269087" cy="269087"/>
              <a:chOff x="23812" y="374754"/>
              <a:chExt cx="257175" cy="257175"/>
            </a:xfrm>
            <a:solidFill>
              <a:schemeClr val="accent6"/>
            </a:solidFill>
          </p:grpSpPr>
          <p:sp>
            <p:nvSpPr>
              <p:cNvPr id="30" name="Organigramme : Connecteur 29"/>
              <p:cNvSpPr/>
              <p:nvPr/>
            </p:nvSpPr>
            <p:spPr>
              <a:xfrm>
                <a:off x="23812" y="374754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31" name="Forme libre 30"/>
              <p:cNvSpPr/>
              <p:nvPr/>
            </p:nvSpPr>
            <p:spPr>
              <a:xfrm>
                <a:off x="43259" y="465638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8" name="Groupe 8"/>
            <p:cNvGrpSpPr/>
            <p:nvPr/>
          </p:nvGrpSpPr>
          <p:grpSpPr>
            <a:xfrm>
              <a:off x="1691680" y="2931710"/>
              <a:ext cx="269087" cy="269087"/>
              <a:chOff x="0" y="735216"/>
              <a:chExt cx="257175" cy="257175"/>
            </a:xfrm>
            <a:solidFill>
              <a:schemeClr val="accent6"/>
            </a:solidFill>
          </p:grpSpPr>
          <p:sp>
            <p:nvSpPr>
              <p:cNvPr id="28" name="Organigramme : Connecteur 27"/>
              <p:cNvSpPr/>
              <p:nvPr/>
            </p:nvSpPr>
            <p:spPr>
              <a:xfrm>
                <a:off x="0" y="735216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9" name="Forme libre 28"/>
              <p:cNvSpPr/>
              <p:nvPr/>
            </p:nvSpPr>
            <p:spPr>
              <a:xfrm>
                <a:off x="19447" y="826100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9" name="Groupe 9"/>
            <p:cNvGrpSpPr/>
            <p:nvPr/>
          </p:nvGrpSpPr>
          <p:grpSpPr>
            <a:xfrm>
              <a:off x="1691680" y="3292171"/>
              <a:ext cx="269087" cy="269087"/>
              <a:chOff x="18475" y="1095677"/>
              <a:chExt cx="257175" cy="257175"/>
            </a:xfrm>
            <a:solidFill>
              <a:schemeClr val="accent6"/>
            </a:solidFill>
          </p:grpSpPr>
          <p:sp>
            <p:nvSpPr>
              <p:cNvPr id="26" name="Organigramme : Connecteur 25"/>
              <p:cNvSpPr/>
              <p:nvPr/>
            </p:nvSpPr>
            <p:spPr>
              <a:xfrm>
                <a:off x="18475" y="1095677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7" name="Forme libre 26"/>
              <p:cNvSpPr/>
              <p:nvPr/>
            </p:nvSpPr>
            <p:spPr>
              <a:xfrm>
                <a:off x="37922" y="1186561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0" name="Groupe 10"/>
            <p:cNvGrpSpPr/>
            <p:nvPr/>
          </p:nvGrpSpPr>
          <p:grpSpPr>
            <a:xfrm>
              <a:off x="1691680" y="3652632"/>
              <a:ext cx="269087" cy="269087"/>
              <a:chOff x="18475" y="1456138"/>
              <a:chExt cx="257175" cy="257175"/>
            </a:xfrm>
            <a:solidFill>
              <a:schemeClr val="accent6"/>
            </a:solidFill>
          </p:grpSpPr>
          <p:sp>
            <p:nvSpPr>
              <p:cNvPr id="24" name="Organigramme : Connecteur 23"/>
              <p:cNvSpPr/>
              <p:nvPr/>
            </p:nvSpPr>
            <p:spPr>
              <a:xfrm>
                <a:off x="18475" y="1456138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5" name="Forme libre 24"/>
              <p:cNvSpPr/>
              <p:nvPr/>
            </p:nvSpPr>
            <p:spPr>
              <a:xfrm>
                <a:off x="37922" y="1547022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56" name="Connecteur droit avec flèche 55"/>
            <p:cNvCxnSpPr/>
            <p:nvPr/>
          </p:nvCxnSpPr>
          <p:spPr>
            <a:xfrm>
              <a:off x="1932350" y="2344535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avec flèche 57"/>
            <p:cNvCxnSpPr/>
            <p:nvPr/>
          </p:nvCxnSpPr>
          <p:spPr>
            <a:xfrm>
              <a:off x="1932350" y="2704997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avec flèche 58"/>
            <p:cNvCxnSpPr/>
            <p:nvPr/>
          </p:nvCxnSpPr>
          <p:spPr>
            <a:xfrm>
              <a:off x="1932350" y="3065459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avec flèche 59"/>
            <p:cNvCxnSpPr/>
            <p:nvPr/>
          </p:nvCxnSpPr>
          <p:spPr>
            <a:xfrm>
              <a:off x="1932350" y="3425920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avec flèche 60"/>
            <p:cNvCxnSpPr/>
            <p:nvPr/>
          </p:nvCxnSpPr>
          <p:spPr>
            <a:xfrm>
              <a:off x="1932350" y="3794412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e 11"/>
            <p:cNvGrpSpPr/>
            <p:nvPr/>
          </p:nvGrpSpPr>
          <p:grpSpPr>
            <a:xfrm>
              <a:off x="1691680" y="4254295"/>
              <a:ext cx="269087" cy="269087"/>
              <a:chOff x="18475" y="1807670"/>
              <a:chExt cx="257175" cy="257175"/>
            </a:xfrm>
            <a:solidFill>
              <a:schemeClr val="accent6"/>
            </a:solidFill>
          </p:grpSpPr>
          <p:sp>
            <p:nvSpPr>
              <p:cNvPr id="22" name="Organigramme : Connecteur 21"/>
              <p:cNvSpPr/>
              <p:nvPr/>
            </p:nvSpPr>
            <p:spPr>
              <a:xfrm>
                <a:off x="18475" y="1807670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3" name="Forme libre 22"/>
              <p:cNvSpPr/>
              <p:nvPr/>
            </p:nvSpPr>
            <p:spPr>
              <a:xfrm>
                <a:off x="37922" y="1898554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3" name="Groupe 12"/>
            <p:cNvGrpSpPr/>
            <p:nvPr/>
          </p:nvGrpSpPr>
          <p:grpSpPr>
            <a:xfrm>
              <a:off x="1691680" y="4629639"/>
              <a:ext cx="269087" cy="269087"/>
              <a:chOff x="18475" y="2183014"/>
              <a:chExt cx="257175" cy="257175"/>
            </a:xfrm>
            <a:solidFill>
              <a:schemeClr val="accent6"/>
            </a:solidFill>
          </p:grpSpPr>
          <p:sp>
            <p:nvSpPr>
              <p:cNvPr id="20" name="Organigramme : Connecteur 19"/>
              <p:cNvSpPr/>
              <p:nvPr/>
            </p:nvSpPr>
            <p:spPr>
              <a:xfrm>
                <a:off x="18475" y="2183014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1" name="Forme libre 20"/>
              <p:cNvSpPr/>
              <p:nvPr/>
            </p:nvSpPr>
            <p:spPr>
              <a:xfrm>
                <a:off x="37922" y="2273898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62" name="Connecteur droit avec flèche 61"/>
            <p:cNvCxnSpPr/>
            <p:nvPr/>
          </p:nvCxnSpPr>
          <p:spPr>
            <a:xfrm>
              <a:off x="1932350" y="4404583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avec flèche 62"/>
            <p:cNvCxnSpPr/>
            <p:nvPr/>
          </p:nvCxnSpPr>
          <p:spPr>
            <a:xfrm>
              <a:off x="1932350" y="4764623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e 13"/>
            <p:cNvGrpSpPr/>
            <p:nvPr/>
          </p:nvGrpSpPr>
          <p:grpSpPr>
            <a:xfrm>
              <a:off x="1691680" y="5256413"/>
              <a:ext cx="269087" cy="269087"/>
              <a:chOff x="18475" y="3094128"/>
              <a:chExt cx="257175" cy="257175"/>
            </a:xfrm>
            <a:solidFill>
              <a:schemeClr val="accent6"/>
            </a:solidFill>
          </p:grpSpPr>
          <p:sp>
            <p:nvSpPr>
              <p:cNvPr id="18" name="Organigramme : Connecteur 17"/>
              <p:cNvSpPr/>
              <p:nvPr/>
            </p:nvSpPr>
            <p:spPr>
              <a:xfrm>
                <a:off x="18475" y="3094128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19" name="Forme libre 18"/>
              <p:cNvSpPr/>
              <p:nvPr/>
            </p:nvSpPr>
            <p:spPr>
              <a:xfrm>
                <a:off x="37922" y="3185012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34" name="Groupe 14"/>
            <p:cNvGrpSpPr/>
            <p:nvPr/>
          </p:nvGrpSpPr>
          <p:grpSpPr>
            <a:xfrm>
              <a:off x="1691680" y="5631756"/>
              <a:ext cx="269087" cy="269087"/>
              <a:chOff x="18475" y="3469471"/>
              <a:chExt cx="257175" cy="257175"/>
            </a:xfrm>
            <a:solidFill>
              <a:schemeClr val="accent6"/>
            </a:solidFill>
          </p:grpSpPr>
          <p:sp>
            <p:nvSpPr>
              <p:cNvPr id="16" name="Organigramme : Connecteur 15"/>
              <p:cNvSpPr/>
              <p:nvPr/>
            </p:nvSpPr>
            <p:spPr>
              <a:xfrm>
                <a:off x="18475" y="3469471"/>
                <a:ext cx="257175" cy="257175"/>
              </a:xfrm>
              <a:prstGeom prst="flowChartConnector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17" name="Forme libre 16"/>
              <p:cNvSpPr/>
              <p:nvPr/>
            </p:nvSpPr>
            <p:spPr>
              <a:xfrm>
                <a:off x="37922" y="3560355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64" name="Connecteur droit avec flèche 63"/>
            <p:cNvCxnSpPr/>
            <p:nvPr/>
          </p:nvCxnSpPr>
          <p:spPr>
            <a:xfrm>
              <a:off x="1932350" y="5390162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avec flèche 64"/>
            <p:cNvCxnSpPr/>
            <p:nvPr/>
          </p:nvCxnSpPr>
          <p:spPr>
            <a:xfrm>
              <a:off x="1932350" y="5765505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e 98"/>
            <p:cNvGrpSpPr/>
            <p:nvPr/>
          </p:nvGrpSpPr>
          <p:grpSpPr>
            <a:xfrm>
              <a:off x="4157380" y="2778220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ZoneTexte 68"/>
            <p:cNvSpPr txBox="1"/>
            <p:nvPr/>
          </p:nvSpPr>
          <p:spPr>
            <a:xfrm>
              <a:off x="4380622" y="2202156"/>
              <a:ext cx="1512168" cy="172819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smtClean="0">
                  <a:solidFill>
                    <a:schemeClr val="lt1"/>
                  </a:solidFill>
                </a:rPr>
                <a:t>EPEX Basic Connexion</a:t>
              </a:r>
              <a:endParaRPr lang="en-US" sz="1400">
                <a:solidFill>
                  <a:schemeClr val="lt1"/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900902" y="2922236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6180822" y="3066252"/>
              <a:ext cx="576064" cy="1588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ZoneTexte 87"/>
            <p:cNvSpPr txBox="1"/>
            <p:nvPr/>
          </p:nvSpPr>
          <p:spPr>
            <a:xfrm>
              <a:off x="2508414" y="980728"/>
              <a:ext cx="3528392" cy="36933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smtClean="0">
                  <a:solidFill>
                    <a:schemeClr val="tx1"/>
                  </a:solidFill>
                </a:rPr>
                <a:t>PowerLien</a:t>
              </a:r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4380622" y="4214560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00" smtClean="0"/>
                <a:t>Agregator  1</a:t>
              </a:r>
              <a:endParaRPr lang="en-US" sz="180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4380622" y="5216678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00" smtClean="0"/>
                <a:t>Agregator  N</a:t>
              </a:r>
            </a:p>
          </p:txBody>
        </p:sp>
        <p:grpSp>
          <p:nvGrpSpPr>
            <p:cNvPr id="36" name="Groupe 99"/>
            <p:cNvGrpSpPr/>
            <p:nvPr/>
          </p:nvGrpSpPr>
          <p:grpSpPr>
            <a:xfrm>
              <a:off x="4164598" y="4362396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e 103"/>
            <p:cNvGrpSpPr/>
            <p:nvPr/>
          </p:nvGrpSpPr>
          <p:grpSpPr>
            <a:xfrm>
              <a:off x="4164598" y="5442516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solidFill>
                  <a:schemeClr val="accent6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876047" y="3236561"/>
              <a:ext cx="1815430" cy="1339949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876047" y="3282276"/>
              <a:ext cx="1816943" cy="2296352"/>
            </a:xfrm>
            <a:prstGeom prst="bentConnector2">
              <a:avLst/>
            </a:prstGeom>
            <a:ln>
              <a:solidFill>
                <a:schemeClr val="accent6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ZoneTexte 110"/>
            <p:cNvSpPr txBox="1"/>
            <p:nvPr/>
          </p:nvSpPr>
          <p:spPr>
            <a:xfrm>
              <a:off x="2508414" y="1350060"/>
              <a:ext cx="1800200" cy="6480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>
                  <a:solidFill>
                    <a:schemeClr val="tx1"/>
                  </a:solidFill>
                </a:rPr>
                <a:t>Perimeter Organizer</a:t>
              </a: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2" name="ZoneTexte 111"/>
            <p:cNvSpPr txBox="1"/>
            <p:nvPr/>
          </p:nvSpPr>
          <p:spPr>
            <a:xfrm>
              <a:off x="4308614" y="1350060"/>
              <a:ext cx="1728192" cy="6480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mtClean="0">
                  <a:solidFill>
                    <a:schemeClr val="tx1"/>
                  </a:solidFill>
                </a:rPr>
                <a:t>Epex</a:t>
              </a:r>
            </a:p>
            <a:p>
              <a:pPr algn="ctr"/>
              <a:r>
                <a:rPr lang="en-US" smtClean="0">
                  <a:solidFill>
                    <a:schemeClr val="tx1"/>
                  </a:solidFill>
                </a:rPr>
                <a:t> Connector</a:t>
              </a: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14" name="Connecteur droit 113"/>
            <p:cNvCxnSpPr/>
            <p:nvPr/>
          </p:nvCxnSpPr>
          <p:spPr>
            <a:xfrm rot="5400000" flipH="1" flipV="1">
              <a:off x="4020582" y="1710100"/>
              <a:ext cx="576064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00" dirty="0"/>
            </a:p>
          </p:txBody>
        </p:sp>
        <p:grpSp>
          <p:nvGrpSpPr>
            <p:cNvPr id="78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126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7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8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9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0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9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02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3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800" dirty="0" smtClean="0"/>
            </a:p>
          </p:txBody>
        </p:sp>
        <p:grpSp>
          <p:nvGrpSpPr>
            <p:cNvPr id="86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ZoneTexte 147"/>
          <p:cNvSpPr txBox="1"/>
          <p:nvPr/>
        </p:nvSpPr>
        <p:spPr>
          <a:xfrm>
            <a:off x="467544" y="5589240"/>
            <a:ext cx="7920880" cy="100811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In the case of direct access, Producers’ Off-take is  managed by PowerLien  which  create the bid  offer and produce the scheduled program after Spot  matching.  PowerLien is able to calculate imbalance costs and to invoice  them.</a:t>
            </a:r>
            <a:endParaRPr lang="en-US" dirty="0"/>
          </a:p>
        </p:txBody>
      </p:sp>
      <p:cxnSp>
        <p:nvCxnSpPr>
          <p:cNvPr id="149" name="Forme 148"/>
          <p:cNvCxnSpPr>
            <a:stCxn id="89" idx="2"/>
          </p:cNvCxnSpPr>
          <p:nvPr/>
        </p:nvCxnSpPr>
        <p:spPr>
          <a:xfrm rot="16200000" flipH="1">
            <a:off x="5174203" y="3671163"/>
            <a:ext cx="144018" cy="1099851"/>
          </a:xfrm>
          <a:prstGeom prst="bentConnector2">
            <a:avLst/>
          </a:prstGeom>
          <a:ln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Forme 150"/>
          <p:cNvCxnSpPr>
            <a:stCxn id="90" idx="0"/>
          </p:cNvCxnSpPr>
          <p:nvPr/>
        </p:nvCxnSpPr>
        <p:spPr>
          <a:xfrm rot="5400000" flipH="1" flipV="1">
            <a:off x="5143107" y="3846276"/>
            <a:ext cx="134202" cy="1027843"/>
          </a:xfrm>
          <a:prstGeom prst="bentConnector2">
            <a:avLst/>
          </a:prstGeom>
          <a:ln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ZoneTexte 153"/>
          <p:cNvSpPr txBox="1"/>
          <p:nvPr/>
        </p:nvSpPr>
        <p:spPr>
          <a:xfrm>
            <a:off x="5796136" y="40677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37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38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9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1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4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5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47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 dirty="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5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ZoneTexte 147"/>
          <p:cNvSpPr txBox="1"/>
          <p:nvPr/>
        </p:nvSpPr>
        <p:spPr>
          <a:xfrm>
            <a:off x="467544" y="5157192"/>
            <a:ext cx="792088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With the creation of a dedicated SPV, for next two months the PowerLien business case will be analyzed  technically, legally and from regulation point on view.   At same time a first  evaluation on market gap will be done. A project structure and organization will be defined.  The go ahead decision has to be taken next January</a:t>
            </a:r>
            <a:endParaRPr lang="en-US" dirty="0"/>
          </a:p>
        </p:txBody>
      </p:sp>
      <p:sp>
        <p:nvSpPr>
          <p:cNvPr id="127" name="ZoneTexte 126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PowerLien </a:t>
            </a:r>
            <a:r>
              <a:rPr lang="fr-FR" sz="2400" dirty="0" err="1" smtClean="0">
                <a:solidFill>
                  <a:schemeClr val="tx1"/>
                </a:solidFill>
              </a:rPr>
              <a:t>Scheduling</a:t>
            </a:r>
            <a:endParaRPr lang="fr-FR" sz="2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989" y="1943100"/>
            <a:ext cx="8676053" cy="2782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58816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fr-FR" sz="2400" dirty="0" err="1" smtClean="0">
                <a:solidFill>
                  <a:schemeClr val="tx1"/>
                </a:solidFill>
              </a:rPr>
              <a:t>Target Market (MiniHydro)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331640" y="4941168"/>
            <a:ext cx="6480720" cy="12961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en-US" dirty="0" smtClean="0"/>
              <a:t>  If we don’t consider  </a:t>
            </a:r>
            <a:r>
              <a:rPr lang="en-US" dirty="0" err="1" smtClean="0"/>
              <a:t>EdF</a:t>
            </a:r>
            <a:r>
              <a:rPr lang="en-US" dirty="0" smtClean="0"/>
              <a:t> and </a:t>
            </a:r>
            <a:r>
              <a:rPr lang="en-US" dirty="0" err="1" smtClean="0"/>
              <a:t>GdF</a:t>
            </a:r>
            <a:r>
              <a:rPr lang="en-US" dirty="0" smtClean="0"/>
              <a:t> </a:t>
            </a:r>
            <a:r>
              <a:rPr lang="en-US" dirty="0" err="1" smtClean="0"/>
              <a:t>suez</a:t>
            </a:r>
            <a:r>
              <a:rPr lang="en-US" dirty="0" smtClean="0"/>
              <a:t> installations , the potential market for Mini Hydro  segment reach  1400 installations with a  yearly production of  3.600 </a:t>
            </a:r>
            <a:r>
              <a:rPr lang="en-US" dirty="0" err="1" smtClean="0"/>
              <a:t>GWh</a:t>
            </a:r>
            <a:r>
              <a:rPr lang="en-US" dirty="0" smtClean="0"/>
              <a:t>. The most of them are affected for the termination of  feed in </a:t>
            </a:r>
            <a:r>
              <a:rPr lang="en-US" dirty="0" err="1" smtClean="0"/>
              <a:t>tarifs</a:t>
            </a:r>
            <a:endParaRPr lang="en-US" dirty="0"/>
          </a:p>
        </p:txBody>
      </p:sp>
      <p:grpSp>
        <p:nvGrpSpPr>
          <p:cNvPr id="3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4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6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2048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049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2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05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6229" y="1700808"/>
            <a:ext cx="5668059" cy="27363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1143000"/>
          </a:xfr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 err="1" smtClean="0">
                <a:solidFill>
                  <a:schemeClr val="tx1"/>
                </a:solidFill>
              </a:rPr>
              <a:t>Target Market (CHP)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5832648" cy="190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4597" y="3573016"/>
            <a:ext cx="50958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6372200" y="1868631"/>
            <a:ext cx="255577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/>
              <a:t>  80% of CHP installations  under 12 MW will terminate feed in tariff scheme before 2013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67544" y="4077072"/>
            <a:ext cx="2808312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1.400 Installations  under 20 MW  with a yearly production of 14 TWh would be a initial reachable target</a:t>
            </a:r>
          </a:p>
          <a:p>
            <a:pPr algn="ctr"/>
            <a:endParaRPr lang="en-US" dirty="0"/>
          </a:p>
        </p:txBody>
      </p:sp>
      <p:grpSp>
        <p:nvGrpSpPr>
          <p:cNvPr id="9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5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2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3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1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3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375</Words>
  <Application>Microsoft Office PowerPoint</Application>
  <PresentationFormat>Affichage à l'écran (4:3)</PresentationFormat>
  <Paragraphs>35</Paragraphs>
  <Slides>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5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Thème Office</vt:lpstr>
      <vt:lpstr>2_Conception personnalisée</vt:lpstr>
      <vt:lpstr>1_Thème Office</vt:lpstr>
      <vt:lpstr>1_Conception personnalisée</vt:lpstr>
      <vt:lpstr>Conception personnalisée</vt:lpstr>
      <vt:lpstr>Diapositive 1</vt:lpstr>
      <vt:lpstr>Diapositive 2</vt:lpstr>
      <vt:lpstr>Diapositive 3</vt:lpstr>
      <vt:lpstr>Diapositive 4</vt:lpstr>
      <vt:lpstr>Target Market (MiniHydro)</vt:lpstr>
      <vt:lpstr>Target Market (CHP)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49</cp:revision>
  <dcterms:created xsi:type="dcterms:W3CDTF">2010-10-14T13:10:10Z</dcterms:created>
  <dcterms:modified xsi:type="dcterms:W3CDTF">2010-10-19T14:40:14Z</dcterms:modified>
</cp:coreProperties>
</file>