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6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916" r:id="rId2"/>
  </p:sldIdLst>
  <p:sldSz cx="9906000" cy="6858000" type="A4"/>
  <p:notesSz cx="6669088" cy="9926638"/>
  <p:custDataLst>
    <p:tags r:id="rId5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E1E1E1"/>
    <a:srgbClr val="FFFFFF"/>
    <a:srgbClr val="FCC1BC"/>
    <a:srgbClr val="E69D0C"/>
    <a:srgbClr val="C68910"/>
    <a:srgbClr val="F4C566"/>
    <a:srgbClr val="FDFDF7"/>
    <a:srgbClr val="F9F9F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770" autoAdjust="0"/>
    <p:restoredTop sz="77861" autoAdjust="0"/>
  </p:normalViewPr>
  <p:slideViewPr>
    <p:cSldViewPr snapToGrid="0">
      <p:cViewPr>
        <p:scale>
          <a:sx n="112" d="100"/>
          <a:sy n="112" d="100"/>
        </p:scale>
        <p:origin x="-1464" y="-102"/>
      </p:cViewPr>
      <p:guideLst>
        <p:guide orient="horz" pos="2800"/>
        <p:guide orient="horz" pos="1367"/>
        <p:guide/>
        <p:guide pos="4167"/>
        <p:guide pos="187"/>
        <p:guide pos="593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2046" y="-84"/>
      </p:cViewPr>
      <p:guideLst>
        <p:guide orient="horz" pos="3128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>
            <a:lvl1pPr defTabSz="950913">
              <a:defRPr sz="1200" b="0"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892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b" anchorCtr="0" compatLnSpc="1">
            <a:prstTxWarp prst="textNoShape">
              <a:avLst/>
            </a:prstTxWarp>
          </a:bodyPr>
          <a:lstStyle>
            <a:lvl1pPr defTabSz="950913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31338"/>
            <a:ext cx="28892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 b="0"/>
            </a:lvl1pPr>
          </a:lstStyle>
          <a:p>
            <a:pPr>
              <a:defRPr/>
            </a:pPr>
            <a:fld id="{5320F696-2574-4792-948F-74B396A6E91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>
            <a:lvl1pPr defTabSz="950913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>
            <a:lvl1pPr algn="r" defTabSz="950913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46113" y="711200"/>
            <a:ext cx="5383212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0588" y="4757738"/>
            <a:ext cx="4887912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Klicken Sie, um die Formate des Vorlagentextes zu bearbeiten</a:t>
            </a:r>
          </a:p>
          <a:p>
            <a:pPr lvl="1"/>
            <a:r>
              <a:rPr lang="en-US" noProof="0" smtClean="0"/>
              <a:t>Zweite Ebene</a:t>
            </a:r>
          </a:p>
          <a:p>
            <a:pPr lvl="2"/>
            <a:r>
              <a:rPr lang="en-US" noProof="0" smtClean="0"/>
              <a:t>Dritte Ebene</a:t>
            </a:r>
          </a:p>
          <a:p>
            <a:pPr lvl="3"/>
            <a:r>
              <a:rPr lang="en-US" noProof="0" smtClean="0"/>
              <a:t>Vierte Ebene</a:t>
            </a:r>
          </a:p>
          <a:p>
            <a:pPr lvl="4"/>
            <a:r>
              <a:rPr lang="en-US" noProof="0" smtClean="0"/>
              <a:t>Fünfte Ebene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8892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b" anchorCtr="0" compatLnSpc="1">
            <a:prstTxWarp prst="textNoShape">
              <a:avLst/>
            </a:prstTxWarp>
          </a:bodyPr>
          <a:lstStyle>
            <a:lvl1pPr defTabSz="950913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31338"/>
            <a:ext cx="28892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b" anchorCtr="0" compatLnSpc="1">
            <a:prstTxWarp prst="textNoShape">
              <a:avLst/>
            </a:prstTxWarp>
          </a:bodyPr>
          <a:lstStyle>
            <a:lvl1pPr algn="r" defTabSz="950913" eaLnBrk="0" hangingPunct="0">
              <a:defRPr sz="1200" b="0"/>
            </a:lvl1pPr>
          </a:lstStyle>
          <a:p>
            <a:pPr>
              <a:defRPr/>
            </a:pPr>
            <a:fld id="{83C243DF-2432-4FF5-A0FA-C1B03877642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w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7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7826" r:id="rId3" imgW="0" imgH="0" progId="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124942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3300415" y="4267202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Klicken Sie, um das Titelformat zu bearbeiten</a:t>
            </a:r>
          </a:p>
        </p:txBody>
      </p:sp>
      <p:sp>
        <p:nvSpPr>
          <p:cNvPr id="124943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5" y="5508627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Klicken Sie, um das Format des Untertitelmasters zu bearbeiten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A05C7-2825-489A-B47E-3919F67FDD5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6A7A3-2257-4A3C-B1FD-B13B4E97EC3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406400"/>
            <a:ext cx="8585200" cy="5334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46192-4151-497D-9B55-8DDCC422983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DCB7A-25E4-4BAA-ABA8-68699596D9C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2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D58F8-338A-4AC9-82BC-92CE4EC1EDB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1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199" y="1905000"/>
            <a:ext cx="4216401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18D32-86ED-446D-A11A-1FD5CD60A6A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7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7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2C0C4-31FD-4C53-AB20-01FAF00E3A7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ABB17-2979-4E2A-B6DE-6F0CF631AB8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>
          <a:xfrm>
            <a:off x="2692400" y="317500"/>
            <a:ext cx="5219700" cy="368300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Rectangle 145"/>
          <p:cNvSpPr>
            <a:spLocks noGrp="1" noChangeArrowheads="1"/>
          </p:cNvSpPr>
          <p:nvPr>
            <p:ph type="sldNum" sz="quarter" idx="12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3FA05-0E70-43F2-BB0F-9C9E8743582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DC1E8-7F3F-4018-9F8B-F9862AAA6B0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8CE06-9185-45DC-AC2B-8AC3DF412318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4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19" imgW="0" imgH="0" progId="">
              <p:embed/>
            </p:oleObj>
          </a:graphicData>
        </a:graphic>
      </p:graphicFrame>
      <p:sp>
        <p:nvSpPr>
          <p:cNvPr id="1028" name="Rectangle 28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Body text</a:t>
            </a:r>
          </a:p>
          <a:p>
            <a:pPr lvl="1"/>
            <a:r>
              <a:rPr lang="en-US" smtClean="0"/>
              <a:t>First level</a:t>
            </a:r>
          </a:p>
          <a:p>
            <a:pPr lvl="2"/>
            <a:r>
              <a:rPr lang="en-US" smtClean="0"/>
              <a:t>Second level</a:t>
            </a:r>
          </a:p>
          <a:p>
            <a:pPr lvl="3"/>
            <a:r>
              <a:rPr lang="en-US" smtClean="0"/>
              <a:t>Third level</a:t>
            </a:r>
          </a:p>
          <a:p>
            <a:pPr lvl="4"/>
            <a:r>
              <a:rPr lang="en-US" smtClean="0"/>
              <a:t>Quotation level</a:t>
            </a:r>
          </a:p>
        </p:txBody>
      </p:sp>
      <p:sp>
        <p:nvSpPr>
          <p:cNvPr id="123963" name="Rectangle 59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/>
          </a:p>
        </p:txBody>
      </p:sp>
      <p:sp>
        <p:nvSpPr>
          <p:cNvPr id="124049" name="Rectangle 145"/>
          <p:cNvSpPr>
            <a:spLocks noGrp="1" noChangeArrowheads="1"/>
          </p:cNvSpPr>
          <p:nvPr>
            <p:ph type="sldNum" sz="quarter" idx="4"/>
            <p:custDataLst>
              <p:tags r:id="rId18"/>
            </p:custDataLst>
          </p:nvPr>
        </p:nvSpPr>
        <p:spPr bwMode="auto">
          <a:xfrm>
            <a:off x="7634288" y="6602413"/>
            <a:ext cx="22447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0"/>
            </a:lvl1pPr>
          </a:lstStyle>
          <a:p>
            <a:pPr>
              <a:defRPr/>
            </a:pPr>
            <a:fld id="{5B725C0F-2E59-4742-BFCC-29E985F435D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  <p:pic>
        <p:nvPicPr>
          <p:cNvPr id="1032" name="eon_logo2" descr="EON_France_W"/>
          <p:cNvPicPr>
            <a:picLocks noChangeAspect="1" noChangeArrowheads="1"/>
          </p:cNvPicPr>
          <p:nvPr userDrawn="1"/>
        </p:nvPicPr>
        <p:blipFill>
          <a:blip r:embed="rId20" cstate="print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</p:sldLayoutIdLst>
  <p:transition spd="med"/>
  <p:hf hdr="0" ftr="0" dt="0"/>
  <p:txStyles>
    <p:titleStyle>
      <a:lvl1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2pPr>
      <a:lvl3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3pPr>
      <a:lvl4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4pPr>
      <a:lvl5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5pPr>
      <a:lvl6pPr marL="4572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6pPr>
      <a:lvl7pPr marL="9144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7pPr>
      <a:lvl8pPr marL="13716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8pPr>
      <a:lvl9pPr marL="18288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0" fontAlgn="base" hangingPunct="0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</a:defRPr>
      </a:lvl2pPr>
      <a:lvl3pPr marL="719138" indent="-18097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</a:defRPr>
      </a:lvl3pPr>
      <a:lvl4pPr marL="1101725" indent="-203200" algn="l" rtl="0" eaLnBrk="0" fontAlgn="base" hangingPunct="0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</a:defRPr>
      </a:lvl4pPr>
      <a:lvl5pPr marL="1281113" indent="547688" algn="l" rtl="0" eaLnBrk="0" fontAlgn="base" hangingPunct="0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5pPr>
      <a:lvl6pPr marL="17383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6pPr>
      <a:lvl7pPr marL="21955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7pPr>
      <a:lvl8pPr marL="26527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8pPr>
      <a:lvl9pPr marL="31099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021E83-F47E-4864-8DC9-E282A2E04EAD}" type="slidenum">
              <a:rPr lang="en-US" smtClean="0">
                <a:cs typeface="Times New Roman" pitchFamily="18" charset="0"/>
              </a:rPr>
              <a:pPr/>
              <a:t>1</a:t>
            </a:fld>
            <a:endParaRPr lang="en-US" smtClean="0">
              <a:cs typeface="Times New Roman" pitchFamily="18" charset="0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6933" y="956731"/>
          <a:ext cx="9880600" cy="5883300"/>
        </p:xfrm>
        <a:graphic>
          <a:graphicData uri="http://schemas.openxmlformats.org/drawingml/2006/table">
            <a:tbl>
              <a:tblPr/>
              <a:tblGrid>
                <a:gridCol w="1614728"/>
                <a:gridCol w="8265872"/>
              </a:tblGrid>
              <a:tr h="36870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Long-term Investment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Programme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for Electricity Production (PPI)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197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General </a:t>
                      </a:r>
                      <a:r>
                        <a:rPr kumimoji="0" lang="fr-F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Context</a:t>
                      </a: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Sept 08 : DGEC  launched an important series of meeting with electricity producers  to publish the PPI 2009-2020 report in order to indicate the need of new investments (nuclear, fossil fuel, renewable)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    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The PPI does not engage the companies to do or not to do a project; it is only an orientation for the government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July 09: PPI Report presented to the Parliament and definitively adopted by the government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PPI-</a:t>
                      </a:r>
                      <a:r>
                        <a:rPr kumimoji="0" lang="en-GB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Arrêté</a:t>
                      </a: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of 15/12/09 published at the JO (10/01/2010)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09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Main </a:t>
                      </a:r>
                      <a:r>
                        <a:rPr kumimoji="0" lang="fr-F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Results</a:t>
                      </a: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Demand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scenarii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are based on very ambitious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Grenelle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scenarii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: 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“Central”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Grenelle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: 492TWh and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Grenelle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“measures postponed to 2030” : 525TWh compared to 486TWh in 2008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fr-FR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fr-F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Supply</a:t>
                      </a: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side</a:t>
                      </a:r>
                      <a:r>
                        <a:rPr kumimoji="0" lang="fr-F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 : </a:t>
                      </a: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</a:t>
                      </a:r>
                      <a:r>
                        <a:rPr kumimoji="0" lang="fr-F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takes</a:t>
                      </a: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 </a:t>
                      </a:r>
                      <a:r>
                        <a:rPr kumimoji="0" lang="fr-F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into</a:t>
                      </a: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 </a:t>
                      </a:r>
                      <a:r>
                        <a:rPr kumimoji="0" lang="fr-F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account</a:t>
                      </a: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 Grenelle </a:t>
                      </a:r>
                      <a:r>
                        <a:rPr kumimoji="0" lang="fr-F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targets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Nuclear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: put into operation of the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st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 EPR by 2012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and a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2nd EPR by 2017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, on existing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nuclear plant sites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Coal: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reduction from 6 900 MW to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3 300 MW by 2016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(decommissioning of installations)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Only coal power plants integrated in a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CCS demonstration chain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will be authorized.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(The “Capture Readiness” concept is not considered enough to authorized a new coal power plant)</a:t>
                      </a:r>
                      <a:endParaRPr kumimoji="0" 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Gas Combined Cycle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: no limit for the number of GCC that will be the balancing capacities for electricity system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  <a:sym typeface="Wingdings" pitchFamily="2" charset="2"/>
                        </a:rPr>
                        <a:t>For fossil fuel generation, the global target is to modernize and reduce environmental impacts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Cogeneration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: to develop renewable based cogeneration, like biomass  (no quantitative target)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Hydroelectricity: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increase average production of 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TWh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/year;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installed capacity of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3 000 MW by 31/12/2020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lo" pitchFamily="2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72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Institutions in charge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olo" pitchFamily="2" charset="0"/>
                          <a:cs typeface="Times New Roman" pitchFamily="18" charset="0"/>
                        </a:rPr>
                        <a:t>MEEDDM-DGEC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358" name="Rectangle 3"/>
          <p:cNvSpPr txBox="1">
            <a:spLocks/>
          </p:cNvSpPr>
          <p:nvPr/>
        </p:nvSpPr>
        <p:spPr bwMode="auto">
          <a:xfrm>
            <a:off x="5905500" y="-298450"/>
            <a:ext cx="325755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lnSpc>
                <a:spcPts val="3400"/>
              </a:lnSpc>
            </a:pPr>
            <a:r>
              <a:rPr lang="fr-FR" sz="1400" b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fr-FR" sz="1400" b="0">
                <a:solidFill>
                  <a:schemeClr val="tx2"/>
                </a:solidFill>
                <a:cs typeface="Times New Roman" pitchFamily="18" charset="0"/>
              </a:rPr>
            </a:br>
            <a:r>
              <a:rPr lang="en-GB" sz="1800" b="0">
                <a:cs typeface="Times New Roman" pitchFamily="18" charset="0"/>
              </a:rPr>
              <a:t>Energy Policy </a:t>
            </a:r>
            <a:endParaRPr lang="fr-FR" sz="1800" b="0"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761063" y="4961138"/>
          <a:ext cx="7738533" cy="153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6667"/>
                <a:gridCol w="2954867"/>
                <a:gridCol w="2666999"/>
              </a:tblGrid>
              <a:tr h="0">
                <a:tc>
                  <a:txBody>
                    <a:bodyPr/>
                    <a:lstStyle/>
                    <a:p>
                      <a:endParaRPr lang="fr-FR" b="0" u="non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u="sng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By </a:t>
                      </a:r>
                      <a:r>
                        <a:rPr lang="fr-FR" sz="1200" b="0" u="sng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31/12/2012</a:t>
                      </a:r>
                      <a:endParaRPr lang="fr-FR" sz="1200" b="0" u="sng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u="sng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By  </a:t>
                      </a:r>
                      <a:r>
                        <a:rPr lang="fr-FR" sz="1200" b="0" u="sng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31/12/2020</a:t>
                      </a:r>
                      <a:endParaRPr lang="fr-FR" sz="1200" b="0" u="sng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520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b="1" dirty="0" smtClean="0">
                          <a:latin typeface="+mn-lt"/>
                          <a:cs typeface="Arial" pitchFamily="34" charset="0"/>
                        </a:rPr>
                        <a:t> Wind </a:t>
                      </a:r>
                      <a:r>
                        <a:rPr lang="fr-FR" sz="1200" b="1" dirty="0" err="1" smtClean="0">
                          <a:latin typeface="+mn-lt"/>
                          <a:cs typeface="Arial" pitchFamily="34" charset="0"/>
                        </a:rPr>
                        <a:t>farm</a:t>
                      </a:r>
                      <a:r>
                        <a:rPr lang="fr-FR" sz="1200" b="1" dirty="0" smtClean="0">
                          <a:latin typeface="+mn-lt"/>
                          <a:cs typeface="Arial" pitchFamily="34" charset="0"/>
                        </a:rPr>
                        <a:t> &amp;</a:t>
                      </a:r>
                      <a:r>
                        <a:rPr lang="fr-FR" sz="1200" b="1" baseline="0" dirty="0" smtClean="0">
                          <a:latin typeface="+mn-lt"/>
                          <a:cs typeface="Arial" pitchFamily="34" charset="0"/>
                        </a:rPr>
                        <a:t> marin </a:t>
                      </a:r>
                      <a:r>
                        <a:rPr lang="fr-FR" sz="1200" b="1" baseline="0" dirty="0" err="1" smtClean="0">
                          <a:latin typeface="+mn-lt"/>
                          <a:cs typeface="Arial" pitchFamily="34" charset="0"/>
                        </a:rPr>
                        <a:t>energy</a:t>
                      </a:r>
                      <a:r>
                        <a:rPr lang="fr-FR" sz="1200" b="1" baseline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endParaRPr lang="fr-FR" sz="1200" b="1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11 500MW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(total installed capacity)  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10 500 MW  onshore wind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1 000 MW offshore wind &amp; </a:t>
                      </a:r>
                      <a:r>
                        <a:rPr kumimoji="0" 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marin</a:t>
                      </a:r>
                      <a:endParaRPr lang="fr-FR" sz="11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25 000 MW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(total installed capacity) </a:t>
                      </a:r>
                    </a:p>
                    <a:p>
                      <a:pPr algn="ctr"/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19 000 MW onshore wind</a:t>
                      </a:r>
                    </a:p>
                    <a:p>
                      <a:pPr algn="ctr"/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6 000 MW offshore wind &amp; </a:t>
                      </a:r>
                      <a:r>
                        <a:rPr kumimoji="0" 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marin</a:t>
                      </a:r>
                      <a:endParaRPr lang="fr-FR" sz="11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1666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b="1" dirty="0" err="1" smtClean="0">
                          <a:latin typeface="+mn-lt"/>
                          <a:cs typeface="Arial" pitchFamily="34" charset="0"/>
                        </a:rPr>
                        <a:t>Solar</a:t>
                      </a:r>
                      <a:endParaRPr lang="fr-FR" sz="1200" b="1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1 100 MW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(total installed capacity) </a:t>
                      </a:r>
                      <a:endParaRPr lang="fr-FR" sz="1000" b="1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5 400 MW 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(total installed capacity) </a:t>
                      </a:r>
                      <a:endParaRPr lang="fr-FR" sz="1000" b="1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b="1" dirty="0" err="1" smtClean="0">
                          <a:latin typeface="+mn-lt"/>
                          <a:cs typeface="Arial" pitchFamily="34" charset="0"/>
                        </a:rPr>
                        <a:t>Biomass</a:t>
                      </a:r>
                      <a:r>
                        <a:rPr lang="fr-FR" sz="1300" b="0" baseline="0" dirty="0" smtClean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900" b="0" dirty="0" smtClean="0">
                          <a:latin typeface="+mn-lt"/>
                          <a:cs typeface="Arial" pitchFamily="34" charset="0"/>
                        </a:rPr>
                        <a:t>(</a:t>
                      </a:r>
                      <a:r>
                        <a:rPr lang="fr-FR" sz="900" b="0" dirty="0" err="1" smtClean="0">
                          <a:latin typeface="+mn-lt"/>
                          <a:cs typeface="Arial" pitchFamily="34" charset="0"/>
                        </a:rPr>
                        <a:t>excl</a:t>
                      </a:r>
                      <a:r>
                        <a:rPr lang="fr-FR" sz="900" b="0" dirty="0" smtClean="0">
                          <a:latin typeface="+mn-lt"/>
                          <a:cs typeface="Arial" pitchFamily="34" charset="0"/>
                        </a:rPr>
                        <a:t>.</a:t>
                      </a:r>
                      <a:r>
                        <a:rPr lang="fr-FR" sz="900" b="0" baseline="0" dirty="0" smtClean="0">
                          <a:latin typeface="+mn-lt"/>
                          <a:cs typeface="Arial" pitchFamily="34" charset="0"/>
                        </a:rPr>
                        <a:t> biogaz, incinération)</a:t>
                      </a:r>
                      <a:endParaRPr lang="fr-FR" sz="900" b="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latin typeface="+mn-lt"/>
                          <a:cs typeface="Arial" pitchFamily="34" charset="0"/>
                        </a:rPr>
                        <a:t>520 MW </a:t>
                      </a:r>
                      <a:r>
                        <a:rPr lang="fr-FR" sz="1000" b="0" dirty="0" smtClean="0">
                          <a:latin typeface="+mn-lt"/>
                          <a:cs typeface="Arial" pitchFamily="34" charset="0"/>
                        </a:rPr>
                        <a:t>(to</a:t>
                      </a:r>
                      <a:r>
                        <a:rPr lang="fr-FR" sz="1000" b="0" baseline="0" dirty="0" smtClean="0">
                          <a:latin typeface="+mn-lt"/>
                          <a:cs typeface="Arial" pitchFamily="34" charset="0"/>
                        </a:rPr>
                        <a:t> put in </a:t>
                      </a:r>
                      <a:r>
                        <a:rPr lang="fr-FR" sz="1000" b="0" baseline="0" dirty="0" err="1" smtClean="0">
                          <a:latin typeface="+mn-lt"/>
                          <a:cs typeface="Arial" pitchFamily="34" charset="0"/>
                        </a:rPr>
                        <a:t>operation</a:t>
                      </a:r>
                      <a:r>
                        <a:rPr lang="fr-FR" sz="1000" b="0" baseline="0" dirty="0" smtClean="0">
                          <a:latin typeface="+mn-lt"/>
                          <a:cs typeface="Arial" pitchFamily="34" charset="0"/>
                        </a:rPr>
                        <a:t>)</a:t>
                      </a:r>
                      <a:endParaRPr lang="fr-FR" sz="1000" b="1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2 300 MW </a:t>
                      </a:r>
                      <a:r>
                        <a:rPr lang="fr-FR" sz="1000" b="0" dirty="0" smtClean="0">
                          <a:latin typeface="+mn-lt"/>
                          <a:cs typeface="Arial" pitchFamily="34" charset="0"/>
                        </a:rPr>
                        <a:t>(to</a:t>
                      </a:r>
                      <a:r>
                        <a:rPr lang="fr-FR" sz="1000" b="0" baseline="0" dirty="0" smtClean="0">
                          <a:latin typeface="+mn-lt"/>
                          <a:cs typeface="Arial" pitchFamily="34" charset="0"/>
                        </a:rPr>
                        <a:t> put in </a:t>
                      </a:r>
                      <a:r>
                        <a:rPr lang="fr-FR" sz="1000" b="0" baseline="0" dirty="0" err="1" smtClean="0">
                          <a:latin typeface="+mn-lt"/>
                          <a:cs typeface="Arial" pitchFamily="34" charset="0"/>
                        </a:rPr>
                        <a:t>operation</a:t>
                      </a:r>
                      <a:r>
                        <a:rPr lang="fr-FR" sz="1000" b="0" baseline="0" dirty="0" smtClean="0">
                          <a:latin typeface="+mn-lt"/>
                          <a:cs typeface="Arial" pitchFamily="34" charset="0"/>
                        </a:rPr>
                        <a:t>)</a:t>
                      </a:r>
                      <a:endParaRPr lang="fr-FR" sz="1000" b="1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SIS" val="EONVorlage"/>
  <p:tag name="VERSION" val="3.1"/>
  <p:tag name="BU" val="EON_Energi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 &lt;/m_chGroupingSymbol&gt;&lt;/m_precDefault&gt;&lt;/CDefaultPrec&gt;&lt;/root&gt;"/>
  <p:tag name="THINKCELLUNDODONOTDELETE" val="1538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heme/theme1.xml><?xml version="1.0" encoding="utf-8"?>
<a:theme xmlns:a="http://schemas.openxmlformats.org/drawingml/2006/main" name="182397-86&amp;91-Modèle E.ON">
  <a:themeElements>
    <a:clrScheme name="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182397-86&amp;91-Modèle E.ON">
      <a:majorFont>
        <a:latin typeface="Polo"/>
        <a:ea typeface=""/>
        <a:cs typeface=""/>
      </a:majorFont>
      <a:minorFont>
        <a:latin typeface="Pol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182397-86&amp;91-Modèle E.ON</Template>
  <TotalTime>10416</TotalTime>
  <Words>204</Words>
  <Application>Microsoft Office PowerPoint</Application>
  <PresentationFormat>Format A4 (210 x 297 mm)</PresentationFormat>
  <Paragraphs>40</Paragraphs>
  <Slides>1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182397-86&amp;91-Modèle E.ON</vt:lpstr>
      <vt:lpstr>Diapositive 1</vt:lpstr>
    </vt:vector>
  </TitlesOfParts>
  <Company>The Boston Consulting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E.ON</dc:title>
  <dc:creator/>
  <dc:description/>
  <cp:lastModifiedBy>soumagnac</cp:lastModifiedBy>
  <cp:revision>5692</cp:revision>
  <cp:lastPrinted>2002-02-25T14:54:42Z</cp:lastPrinted>
  <dcterms:created xsi:type="dcterms:W3CDTF">2007-11-08T13:15:12Z</dcterms:created>
  <dcterms:modified xsi:type="dcterms:W3CDTF">2010-01-13T18:19:41Z</dcterms:modified>
</cp:coreProperties>
</file>