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AYA\HAYA%202009-2010\MS\Margen%20Poweo-Soregie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HAYA\HAYA%202009-2010\MS\Margen%20Poweo-Soregies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HAYA\HAYA%202009-2010\MS\Margen%20Poweo-Soregies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title>
      <c:tx>
        <c:rich>
          <a:bodyPr/>
          <a:lstStyle/>
          <a:p>
            <a:pPr>
              <a:defRPr/>
            </a:pPr>
            <a:r>
              <a:rPr lang="fr-FR"/>
              <a:t>Diferences betweeen</a:t>
            </a:r>
            <a:r>
              <a:rPr lang="fr-FR" baseline="0"/>
              <a:t> Contracts</a:t>
            </a:r>
          </a:p>
          <a:p>
            <a:pPr>
              <a:defRPr/>
            </a:pPr>
            <a:r>
              <a:rPr lang="fr-FR" sz="1200"/>
              <a:t>2014</a:t>
            </a:r>
            <a:r>
              <a:rPr lang="fr-FR" sz="1200" baseline="0"/>
              <a:t> Values</a:t>
            </a:r>
            <a:endParaRPr lang="fr-FR" sz="1200"/>
          </a:p>
        </c:rich>
      </c:tx>
      <c:layout/>
    </c:title>
    <c:plotArea>
      <c:layout/>
      <c:barChart>
        <c:barDir val="col"/>
        <c:grouping val="stacked"/>
        <c:ser>
          <c:idx val="2"/>
          <c:order val="0"/>
          <c:tx>
            <c:strRef>
              <c:f>Feuil3!$C$13</c:f>
              <c:strCache>
                <c:ptCount val="1"/>
                <c:pt idx="0">
                  <c:v>Variable Costs</c:v>
                </c:pt>
              </c:strCache>
            </c:strRef>
          </c:tx>
          <c:cat>
            <c:strRef>
              <c:f>Feuil3!$D$3:$H$3</c:f>
              <c:strCache>
                <c:ptCount val="3"/>
                <c:pt idx="0">
                  <c:v>Promethee</c:v>
                </c:pt>
                <c:pt idx="1">
                  <c:v>Med. Ref</c:v>
                </c:pt>
                <c:pt idx="2">
                  <c:v>Soregies</c:v>
                </c:pt>
              </c:strCache>
            </c:strRef>
          </c:cat>
          <c:val>
            <c:numRef>
              <c:f>Feuil3!$D$13:$H$13</c:f>
              <c:numCache>
                <c:formatCode>#,##0.0</c:formatCode>
                <c:ptCount val="3"/>
                <c:pt idx="0">
                  <c:v>26.442816525761526</c:v>
                </c:pt>
                <c:pt idx="1">
                  <c:v>26.442816525761526</c:v>
                </c:pt>
                <c:pt idx="2">
                  <c:v>26.442816525761526</c:v>
                </c:pt>
              </c:numCache>
            </c:numRef>
          </c:val>
        </c:ser>
        <c:ser>
          <c:idx val="1"/>
          <c:order val="1"/>
          <c:tx>
            <c:strRef>
              <c:f>Feuil3!$C$11</c:f>
              <c:strCache>
                <c:ptCount val="1"/>
                <c:pt idx="0">
                  <c:v>O&amp;M</c:v>
                </c:pt>
              </c:strCache>
            </c:strRef>
          </c:tx>
          <c:cat>
            <c:strRef>
              <c:f>Feuil3!$D$3:$H$3</c:f>
              <c:strCache>
                <c:ptCount val="3"/>
                <c:pt idx="0">
                  <c:v>Promethee</c:v>
                </c:pt>
                <c:pt idx="1">
                  <c:v>Med. Ref</c:v>
                </c:pt>
                <c:pt idx="2">
                  <c:v>Soregies</c:v>
                </c:pt>
              </c:strCache>
            </c:strRef>
          </c:cat>
          <c:val>
            <c:numRef>
              <c:f>Feuil3!$D$11:$H$11</c:f>
              <c:numCache>
                <c:formatCode>#,##0.0</c:formatCode>
                <c:ptCount val="3"/>
                <c:pt idx="0">
                  <c:v>7.224176766160415</c:v>
                </c:pt>
                <c:pt idx="1">
                  <c:v>6.4252347599999995</c:v>
                </c:pt>
                <c:pt idx="2">
                  <c:v>3.6798249820430344</c:v>
                </c:pt>
              </c:numCache>
            </c:numRef>
          </c:val>
        </c:ser>
        <c:ser>
          <c:idx val="0"/>
          <c:order val="2"/>
          <c:tx>
            <c:strRef>
              <c:f>Feuil3!$C$4</c:f>
              <c:strCache>
                <c:ptCount val="1"/>
                <c:pt idx="0">
                  <c:v>Capex</c:v>
                </c:pt>
              </c:strCache>
            </c:strRef>
          </c:tx>
          <c:cat>
            <c:strRef>
              <c:f>Feuil3!$D$3:$H$3</c:f>
              <c:strCache>
                <c:ptCount val="3"/>
                <c:pt idx="0">
                  <c:v>Promethee</c:v>
                </c:pt>
                <c:pt idx="1">
                  <c:v>Med. Ref</c:v>
                </c:pt>
                <c:pt idx="2">
                  <c:v>Soregies</c:v>
                </c:pt>
              </c:strCache>
            </c:strRef>
          </c:cat>
          <c:val>
            <c:numRef>
              <c:f>Feuil3!$D$4:$H$4</c:f>
              <c:numCache>
                <c:formatCode>#,##0.0</c:formatCode>
                <c:ptCount val="3"/>
                <c:pt idx="0">
                  <c:v>14.054506992414719</c:v>
                </c:pt>
                <c:pt idx="1">
                  <c:v>13.251531504902761</c:v>
                </c:pt>
                <c:pt idx="2">
                  <c:v>13.927302547354135</c:v>
                </c:pt>
              </c:numCache>
            </c:numRef>
          </c:val>
        </c:ser>
        <c:dLbls>
          <c:showVal val="1"/>
        </c:dLbls>
        <c:gapWidth val="95"/>
        <c:overlap val="100"/>
        <c:axId val="120787712"/>
        <c:axId val="120789632"/>
      </c:barChart>
      <c:catAx>
        <c:axId val="120787712"/>
        <c:scaling>
          <c:orientation val="minMax"/>
        </c:scaling>
        <c:axPos val="b"/>
        <c:tickLblPos val="nextTo"/>
        <c:crossAx val="120789632"/>
        <c:crosses val="autoZero"/>
        <c:auto val="1"/>
        <c:lblAlgn val="ctr"/>
        <c:lblOffset val="100"/>
      </c:catAx>
      <c:valAx>
        <c:axId val="120789632"/>
        <c:scaling>
          <c:orientation val="minMax"/>
          <c:min val="20"/>
        </c:scaling>
        <c:delete val="1"/>
        <c:axPos val="l"/>
        <c:numFmt formatCode="#,##0.0" sourceLinked="1"/>
        <c:tickLblPos val="none"/>
        <c:crossAx val="120787712"/>
        <c:crosses val="autoZero"/>
        <c:crossBetween val="between"/>
      </c:valAx>
    </c:plotArea>
    <c:legend>
      <c:legendPos val="t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fr-FR"/>
              <a:t>Diferences betweeen</a:t>
            </a:r>
            <a:r>
              <a:rPr lang="fr-FR" baseline="0"/>
              <a:t> Contracts</a:t>
            </a:r>
          </a:p>
          <a:p>
            <a:pPr>
              <a:defRPr/>
            </a:pPr>
            <a:r>
              <a:rPr lang="fr-FR" sz="1200"/>
              <a:t>2014</a:t>
            </a:r>
            <a:r>
              <a:rPr lang="fr-FR" sz="1200" baseline="0"/>
              <a:t> Values</a:t>
            </a:r>
            <a:endParaRPr lang="fr-FR" sz="1200"/>
          </a:p>
        </c:rich>
      </c:tx>
      <c:layout/>
    </c:title>
    <c:plotArea>
      <c:layout/>
      <c:barChart>
        <c:barDir val="col"/>
        <c:grouping val="stacked"/>
        <c:ser>
          <c:idx val="2"/>
          <c:order val="0"/>
          <c:tx>
            <c:strRef>
              <c:f>Feuil3!$C$13</c:f>
              <c:strCache>
                <c:ptCount val="1"/>
                <c:pt idx="0">
                  <c:v>Variable Costs</c:v>
                </c:pt>
              </c:strCache>
            </c:strRef>
          </c:tx>
          <c:cat>
            <c:strRef>
              <c:f>Feuil3!$D$3:$H$3</c:f>
              <c:strCache>
                <c:ptCount val="3"/>
                <c:pt idx="0">
                  <c:v>Promethee</c:v>
                </c:pt>
                <c:pt idx="1">
                  <c:v>Med. Ref</c:v>
                </c:pt>
                <c:pt idx="2">
                  <c:v>Soregies</c:v>
                </c:pt>
              </c:strCache>
            </c:strRef>
          </c:cat>
          <c:val>
            <c:numRef>
              <c:f>Feuil3!$D$13:$H$13</c:f>
              <c:numCache>
                <c:formatCode>#,##0.0</c:formatCode>
                <c:ptCount val="3"/>
                <c:pt idx="0">
                  <c:v>26.442816525761526</c:v>
                </c:pt>
                <c:pt idx="1">
                  <c:v>26.442816525761526</c:v>
                </c:pt>
                <c:pt idx="2">
                  <c:v>26.442816525761526</c:v>
                </c:pt>
              </c:numCache>
            </c:numRef>
          </c:val>
        </c:ser>
        <c:ser>
          <c:idx val="1"/>
          <c:order val="1"/>
          <c:tx>
            <c:strRef>
              <c:f>Feuil3!$C$11</c:f>
              <c:strCache>
                <c:ptCount val="1"/>
                <c:pt idx="0">
                  <c:v>O&amp;M</c:v>
                </c:pt>
              </c:strCache>
            </c:strRef>
          </c:tx>
          <c:cat>
            <c:strRef>
              <c:f>Feuil3!$D$3:$H$3</c:f>
              <c:strCache>
                <c:ptCount val="3"/>
                <c:pt idx="0">
                  <c:v>Promethee</c:v>
                </c:pt>
                <c:pt idx="1">
                  <c:v>Med. Ref</c:v>
                </c:pt>
                <c:pt idx="2">
                  <c:v>Soregies</c:v>
                </c:pt>
              </c:strCache>
            </c:strRef>
          </c:cat>
          <c:val>
            <c:numRef>
              <c:f>Feuil3!$D$11:$H$11</c:f>
              <c:numCache>
                <c:formatCode>#,##0.0</c:formatCode>
                <c:ptCount val="3"/>
                <c:pt idx="0">
                  <c:v>7.224176766160415</c:v>
                </c:pt>
                <c:pt idx="1">
                  <c:v>6.4252347599999995</c:v>
                </c:pt>
                <c:pt idx="2">
                  <c:v>3.6798249820430344</c:v>
                </c:pt>
              </c:numCache>
            </c:numRef>
          </c:val>
        </c:ser>
        <c:ser>
          <c:idx val="0"/>
          <c:order val="2"/>
          <c:tx>
            <c:strRef>
              <c:f>Feuil3!$C$4</c:f>
              <c:strCache>
                <c:ptCount val="1"/>
                <c:pt idx="0">
                  <c:v>Capex</c:v>
                </c:pt>
              </c:strCache>
            </c:strRef>
          </c:tx>
          <c:cat>
            <c:strRef>
              <c:f>Feuil3!$D$3:$H$3</c:f>
              <c:strCache>
                <c:ptCount val="3"/>
                <c:pt idx="0">
                  <c:v>Promethee</c:v>
                </c:pt>
                <c:pt idx="1">
                  <c:v>Med. Ref</c:v>
                </c:pt>
                <c:pt idx="2">
                  <c:v>Soregies</c:v>
                </c:pt>
              </c:strCache>
            </c:strRef>
          </c:cat>
          <c:val>
            <c:numRef>
              <c:f>Feuil3!$D$4:$H$4</c:f>
              <c:numCache>
                <c:formatCode>#,##0.0</c:formatCode>
                <c:ptCount val="3"/>
                <c:pt idx="0">
                  <c:v>14.054506992414719</c:v>
                </c:pt>
                <c:pt idx="1">
                  <c:v>13.251531504902761</c:v>
                </c:pt>
                <c:pt idx="2">
                  <c:v>13.927302547354135</c:v>
                </c:pt>
              </c:numCache>
            </c:numRef>
          </c:val>
        </c:ser>
        <c:dLbls>
          <c:showVal val="1"/>
        </c:dLbls>
        <c:gapWidth val="95"/>
        <c:overlap val="100"/>
        <c:axId val="130124416"/>
        <c:axId val="131171456"/>
      </c:barChart>
      <c:catAx>
        <c:axId val="130124416"/>
        <c:scaling>
          <c:orientation val="minMax"/>
        </c:scaling>
        <c:axPos val="b"/>
        <c:tickLblPos val="nextTo"/>
        <c:crossAx val="131171456"/>
        <c:crosses val="autoZero"/>
        <c:auto val="1"/>
        <c:lblAlgn val="ctr"/>
        <c:lblOffset val="100"/>
      </c:catAx>
      <c:valAx>
        <c:axId val="131171456"/>
        <c:scaling>
          <c:orientation val="minMax"/>
          <c:min val="20"/>
        </c:scaling>
        <c:delete val="1"/>
        <c:axPos val="l"/>
        <c:numFmt formatCode="#,##0.0" sourceLinked="1"/>
        <c:tickLblPos val="none"/>
        <c:crossAx val="130124416"/>
        <c:crosses val="autoZero"/>
        <c:crossBetween val="between"/>
      </c:valAx>
    </c:plotArea>
    <c:legend>
      <c:legendPos val="t"/>
      <c:layout/>
    </c:legend>
    <c:plotVisOnly val="1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fr-FR"/>
              <a:t>Diferences betweeen</a:t>
            </a:r>
            <a:r>
              <a:rPr lang="fr-FR" baseline="0"/>
              <a:t> Contracts</a:t>
            </a:r>
          </a:p>
          <a:p>
            <a:pPr>
              <a:defRPr/>
            </a:pPr>
            <a:r>
              <a:rPr lang="fr-FR" sz="1200"/>
              <a:t>2014</a:t>
            </a:r>
            <a:r>
              <a:rPr lang="fr-FR" sz="1200" baseline="0"/>
              <a:t> Values</a:t>
            </a:r>
            <a:endParaRPr lang="fr-FR" sz="1200"/>
          </a:p>
        </c:rich>
      </c:tx>
      <c:layout/>
    </c:title>
    <c:plotArea>
      <c:layout>
        <c:manualLayout>
          <c:layoutTarget val="inner"/>
          <c:xMode val="edge"/>
          <c:yMode val="edge"/>
          <c:x val="1.6666666666666666E-2"/>
          <c:y val="0.28930954516761354"/>
          <c:w val="0.95416666666666672"/>
          <c:h val="0.61792803747632807"/>
        </c:manualLayout>
      </c:layout>
      <c:barChart>
        <c:barDir val="col"/>
        <c:grouping val="stacked"/>
        <c:ser>
          <c:idx val="2"/>
          <c:order val="0"/>
          <c:tx>
            <c:strRef>
              <c:f>Feuil3!$C$13</c:f>
              <c:strCache>
                <c:ptCount val="1"/>
                <c:pt idx="0">
                  <c:v>Variable Costs</c:v>
                </c:pt>
              </c:strCache>
            </c:strRef>
          </c:tx>
          <c:cat>
            <c:strRef>
              <c:f>Feuil3!$D$3:$H$3</c:f>
              <c:strCache>
                <c:ptCount val="3"/>
                <c:pt idx="0">
                  <c:v>Promethee</c:v>
                </c:pt>
                <c:pt idx="1">
                  <c:v>Med. Ref</c:v>
                </c:pt>
                <c:pt idx="2">
                  <c:v>Soregies</c:v>
                </c:pt>
              </c:strCache>
            </c:strRef>
          </c:cat>
          <c:val>
            <c:numRef>
              <c:f>Feuil3!$D$13:$H$13</c:f>
              <c:numCache>
                <c:formatCode>#,##0.0</c:formatCode>
                <c:ptCount val="3"/>
                <c:pt idx="0">
                  <c:v>26.442816525761526</c:v>
                </c:pt>
                <c:pt idx="1">
                  <c:v>26.442816525761526</c:v>
                </c:pt>
                <c:pt idx="2">
                  <c:v>26.442816525761526</c:v>
                </c:pt>
              </c:numCache>
            </c:numRef>
          </c:val>
        </c:ser>
        <c:ser>
          <c:idx val="1"/>
          <c:order val="1"/>
          <c:tx>
            <c:strRef>
              <c:f>Feuil3!$C$11</c:f>
              <c:strCache>
                <c:ptCount val="1"/>
                <c:pt idx="0">
                  <c:v>O&amp;M</c:v>
                </c:pt>
              </c:strCache>
            </c:strRef>
          </c:tx>
          <c:cat>
            <c:strRef>
              <c:f>Feuil3!$D$3:$H$3</c:f>
              <c:strCache>
                <c:ptCount val="3"/>
                <c:pt idx="0">
                  <c:v>Promethee</c:v>
                </c:pt>
                <c:pt idx="1">
                  <c:v>Med. Ref</c:v>
                </c:pt>
                <c:pt idx="2">
                  <c:v>Soregies</c:v>
                </c:pt>
              </c:strCache>
            </c:strRef>
          </c:cat>
          <c:val>
            <c:numRef>
              <c:f>Feuil3!$D$11:$H$11</c:f>
              <c:numCache>
                <c:formatCode>#,##0.0</c:formatCode>
                <c:ptCount val="3"/>
                <c:pt idx="0">
                  <c:v>7.224176766160415</c:v>
                </c:pt>
                <c:pt idx="1">
                  <c:v>6.4252347599999995</c:v>
                </c:pt>
                <c:pt idx="2">
                  <c:v>3.6798249820430344</c:v>
                </c:pt>
              </c:numCache>
            </c:numRef>
          </c:val>
        </c:ser>
        <c:dLbls>
          <c:showVal val="1"/>
        </c:dLbls>
        <c:gapWidth val="95"/>
        <c:overlap val="100"/>
        <c:axId val="130002304"/>
        <c:axId val="130011136"/>
      </c:barChart>
      <c:catAx>
        <c:axId val="130002304"/>
        <c:scaling>
          <c:orientation val="minMax"/>
        </c:scaling>
        <c:axPos val="b"/>
        <c:tickLblPos val="nextTo"/>
        <c:crossAx val="130011136"/>
        <c:crosses val="autoZero"/>
        <c:auto val="1"/>
        <c:lblAlgn val="ctr"/>
        <c:lblOffset val="100"/>
      </c:catAx>
      <c:valAx>
        <c:axId val="130011136"/>
        <c:scaling>
          <c:orientation val="minMax"/>
          <c:min val="20"/>
        </c:scaling>
        <c:delete val="1"/>
        <c:axPos val="l"/>
        <c:numFmt formatCode="#,##0.0" sourceLinked="1"/>
        <c:tickLblPos val="none"/>
        <c:crossAx val="130002304"/>
        <c:crosses val="autoZero"/>
        <c:crossBetween val="between"/>
      </c:valAx>
    </c:plotArea>
    <c:legend>
      <c:legendPos val="t"/>
      <c:layout/>
    </c:legend>
    <c:plotVisOnly val="1"/>
  </c:chart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5D99A4-47E9-49EF-AF0E-0C483E65A684}" type="datetimeFigureOut">
              <a:rPr lang="fr-FR" smtClean="0"/>
              <a:t>23/05/2011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07AE9-FDEB-4F48-AEED-32EBB6C81DD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07AE9-FDEB-4F48-AEED-32EBB6C81DD0}" type="slidenum">
              <a:rPr lang="fr-FR" smtClean="0"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07AE9-FDEB-4F48-AEED-32EBB6C81DD0}" type="slidenum">
              <a:rPr lang="fr-FR" smtClean="0"/>
              <a:t>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8B38-6C45-43DC-B033-BFCB17422C6C}" type="datetimeFigureOut">
              <a:rPr lang="fr-FR" smtClean="0"/>
              <a:t>23/05/2011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F142C-31AB-47CF-8230-BCE560F7C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8B38-6C45-43DC-B033-BFCB17422C6C}" type="datetimeFigureOut">
              <a:rPr lang="fr-FR" smtClean="0"/>
              <a:t>23/05/2011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F142C-31AB-47CF-8230-BCE560F7C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8B38-6C45-43DC-B033-BFCB17422C6C}" type="datetimeFigureOut">
              <a:rPr lang="fr-FR" smtClean="0"/>
              <a:t>23/05/2011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F142C-31AB-47CF-8230-BCE560F7C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8B38-6C45-43DC-B033-BFCB17422C6C}" type="datetimeFigureOut">
              <a:rPr lang="fr-FR" smtClean="0"/>
              <a:t>23/05/2011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F142C-31AB-47CF-8230-BCE560F7C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8B38-6C45-43DC-B033-BFCB17422C6C}" type="datetimeFigureOut">
              <a:rPr lang="fr-FR" smtClean="0"/>
              <a:t>23/05/2011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F142C-31AB-47CF-8230-BCE560F7C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8B38-6C45-43DC-B033-BFCB17422C6C}" type="datetimeFigureOut">
              <a:rPr lang="fr-FR" smtClean="0"/>
              <a:t>23/05/2011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F142C-31AB-47CF-8230-BCE560F7C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8B38-6C45-43DC-B033-BFCB17422C6C}" type="datetimeFigureOut">
              <a:rPr lang="fr-FR" smtClean="0"/>
              <a:t>23/05/2011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F142C-31AB-47CF-8230-BCE560F7C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8B38-6C45-43DC-B033-BFCB17422C6C}" type="datetimeFigureOut">
              <a:rPr lang="fr-FR" smtClean="0"/>
              <a:t>23/05/2011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F142C-31AB-47CF-8230-BCE560F7C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8B38-6C45-43DC-B033-BFCB17422C6C}" type="datetimeFigureOut">
              <a:rPr lang="fr-FR" smtClean="0"/>
              <a:t>23/05/2011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F142C-31AB-47CF-8230-BCE560F7C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8B38-6C45-43DC-B033-BFCB17422C6C}" type="datetimeFigureOut">
              <a:rPr lang="fr-FR" smtClean="0"/>
              <a:t>23/05/2011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F142C-31AB-47CF-8230-BCE560F7C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8B38-6C45-43DC-B033-BFCB17422C6C}" type="datetimeFigureOut">
              <a:rPr lang="fr-FR" smtClean="0"/>
              <a:t>23/05/2011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F142C-31AB-47CF-8230-BCE560F7CB6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88B38-6C45-43DC-B033-BFCB17422C6C}" type="datetimeFigureOut">
              <a:rPr lang="fr-FR" smtClean="0"/>
              <a:t>23/05/2011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F142C-31AB-47CF-8230-BCE560F7CB6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8897" y="3284984"/>
            <a:ext cx="4415103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cteur droit 5"/>
          <p:cNvCxnSpPr/>
          <p:nvPr/>
        </p:nvCxnSpPr>
        <p:spPr>
          <a:xfrm>
            <a:off x="5192802" y="4345545"/>
            <a:ext cx="382355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6586041" y="4478648"/>
            <a:ext cx="110560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7691646" y="4638953"/>
            <a:ext cx="128987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>
            <a:stCxn id="58" idx="0"/>
            <a:endCxn id="57" idx="4"/>
          </p:cNvCxnSpPr>
          <p:nvPr/>
        </p:nvCxnSpPr>
        <p:spPr>
          <a:xfrm rot="5400000" flipH="1" flipV="1">
            <a:off x="8716333" y="4490242"/>
            <a:ext cx="256943" cy="1016"/>
          </a:xfrm>
          <a:prstGeom prst="straightConnector1">
            <a:avLst/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e 55"/>
          <p:cNvGrpSpPr/>
          <p:nvPr/>
        </p:nvGrpSpPr>
        <p:grpSpPr>
          <a:xfrm>
            <a:off x="7678991" y="4372375"/>
            <a:ext cx="29249" cy="354518"/>
            <a:chOff x="5344306" y="2455071"/>
            <a:chExt cx="45719" cy="457198"/>
          </a:xfrm>
        </p:grpSpPr>
        <p:cxnSp>
          <p:nvCxnSpPr>
            <p:cNvPr id="37" name="Connecteur droit avec flèche 36"/>
            <p:cNvCxnSpPr/>
            <p:nvPr/>
          </p:nvCxnSpPr>
          <p:spPr>
            <a:xfrm rot="16200000" flipH="1">
              <a:off x="5309161" y="2511687"/>
              <a:ext cx="116009" cy="2778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avec flèche 37"/>
            <p:cNvCxnSpPr/>
            <p:nvPr/>
          </p:nvCxnSpPr>
          <p:spPr>
            <a:xfrm rot="16200000" flipV="1">
              <a:off x="5318958" y="2863703"/>
              <a:ext cx="96415" cy="717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/>
            <p:cNvCxnSpPr/>
            <p:nvPr/>
          </p:nvCxnSpPr>
          <p:spPr>
            <a:xfrm rot="16200000" flipH="1">
              <a:off x="5286738" y="2691006"/>
              <a:ext cx="160854" cy="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Ellipse 42"/>
            <p:cNvSpPr/>
            <p:nvPr/>
          </p:nvSpPr>
          <p:spPr>
            <a:xfrm>
              <a:off x="5344306" y="2771477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Ellipse 44"/>
            <p:cNvSpPr/>
            <p:nvPr/>
          </p:nvSpPr>
          <p:spPr>
            <a:xfrm>
              <a:off x="5344306" y="2564904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1" name="Groupe 50"/>
          <p:cNvGrpSpPr/>
          <p:nvPr/>
        </p:nvGrpSpPr>
        <p:grpSpPr>
          <a:xfrm>
            <a:off x="7369178" y="4208347"/>
            <a:ext cx="29249" cy="387889"/>
            <a:chOff x="4983311" y="2243536"/>
            <a:chExt cx="45719" cy="500234"/>
          </a:xfrm>
        </p:grpSpPr>
        <p:cxnSp>
          <p:nvCxnSpPr>
            <p:cNvPr id="13" name="Connecteur droit avec flèche 12"/>
            <p:cNvCxnSpPr/>
            <p:nvPr/>
          </p:nvCxnSpPr>
          <p:spPr>
            <a:xfrm rot="16200000" flipH="1">
              <a:off x="4931074" y="2318631"/>
              <a:ext cx="150192" cy="1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avec flèche 13"/>
            <p:cNvCxnSpPr/>
            <p:nvPr/>
          </p:nvCxnSpPr>
          <p:spPr>
            <a:xfrm rot="5400000" flipH="1" flipV="1">
              <a:off x="4941009" y="2678211"/>
              <a:ext cx="130323" cy="796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rot="5400000">
              <a:off x="4944347" y="2506007"/>
              <a:ext cx="1236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Ellipse 43"/>
            <p:cNvSpPr/>
            <p:nvPr/>
          </p:nvSpPr>
          <p:spPr>
            <a:xfrm>
              <a:off x="4983311" y="2567831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Ellipse 45"/>
            <p:cNvSpPr/>
            <p:nvPr/>
          </p:nvSpPr>
          <p:spPr>
            <a:xfrm>
              <a:off x="4983311" y="2398465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7" name="Ellipse 56"/>
          <p:cNvSpPr/>
          <p:nvPr/>
        </p:nvSpPr>
        <p:spPr>
          <a:xfrm>
            <a:off x="8830180" y="4326212"/>
            <a:ext cx="29249" cy="35451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/>
          <p:cNvSpPr/>
          <p:nvPr/>
        </p:nvSpPr>
        <p:spPr>
          <a:xfrm>
            <a:off x="8830180" y="4618606"/>
            <a:ext cx="29249" cy="35451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4415103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4" name="Connecteur droit 63"/>
          <p:cNvCxnSpPr/>
          <p:nvPr/>
        </p:nvCxnSpPr>
        <p:spPr>
          <a:xfrm>
            <a:off x="787433" y="1465225"/>
            <a:ext cx="382355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/>
          <p:nvPr/>
        </p:nvCxnSpPr>
        <p:spPr>
          <a:xfrm flipV="1">
            <a:off x="3573887" y="1758633"/>
            <a:ext cx="1002263" cy="577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/>
          <p:cNvCxnSpPr>
            <a:stCxn id="71" idx="0"/>
            <a:endCxn id="70" idx="4"/>
          </p:cNvCxnSpPr>
          <p:nvPr/>
        </p:nvCxnSpPr>
        <p:spPr>
          <a:xfrm rot="5400000" flipH="1" flipV="1">
            <a:off x="4310964" y="1609922"/>
            <a:ext cx="256943" cy="1016"/>
          </a:xfrm>
          <a:prstGeom prst="straightConnector1">
            <a:avLst/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Ellipse 69"/>
          <p:cNvSpPr/>
          <p:nvPr/>
        </p:nvSpPr>
        <p:spPr>
          <a:xfrm>
            <a:off x="4424811" y="1445892"/>
            <a:ext cx="29249" cy="35451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Ellipse 70"/>
          <p:cNvSpPr/>
          <p:nvPr/>
        </p:nvSpPr>
        <p:spPr>
          <a:xfrm>
            <a:off x="4424811" y="1738286"/>
            <a:ext cx="29249" cy="35451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Rectangle 82"/>
          <p:cNvSpPr/>
          <p:nvPr/>
        </p:nvSpPr>
        <p:spPr>
          <a:xfrm>
            <a:off x="2051720" y="1556792"/>
            <a:ext cx="1008112" cy="20882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/>
        </p:nvGraphicFramePr>
        <p:xfrm>
          <a:off x="179512" y="332656"/>
          <a:ext cx="6096000" cy="376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Connecteur droit 9"/>
          <p:cNvCxnSpPr/>
          <p:nvPr/>
        </p:nvCxnSpPr>
        <p:spPr>
          <a:xfrm>
            <a:off x="1787352" y="1528163"/>
            <a:ext cx="408245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3439495" y="1661266"/>
            <a:ext cx="110560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4545100" y="1821571"/>
            <a:ext cx="128987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27" idx="0"/>
            <a:endCxn id="26" idx="4"/>
          </p:cNvCxnSpPr>
          <p:nvPr/>
        </p:nvCxnSpPr>
        <p:spPr>
          <a:xfrm rot="5400000" flipH="1" flipV="1">
            <a:off x="5676704" y="1672860"/>
            <a:ext cx="256943" cy="1016"/>
          </a:xfrm>
          <a:prstGeom prst="straightConnector1">
            <a:avLst/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e 13"/>
          <p:cNvGrpSpPr/>
          <p:nvPr/>
        </p:nvGrpSpPr>
        <p:grpSpPr>
          <a:xfrm>
            <a:off x="4532445" y="1554993"/>
            <a:ext cx="29249" cy="354518"/>
            <a:chOff x="5344306" y="2455071"/>
            <a:chExt cx="45719" cy="457198"/>
          </a:xfrm>
        </p:grpSpPr>
        <p:cxnSp>
          <p:nvCxnSpPr>
            <p:cNvPr id="15" name="Connecteur droit avec flèche 14"/>
            <p:cNvCxnSpPr/>
            <p:nvPr/>
          </p:nvCxnSpPr>
          <p:spPr>
            <a:xfrm rot="16200000" flipH="1">
              <a:off x="5309161" y="2511687"/>
              <a:ext cx="116009" cy="2778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avec flèche 15"/>
            <p:cNvCxnSpPr/>
            <p:nvPr/>
          </p:nvCxnSpPr>
          <p:spPr>
            <a:xfrm rot="16200000" flipV="1">
              <a:off x="5318958" y="2863703"/>
              <a:ext cx="96415" cy="717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16200000" flipH="1">
              <a:off x="5286738" y="2691006"/>
              <a:ext cx="160854" cy="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Ellipse 17"/>
            <p:cNvSpPr/>
            <p:nvPr/>
          </p:nvSpPr>
          <p:spPr>
            <a:xfrm>
              <a:off x="5344306" y="2771477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/>
            <p:cNvSpPr/>
            <p:nvPr/>
          </p:nvSpPr>
          <p:spPr>
            <a:xfrm>
              <a:off x="5344306" y="2564904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4019600" y="1390965"/>
            <a:ext cx="29249" cy="387889"/>
            <a:chOff x="4983311" y="2243536"/>
            <a:chExt cx="45719" cy="500234"/>
          </a:xfrm>
        </p:grpSpPr>
        <p:cxnSp>
          <p:nvCxnSpPr>
            <p:cNvPr id="21" name="Connecteur droit avec flèche 20"/>
            <p:cNvCxnSpPr/>
            <p:nvPr/>
          </p:nvCxnSpPr>
          <p:spPr>
            <a:xfrm rot="16200000" flipH="1">
              <a:off x="4931074" y="2318631"/>
              <a:ext cx="150192" cy="1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avec flèche 21"/>
            <p:cNvCxnSpPr/>
            <p:nvPr/>
          </p:nvCxnSpPr>
          <p:spPr>
            <a:xfrm rot="5400000" flipH="1" flipV="1">
              <a:off x="4941009" y="2678211"/>
              <a:ext cx="130323" cy="796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 rot="5400000">
              <a:off x="4944347" y="2506007"/>
              <a:ext cx="1236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Ellipse 23"/>
            <p:cNvSpPr/>
            <p:nvPr/>
          </p:nvSpPr>
          <p:spPr>
            <a:xfrm>
              <a:off x="4983311" y="2567831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/>
            <p:cNvSpPr/>
            <p:nvPr/>
          </p:nvSpPr>
          <p:spPr>
            <a:xfrm>
              <a:off x="4983311" y="2398465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6" name="Ellipse 25"/>
          <p:cNvSpPr/>
          <p:nvPr/>
        </p:nvSpPr>
        <p:spPr>
          <a:xfrm>
            <a:off x="5790551" y="1508830"/>
            <a:ext cx="29249" cy="35451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5790551" y="1801224"/>
            <a:ext cx="29249" cy="35451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/>
        </p:nvGraphicFramePr>
        <p:xfrm>
          <a:off x="179512" y="332656"/>
          <a:ext cx="6096000" cy="376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Connecteur droit 9"/>
          <p:cNvCxnSpPr/>
          <p:nvPr/>
        </p:nvCxnSpPr>
        <p:spPr>
          <a:xfrm>
            <a:off x="1787352" y="1528163"/>
            <a:ext cx="408245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4545100" y="1821571"/>
            <a:ext cx="128987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stCxn id="27" idx="0"/>
            <a:endCxn id="26" idx="4"/>
          </p:cNvCxnSpPr>
          <p:nvPr/>
        </p:nvCxnSpPr>
        <p:spPr>
          <a:xfrm rot="5400000" flipH="1" flipV="1">
            <a:off x="5676704" y="1672860"/>
            <a:ext cx="256943" cy="1016"/>
          </a:xfrm>
          <a:prstGeom prst="straightConnector1">
            <a:avLst/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llipse 25"/>
          <p:cNvSpPr/>
          <p:nvPr/>
        </p:nvSpPr>
        <p:spPr>
          <a:xfrm>
            <a:off x="5790551" y="1508830"/>
            <a:ext cx="29249" cy="35451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5790551" y="1801224"/>
            <a:ext cx="29249" cy="35451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2699792" y="1628800"/>
            <a:ext cx="1080120" cy="24482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9" name="Graphique 28"/>
          <p:cNvGraphicFramePr/>
          <p:nvPr/>
        </p:nvGraphicFramePr>
        <p:xfrm>
          <a:off x="1524000" y="1547812"/>
          <a:ext cx="6096000" cy="376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9713" y="1533525"/>
            <a:ext cx="612457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cteur droit 4"/>
          <p:cNvCxnSpPr/>
          <p:nvPr/>
        </p:nvCxnSpPr>
        <p:spPr>
          <a:xfrm>
            <a:off x="3111091" y="2736867"/>
            <a:ext cx="408245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4763234" y="2869970"/>
            <a:ext cx="110560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5868839" y="3030275"/>
            <a:ext cx="128987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>
            <a:stCxn id="22" idx="0"/>
            <a:endCxn id="21" idx="4"/>
          </p:cNvCxnSpPr>
          <p:nvPr/>
        </p:nvCxnSpPr>
        <p:spPr>
          <a:xfrm rot="5400000" flipH="1" flipV="1">
            <a:off x="7000443" y="2881564"/>
            <a:ext cx="256943" cy="1016"/>
          </a:xfrm>
          <a:prstGeom prst="straightConnector1">
            <a:avLst/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/>
          <p:cNvGrpSpPr/>
          <p:nvPr/>
        </p:nvGrpSpPr>
        <p:grpSpPr>
          <a:xfrm>
            <a:off x="5856184" y="2763697"/>
            <a:ext cx="29249" cy="354518"/>
            <a:chOff x="5344306" y="2455071"/>
            <a:chExt cx="45719" cy="457198"/>
          </a:xfrm>
        </p:grpSpPr>
        <p:cxnSp>
          <p:nvCxnSpPr>
            <p:cNvPr id="10" name="Connecteur droit avec flèche 9"/>
            <p:cNvCxnSpPr/>
            <p:nvPr/>
          </p:nvCxnSpPr>
          <p:spPr>
            <a:xfrm rot="16200000" flipH="1">
              <a:off x="5309161" y="2511687"/>
              <a:ext cx="116009" cy="2778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avec flèche 10"/>
            <p:cNvCxnSpPr/>
            <p:nvPr/>
          </p:nvCxnSpPr>
          <p:spPr>
            <a:xfrm rot="16200000" flipV="1">
              <a:off x="5318958" y="2863703"/>
              <a:ext cx="96415" cy="717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16200000" flipH="1">
              <a:off x="5286738" y="2691006"/>
              <a:ext cx="160854" cy="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Ellipse 12"/>
            <p:cNvSpPr/>
            <p:nvPr/>
          </p:nvSpPr>
          <p:spPr>
            <a:xfrm>
              <a:off x="5344306" y="2771477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/>
            <p:cNvSpPr/>
            <p:nvPr/>
          </p:nvSpPr>
          <p:spPr>
            <a:xfrm>
              <a:off x="5344306" y="2564904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5343339" y="2599669"/>
            <a:ext cx="29249" cy="387889"/>
            <a:chOff x="4983311" y="2243536"/>
            <a:chExt cx="45719" cy="500234"/>
          </a:xfrm>
        </p:grpSpPr>
        <p:cxnSp>
          <p:nvCxnSpPr>
            <p:cNvPr id="16" name="Connecteur droit avec flèche 15"/>
            <p:cNvCxnSpPr/>
            <p:nvPr/>
          </p:nvCxnSpPr>
          <p:spPr>
            <a:xfrm rot="16200000" flipH="1">
              <a:off x="4931074" y="2318631"/>
              <a:ext cx="150192" cy="1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/>
            <p:cNvCxnSpPr/>
            <p:nvPr/>
          </p:nvCxnSpPr>
          <p:spPr>
            <a:xfrm rot="5400000" flipH="1" flipV="1">
              <a:off x="4941009" y="2678211"/>
              <a:ext cx="130323" cy="796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 rot="5400000">
              <a:off x="4944347" y="2506007"/>
              <a:ext cx="1236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Ellipse 18"/>
            <p:cNvSpPr/>
            <p:nvPr/>
          </p:nvSpPr>
          <p:spPr>
            <a:xfrm>
              <a:off x="4983311" y="2567831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Ellipse 19"/>
            <p:cNvSpPr/>
            <p:nvPr/>
          </p:nvSpPr>
          <p:spPr>
            <a:xfrm>
              <a:off x="4983311" y="2398465"/>
              <a:ext cx="45719" cy="45719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1" name="Ellipse 20"/>
          <p:cNvSpPr/>
          <p:nvPr/>
        </p:nvSpPr>
        <p:spPr>
          <a:xfrm>
            <a:off x="7114290" y="2717534"/>
            <a:ext cx="29249" cy="35451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7114290" y="3009928"/>
            <a:ext cx="29249" cy="35451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e 24"/>
          <p:cNvGrpSpPr/>
          <p:nvPr/>
        </p:nvGrpSpPr>
        <p:grpSpPr>
          <a:xfrm>
            <a:off x="1509713" y="1533525"/>
            <a:ext cx="6124575" cy="3790950"/>
            <a:chOff x="1509713" y="1533525"/>
            <a:chExt cx="6124575" cy="379095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09713" y="1533525"/>
              <a:ext cx="6124575" cy="3790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" name="Connecteur droit 4"/>
            <p:cNvCxnSpPr/>
            <p:nvPr/>
          </p:nvCxnSpPr>
          <p:spPr>
            <a:xfrm>
              <a:off x="3111091" y="2736867"/>
              <a:ext cx="4082457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6"/>
            <p:cNvCxnSpPr/>
            <p:nvPr/>
          </p:nvCxnSpPr>
          <p:spPr>
            <a:xfrm>
              <a:off x="6084168" y="3030275"/>
              <a:ext cx="1074544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>
              <a:stCxn id="22" idx="0"/>
              <a:endCxn id="21" idx="4"/>
            </p:cNvCxnSpPr>
            <p:nvPr/>
          </p:nvCxnSpPr>
          <p:spPr>
            <a:xfrm rot="5400000" flipH="1" flipV="1">
              <a:off x="7000443" y="2881564"/>
              <a:ext cx="256943" cy="1016"/>
            </a:xfrm>
            <a:prstGeom prst="straightConnector1">
              <a:avLst/>
            </a:prstGeom>
            <a:ln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Ellipse 20"/>
            <p:cNvSpPr/>
            <p:nvPr/>
          </p:nvSpPr>
          <p:spPr>
            <a:xfrm>
              <a:off x="7114290" y="2717534"/>
              <a:ext cx="29249" cy="35451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Ellipse 21"/>
            <p:cNvSpPr/>
            <p:nvPr/>
          </p:nvSpPr>
          <p:spPr>
            <a:xfrm>
              <a:off x="7114290" y="3009928"/>
              <a:ext cx="29249" cy="35451"/>
            </a:xfrm>
            <a:prstGeom prst="ellipse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995936" y="2852936"/>
              <a:ext cx="1152128" cy="2376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17</Words>
  <Application>Microsoft Office PowerPoint</Application>
  <PresentationFormat>Affichage à l'écran (4:3)</PresentationFormat>
  <Paragraphs>8</Paragraphs>
  <Slides>5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1</cp:revision>
  <dcterms:created xsi:type="dcterms:W3CDTF">2011-05-23T09:26:46Z</dcterms:created>
  <dcterms:modified xsi:type="dcterms:W3CDTF">2011-05-23T11:46:42Z</dcterms:modified>
</cp:coreProperties>
</file>