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307" r:id="rId2"/>
    <p:sldId id="301" r:id="rId3"/>
    <p:sldId id="311" r:id="rId4"/>
    <p:sldId id="312" r:id="rId5"/>
    <p:sldId id="313" r:id="rId6"/>
    <p:sldId id="309" r:id="rId7"/>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29" autoAdjust="0"/>
  </p:normalViewPr>
  <p:slideViewPr>
    <p:cSldViewPr snapToGrid="0">
      <p:cViewPr>
        <p:scale>
          <a:sx n="100" d="100"/>
          <a:sy n="100" d="100"/>
        </p:scale>
        <p:origin x="-678" y="1272"/>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23/05/2011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23/05/2011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2</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3</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4</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23/05/2011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23/05/2011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en-US" sz="2200" dirty="0" smtClean="0">
                <a:solidFill>
                  <a:schemeClr val="tx2">
                    <a:lumMod val="75000"/>
                  </a:schemeClr>
                </a:solidFill>
              </a:rPr>
              <a:t>Comparison Between Promethée and Sorégies Contracts</a:t>
            </a:r>
            <a:endParaRPr lang="en-US"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en-US" sz="2400" dirty="0" smtClean="0"/>
          </a:p>
          <a:p>
            <a:r>
              <a:rPr lang="en-US" sz="2400" dirty="0" smtClean="0"/>
              <a:t>23th May 2011</a:t>
            </a:r>
            <a:endParaRPr lang="en-US"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extLst>
      <p:ext uri="{BB962C8B-B14F-4D97-AF65-F5344CB8AC3E}">
        <p14:creationId xmlns:p14="http://schemas.microsoft.com/office/powerpoint/2010/main" xmlns="" val="2464731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4590150" y="4120736"/>
            <a:ext cx="3756388" cy="2329543"/>
          </a:xfrm>
          <a:prstGeom prst="rect">
            <a:avLst/>
          </a:prstGeom>
          <a:noFill/>
          <a:ln w="9525">
            <a:noFill/>
            <a:miter lim="800000"/>
            <a:headEnd/>
            <a:tailEnd/>
          </a:ln>
        </p:spPr>
      </p:pic>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en-US" sz="2800" dirty="0" smtClean="0">
                <a:solidFill>
                  <a:schemeClr val="tx2">
                    <a:lumMod val="75000"/>
                  </a:schemeClr>
                </a:solidFill>
              </a:rPr>
              <a:t>1.- Promethée vs. Sorégies 2014</a:t>
            </a:r>
            <a:endParaRPr lang="en-US" sz="28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en-US" smtClean="0"/>
              <a:pPr/>
              <a:t>2</a:t>
            </a:fld>
            <a:endParaRPr lang="en-US" dirty="0"/>
          </a:p>
        </p:txBody>
      </p:sp>
      <p:sp>
        <p:nvSpPr>
          <p:cNvPr id="33" name="ZoneTexte 32"/>
          <p:cNvSpPr txBox="1"/>
          <p:nvPr/>
        </p:nvSpPr>
        <p:spPr>
          <a:xfrm>
            <a:off x="102146" y="1153895"/>
            <a:ext cx="3980054" cy="440993"/>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en-US" sz="1200" dirty="0" smtClean="0">
                <a:solidFill>
                  <a:schemeClr val="tx2">
                    <a:lumMod val="75000"/>
                  </a:schemeClr>
                </a:solidFill>
              </a:rPr>
              <a:t>Diferences between Promethée and Sorégies Contracts</a:t>
            </a:r>
            <a:endParaRPr lang="en-US" sz="1200" dirty="0">
              <a:solidFill>
                <a:schemeClr val="tx2">
                  <a:lumMod val="75000"/>
                </a:schemeClr>
              </a:solidFill>
            </a:endParaRPr>
          </a:p>
        </p:txBody>
      </p:sp>
      <p:sp>
        <p:nvSpPr>
          <p:cNvPr id="60" name="Sous-titre 2"/>
          <p:cNvSpPr txBox="1">
            <a:spLocks/>
          </p:cNvSpPr>
          <p:nvPr/>
        </p:nvSpPr>
        <p:spPr>
          <a:xfrm>
            <a:off x="138280" y="1583702"/>
            <a:ext cx="4167905" cy="4806471"/>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buFont typeface="Calibri" pitchFamily="34" charset="0"/>
              <a:buChar char="+"/>
            </a:pPr>
            <a:r>
              <a:rPr kumimoji="0" lang="en-US" sz="1200" i="0" u="none" strike="noStrike" kern="1200" cap="none" spc="0" normalizeH="0" baseline="0" dirty="0" smtClean="0">
                <a:ln>
                  <a:noFill/>
                </a:ln>
                <a:solidFill>
                  <a:schemeClr val="tx2">
                    <a:lumMod val="75000"/>
                  </a:schemeClr>
                </a:solidFill>
                <a:effectLst/>
                <a:uLnTx/>
                <a:uFillTx/>
                <a:latin typeface="+mn-lt"/>
                <a:ea typeface="+mn-ea"/>
                <a:cs typeface="+mn-cs"/>
              </a:rPr>
              <a:t>Variable costs </a:t>
            </a:r>
            <a:r>
              <a:rPr lang="en-US" sz="1200" dirty="0" smtClean="0">
                <a:solidFill>
                  <a:schemeClr val="tx2">
                    <a:lumMod val="75000"/>
                  </a:schemeClr>
                </a:solidFill>
              </a:rPr>
              <a:t>( Fuel; CO2 and Start-up Costs</a:t>
            </a:r>
            <a:r>
              <a:rPr lang="en-US" sz="1200" dirty="0" smtClean="0">
                <a:solidFill>
                  <a:schemeClr val="tx2">
                    <a:lumMod val="75000"/>
                  </a:schemeClr>
                </a:solidFill>
              </a:rPr>
              <a:t>) </a:t>
            </a:r>
            <a:r>
              <a:rPr kumimoji="0" lang="en-US" sz="1200" i="0" u="none" strike="noStrike" kern="1200" cap="none" spc="0" normalizeH="0" baseline="0" dirty="0" smtClean="0">
                <a:ln>
                  <a:noFill/>
                </a:ln>
                <a:solidFill>
                  <a:schemeClr val="tx2">
                    <a:lumMod val="75000"/>
                  </a:schemeClr>
                </a:solidFill>
                <a:effectLst/>
                <a:uLnTx/>
                <a:uFillTx/>
                <a:latin typeface="+mn-lt"/>
                <a:ea typeface="+mn-ea"/>
                <a:cs typeface="+mn-cs"/>
              </a:rPr>
              <a:t>in Sorégies’s  and Poweo’s contracts are </a:t>
            </a:r>
            <a:r>
              <a:rPr kumimoji="0" lang="en-US" sz="1200" i="0" u="none" strike="noStrike" kern="1200" cap="none" spc="0" normalizeH="0" dirty="0" smtClean="0">
                <a:ln>
                  <a:noFill/>
                </a:ln>
                <a:solidFill>
                  <a:schemeClr val="tx2">
                    <a:lumMod val="75000"/>
                  </a:schemeClr>
                </a:solidFill>
                <a:effectLst/>
                <a:uLnTx/>
                <a:uFillTx/>
                <a:latin typeface="+mn-lt"/>
                <a:ea typeface="+mn-ea"/>
                <a:cs typeface="+mn-cs"/>
              </a:rPr>
              <a:t> quite similar. </a:t>
            </a:r>
            <a:r>
              <a:rPr kumimoji="0" lang="en-US" sz="1200" i="0" u="none" strike="noStrike" kern="1200" cap="none" spc="0" normalizeH="0" baseline="0" dirty="0" smtClean="0">
                <a:ln>
                  <a:noFill/>
                </a:ln>
                <a:solidFill>
                  <a:schemeClr val="tx2">
                    <a:lumMod val="75000"/>
                  </a:schemeClr>
                </a:solidFill>
                <a:effectLst/>
                <a:uLnTx/>
                <a:uFillTx/>
                <a:latin typeface="+mn-lt"/>
                <a:ea typeface="+mn-ea"/>
                <a:cs typeface="+mn-cs"/>
              </a:rPr>
              <a:t> T</a:t>
            </a:r>
            <a:r>
              <a:rPr kumimoji="0" lang="en-US" sz="1200" i="0" u="none" strike="noStrike" kern="1200" cap="none" spc="0" normalizeH="0" dirty="0" smtClean="0">
                <a:ln>
                  <a:noFill/>
                </a:ln>
                <a:solidFill>
                  <a:schemeClr val="tx2">
                    <a:lumMod val="75000"/>
                  </a:schemeClr>
                </a:solidFill>
                <a:effectLst/>
                <a:uLnTx/>
                <a:uFillTx/>
                <a:latin typeface="+mn-lt"/>
                <a:ea typeface="+mn-ea"/>
                <a:cs typeface="+mn-cs"/>
              </a:rPr>
              <a:t>he spread  between </a:t>
            </a:r>
            <a:r>
              <a:rPr lang="en-US" sz="1200" dirty="0" smtClean="0">
                <a:solidFill>
                  <a:schemeClr val="tx2">
                    <a:lumMod val="75000"/>
                  </a:schemeClr>
                </a:solidFill>
              </a:rPr>
              <a:t>PEG NORD and Zeebruge could modify this imbalance. </a:t>
            </a:r>
            <a:endParaRPr kumimoji="0" lang="en-US" sz="1200" i="0" u="none" strike="noStrike" kern="1200" cap="none" spc="0" normalizeH="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r>
              <a:rPr lang="en-US" sz="1200" dirty="0" smtClean="0">
                <a:solidFill>
                  <a:schemeClr val="tx2">
                    <a:lumMod val="75000"/>
                  </a:schemeClr>
                </a:solidFill>
              </a:rPr>
              <a:t>Capacity payment </a:t>
            </a:r>
            <a:r>
              <a:rPr lang="en-US" sz="1200" dirty="0" err="1" smtClean="0">
                <a:solidFill>
                  <a:schemeClr val="tx2">
                    <a:lumMod val="75000"/>
                  </a:schemeClr>
                </a:solidFill>
              </a:rPr>
              <a:t>inPromethée</a:t>
            </a:r>
            <a:r>
              <a:rPr lang="en-US" sz="1200" dirty="0" smtClean="0">
                <a:solidFill>
                  <a:schemeClr val="tx2">
                    <a:lumMod val="75000"/>
                  </a:schemeClr>
                </a:solidFill>
              </a:rPr>
              <a:t>, could be breakdowns following two different concepts:</a:t>
            </a:r>
          </a:p>
          <a:p>
            <a:pPr marL="635000" lvl="2" indent="-177800">
              <a:buClr>
                <a:srgbClr val="00B050"/>
              </a:buClr>
              <a:buSzPct val="120000"/>
              <a:buFont typeface="Calibri" pitchFamily="34" charset="0"/>
              <a:buChar char="+"/>
            </a:pPr>
            <a:r>
              <a:rPr lang="en-US" sz="1200" dirty="0" smtClean="0">
                <a:solidFill>
                  <a:schemeClr val="tx2">
                    <a:lumMod val="75000"/>
                  </a:schemeClr>
                </a:solidFill>
              </a:rPr>
              <a:t>Investment Costs (yearly actualization  by 2%) </a:t>
            </a:r>
          </a:p>
          <a:p>
            <a:pPr marL="635000" lvl="2" indent="-177800">
              <a:buClr>
                <a:srgbClr val="00B050"/>
              </a:buClr>
              <a:buSzPct val="120000"/>
              <a:buFont typeface="Calibri" pitchFamily="34" charset="0"/>
              <a:buChar char="+"/>
            </a:pPr>
            <a:r>
              <a:rPr kumimoji="0" lang="en-US" sz="1200" i="0" u="none" strike="noStrike" kern="1200" cap="none" spc="0" normalizeH="0" dirty="0" smtClean="0">
                <a:ln>
                  <a:noFill/>
                </a:ln>
                <a:solidFill>
                  <a:schemeClr val="tx2">
                    <a:lumMod val="75000"/>
                  </a:schemeClr>
                </a:solidFill>
                <a:effectLst/>
                <a:uLnTx/>
                <a:uFillTx/>
                <a:latin typeface="+mn-lt"/>
                <a:ea typeface="+mn-ea"/>
                <a:cs typeface="+mn-cs"/>
              </a:rPr>
              <a:t>Operation and Maintenance Costs with actualization based on W (handwork) and I (Industrial) indexes</a:t>
            </a:r>
          </a:p>
          <a:p>
            <a:pPr marL="177800" lvl="1" indent="-177800">
              <a:buClr>
                <a:srgbClr val="00B050"/>
              </a:buClr>
              <a:buSzPct val="120000"/>
              <a:buFont typeface="Calibri" pitchFamily="34" charset="0"/>
              <a:buChar char="+"/>
            </a:pPr>
            <a:r>
              <a:rPr lang="en-US" sz="1200" dirty="0" smtClean="0">
                <a:solidFill>
                  <a:schemeClr val="tx2">
                    <a:lumMod val="75000"/>
                  </a:schemeClr>
                </a:solidFill>
              </a:rPr>
              <a:t>O&amp;M cost in Poweo’s is more expensive by 3.5 m€/y than Sorégies’s. We guess the following reasons: </a:t>
            </a:r>
          </a:p>
          <a:p>
            <a:pPr marL="635000" lvl="2" indent="-177800">
              <a:buClr>
                <a:srgbClr val="00B050"/>
              </a:buClr>
              <a:buSzPct val="120000"/>
              <a:buFont typeface="Calibri" pitchFamily="34" charset="0"/>
              <a:buChar char="+"/>
            </a:pPr>
            <a:r>
              <a:rPr lang="en-US" sz="1200" dirty="0" smtClean="0">
                <a:solidFill>
                  <a:schemeClr val="tx2">
                    <a:lumMod val="75000"/>
                  </a:schemeClr>
                </a:solidFill>
              </a:rPr>
              <a:t>Poweo’s is calculated with outsourcing standards (Siemens)</a:t>
            </a:r>
          </a:p>
          <a:p>
            <a:pPr marL="635000" lvl="2" indent="-177800">
              <a:buClr>
                <a:srgbClr val="00B050"/>
              </a:buClr>
              <a:buSzPct val="120000"/>
              <a:buFont typeface="Calibri" pitchFamily="34" charset="0"/>
              <a:buChar char="+"/>
            </a:pPr>
            <a:r>
              <a:rPr lang="en-US" sz="1200" dirty="0" smtClean="0">
                <a:solidFill>
                  <a:schemeClr val="tx2">
                    <a:lumMod val="75000"/>
                  </a:schemeClr>
                </a:solidFill>
              </a:rPr>
              <a:t>Sorégies’s is naturally cheaper because is based on a 2 unities installation (E. </a:t>
            </a:r>
            <a:r>
              <a:rPr lang="en-US" sz="1200" dirty="0" err="1" smtClean="0">
                <a:solidFill>
                  <a:schemeClr val="tx2">
                    <a:lumMod val="75000"/>
                  </a:schemeClr>
                </a:solidFill>
              </a:rPr>
              <a:t>Huchet</a:t>
            </a:r>
            <a:r>
              <a:rPr lang="en-US" sz="1200" dirty="0" smtClean="0">
                <a:solidFill>
                  <a:schemeClr val="tx2">
                    <a:lumMod val="75000"/>
                  </a:schemeClr>
                </a:solidFill>
              </a:rPr>
              <a:t> 2 x 400 MW) managed by Snet with only </a:t>
            </a:r>
            <a:r>
              <a:rPr lang="en-US" sz="1200" dirty="0" err="1" smtClean="0">
                <a:solidFill>
                  <a:schemeClr val="tx2">
                    <a:lumMod val="75000"/>
                  </a:schemeClr>
                </a:solidFill>
              </a:rPr>
              <a:t>maintenaince</a:t>
            </a:r>
            <a:r>
              <a:rPr lang="en-US" sz="1200" dirty="0" smtClean="0">
                <a:solidFill>
                  <a:schemeClr val="tx2">
                    <a:lumMod val="75000"/>
                  </a:schemeClr>
                </a:solidFill>
              </a:rPr>
              <a:t> outsourcing.</a:t>
            </a:r>
          </a:p>
          <a:p>
            <a:pPr marL="177800" lvl="1" indent="-177800">
              <a:buClr>
                <a:srgbClr val="00B050"/>
              </a:buClr>
              <a:buSzPct val="120000"/>
              <a:buFont typeface="Calibri" pitchFamily="34" charset="0"/>
              <a:buChar char="+"/>
            </a:pPr>
            <a:r>
              <a:rPr lang="en-US" sz="1200" dirty="0" smtClean="0">
                <a:solidFill>
                  <a:schemeClr val="tx2">
                    <a:lumMod val="75000"/>
                  </a:schemeClr>
                </a:solidFill>
              </a:rPr>
              <a:t>By definition, </a:t>
            </a:r>
            <a:r>
              <a:rPr lang="en-US" sz="1200" dirty="0" err="1" smtClean="0">
                <a:solidFill>
                  <a:schemeClr val="tx2">
                    <a:lumMod val="75000"/>
                  </a:schemeClr>
                </a:solidFill>
              </a:rPr>
              <a:t>Soregies</a:t>
            </a:r>
            <a:r>
              <a:rPr lang="en-US" sz="1200" dirty="0" smtClean="0">
                <a:solidFill>
                  <a:schemeClr val="tx2">
                    <a:lumMod val="75000"/>
                  </a:schemeClr>
                </a:solidFill>
              </a:rPr>
              <a:t> contract has not Investment costs. For the analysis we will use a return on investment of 9.5% considering the initial investment of 155 m€ (200 MW).  The resulting value (considering flat </a:t>
            </a:r>
            <a:r>
              <a:rPr lang="en-US" sz="1200" dirty="0" err="1" smtClean="0">
                <a:solidFill>
                  <a:schemeClr val="tx2">
                    <a:lumMod val="75000"/>
                  </a:schemeClr>
                </a:solidFill>
              </a:rPr>
              <a:t>paiment</a:t>
            </a:r>
            <a:r>
              <a:rPr lang="en-US" sz="1200" dirty="0" smtClean="0">
                <a:solidFill>
                  <a:schemeClr val="tx2">
                    <a:lumMod val="75000"/>
                  </a:schemeClr>
                </a:solidFill>
              </a:rPr>
              <a:t>) is 13.1 m€ very similar to Poweo’s value 14.1</a:t>
            </a:r>
            <a:r>
              <a:rPr lang="en-US" sz="1200" dirty="0" smtClean="0">
                <a:solidFill>
                  <a:schemeClr val="tx2">
                    <a:lumMod val="75000"/>
                  </a:schemeClr>
                </a:solidFill>
              </a:rPr>
              <a:t>.</a:t>
            </a:r>
          </a:p>
          <a:p>
            <a:pPr marL="177800" lvl="1" indent="-177800">
              <a:buClr>
                <a:srgbClr val="00B050"/>
              </a:buClr>
              <a:buSzPct val="120000"/>
              <a:buFont typeface="Calibri" pitchFamily="34" charset="0"/>
              <a:buChar char="+"/>
            </a:pPr>
            <a:r>
              <a:rPr lang="en-US" sz="1200" dirty="0" smtClean="0">
                <a:solidFill>
                  <a:schemeClr val="tx2">
                    <a:lumMod val="75000"/>
                  </a:schemeClr>
                </a:solidFill>
              </a:rPr>
              <a:t>To compare both contracts, we have to include in </a:t>
            </a:r>
            <a:r>
              <a:rPr lang="en-US" sz="1200" dirty="0" err="1" smtClean="0">
                <a:solidFill>
                  <a:schemeClr val="tx2">
                    <a:lumMod val="75000"/>
                  </a:schemeClr>
                </a:solidFill>
              </a:rPr>
              <a:t>Soregies</a:t>
            </a:r>
            <a:r>
              <a:rPr lang="en-US" sz="1200" dirty="0" smtClean="0">
                <a:solidFill>
                  <a:schemeClr val="tx2">
                    <a:lumMod val="75000"/>
                  </a:schemeClr>
                </a:solidFill>
              </a:rPr>
              <a:t> an additional </a:t>
            </a:r>
            <a:r>
              <a:rPr lang="en-US" sz="1200" dirty="0" smtClean="0">
                <a:solidFill>
                  <a:schemeClr val="tx2">
                    <a:lumMod val="75000"/>
                  </a:schemeClr>
                </a:solidFill>
              </a:rPr>
              <a:t>unavailability and imbalances costs. We calculate this as of 6% of unavailability with a capacity equivalent cost. For 2014 this cost is 0.8 m€</a:t>
            </a:r>
            <a:endParaRPr lang="en-US" sz="1200" dirty="0" smtClean="0">
              <a:solidFill>
                <a:schemeClr val="tx2">
                  <a:lumMod val="75000"/>
                </a:schemeClr>
              </a:solidFill>
            </a:endParaRPr>
          </a:p>
          <a:p>
            <a:pPr marL="177800" lvl="1" indent="-177800">
              <a:buClr>
                <a:srgbClr val="00B050"/>
              </a:buClr>
              <a:buSzPct val="120000"/>
              <a:buFont typeface="Calibri" pitchFamily="34" charset="0"/>
              <a:buChar char="+"/>
            </a:pPr>
            <a:endParaRPr lang="en-US" sz="1200" dirty="0" smtClean="0">
              <a:solidFill>
                <a:schemeClr val="tx2">
                  <a:lumMod val="75000"/>
                </a:schemeClr>
              </a:solidFill>
            </a:endParaRPr>
          </a:p>
        </p:txBody>
      </p:sp>
      <p:pic>
        <p:nvPicPr>
          <p:cNvPr id="1027" name="Picture 3"/>
          <p:cNvPicPr>
            <a:picLocks noChangeAspect="1" noChangeArrowheads="1"/>
          </p:cNvPicPr>
          <p:nvPr/>
        </p:nvPicPr>
        <p:blipFill>
          <a:blip r:embed="rId4" cstate="print"/>
          <a:srcRect/>
          <a:stretch>
            <a:fillRect/>
          </a:stretch>
        </p:blipFill>
        <p:spPr bwMode="auto">
          <a:xfrm>
            <a:off x="4512629" y="1282533"/>
            <a:ext cx="3738300" cy="1626307"/>
          </a:xfrm>
          <a:prstGeom prst="rect">
            <a:avLst/>
          </a:prstGeom>
          <a:noFill/>
          <a:ln w="9525">
            <a:noFill/>
            <a:miter lim="800000"/>
            <a:headEnd/>
            <a:tailEnd/>
          </a:ln>
          <a:effectLst/>
        </p:spPr>
      </p:pic>
      <p:sp>
        <p:nvSpPr>
          <p:cNvPr id="66" name="Flèche à angle droit 65"/>
          <p:cNvSpPr/>
          <p:nvPr/>
        </p:nvSpPr>
        <p:spPr>
          <a:xfrm>
            <a:off x="8080080" y="4274288"/>
            <a:ext cx="500415" cy="73709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ZoneTexte 66"/>
          <p:cNvSpPr txBox="1"/>
          <p:nvPr/>
        </p:nvSpPr>
        <p:spPr>
          <a:xfrm>
            <a:off x="6677111" y="2994374"/>
            <a:ext cx="2327563" cy="107721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1600" dirty="0" smtClean="0"/>
              <a:t>Promethée contract Hedged with Sorégies contract provides  a P&amp;L of 3.7 m€ for  2014</a:t>
            </a:r>
            <a:endParaRPr lang="en-US" sz="1600" dirty="0"/>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852378" y="3835020"/>
            <a:ext cx="464023" cy="286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p:cNvSpPr/>
          <p:nvPr/>
        </p:nvSpPr>
        <p:spPr>
          <a:xfrm>
            <a:off x="4176218" y="3835020"/>
            <a:ext cx="464023" cy="286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en-US" sz="2800" dirty="0" smtClean="0">
                <a:solidFill>
                  <a:schemeClr val="tx2">
                    <a:lumMod val="75000"/>
                  </a:schemeClr>
                </a:solidFill>
              </a:rPr>
              <a:t>2.- Physical References for Poweo</a:t>
            </a:r>
            <a:endParaRPr lang="en-US" sz="28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en-US" smtClean="0"/>
              <a:pPr/>
              <a:t>3</a:t>
            </a:fld>
            <a:endParaRPr lang="en-US" dirty="0"/>
          </a:p>
        </p:txBody>
      </p:sp>
      <p:sp>
        <p:nvSpPr>
          <p:cNvPr id="60" name="Sous-titre 2"/>
          <p:cNvSpPr txBox="1">
            <a:spLocks/>
          </p:cNvSpPr>
          <p:nvPr/>
        </p:nvSpPr>
        <p:spPr>
          <a:xfrm>
            <a:off x="239846" y="1176020"/>
            <a:ext cx="3956220" cy="2256302"/>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en-US" sz="1300" dirty="0" smtClean="0">
                <a:solidFill>
                  <a:schemeClr val="tx2">
                    <a:lumMod val="75000"/>
                  </a:schemeClr>
                </a:solidFill>
              </a:rPr>
              <a:t>To accept the assignation of Promethée thermal leg, Poweo will ask at least for a remuneration close to a reference build as a physical CCGT. In the table below, we detail these references for three cases:</a:t>
            </a:r>
          </a:p>
          <a:p>
            <a:pPr marL="177800" lvl="1" indent="-177800">
              <a:buClr>
                <a:srgbClr val="00B050"/>
              </a:buClr>
              <a:buSzPct val="120000"/>
              <a:buFont typeface="Arial" pitchFamily="34" charset="0"/>
              <a:buChar char="•"/>
            </a:pPr>
            <a:r>
              <a:rPr lang="en-US" sz="1300" u="sng" dirty="0" smtClean="0">
                <a:solidFill>
                  <a:schemeClr val="tx2">
                    <a:lumMod val="75000"/>
                  </a:schemeClr>
                </a:solidFill>
              </a:rPr>
              <a:t>Low Reference</a:t>
            </a:r>
            <a:r>
              <a:rPr lang="en-US" sz="1300" dirty="0" smtClean="0">
                <a:solidFill>
                  <a:schemeClr val="tx2">
                    <a:lumMod val="75000"/>
                  </a:schemeClr>
                </a:solidFill>
              </a:rPr>
              <a:t>: Based on Pont sur Sambre investment with O&amp;M from benchmark</a:t>
            </a:r>
          </a:p>
          <a:p>
            <a:pPr marL="177800" lvl="1" indent="-177800">
              <a:buClr>
                <a:srgbClr val="00B050"/>
              </a:buClr>
              <a:buSzPct val="120000"/>
              <a:buFont typeface="Arial" pitchFamily="34" charset="0"/>
              <a:buChar char="•"/>
            </a:pPr>
            <a:r>
              <a:rPr lang="en-US" sz="1300" u="sng" dirty="0" smtClean="0">
                <a:solidFill>
                  <a:schemeClr val="tx2">
                    <a:lumMod val="75000"/>
                  </a:schemeClr>
                </a:solidFill>
              </a:rPr>
              <a:t>Mid </a:t>
            </a:r>
            <a:r>
              <a:rPr lang="en-US" sz="1300" u="sng" dirty="0" smtClean="0">
                <a:solidFill>
                  <a:schemeClr val="tx2">
                    <a:lumMod val="75000"/>
                  </a:schemeClr>
                </a:solidFill>
              </a:rPr>
              <a:t>Reference</a:t>
            </a:r>
            <a:r>
              <a:rPr lang="en-US" sz="1300" dirty="0" smtClean="0">
                <a:solidFill>
                  <a:schemeClr val="tx2">
                    <a:lumMod val="75000"/>
                  </a:schemeClr>
                </a:solidFill>
              </a:rPr>
              <a:t>: Based on </a:t>
            </a:r>
            <a:r>
              <a:rPr lang="en-US" sz="1300" dirty="0" smtClean="0">
                <a:solidFill>
                  <a:schemeClr val="tx2">
                    <a:lumMod val="75000"/>
                  </a:schemeClr>
                </a:solidFill>
              </a:rPr>
              <a:t>the average investment from Pont </a:t>
            </a:r>
            <a:r>
              <a:rPr lang="en-US" sz="1300" dirty="0" smtClean="0">
                <a:solidFill>
                  <a:schemeClr val="tx2">
                    <a:lumMod val="75000"/>
                  </a:schemeClr>
                </a:solidFill>
              </a:rPr>
              <a:t>sur Sambre </a:t>
            </a:r>
            <a:r>
              <a:rPr lang="en-US" sz="1300" dirty="0" smtClean="0">
                <a:solidFill>
                  <a:schemeClr val="tx2">
                    <a:lumMod val="75000"/>
                  </a:schemeClr>
                </a:solidFill>
              </a:rPr>
              <a:t> and Toul CCGTs with </a:t>
            </a:r>
            <a:r>
              <a:rPr lang="en-US" sz="1300" dirty="0" smtClean="0">
                <a:solidFill>
                  <a:schemeClr val="tx2">
                    <a:lumMod val="75000"/>
                  </a:schemeClr>
                </a:solidFill>
              </a:rPr>
              <a:t>O&amp;M from benchmark</a:t>
            </a:r>
          </a:p>
          <a:p>
            <a:pPr marL="177800" lvl="1" indent="-177800">
              <a:buClr>
                <a:srgbClr val="00B050"/>
              </a:buClr>
              <a:buSzPct val="120000"/>
              <a:buFont typeface="Arial" pitchFamily="34" charset="0"/>
              <a:buChar char="•"/>
            </a:pPr>
            <a:r>
              <a:rPr lang="en-US" sz="1300" u="sng" dirty="0" smtClean="0">
                <a:solidFill>
                  <a:schemeClr val="tx2">
                    <a:lumMod val="75000"/>
                  </a:schemeClr>
                </a:solidFill>
              </a:rPr>
              <a:t>High </a:t>
            </a:r>
            <a:r>
              <a:rPr lang="en-US" sz="1300" u="sng" dirty="0" smtClean="0">
                <a:solidFill>
                  <a:schemeClr val="tx2">
                    <a:lumMod val="75000"/>
                  </a:schemeClr>
                </a:solidFill>
              </a:rPr>
              <a:t>Reference</a:t>
            </a:r>
            <a:r>
              <a:rPr lang="en-US" sz="1300" dirty="0" smtClean="0">
                <a:solidFill>
                  <a:schemeClr val="tx2">
                    <a:lumMod val="75000"/>
                  </a:schemeClr>
                </a:solidFill>
              </a:rPr>
              <a:t>: Based on </a:t>
            </a:r>
            <a:r>
              <a:rPr lang="en-US" sz="1300" dirty="0" smtClean="0">
                <a:solidFill>
                  <a:schemeClr val="tx2">
                    <a:lumMod val="75000"/>
                  </a:schemeClr>
                </a:solidFill>
              </a:rPr>
              <a:t>Toul CCGT </a:t>
            </a:r>
            <a:r>
              <a:rPr lang="en-US" sz="1300" dirty="0" smtClean="0">
                <a:solidFill>
                  <a:schemeClr val="tx2">
                    <a:lumMod val="75000"/>
                  </a:schemeClr>
                </a:solidFill>
              </a:rPr>
              <a:t>investment with O&amp;M from </a:t>
            </a:r>
            <a:r>
              <a:rPr lang="en-US" sz="1300" dirty="0" smtClean="0">
                <a:solidFill>
                  <a:schemeClr val="tx2">
                    <a:lumMod val="75000"/>
                  </a:schemeClr>
                </a:solidFill>
              </a:rPr>
              <a:t>Promethée</a:t>
            </a:r>
            <a:endParaRPr lang="en-US" sz="1300" dirty="0" smtClean="0">
              <a:solidFill>
                <a:schemeClr val="tx2">
                  <a:lumMod val="75000"/>
                </a:schemeClr>
              </a:solidFill>
            </a:endParaRPr>
          </a:p>
          <a:p>
            <a:pPr marL="177800" lvl="1" indent="-177800">
              <a:buClr>
                <a:srgbClr val="00B050"/>
              </a:buClr>
              <a:buSzPct val="120000"/>
              <a:buFont typeface="Arial" pitchFamily="34" charset="0"/>
              <a:buChar char="•"/>
            </a:pPr>
            <a:endParaRPr kumimoji="0" lang="en-US" sz="1300" i="0" u="none" strike="noStrike" kern="1200" cap="none" spc="0" normalizeH="0" baseline="0" dirty="0" smtClean="0">
              <a:ln>
                <a:noFill/>
              </a:ln>
              <a:solidFill>
                <a:schemeClr val="tx2">
                  <a:lumMod val="75000"/>
                </a:schemeClr>
              </a:solidFill>
              <a:effectLst/>
              <a:uLnTx/>
              <a:uFillTx/>
              <a:latin typeface="+mn-lt"/>
              <a:ea typeface="+mn-ea"/>
              <a:cs typeface="+mn-cs"/>
            </a:endParaRPr>
          </a:p>
        </p:txBody>
      </p:sp>
      <p:sp>
        <p:nvSpPr>
          <p:cNvPr id="67" name="ZoneTexte 66"/>
          <p:cNvSpPr txBox="1"/>
          <p:nvPr/>
        </p:nvSpPr>
        <p:spPr>
          <a:xfrm>
            <a:off x="6583714" y="4612414"/>
            <a:ext cx="2327563"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dirty="0" smtClean="0"/>
              <a:t>The calculated Mid Reference  could be claim by Poweo for the assignation of Promethée  thermal leg</a:t>
            </a:r>
            <a:endParaRPr lang="en-US" dirty="0"/>
          </a:p>
        </p:txBody>
      </p:sp>
      <p:graphicFrame>
        <p:nvGraphicFramePr>
          <p:cNvPr id="11" name="Tableau 10"/>
          <p:cNvGraphicFramePr>
            <a:graphicFrameLocks noGrp="1"/>
          </p:cNvGraphicFramePr>
          <p:nvPr>
            <p:extLst>
              <p:ext uri="{D42A27DB-BD31-4B8C-83A1-F6EECF244321}">
                <p14:modId xmlns:p14="http://schemas.microsoft.com/office/powerpoint/2010/main" xmlns="" val="3805694751"/>
              </p:ext>
            </p:extLst>
          </p:nvPr>
        </p:nvGraphicFramePr>
        <p:xfrm>
          <a:off x="122828" y="3824430"/>
          <a:ext cx="6223378" cy="2580088"/>
        </p:xfrm>
        <a:graphic>
          <a:graphicData uri="http://schemas.openxmlformats.org/drawingml/2006/table">
            <a:tbl>
              <a:tblPr firstRow="1" bandRow="1">
                <a:tableStyleId>{5C22544A-7EE6-4342-B048-85BDC9FD1C3A}</a:tableStyleId>
              </a:tblPr>
              <a:tblGrid>
                <a:gridCol w="1040418"/>
                <a:gridCol w="1793072"/>
                <a:gridCol w="1677102"/>
                <a:gridCol w="1712786"/>
              </a:tblGrid>
              <a:tr h="444052">
                <a:tc>
                  <a:txBody>
                    <a:bodyPr/>
                    <a:lstStyle/>
                    <a:p>
                      <a:endParaRPr lang="en-US" sz="1200"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noProof="0" dirty="0" smtClean="0"/>
                        <a:t>Low Reference</a:t>
                      </a:r>
                    </a:p>
                    <a:p>
                      <a:pPr algn="ctr"/>
                      <a:endParaRPr lang="en-US" sz="1200" noProof="0" dirty="0"/>
                    </a:p>
                  </a:txBody>
                  <a:tcPr/>
                </a:tc>
                <a:tc>
                  <a:txBody>
                    <a:bodyPr/>
                    <a:lstStyle/>
                    <a:p>
                      <a:pPr algn="ctr"/>
                      <a:r>
                        <a:rPr lang="en-US" sz="1200" noProof="0" dirty="0" smtClean="0"/>
                        <a:t>Mid. Reference</a:t>
                      </a:r>
                      <a:endParaRPr lang="en-US" sz="1200" noProof="0" dirty="0"/>
                    </a:p>
                  </a:txBody>
                  <a:tcPr/>
                </a:tc>
                <a:tc>
                  <a:txBody>
                    <a:bodyPr/>
                    <a:lstStyle/>
                    <a:p>
                      <a:pPr algn="ctr"/>
                      <a:r>
                        <a:rPr lang="en-US" sz="1200" noProof="0" dirty="0" smtClean="0"/>
                        <a:t>High Reference</a:t>
                      </a:r>
                      <a:endParaRPr lang="en-US" sz="1200" noProof="0" dirty="0"/>
                    </a:p>
                  </a:txBody>
                  <a:tcPr/>
                </a:tc>
              </a:tr>
              <a:tr h="886980">
                <a:tc rowSpan="2">
                  <a:txBody>
                    <a:bodyPr/>
                    <a:lstStyle/>
                    <a:p>
                      <a:r>
                        <a:rPr lang="en-US" sz="900" b="0" noProof="0" dirty="0" smtClean="0">
                          <a:solidFill>
                            <a:schemeClr val="tx2">
                              <a:lumMod val="75000"/>
                            </a:schemeClr>
                          </a:solidFill>
                        </a:rPr>
                        <a:t>Investment</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Investment</a:t>
                      </a:r>
                      <a:r>
                        <a:rPr lang="en-US" sz="900" b="0" baseline="0" noProof="0" dirty="0" smtClean="0">
                          <a:solidFill>
                            <a:schemeClr val="tx2">
                              <a:lumMod val="75000"/>
                            </a:schemeClr>
                          </a:solidFill>
                        </a:rPr>
                        <a:t> of 250 m€  (2010) for a  400 MW CCGT, 25 year (Ref. Pont s/ Sambre). Internal return tax of 9.5%</a:t>
                      </a:r>
                    </a:p>
                  </a:txBody>
                  <a:tcPr anchor="ctr"/>
                </a:tc>
                <a:tc>
                  <a:txBody>
                    <a:bodyPr/>
                    <a:lstStyle/>
                    <a:p>
                      <a:pPr algn="ctr"/>
                      <a:r>
                        <a:rPr lang="en-US" sz="900" b="0" noProof="0" dirty="0" smtClean="0">
                          <a:solidFill>
                            <a:schemeClr val="tx2">
                              <a:lumMod val="75000"/>
                            </a:schemeClr>
                          </a:solidFill>
                        </a:rPr>
                        <a:t>Investment</a:t>
                      </a:r>
                      <a:r>
                        <a:rPr lang="en-US" sz="900" b="0" baseline="0" noProof="0" dirty="0" smtClean="0">
                          <a:solidFill>
                            <a:schemeClr val="tx2">
                              <a:lumMod val="75000"/>
                            </a:schemeClr>
                          </a:solidFill>
                        </a:rPr>
                        <a:t> : average of Toul and Pont s/Sambre investment for a  400 MW CCGT (298 m€2010) , 25 years. Internal return tax of 9.5%</a:t>
                      </a:r>
                    </a:p>
                    <a:p>
                      <a:pPr algn="ctr"/>
                      <a:endParaRPr lang="en-US" sz="900" b="0" i="0" kern="1200" noProof="0" dirty="0">
                        <a:solidFill>
                          <a:schemeClr val="tx2">
                            <a:lumMod val="75000"/>
                          </a:schemeClr>
                        </a:solidFill>
                        <a:effectLst/>
                        <a:latin typeface="+mn-lt"/>
                        <a:ea typeface="+mn-ea"/>
                        <a:cs typeface="+mn-cs"/>
                      </a:endParaRPr>
                    </a:p>
                  </a:txBody>
                  <a:tcPr anchor="ctr"/>
                </a:tc>
                <a:tc>
                  <a:txBody>
                    <a:bodyPr/>
                    <a:lstStyle/>
                    <a:p>
                      <a:pPr algn="ctr"/>
                      <a:r>
                        <a:rPr lang="en-US" sz="900" b="0" noProof="0" dirty="0" smtClean="0">
                          <a:solidFill>
                            <a:schemeClr val="tx2">
                              <a:lumMod val="75000"/>
                            </a:schemeClr>
                          </a:solidFill>
                        </a:rPr>
                        <a:t>Investment</a:t>
                      </a:r>
                      <a:r>
                        <a:rPr lang="en-US" sz="900" b="0" baseline="0" noProof="0" dirty="0" smtClean="0">
                          <a:solidFill>
                            <a:schemeClr val="tx2">
                              <a:lumMod val="75000"/>
                            </a:schemeClr>
                          </a:solidFill>
                        </a:rPr>
                        <a:t> of 400 m€  (2013) for a  400 MW CCGT, 25 years (Ref. Toul). Internal return tax of 9.5%</a:t>
                      </a:r>
                    </a:p>
                    <a:p>
                      <a:pPr algn="ctr"/>
                      <a:endParaRPr lang="en-US" sz="900" b="0" noProof="0" dirty="0" smtClean="0">
                        <a:solidFill>
                          <a:schemeClr val="tx2">
                            <a:lumMod val="75000"/>
                          </a:schemeClr>
                        </a:solidFill>
                      </a:endParaRPr>
                    </a:p>
                  </a:txBody>
                  <a:tcPr anchor="ctr"/>
                </a:tc>
              </a:tr>
              <a:tr h="561745">
                <a:tc vMerge="1">
                  <a:txBody>
                    <a:bodyPr/>
                    <a:lstStyle/>
                    <a:p>
                      <a:endParaRPr lang="en-US" sz="1000" b="0" noProof="0" dirty="0">
                        <a:solidFill>
                          <a:schemeClr val="tx2">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baseline="0" noProof="0" dirty="0" smtClean="0">
                          <a:solidFill>
                            <a:schemeClr val="tx2">
                              <a:lumMod val="75000"/>
                            </a:schemeClr>
                          </a:solidFill>
                        </a:rPr>
                        <a:t>Unavailability  planed and unplanned of 5%</a:t>
                      </a:r>
                      <a:endParaRPr lang="en-US" sz="900" b="0" noProof="0" dirty="0" smtClean="0">
                        <a:solidFill>
                          <a:schemeClr val="tx2">
                            <a:lumMod val="75000"/>
                          </a:schemeClr>
                        </a:solidFill>
                      </a:endParaRPr>
                    </a:p>
                    <a:p>
                      <a:pPr algn="ctr"/>
                      <a:endParaRPr lang="en-US" sz="900" b="0" noProof="0" dirty="0">
                        <a:solidFill>
                          <a:schemeClr val="tx2">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baseline="0" noProof="0" dirty="0" smtClean="0">
                          <a:solidFill>
                            <a:schemeClr val="tx2">
                              <a:lumMod val="75000"/>
                            </a:schemeClr>
                          </a:solidFill>
                        </a:rPr>
                        <a:t>Unavailability  planed and unplanned of 5%</a:t>
                      </a:r>
                      <a:endParaRPr lang="en-US" sz="900" b="0" noProof="0" dirty="0" smtClean="0">
                        <a:solidFill>
                          <a:schemeClr val="tx2">
                            <a:lumMod val="75000"/>
                          </a:schemeClr>
                        </a:solidFill>
                      </a:endParaRPr>
                    </a:p>
                    <a:p>
                      <a:pPr algn="ctr"/>
                      <a:endParaRPr lang="en-US" sz="900" b="0" i="0" kern="1200" noProof="0" dirty="0">
                        <a:solidFill>
                          <a:schemeClr val="tx2">
                            <a:lumMod val="75000"/>
                          </a:schemeClr>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baseline="0" noProof="0" dirty="0" smtClean="0">
                          <a:solidFill>
                            <a:schemeClr val="tx2">
                              <a:lumMod val="75000"/>
                            </a:schemeClr>
                          </a:solidFill>
                        </a:rPr>
                        <a:t>Unavailability  planed and unplanned of 5%</a:t>
                      </a:r>
                      <a:endParaRPr lang="en-US" sz="900" b="0" noProof="0" dirty="0" smtClean="0">
                        <a:solidFill>
                          <a:schemeClr val="tx2">
                            <a:lumMod val="75000"/>
                          </a:schemeClr>
                        </a:solidFill>
                      </a:endParaRPr>
                    </a:p>
                    <a:p>
                      <a:pPr algn="ctr"/>
                      <a:endParaRPr lang="en-US" sz="900" b="0" noProof="0" dirty="0" smtClean="0">
                        <a:solidFill>
                          <a:schemeClr val="tx2">
                            <a:lumMod val="75000"/>
                          </a:schemeClr>
                        </a:solidFill>
                      </a:endParaRPr>
                    </a:p>
                  </a:txBody>
                  <a:tcPr anchor="ctr"/>
                </a:tc>
              </a:tr>
              <a:tr h="354792">
                <a:tc>
                  <a:txBody>
                    <a:bodyPr/>
                    <a:lstStyle/>
                    <a:p>
                      <a:r>
                        <a:rPr lang="en-US" sz="900" b="0" noProof="0" dirty="0" smtClean="0">
                          <a:solidFill>
                            <a:schemeClr val="tx2">
                              <a:lumMod val="75000"/>
                            </a:schemeClr>
                          </a:solidFill>
                        </a:rPr>
                        <a:t>Operation</a:t>
                      </a:r>
                      <a:r>
                        <a:rPr lang="en-US" sz="900" b="0" baseline="0" noProof="0" dirty="0" smtClean="0">
                          <a:solidFill>
                            <a:schemeClr val="tx2">
                              <a:lumMod val="75000"/>
                            </a:schemeClr>
                          </a:solidFill>
                        </a:rPr>
                        <a:t> &amp; Maintenance</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Reference</a:t>
                      </a:r>
                      <a:r>
                        <a:rPr lang="en-US" sz="900" b="0" baseline="0" noProof="0" dirty="0" smtClean="0">
                          <a:solidFill>
                            <a:schemeClr val="tx2">
                              <a:lumMod val="75000"/>
                            </a:schemeClr>
                          </a:solidFill>
                        </a:rPr>
                        <a:t> Benchmarking  16.1m€/y for a 400 MW CCGT</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Reference</a:t>
                      </a:r>
                      <a:r>
                        <a:rPr lang="en-US" sz="900" b="0" baseline="0" noProof="0" dirty="0" smtClean="0">
                          <a:solidFill>
                            <a:schemeClr val="tx2">
                              <a:lumMod val="75000"/>
                            </a:schemeClr>
                          </a:solidFill>
                        </a:rPr>
                        <a:t> Benchmarking  16.1m€/y for a 400 MW CCGT</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Promethée Value</a:t>
                      </a:r>
                      <a:endParaRPr lang="en-US" sz="900" b="0" noProof="0" dirty="0" smtClean="0">
                        <a:solidFill>
                          <a:schemeClr val="tx2">
                            <a:lumMod val="75000"/>
                          </a:schemeClr>
                        </a:solidFill>
                      </a:endParaRPr>
                    </a:p>
                  </a:txBody>
                  <a:tcPr anchor="ctr"/>
                </a:tc>
              </a:tr>
              <a:tr h="280983">
                <a:tc>
                  <a:txBody>
                    <a:bodyPr/>
                    <a:lstStyle/>
                    <a:p>
                      <a:r>
                        <a:rPr lang="en-US" sz="900" b="0" noProof="0" dirty="0" smtClean="0">
                          <a:solidFill>
                            <a:schemeClr val="tx2">
                              <a:lumMod val="75000"/>
                            </a:schemeClr>
                          </a:solidFill>
                        </a:rPr>
                        <a:t>Variable</a:t>
                      </a:r>
                      <a:r>
                        <a:rPr lang="en-US" sz="900" b="0" baseline="0" noProof="0" dirty="0" smtClean="0">
                          <a:solidFill>
                            <a:schemeClr val="tx2">
                              <a:lumMod val="75000"/>
                            </a:schemeClr>
                          </a:solidFill>
                        </a:rPr>
                        <a:t> Costs</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Promethée</a:t>
                      </a:r>
                      <a:r>
                        <a:rPr lang="en-US" sz="900" b="0" baseline="0" noProof="0" dirty="0" smtClean="0">
                          <a:solidFill>
                            <a:schemeClr val="tx2">
                              <a:lumMod val="75000"/>
                            </a:schemeClr>
                          </a:solidFill>
                        </a:rPr>
                        <a:t> Value</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Promethée</a:t>
                      </a:r>
                      <a:r>
                        <a:rPr lang="en-US" sz="900" b="0" baseline="0" noProof="0" dirty="0" smtClean="0">
                          <a:solidFill>
                            <a:schemeClr val="tx2">
                              <a:lumMod val="75000"/>
                            </a:schemeClr>
                          </a:solidFill>
                        </a:rPr>
                        <a:t> Value</a:t>
                      </a:r>
                      <a:endParaRPr lang="en-US" sz="900" b="0" noProof="0" dirty="0">
                        <a:solidFill>
                          <a:schemeClr val="tx2">
                            <a:lumMod val="75000"/>
                          </a:schemeClr>
                        </a:solidFill>
                      </a:endParaRPr>
                    </a:p>
                  </a:txBody>
                  <a:tcPr anchor="ctr"/>
                </a:tc>
                <a:tc>
                  <a:txBody>
                    <a:bodyPr/>
                    <a:lstStyle/>
                    <a:p>
                      <a:pPr algn="ctr"/>
                      <a:r>
                        <a:rPr lang="en-US" sz="900" b="0" noProof="0" dirty="0" smtClean="0">
                          <a:solidFill>
                            <a:schemeClr val="tx2">
                              <a:lumMod val="75000"/>
                            </a:schemeClr>
                          </a:solidFill>
                        </a:rPr>
                        <a:t>Promethée</a:t>
                      </a:r>
                      <a:r>
                        <a:rPr lang="en-US" sz="900" b="0" baseline="0" noProof="0" dirty="0" smtClean="0">
                          <a:solidFill>
                            <a:schemeClr val="tx2">
                              <a:lumMod val="75000"/>
                            </a:schemeClr>
                          </a:solidFill>
                        </a:rPr>
                        <a:t> Value</a:t>
                      </a:r>
                      <a:endParaRPr lang="en-US" sz="900" b="0" noProof="0" dirty="0">
                        <a:solidFill>
                          <a:schemeClr val="tx2">
                            <a:lumMod val="75000"/>
                          </a:schemeClr>
                        </a:solidFill>
                      </a:endParaRPr>
                    </a:p>
                  </a:txBody>
                  <a:tcPr anchor="ctr"/>
                </a:tc>
              </a:tr>
            </a:tbl>
          </a:graphicData>
        </a:graphic>
      </p:graphicFrame>
      <p:cxnSp>
        <p:nvCxnSpPr>
          <p:cNvPr id="14" name="Forme 13"/>
          <p:cNvCxnSpPr>
            <a:stCxn id="60" idx="2"/>
            <a:endCxn id="16" idx="0"/>
          </p:cNvCxnSpPr>
          <p:nvPr/>
        </p:nvCxnSpPr>
        <p:spPr>
          <a:xfrm rot="16200000" flipH="1">
            <a:off x="2449824" y="3200454"/>
            <a:ext cx="402698" cy="866434"/>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Forme 20"/>
          <p:cNvCxnSpPr>
            <a:stCxn id="19" idx="0"/>
            <a:endCxn id="4098" idx="1"/>
          </p:cNvCxnSpPr>
          <p:nvPr/>
        </p:nvCxnSpPr>
        <p:spPr>
          <a:xfrm rot="5400000" flipH="1" flipV="1">
            <a:off x="3784448" y="3047906"/>
            <a:ext cx="1410897" cy="163332"/>
          </a:xfrm>
          <a:prstGeom prst="bentConnector2">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4098" idx="2"/>
            <a:endCxn id="67" idx="0"/>
          </p:cNvCxnSpPr>
          <p:nvPr/>
        </p:nvCxnSpPr>
        <p:spPr>
          <a:xfrm rot="16200000" flipH="1">
            <a:off x="6887423" y="3752340"/>
            <a:ext cx="809169" cy="910977"/>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3" cstate="print"/>
          <a:srcRect/>
          <a:stretch>
            <a:fillRect/>
          </a:stretch>
        </p:blipFill>
        <p:spPr bwMode="auto">
          <a:xfrm>
            <a:off x="4571562" y="1045000"/>
            <a:ext cx="4529913" cy="2758245"/>
          </a:xfrm>
          <a:prstGeom prst="rect">
            <a:avLst/>
          </a:prstGeom>
          <a:noFill/>
          <a:ln w="9525">
            <a:noFill/>
            <a:miter lim="800000"/>
            <a:headEnd/>
            <a:tailEnd/>
          </a:ln>
          <a:effectLst/>
        </p:spPr>
      </p:pic>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3" cstate="print"/>
          <a:srcRect/>
          <a:stretch>
            <a:fillRect/>
          </a:stretch>
        </p:blipFill>
        <p:spPr bwMode="auto">
          <a:xfrm>
            <a:off x="1445584" y="1091921"/>
            <a:ext cx="6210300" cy="3781425"/>
          </a:xfrm>
          <a:prstGeom prst="rect">
            <a:avLst/>
          </a:prstGeom>
          <a:noFill/>
          <a:ln w="9525">
            <a:noFill/>
            <a:miter lim="800000"/>
            <a:headEnd/>
            <a:tailEnd/>
          </a:ln>
          <a:effectLst/>
        </p:spPr>
      </p:pic>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en-US" sz="2800" dirty="0" smtClean="0">
                <a:solidFill>
                  <a:schemeClr val="tx2">
                    <a:lumMod val="75000"/>
                  </a:schemeClr>
                </a:solidFill>
              </a:rPr>
              <a:t>3.- Margin for MS (2014)</a:t>
            </a:r>
            <a:endParaRPr lang="en-US" sz="2800" dirty="0" smtClean="0">
              <a:solidFill>
                <a:schemeClr val="tx2">
                  <a:lumMod val="75000"/>
                </a:schemeClr>
              </a:solidFill>
            </a:endParaRPr>
          </a:p>
        </p:txBody>
      </p:sp>
      <p:sp>
        <p:nvSpPr>
          <p:cNvPr id="5" name="ZoneTexte 4"/>
          <p:cNvSpPr txBox="1"/>
          <p:nvPr/>
        </p:nvSpPr>
        <p:spPr>
          <a:xfrm>
            <a:off x="3263981" y="6196551"/>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35084"/>
            <a:ext cx="2133600" cy="365125"/>
          </a:xfrm>
        </p:spPr>
        <p:txBody>
          <a:bodyPr/>
          <a:lstStyle/>
          <a:p>
            <a:fld id="{1930458D-18FB-45E9-A7C2-B19FB86FD781}" type="slidenum">
              <a:rPr lang="en-US" smtClean="0"/>
              <a:pPr/>
              <a:t>4</a:t>
            </a:fld>
            <a:endParaRPr lang="en-US" dirty="0"/>
          </a:p>
        </p:txBody>
      </p:sp>
      <p:sp>
        <p:nvSpPr>
          <p:cNvPr id="67" name="ZoneTexte 66"/>
          <p:cNvSpPr txBox="1"/>
          <p:nvPr/>
        </p:nvSpPr>
        <p:spPr>
          <a:xfrm>
            <a:off x="139345" y="1233260"/>
            <a:ext cx="1391742" cy="765661"/>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0" lvl="1" indent="-177800" algn="ctr">
              <a:buClr>
                <a:srgbClr val="00B050"/>
              </a:buClr>
              <a:buSzPct val="120000"/>
            </a:pPr>
            <a:r>
              <a:rPr lang="en-US" sz="1300" dirty="0" smtClean="0">
                <a:solidFill>
                  <a:schemeClr val="tx2">
                    <a:lumMod val="75000"/>
                  </a:schemeClr>
                </a:solidFill>
              </a:rPr>
              <a:t>Maximum </a:t>
            </a:r>
            <a:r>
              <a:rPr lang="en-US" sz="1300" dirty="0" smtClean="0">
                <a:solidFill>
                  <a:schemeClr val="tx2">
                    <a:lumMod val="75000"/>
                  </a:schemeClr>
                </a:solidFill>
              </a:rPr>
              <a:t>value To be claimed by Poweo</a:t>
            </a:r>
          </a:p>
        </p:txBody>
      </p:sp>
      <p:cxnSp>
        <p:nvCxnSpPr>
          <p:cNvPr id="22" name="Connecteur droit 21"/>
          <p:cNvCxnSpPr/>
          <p:nvPr/>
        </p:nvCxnSpPr>
        <p:spPr>
          <a:xfrm>
            <a:off x="2935408" y="2327940"/>
            <a:ext cx="421501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V="1">
            <a:off x="3621933" y="2448874"/>
            <a:ext cx="1961555" cy="1600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5326905" y="2618647"/>
            <a:ext cx="181822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rot="5400000" flipH="1" flipV="1">
            <a:off x="6955413" y="2477793"/>
            <a:ext cx="275384" cy="976"/>
          </a:xfrm>
          <a:prstGeom prst="straightConnector1">
            <a:avLst/>
          </a:prstGeom>
          <a:ln>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6" name="Connecteur droit avec flèche 9"/>
          <p:cNvCxnSpPr/>
          <p:nvPr/>
        </p:nvCxnSpPr>
        <p:spPr>
          <a:xfrm rot="16200000" flipH="1">
            <a:off x="5396294" y="2378086"/>
            <a:ext cx="96411" cy="1706"/>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rot="16200000" flipV="1">
            <a:off x="5404437" y="2686849"/>
            <a:ext cx="80128" cy="44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16200000" flipH="1">
            <a:off x="5377659" y="2533732"/>
            <a:ext cx="133681" cy="54"/>
          </a:xfrm>
          <a:prstGeom prst="line">
            <a:avLst/>
          </a:prstGeom>
        </p:spPr>
        <p:style>
          <a:lnRef idx="1">
            <a:schemeClr val="accent1"/>
          </a:lnRef>
          <a:fillRef idx="0">
            <a:schemeClr val="accent1"/>
          </a:fillRef>
          <a:effectRef idx="0">
            <a:schemeClr val="accent1"/>
          </a:effectRef>
          <a:fontRef idx="minor">
            <a:schemeClr val="tx1"/>
          </a:fontRef>
        </p:style>
      </p:cxnSp>
      <p:sp>
        <p:nvSpPr>
          <p:cNvPr id="39" name="Ellipse 38"/>
          <p:cNvSpPr/>
          <p:nvPr/>
        </p:nvSpPr>
        <p:spPr>
          <a:xfrm>
            <a:off x="5430459" y="2610125"/>
            <a:ext cx="28082"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Ellipse 39"/>
          <p:cNvSpPr/>
          <p:nvPr/>
        </p:nvSpPr>
        <p:spPr>
          <a:xfrm>
            <a:off x="5430459" y="2416726"/>
            <a:ext cx="28082"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1" name="Connecteur droit avec flèche 30"/>
          <p:cNvCxnSpPr/>
          <p:nvPr/>
        </p:nvCxnSpPr>
        <p:spPr>
          <a:xfrm rot="16200000" flipH="1">
            <a:off x="3605230" y="2259163"/>
            <a:ext cx="124819" cy="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5400000" flipH="1" flipV="1">
            <a:off x="3613487" y="2524605"/>
            <a:ext cx="108307" cy="764"/>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rot="5400000">
            <a:off x="3616262" y="2372665"/>
            <a:ext cx="102759"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Ellipse 33"/>
          <p:cNvSpPr/>
          <p:nvPr/>
        </p:nvSpPr>
        <p:spPr>
          <a:xfrm>
            <a:off x="3645691" y="2434941"/>
            <a:ext cx="43901"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Ellipse 34"/>
          <p:cNvSpPr/>
          <p:nvPr/>
        </p:nvSpPr>
        <p:spPr>
          <a:xfrm>
            <a:off x="3645691" y="2309652"/>
            <a:ext cx="43901"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Ellipse 28"/>
          <p:cNvSpPr/>
          <p:nvPr/>
        </p:nvSpPr>
        <p:spPr>
          <a:xfrm>
            <a:off x="7079088" y="2307220"/>
            <a:ext cx="28086"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Ellipse 29"/>
          <p:cNvSpPr/>
          <p:nvPr/>
        </p:nvSpPr>
        <p:spPr>
          <a:xfrm>
            <a:off x="7079088" y="2604741"/>
            <a:ext cx="28086" cy="379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ZoneTexte 44"/>
          <p:cNvSpPr txBox="1"/>
          <p:nvPr/>
        </p:nvSpPr>
        <p:spPr>
          <a:xfrm>
            <a:off x="7676703" y="2041319"/>
            <a:ext cx="1392865" cy="1052742"/>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0" lvl="1" algn="ctr">
              <a:buClr>
                <a:srgbClr val="00B050"/>
              </a:buClr>
              <a:buSzPct val="120000"/>
            </a:pPr>
            <a:r>
              <a:rPr lang="en-US" sz="1300" dirty="0" smtClean="0">
                <a:solidFill>
                  <a:schemeClr val="tx2">
                    <a:lumMod val="75000"/>
                  </a:schemeClr>
                </a:solidFill>
              </a:rPr>
              <a:t>Margin of Promethée hedged </a:t>
            </a:r>
            <a:r>
              <a:rPr lang="en-US" sz="1300" dirty="0" smtClean="0">
                <a:solidFill>
                  <a:schemeClr val="tx2">
                    <a:lumMod val="75000"/>
                  </a:schemeClr>
                </a:solidFill>
              </a:rPr>
              <a:t>with </a:t>
            </a:r>
            <a:r>
              <a:rPr lang="en-US" sz="1300" dirty="0" smtClean="0">
                <a:solidFill>
                  <a:schemeClr val="tx2">
                    <a:lumMod val="75000"/>
                  </a:schemeClr>
                </a:solidFill>
              </a:rPr>
              <a:t>Sorégies </a:t>
            </a:r>
            <a:r>
              <a:rPr lang="en-US" sz="1300" dirty="0" smtClean="0">
                <a:solidFill>
                  <a:schemeClr val="tx2">
                    <a:lumMod val="75000"/>
                  </a:schemeClr>
                </a:solidFill>
              </a:rPr>
              <a:t>contract provides aprox. </a:t>
            </a:r>
            <a:r>
              <a:rPr lang="en-US" sz="1300" dirty="0" smtClean="0">
                <a:solidFill>
                  <a:schemeClr val="tx2">
                    <a:lumMod val="75000"/>
                  </a:schemeClr>
                </a:solidFill>
              </a:rPr>
              <a:t>3.7 m€/y</a:t>
            </a:r>
          </a:p>
        </p:txBody>
      </p:sp>
      <p:sp>
        <p:nvSpPr>
          <p:cNvPr id="53" name="Ellipse 52"/>
          <p:cNvSpPr/>
          <p:nvPr/>
        </p:nvSpPr>
        <p:spPr>
          <a:xfrm>
            <a:off x="7651677" y="1313965"/>
            <a:ext cx="1247775" cy="400050"/>
          </a:xfrm>
          <a:prstGeom prst="ellipse">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fr-FR" sz="1300" dirty="0" smtClean="0">
                <a:solidFill>
                  <a:schemeClr val="tx2">
                    <a:lumMod val="75000"/>
                  </a:schemeClr>
                </a:solidFill>
              </a:rPr>
              <a:t>3.7 m€/y</a:t>
            </a:r>
            <a:endParaRPr lang="fr-FR" sz="1300" dirty="0" smtClean="0">
              <a:solidFill>
                <a:schemeClr val="tx2">
                  <a:lumMod val="75000"/>
                </a:schemeClr>
              </a:solidFill>
            </a:endParaRPr>
          </a:p>
        </p:txBody>
      </p:sp>
      <p:cxnSp>
        <p:nvCxnSpPr>
          <p:cNvPr id="55" name="Connecteur en angle 54"/>
          <p:cNvCxnSpPr>
            <a:stCxn id="53" idx="4"/>
            <a:endCxn id="45" idx="0"/>
          </p:cNvCxnSpPr>
          <p:nvPr/>
        </p:nvCxnSpPr>
        <p:spPr>
          <a:xfrm rot="16200000" flipH="1">
            <a:off x="8160698" y="1828881"/>
            <a:ext cx="327304" cy="97571"/>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Ellipse 58"/>
          <p:cNvSpPr/>
          <p:nvPr/>
        </p:nvSpPr>
        <p:spPr>
          <a:xfrm>
            <a:off x="1849834" y="1709010"/>
            <a:ext cx="1247775" cy="400050"/>
          </a:xfrm>
          <a:prstGeom prst="ellipse">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fr-FR" sz="1300" dirty="0" smtClean="0">
                <a:solidFill>
                  <a:schemeClr val="tx2">
                    <a:lumMod val="75000"/>
                  </a:schemeClr>
                </a:solidFill>
              </a:rPr>
              <a:t>1.6 m€/y</a:t>
            </a:r>
            <a:endParaRPr lang="fr-FR" sz="1300" dirty="0" smtClean="0">
              <a:solidFill>
                <a:schemeClr val="tx2">
                  <a:lumMod val="75000"/>
                </a:schemeClr>
              </a:solidFill>
            </a:endParaRPr>
          </a:p>
        </p:txBody>
      </p:sp>
      <p:cxnSp>
        <p:nvCxnSpPr>
          <p:cNvPr id="62" name="Connecteur en angle 61"/>
          <p:cNvCxnSpPr>
            <a:stCxn id="59" idx="2"/>
            <a:endCxn id="67" idx="3"/>
          </p:cNvCxnSpPr>
          <p:nvPr/>
        </p:nvCxnSpPr>
        <p:spPr>
          <a:xfrm rot="10800000">
            <a:off x="1531088" y="1616091"/>
            <a:ext cx="318747" cy="292944"/>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3488579" y="2332961"/>
            <a:ext cx="148856" cy="10632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1" name="Rectangle 80"/>
          <p:cNvSpPr/>
          <p:nvPr/>
        </p:nvSpPr>
        <p:spPr>
          <a:xfrm>
            <a:off x="7145072" y="2434860"/>
            <a:ext cx="148856" cy="10632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5" name="Connecteur en angle 84"/>
          <p:cNvCxnSpPr>
            <a:stCxn id="81" idx="3"/>
            <a:endCxn id="53" idx="2"/>
          </p:cNvCxnSpPr>
          <p:nvPr/>
        </p:nvCxnSpPr>
        <p:spPr>
          <a:xfrm flipV="1">
            <a:off x="7293928" y="1513990"/>
            <a:ext cx="357749" cy="974033"/>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Connecteur en angle 91"/>
          <p:cNvCxnSpPr>
            <a:stCxn id="80" idx="1"/>
            <a:endCxn id="59" idx="6"/>
          </p:cNvCxnSpPr>
          <p:nvPr/>
        </p:nvCxnSpPr>
        <p:spPr>
          <a:xfrm rot="10800000">
            <a:off x="3097609" y="1909036"/>
            <a:ext cx="390970" cy="477089"/>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5497022" y="2475947"/>
            <a:ext cx="148856" cy="10632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1" name="Ellipse 100"/>
          <p:cNvSpPr/>
          <p:nvPr/>
        </p:nvSpPr>
        <p:spPr>
          <a:xfrm>
            <a:off x="4876572" y="3748853"/>
            <a:ext cx="1247775" cy="400050"/>
          </a:xfrm>
          <a:prstGeom prst="ellipse">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fr-FR" sz="1300" dirty="0" smtClean="0">
                <a:solidFill>
                  <a:schemeClr val="tx2">
                    <a:lumMod val="75000"/>
                  </a:schemeClr>
                </a:solidFill>
              </a:rPr>
              <a:t>2.1 m€/y</a:t>
            </a:r>
            <a:endParaRPr lang="fr-FR" sz="1300" dirty="0" smtClean="0">
              <a:solidFill>
                <a:schemeClr val="tx2">
                  <a:lumMod val="75000"/>
                </a:schemeClr>
              </a:solidFill>
            </a:endParaRPr>
          </a:p>
        </p:txBody>
      </p:sp>
      <p:cxnSp>
        <p:nvCxnSpPr>
          <p:cNvPr id="102" name="Connecteur en angle 101"/>
          <p:cNvCxnSpPr>
            <a:stCxn id="98" idx="2"/>
            <a:endCxn id="101" idx="0"/>
          </p:cNvCxnSpPr>
          <p:nvPr/>
        </p:nvCxnSpPr>
        <p:spPr>
          <a:xfrm rot="5400000">
            <a:off x="4952665" y="3130068"/>
            <a:ext cx="1166580" cy="70990"/>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3606613" y="5282265"/>
            <a:ext cx="2327563"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dirty="0" smtClean="0"/>
              <a:t>Margin for MS</a:t>
            </a:r>
            <a:endParaRPr lang="en-US" dirty="0"/>
          </a:p>
        </p:txBody>
      </p:sp>
      <p:cxnSp>
        <p:nvCxnSpPr>
          <p:cNvPr id="106" name="Connecteur en angle 105"/>
          <p:cNvCxnSpPr>
            <a:stCxn id="101" idx="4"/>
            <a:endCxn id="105" idx="0"/>
          </p:cNvCxnSpPr>
          <p:nvPr/>
        </p:nvCxnSpPr>
        <p:spPr>
          <a:xfrm rot="5400000">
            <a:off x="4568747" y="4350552"/>
            <a:ext cx="1133362" cy="730065"/>
          </a:xfrm>
          <a:prstGeom prst="bentConnector3">
            <a:avLst>
              <a:gd name="adj1" fmla="val 5000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5" name="ZoneTexte 114"/>
          <p:cNvSpPr txBox="1"/>
          <p:nvPr/>
        </p:nvSpPr>
        <p:spPr>
          <a:xfrm>
            <a:off x="1765004" y="5645888"/>
            <a:ext cx="6602819" cy="659219"/>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en-US" sz="1300" dirty="0" smtClean="0">
                <a:solidFill>
                  <a:schemeClr val="tx2">
                    <a:lumMod val="75000"/>
                  </a:schemeClr>
                </a:solidFill>
              </a:rPr>
              <a:t>There is room for a discussion with Sorégies in order to put in place a hedge for Promethée thermal leg. This hedge could provide to MS an additional P&amp;L at time that could increase the offer to  Poweo. </a:t>
            </a:r>
            <a:endParaRPr lang="en-US" sz="1300" dirty="0" smtClean="0">
              <a:solidFill>
                <a:schemeClr val="tx2">
                  <a:lumMod val="75000"/>
                </a:schemeClr>
              </a:solidFill>
            </a:endParaRPr>
          </a:p>
        </p:txBody>
      </p:sp>
      <p:sp>
        <p:nvSpPr>
          <p:cNvPr id="117" name="ZoneTexte 116"/>
          <p:cNvSpPr txBox="1"/>
          <p:nvPr/>
        </p:nvSpPr>
        <p:spPr>
          <a:xfrm>
            <a:off x="139344" y="2020069"/>
            <a:ext cx="1391743" cy="2094731"/>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en-US" sz="1100" b="1" dirty="0" smtClean="0">
                <a:solidFill>
                  <a:schemeClr val="tx2">
                    <a:lumMod val="75000"/>
                  </a:schemeClr>
                </a:solidFill>
              </a:rPr>
              <a:t>Downsides:</a:t>
            </a:r>
          </a:p>
          <a:p>
            <a:pPr marL="0" lvl="1">
              <a:buClr>
                <a:srgbClr val="00B050"/>
              </a:buClr>
              <a:buSzPct val="120000"/>
            </a:pPr>
            <a:r>
              <a:rPr lang="en-US" sz="1100" dirty="0" smtClean="0">
                <a:solidFill>
                  <a:schemeClr val="tx2">
                    <a:lumMod val="75000"/>
                  </a:schemeClr>
                </a:solidFill>
              </a:rPr>
              <a:t>The payment to Poweo has </a:t>
            </a:r>
            <a:r>
              <a:rPr lang="en-US" sz="1100" dirty="0" smtClean="0">
                <a:solidFill>
                  <a:schemeClr val="tx2">
                    <a:lumMod val="75000"/>
                  </a:schemeClr>
                </a:solidFill>
              </a:rPr>
              <a:t>necessarily </a:t>
            </a:r>
            <a:r>
              <a:rPr lang="en-US" sz="1100" dirty="0" smtClean="0">
                <a:solidFill>
                  <a:schemeClr val="tx2">
                    <a:lumMod val="75000"/>
                  </a:schemeClr>
                </a:solidFill>
              </a:rPr>
              <a:t> to cover the amount claimed by EdF + the costs for Poweo for the period 2011-2012. Probably the Mid Reference doesn’t cover the need of Poweo.</a:t>
            </a:r>
            <a:endParaRPr lang="en-US" sz="1100" dirty="0" smtClean="0">
              <a:solidFill>
                <a:schemeClr val="tx2">
                  <a:lumMod val="75000"/>
                </a:schemeClr>
              </a:solidFill>
            </a:endParaRPr>
          </a:p>
        </p:txBody>
      </p:sp>
      <p:sp>
        <p:nvSpPr>
          <p:cNvPr id="125" name="ZoneTexte 124"/>
          <p:cNvSpPr txBox="1"/>
          <p:nvPr/>
        </p:nvSpPr>
        <p:spPr>
          <a:xfrm>
            <a:off x="7677826" y="3115203"/>
            <a:ext cx="1391743" cy="1924630"/>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pPr>
            <a:r>
              <a:rPr lang="en-US" sz="1100" b="1" dirty="0" smtClean="0">
                <a:solidFill>
                  <a:schemeClr val="tx2">
                    <a:lumMod val="75000"/>
                  </a:schemeClr>
                </a:solidFill>
              </a:rPr>
              <a:t>Upsides:</a:t>
            </a:r>
          </a:p>
          <a:p>
            <a:pPr marL="0" lvl="1">
              <a:buClr>
                <a:srgbClr val="00B050"/>
              </a:buClr>
              <a:buSzPct val="120000"/>
            </a:pPr>
            <a:r>
              <a:rPr lang="en-US" sz="1100" dirty="0" smtClean="0">
                <a:solidFill>
                  <a:schemeClr val="tx2">
                    <a:lumMod val="75000"/>
                  </a:schemeClr>
                </a:solidFill>
              </a:rPr>
              <a:t>Sorégies could be  looking for a risk hedge and probably  is ready to accept  a reduction on profitability. A yearly payment on the 12 m€ could be sufficient to convince Sorégies</a:t>
            </a:r>
            <a:endParaRPr lang="en-US" sz="1100" dirty="0" smtClean="0">
              <a:solidFill>
                <a:schemeClr val="tx2">
                  <a:lumMod val="75000"/>
                </a:schemeClr>
              </a:solidFill>
            </a:endParaRP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en-US" sz="2800" dirty="0" smtClean="0">
                <a:solidFill>
                  <a:schemeClr val="tx2">
                    <a:lumMod val="75000"/>
                  </a:schemeClr>
                </a:solidFill>
              </a:rPr>
              <a:t>4.- Contracts Differences 2013-2024</a:t>
            </a:r>
            <a:endParaRPr lang="en-US" sz="2800" dirty="0" smtClean="0">
              <a:solidFill>
                <a:schemeClr val="tx2">
                  <a:lumMod val="75000"/>
                </a:schemeClr>
              </a:solidFill>
            </a:endParaRPr>
          </a:p>
        </p:txBody>
      </p:sp>
      <p:sp>
        <p:nvSpPr>
          <p:cNvPr id="24" name="ZoneTexte 23"/>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25"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pic>
        <p:nvPicPr>
          <p:cNvPr id="3075" name="Picture 3"/>
          <p:cNvPicPr>
            <a:picLocks noChangeAspect="1" noChangeArrowheads="1"/>
          </p:cNvPicPr>
          <p:nvPr/>
        </p:nvPicPr>
        <p:blipFill>
          <a:blip r:embed="rId2" cstate="print"/>
          <a:srcRect/>
          <a:stretch>
            <a:fillRect/>
          </a:stretch>
        </p:blipFill>
        <p:spPr bwMode="auto">
          <a:xfrm>
            <a:off x="3593804" y="1543949"/>
            <a:ext cx="5528936" cy="2762250"/>
          </a:xfrm>
          <a:prstGeom prst="rect">
            <a:avLst/>
          </a:prstGeom>
          <a:noFill/>
          <a:ln w="9525">
            <a:noFill/>
            <a:miter lim="800000"/>
            <a:headEnd/>
            <a:tailEnd/>
          </a:ln>
          <a:effectLst/>
        </p:spPr>
      </p:pic>
      <p:sp>
        <p:nvSpPr>
          <p:cNvPr id="26" name="ZoneTexte 25"/>
          <p:cNvSpPr txBox="1"/>
          <p:nvPr/>
        </p:nvSpPr>
        <p:spPr>
          <a:xfrm>
            <a:off x="27715" y="1031358"/>
            <a:ext cx="3512923" cy="54226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en-US" sz="1200" dirty="0" smtClean="0">
                <a:solidFill>
                  <a:schemeClr val="tx2">
                    <a:lumMod val="75000"/>
                  </a:schemeClr>
                </a:solidFill>
              </a:rPr>
              <a:t>Diferences between Promethée and Sorégies Contracts on the time</a:t>
            </a:r>
            <a:endParaRPr lang="en-US" sz="1200" dirty="0">
              <a:solidFill>
                <a:schemeClr val="tx2">
                  <a:lumMod val="75000"/>
                </a:schemeClr>
              </a:solidFill>
            </a:endParaRPr>
          </a:p>
        </p:txBody>
      </p:sp>
      <p:sp>
        <p:nvSpPr>
          <p:cNvPr id="27" name="Sous-titre 2"/>
          <p:cNvSpPr txBox="1">
            <a:spLocks/>
          </p:cNvSpPr>
          <p:nvPr/>
        </p:nvSpPr>
        <p:spPr>
          <a:xfrm>
            <a:off x="74483" y="1519913"/>
            <a:ext cx="3434259" cy="4136608"/>
          </a:xfrm>
          <a:prstGeom prst="rect">
            <a:avLst/>
          </a:prstGeom>
          <a:solidFill>
            <a:schemeClr val="bg1"/>
          </a:solidFill>
          <a:ln>
            <a:solidFill>
              <a:schemeClr val="tx2">
                <a:lumMod val="75000"/>
              </a:schemeClr>
            </a:solidFill>
          </a:ln>
        </p:spPr>
        <p:txBody>
          <a:bodyPr vert="horz" lIns="144000" tIns="45720" rIns="91440" bIns="45720" rtlCol="0">
            <a:noAutofit/>
          </a:bodyPr>
          <a:lstStyle/>
          <a:p>
            <a:pPr marL="177800" lvl="1" indent="-177800">
              <a:buClr>
                <a:srgbClr val="00B050"/>
              </a:buClr>
              <a:buSzPct val="120000"/>
              <a:buFont typeface="Calibri" pitchFamily="34" charset="0"/>
              <a:buChar char="+"/>
            </a:pPr>
            <a:r>
              <a:rPr lang="en-US" sz="1300" dirty="0" smtClean="0">
                <a:solidFill>
                  <a:schemeClr val="tx2">
                    <a:lumMod val="75000"/>
                  </a:schemeClr>
                </a:solidFill>
              </a:rPr>
              <a:t>Capacity payment  (investment):</a:t>
            </a:r>
          </a:p>
          <a:p>
            <a:pPr marL="635000" lvl="2" indent="-177800">
              <a:buClr>
                <a:srgbClr val="00B050"/>
              </a:buClr>
              <a:buSzPct val="120000"/>
              <a:buFont typeface="Calibri" pitchFamily="34" charset="0"/>
              <a:buChar char="+"/>
            </a:pPr>
            <a:r>
              <a:rPr lang="en-US" sz="1300" dirty="0" smtClean="0">
                <a:solidFill>
                  <a:schemeClr val="tx2">
                    <a:lumMod val="75000"/>
                  </a:schemeClr>
                </a:solidFill>
              </a:rPr>
              <a:t>Prometheo Investment Costs are indexed by 2% per year </a:t>
            </a:r>
          </a:p>
          <a:p>
            <a:pPr marL="635000" lvl="2" indent="-177800">
              <a:buClr>
                <a:srgbClr val="00B050"/>
              </a:buClr>
              <a:buSzPct val="120000"/>
              <a:buFont typeface="Calibri" pitchFamily="34" charset="0"/>
              <a:buChar char="+"/>
            </a:pPr>
            <a:r>
              <a:rPr kumimoji="0" lang="en-US" sz="1300" i="0" u="none" strike="noStrike" kern="1200" cap="none" spc="0" normalizeH="0" dirty="0" smtClean="0">
                <a:ln>
                  <a:noFill/>
                </a:ln>
                <a:solidFill>
                  <a:schemeClr val="tx2">
                    <a:lumMod val="75000"/>
                  </a:schemeClr>
                </a:solidFill>
                <a:effectLst/>
                <a:uLnTx/>
                <a:uFillTx/>
                <a:latin typeface="+mn-lt"/>
                <a:ea typeface="+mn-ea"/>
                <a:cs typeface="+mn-cs"/>
              </a:rPr>
              <a:t>Sorégies invest. Costs have been calculated as a flat yearly payment of 13.1 m€ (to obtain 9.5% of return rate for an initial investment of 155 m€) </a:t>
            </a:r>
          </a:p>
          <a:p>
            <a:pPr marL="177800" lvl="1" indent="-177800">
              <a:buClr>
                <a:srgbClr val="00B050"/>
              </a:buClr>
              <a:buSzPct val="120000"/>
              <a:buFont typeface="Calibri" pitchFamily="34" charset="0"/>
              <a:buChar char="+"/>
            </a:pPr>
            <a:r>
              <a:rPr lang="en-US" sz="1300" dirty="0" smtClean="0">
                <a:solidFill>
                  <a:schemeClr val="tx2">
                    <a:lumMod val="75000"/>
                  </a:schemeClr>
                </a:solidFill>
              </a:rPr>
              <a:t>Operation </a:t>
            </a:r>
            <a:r>
              <a:rPr lang="en-US" sz="1300" dirty="0" smtClean="0">
                <a:solidFill>
                  <a:schemeClr val="tx2">
                    <a:lumMod val="75000"/>
                  </a:schemeClr>
                </a:solidFill>
              </a:rPr>
              <a:t>and Maintenance Costs </a:t>
            </a:r>
            <a:r>
              <a:rPr lang="en-US" sz="1300" dirty="0" smtClean="0">
                <a:solidFill>
                  <a:schemeClr val="tx2">
                    <a:lumMod val="75000"/>
                  </a:schemeClr>
                </a:solidFill>
              </a:rPr>
              <a:t>(</a:t>
            </a:r>
            <a:r>
              <a:rPr lang="en-US" sz="1300" dirty="0" smtClean="0">
                <a:solidFill>
                  <a:schemeClr val="tx2">
                    <a:lumMod val="75000"/>
                  </a:schemeClr>
                </a:solidFill>
              </a:rPr>
              <a:t>O&amp;M </a:t>
            </a:r>
            <a:r>
              <a:rPr lang="en-US" sz="1300" dirty="0" smtClean="0">
                <a:solidFill>
                  <a:schemeClr val="tx2">
                    <a:lumMod val="75000"/>
                  </a:schemeClr>
                </a:solidFill>
              </a:rPr>
              <a:t>) are indexed in both contracts based </a:t>
            </a:r>
            <a:r>
              <a:rPr lang="en-US" sz="1300" dirty="0" smtClean="0">
                <a:solidFill>
                  <a:schemeClr val="tx2">
                    <a:lumMod val="75000"/>
                  </a:schemeClr>
                </a:solidFill>
              </a:rPr>
              <a:t>on W (handwork) and I (Industrial) </a:t>
            </a:r>
            <a:r>
              <a:rPr lang="en-US" sz="1300" dirty="0" smtClean="0">
                <a:solidFill>
                  <a:schemeClr val="tx2">
                    <a:lumMod val="75000"/>
                  </a:schemeClr>
                </a:solidFill>
              </a:rPr>
              <a:t>indexes:</a:t>
            </a:r>
          </a:p>
          <a:p>
            <a:pPr marL="635000" lvl="2" indent="-177800">
              <a:buClr>
                <a:srgbClr val="00B050"/>
              </a:buClr>
              <a:buSzPct val="120000"/>
              <a:buFont typeface="Calibri" pitchFamily="34" charset="0"/>
              <a:buChar char="+"/>
            </a:pPr>
            <a:r>
              <a:rPr lang="en-US" sz="1300" dirty="0" smtClean="0">
                <a:solidFill>
                  <a:schemeClr val="tx2">
                    <a:lumMod val="75000"/>
                  </a:schemeClr>
                </a:solidFill>
              </a:rPr>
              <a:t>60% W and  40% I for Poweo’s</a:t>
            </a:r>
          </a:p>
          <a:p>
            <a:pPr marL="635000" lvl="2" indent="-177800">
              <a:buClr>
                <a:srgbClr val="00B050"/>
              </a:buClr>
              <a:buSzPct val="120000"/>
              <a:buFont typeface="Calibri" pitchFamily="34" charset="0"/>
              <a:buChar char="+"/>
            </a:pPr>
            <a:r>
              <a:rPr lang="en-US" sz="1300" dirty="0" smtClean="0">
                <a:solidFill>
                  <a:schemeClr val="tx2">
                    <a:lumMod val="75000"/>
                  </a:schemeClr>
                </a:solidFill>
              </a:rPr>
              <a:t>23% W and 77% I for Sorégies’s</a:t>
            </a:r>
          </a:p>
          <a:p>
            <a:pPr marL="361950" lvl="2" indent="11113">
              <a:buClr>
                <a:srgbClr val="00B050"/>
              </a:buClr>
              <a:buSzPct val="120000"/>
              <a:tabLst>
                <a:tab pos="1616075" algn="l"/>
              </a:tabLst>
            </a:pPr>
            <a:r>
              <a:rPr lang="en-US" sz="1300" dirty="0" smtClean="0">
                <a:solidFill>
                  <a:schemeClr val="tx2">
                    <a:lumMod val="75000"/>
                  </a:schemeClr>
                </a:solidFill>
              </a:rPr>
              <a:t>(This </a:t>
            </a:r>
            <a:r>
              <a:rPr lang="en-US" sz="1300" dirty="0" smtClean="0">
                <a:solidFill>
                  <a:schemeClr val="tx2">
                    <a:lumMod val="75000"/>
                  </a:schemeClr>
                </a:solidFill>
              </a:rPr>
              <a:t>different </a:t>
            </a:r>
            <a:r>
              <a:rPr lang="en-US" sz="1300" dirty="0" smtClean="0">
                <a:solidFill>
                  <a:schemeClr val="tx2">
                    <a:lumMod val="75000"/>
                  </a:schemeClr>
                </a:solidFill>
              </a:rPr>
              <a:t>treatment </a:t>
            </a:r>
            <a:r>
              <a:rPr lang="en-US" sz="1300" dirty="0" smtClean="0">
                <a:solidFill>
                  <a:schemeClr val="tx2">
                    <a:lumMod val="75000"/>
                  </a:schemeClr>
                </a:solidFill>
              </a:rPr>
              <a:t>implies an </a:t>
            </a:r>
            <a:r>
              <a:rPr lang="en-US" sz="1300" dirty="0" smtClean="0">
                <a:solidFill>
                  <a:schemeClr val="tx2">
                    <a:lumMod val="75000"/>
                  </a:schemeClr>
                </a:solidFill>
              </a:rPr>
              <a:t>additional </a:t>
            </a:r>
            <a:r>
              <a:rPr lang="en-US" sz="1300" dirty="0" smtClean="0">
                <a:solidFill>
                  <a:schemeClr val="tx2">
                    <a:lumMod val="75000"/>
                  </a:schemeClr>
                </a:solidFill>
              </a:rPr>
              <a:t>margin from the hedge of </a:t>
            </a:r>
            <a:r>
              <a:rPr lang="en-US" sz="1300" dirty="0" smtClean="0">
                <a:solidFill>
                  <a:schemeClr val="tx2">
                    <a:lumMod val="75000"/>
                  </a:schemeClr>
                </a:solidFill>
              </a:rPr>
              <a:t>Sorégies </a:t>
            </a:r>
            <a:r>
              <a:rPr lang="en-US" sz="1300" dirty="0" smtClean="0">
                <a:solidFill>
                  <a:schemeClr val="tx2">
                    <a:lumMod val="75000"/>
                  </a:schemeClr>
                </a:solidFill>
              </a:rPr>
              <a:t>contract as W </a:t>
            </a:r>
            <a:r>
              <a:rPr lang="en-US" sz="1300" dirty="0" smtClean="0">
                <a:solidFill>
                  <a:schemeClr val="tx2">
                    <a:lumMod val="75000"/>
                  </a:schemeClr>
                </a:solidFill>
              </a:rPr>
              <a:t>index evolutes historically </a:t>
            </a:r>
            <a:r>
              <a:rPr lang="en-US" sz="1300" dirty="0" smtClean="0">
                <a:solidFill>
                  <a:schemeClr val="tx2">
                    <a:lumMod val="75000"/>
                  </a:schemeClr>
                </a:solidFill>
              </a:rPr>
              <a:t>more quickly than I </a:t>
            </a:r>
            <a:r>
              <a:rPr lang="en-US" sz="1300" dirty="0" smtClean="0">
                <a:solidFill>
                  <a:schemeClr val="tx2">
                    <a:lumMod val="75000"/>
                  </a:schemeClr>
                </a:solidFill>
              </a:rPr>
              <a:t>index)</a:t>
            </a:r>
            <a:endParaRPr lang="en-US" sz="1300" dirty="0" smtClean="0">
              <a:solidFill>
                <a:schemeClr val="tx2">
                  <a:lumMod val="75000"/>
                </a:schemeClr>
              </a:solidFill>
            </a:endParaRPr>
          </a:p>
          <a:p>
            <a:pPr marL="635000" lvl="2" indent="-177800">
              <a:buClr>
                <a:srgbClr val="00B050"/>
              </a:buClr>
              <a:buSzPct val="120000"/>
              <a:buFont typeface="Calibri" pitchFamily="34" charset="0"/>
              <a:buChar char="+"/>
            </a:pPr>
            <a:endParaRPr lang="en-US" sz="1300" dirty="0" smtClean="0">
              <a:solidFill>
                <a:schemeClr val="tx2">
                  <a:lumMod val="75000"/>
                </a:schemeClr>
              </a:solidFill>
            </a:endParaRPr>
          </a:p>
          <a:p>
            <a:pPr marL="177800" lvl="1" indent="-177800">
              <a:buClr>
                <a:srgbClr val="00B050"/>
              </a:buClr>
              <a:buSzPct val="120000"/>
              <a:buFont typeface="Calibri" pitchFamily="34" charset="0"/>
              <a:buChar char="+"/>
            </a:pPr>
            <a:r>
              <a:rPr lang="en-US" sz="1300" dirty="0" smtClean="0">
                <a:solidFill>
                  <a:schemeClr val="tx2">
                    <a:lumMod val="75000"/>
                  </a:schemeClr>
                </a:solidFill>
              </a:rPr>
              <a:t>Variable costs ( Fuel; CO2 and Start-up Costs) has not any different treatment on the time life of the contracts.</a:t>
            </a:r>
          </a:p>
          <a:p>
            <a:pPr marL="177800" lvl="1" indent="-177800">
              <a:buClr>
                <a:srgbClr val="00B050"/>
              </a:buClr>
              <a:buSzPct val="120000"/>
              <a:buFont typeface="Calibri" pitchFamily="34" charset="0"/>
              <a:buChar char="+"/>
            </a:pPr>
            <a:endParaRPr lang="en-US" sz="1300" dirty="0" smtClean="0">
              <a:solidFill>
                <a:schemeClr val="tx2">
                  <a:lumMod val="75000"/>
                </a:schemeClr>
              </a:solidFill>
            </a:endParaRPr>
          </a:p>
        </p:txBody>
      </p:sp>
      <p:sp>
        <p:nvSpPr>
          <p:cNvPr id="28" name="ZoneTexte 27"/>
          <p:cNvSpPr txBox="1"/>
          <p:nvPr/>
        </p:nvSpPr>
        <p:spPr>
          <a:xfrm>
            <a:off x="4816549" y="4537986"/>
            <a:ext cx="3508743"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dirty="0" smtClean="0"/>
              <a:t>The Present Value (5%) of the difference of both contracts is 40 m€. It could be possible to add some  more value from a reduction of the payment to Sorégies (+10 m€)</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1.- Présentation </a:t>
            </a:r>
            <a:r>
              <a:rPr lang="fr-FR" sz="2800" dirty="0">
                <a:solidFill>
                  <a:schemeClr val="tx2">
                    <a:lumMod val="75000"/>
                  </a:schemeClr>
                </a:solidFill>
              </a:rPr>
              <a:t>de la proposition de Sorégies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Afin de maximiser les chances de réussite, la gestion du timing est critique. </a:t>
            </a:r>
          </a:p>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Dans cette optique, il sera opportun d’utiliser la période de deux mois dont dispose Sorégies afin de se pourvoir en cassation et de la présenter comme une fenêtre de temps limitée afin de parvenir à un accord.</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Tree>
    <p:extLst>
      <p:ext uri="{BB962C8B-B14F-4D97-AF65-F5344CB8AC3E}">
        <p14:creationId xmlns:p14="http://schemas.microsoft.com/office/powerpoint/2010/main" xmlns="" val="2903952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4077</TotalTime>
  <Words>967</Words>
  <Application>Microsoft Office PowerPoint</Application>
  <PresentationFormat>Affichage à l'écran (4:3)</PresentationFormat>
  <Paragraphs>83</Paragraphs>
  <Slides>6</Slides>
  <Notes>3</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Comparison Between Promethée and Sorégies Contracts</vt:lpstr>
      <vt:lpstr>1.- Promethée vs. Sorégies 2014</vt:lpstr>
      <vt:lpstr>2.- Physical References for Poweo</vt:lpstr>
      <vt:lpstr>3.- Margin for MS (2014)</vt:lpstr>
      <vt:lpstr>4.- Contracts Differences 2013-2024</vt:lpstr>
      <vt:lpstr>1.- Présentation de la proposition de Sorégies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247</cp:revision>
  <dcterms:created xsi:type="dcterms:W3CDTF">2010-11-12T08:24:40Z</dcterms:created>
  <dcterms:modified xsi:type="dcterms:W3CDTF">2011-05-23T22:09:50Z</dcterms:modified>
</cp:coreProperties>
</file>