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0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06F9D-3B66-4455-A59F-6E576C8EFE81}" type="datetimeFigureOut">
              <a:rPr lang="fr-FR" smtClean="0"/>
              <a:t>01/07/2010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9D862-28E3-471C-8824-D235206CEFE1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9D862-28E3-471C-8824-D235206CEFE1}" type="slidenum">
              <a:rPr lang="fr-FR" smtClean="0"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8D8F-31A3-4B50-81C4-4477D765BAF6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  <a:alpha val="66000"/>
            </a:schemeClr>
          </a:solidFill>
        </p:spPr>
        <p:txBody>
          <a:bodyPr vert="horz" lIns="91440" tIns="45720" rIns="91440" bIns="45720" rtlCol="0" anchor="ctr" anchorCtr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fr-FR" sz="36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Centrale photovoltaïque au </a:t>
            </a:r>
            <a:r>
              <a:rPr lang="fr-FR" sz="36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sol</a:t>
            </a:r>
            <a:br>
              <a:rPr lang="fr-FR" sz="36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fr-FR" sz="36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36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 Savigny sur </a:t>
            </a:r>
            <a:r>
              <a:rPr lang="fr-FR" sz="36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Clairis </a:t>
            </a:r>
            <a:r>
              <a:rPr lang="fr-FR" sz="36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(89)</a:t>
            </a: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Réunion Préliminaire</a:t>
            </a:r>
          </a:p>
          <a:p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Chatou 2 Juillet 2010</a:t>
            </a:r>
            <a:endParaRPr lang="fr-FR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 vert="horz" lIns="91440" tIns="45720" rIns="91440" bIns="45720" rtlCol="0" anchor="ctr" anchorCtr="1">
            <a:normAutofit fontScale="97500"/>
          </a:bodyPr>
          <a:lstStyle/>
          <a:p>
            <a:r>
              <a:rPr lang="fr-FR" sz="3100" b="1" dirty="0">
                <a:solidFill>
                  <a:schemeClr val="tx2">
                    <a:lumMod val="75000"/>
                  </a:schemeClr>
                </a:solidFill>
              </a:rPr>
              <a:t>Projet PV Phases et Temps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2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1249288" y="5455521"/>
            <a:ext cx="7571184" cy="853799"/>
          </a:xfrm>
          <a:solidFill>
            <a:schemeClr val="accent1">
              <a:lumMod val="20000"/>
              <a:lumOff val="80000"/>
              <a:alpha val="66000"/>
            </a:schemeClr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Réduction de 10% dans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tarif si la PTF est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déposée à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partir de 31/12/2011</a:t>
            </a:r>
          </a:p>
          <a:p>
            <a:pPr>
              <a:buFont typeface="Wingdings" pitchFamily="2" charset="2"/>
              <a:buChar char="Ø"/>
            </a:pP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ERDF réponse engageante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à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la fin du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processus</a:t>
            </a: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9" name="Picture 5" descr="C:\Users\AHS\AppData\Local\Microsoft\Windows\Temporary Internet Files\Content.IE5\52OCTG0V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672" y="5455521"/>
            <a:ext cx="1069405" cy="853799"/>
          </a:xfrm>
          <a:prstGeom prst="rect">
            <a:avLst/>
          </a:prstGeom>
          <a:noFill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989" y="980728"/>
            <a:ext cx="8594858" cy="415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Connecteur droit 69"/>
          <p:cNvCxnSpPr/>
          <p:nvPr/>
        </p:nvCxnSpPr>
        <p:spPr>
          <a:xfrm rot="5400000" flipH="1" flipV="1">
            <a:off x="653767" y="3831247"/>
            <a:ext cx="1787796" cy="115212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>
            <a:off x="2051720" y="3585418"/>
            <a:ext cx="3672408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644008" y="332656"/>
            <a:ext cx="4248472" cy="2592288"/>
          </a:xfrm>
          <a:solidFill>
            <a:schemeClr val="accent1">
              <a:lumMod val="20000"/>
              <a:lumOff val="80000"/>
              <a:alpha val="66000"/>
            </a:schemeClr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 anchorCtr="0"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2">
                    <a:lumMod val="75000"/>
                  </a:schemeClr>
                </a:solidFill>
              </a:rPr>
              <a:t>Radiation: 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relativement faible dans la zone du projet</a:t>
            </a:r>
          </a:p>
          <a:p>
            <a:pPr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2">
                    <a:lumMod val="75000"/>
                  </a:schemeClr>
                </a:solidFill>
              </a:rPr>
              <a:t>Foncier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: projet à l’initiative du propriétaire point fort</a:t>
            </a:r>
          </a:p>
          <a:p>
            <a:pPr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2">
                    <a:lumMod val="75000"/>
                  </a:schemeClr>
                </a:solidFill>
              </a:rPr>
              <a:t>Raccordement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: à vérifier en phase préliminaire</a:t>
            </a:r>
          </a:p>
          <a:p>
            <a:pPr>
              <a:buFont typeface="Wingdings" pitchFamily="2" charset="2"/>
              <a:buChar char="Ø"/>
            </a:pPr>
            <a:r>
              <a:rPr lang="fr-FR" sz="1800" b="1" dirty="0" smtClean="0">
                <a:solidFill>
                  <a:schemeClr val="tx2">
                    <a:lumMod val="75000"/>
                  </a:schemeClr>
                </a:solidFill>
              </a:rPr>
              <a:t>Autorisations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: A vérifier l’acceptabilité locale et préfectorale durant la phase préliminaire. Zone Industrielle .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428358"/>
            <a:ext cx="2133600" cy="365125"/>
          </a:xfrm>
        </p:spPr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428358"/>
            <a:ext cx="2133600" cy="365125"/>
          </a:xfrm>
        </p:spPr>
        <p:txBody>
          <a:bodyPr/>
          <a:lstStyle/>
          <a:p>
            <a:fld id="{89BC8D8F-31A3-4B50-81C4-4477D765BAF6}" type="slidenum">
              <a:rPr lang="fr-FR" smtClean="0"/>
              <a:t>3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3124200" y="6428358"/>
            <a:ext cx="2895600" cy="365125"/>
          </a:xfrm>
        </p:spPr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467544" y="260648"/>
            <a:ext cx="3456384" cy="1138138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Clefs du</a:t>
            </a:r>
            <a:r>
              <a:rPr kumimoji="0" lang="fr-FR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Succès d’un Projet PV</a:t>
            </a:r>
            <a:endParaRPr kumimoji="0" lang="fr-F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9" name="Groupe 48"/>
          <p:cNvGrpSpPr/>
          <p:nvPr/>
        </p:nvGrpSpPr>
        <p:grpSpPr>
          <a:xfrm>
            <a:off x="0" y="2073250"/>
            <a:ext cx="4322712" cy="2952328"/>
            <a:chOff x="3057600" y="1695938"/>
            <a:chExt cx="5909120" cy="3965310"/>
          </a:xfrm>
        </p:grpSpPr>
        <p:sp>
          <p:nvSpPr>
            <p:cNvPr id="13" name="Hexagone 12"/>
            <p:cNvSpPr/>
            <p:nvPr/>
          </p:nvSpPr>
          <p:spPr>
            <a:xfrm rot="16200000">
              <a:off x="4692972" y="2397844"/>
              <a:ext cx="2592292" cy="2494360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sz="1400" dirty="0" smtClean="0"/>
                <a:t>Economie / Profitabilité du Projet</a:t>
              </a:r>
              <a:endParaRPr lang="fr-FR" sz="1400" dirty="0"/>
            </a:p>
          </p:txBody>
        </p:sp>
        <p:sp>
          <p:nvSpPr>
            <p:cNvPr id="14" name="Titre 6"/>
            <p:cNvSpPr txBox="1">
              <a:spLocks/>
            </p:cNvSpPr>
            <p:nvPr/>
          </p:nvSpPr>
          <p:spPr>
            <a:xfrm>
              <a:off x="5159910" y="1695938"/>
              <a:ext cx="1658416" cy="580934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6000"/>
              </a:schemeClr>
            </a:solidFill>
          </p:spPr>
          <p:txBody>
            <a:bodyPr vert="horz" lIns="91440" tIns="45720" rIns="91440" bIns="45720" rtlCol="0" anchor="ctr" anchorCtr="1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Raccordement</a:t>
              </a:r>
            </a:p>
          </p:txBody>
        </p:sp>
        <p:sp>
          <p:nvSpPr>
            <p:cNvPr id="15" name="Titre 6"/>
            <p:cNvSpPr txBox="1">
              <a:spLocks/>
            </p:cNvSpPr>
            <p:nvPr/>
          </p:nvSpPr>
          <p:spPr>
            <a:xfrm>
              <a:off x="7308304" y="2416018"/>
              <a:ext cx="1658416" cy="580934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6000"/>
              </a:schemeClr>
            </a:solidFill>
          </p:spPr>
          <p:txBody>
            <a:bodyPr vert="horz" lIns="91440" tIns="45720" rIns="91440" bIns="45720" rtlCol="0" anchor="ctr" anchorCtr="1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Autorisations</a:t>
              </a:r>
            </a:p>
          </p:txBody>
        </p:sp>
        <p:sp>
          <p:nvSpPr>
            <p:cNvPr id="16" name="Titre 6"/>
            <p:cNvSpPr txBox="1">
              <a:spLocks/>
            </p:cNvSpPr>
            <p:nvPr/>
          </p:nvSpPr>
          <p:spPr>
            <a:xfrm>
              <a:off x="7308304" y="4365104"/>
              <a:ext cx="1658416" cy="580934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6000"/>
              </a:schemeClr>
            </a:solidFill>
          </p:spPr>
          <p:txBody>
            <a:bodyPr vert="horz" lIns="91440" tIns="45720" rIns="91440" bIns="45720" rtlCol="0" anchor="ctr" anchorCtr="1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Financement</a:t>
              </a:r>
            </a:p>
          </p:txBody>
        </p:sp>
        <p:sp>
          <p:nvSpPr>
            <p:cNvPr id="17" name="Titre 6"/>
            <p:cNvSpPr txBox="1">
              <a:spLocks/>
            </p:cNvSpPr>
            <p:nvPr/>
          </p:nvSpPr>
          <p:spPr>
            <a:xfrm>
              <a:off x="5159910" y="5080314"/>
              <a:ext cx="1658416" cy="580934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6000"/>
              </a:schemeClr>
            </a:solidFill>
          </p:spPr>
          <p:txBody>
            <a:bodyPr vert="horz" lIns="91440" tIns="45720" rIns="91440" bIns="45720" rtlCol="0" anchor="ctr" anchorCtr="1">
              <a:no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Procurèrent &amp; EPC</a:t>
              </a:r>
            </a:p>
          </p:txBody>
        </p:sp>
        <p:sp>
          <p:nvSpPr>
            <p:cNvPr id="18" name="Titre 6"/>
            <p:cNvSpPr txBox="1">
              <a:spLocks/>
            </p:cNvSpPr>
            <p:nvPr/>
          </p:nvSpPr>
          <p:spPr>
            <a:xfrm>
              <a:off x="3057600" y="4365104"/>
              <a:ext cx="1658416" cy="580934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6000"/>
              </a:schemeClr>
            </a:solidFill>
          </p:spPr>
          <p:txBody>
            <a:bodyPr vert="horz" lIns="91440" tIns="45720" rIns="91440" bIns="45720" rtlCol="0" anchor="ctr" anchorCtr="1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1" dirty="0" smtClean="0">
                  <a:solidFill>
                    <a:schemeClr val="tx2">
                      <a:lumMod val="75000"/>
                    </a:schemeClr>
                  </a:solidFill>
                </a:rPr>
                <a:t>Radiation</a:t>
              </a:r>
              <a:endPara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Titre 6"/>
            <p:cNvSpPr txBox="1">
              <a:spLocks/>
            </p:cNvSpPr>
            <p:nvPr/>
          </p:nvSpPr>
          <p:spPr>
            <a:xfrm>
              <a:off x="3057600" y="2348880"/>
              <a:ext cx="1658416" cy="580934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6000"/>
              </a:schemeClr>
            </a:solidFill>
          </p:spPr>
          <p:txBody>
            <a:bodyPr vert="horz" lIns="91440" tIns="45720" rIns="91440" bIns="45720" rtlCol="0" anchor="ctr" anchorCtr="1">
              <a:noAutofit/>
            </a:bodyPr>
            <a:lstStyle/>
            <a:p>
              <a:pPr marL="342900" indent="-342900">
                <a:spcBef>
                  <a:spcPct val="20000"/>
                </a:spcBef>
              </a:pPr>
              <a:r>
                <a:rPr lang="fr-FR" sz="1400" b="1" dirty="0" smtClean="0">
                  <a:solidFill>
                    <a:schemeClr val="tx2">
                      <a:lumMod val="75000"/>
                    </a:schemeClr>
                  </a:solidFill>
                </a:rPr>
                <a:t>Foncier</a:t>
              </a:r>
              <a:endPara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1" name="Connecteur droit avec flèche 20"/>
            <p:cNvCxnSpPr/>
            <p:nvPr/>
          </p:nvCxnSpPr>
          <p:spPr>
            <a:xfrm rot="16200000" flipH="1">
              <a:off x="5720787" y="2616812"/>
              <a:ext cx="536662" cy="794"/>
            </a:xfrm>
            <a:prstGeom prst="straightConnector1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/>
            <p:cNvCxnSpPr/>
            <p:nvPr/>
          </p:nvCxnSpPr>
          <p:spPr>
            <a:xfrm rot="10800000" flipV="1">
              <a:off x="6720674" y="2996952"/>
              <a:ext cx="515625" cy="253572"/>
            </a:xfrm>
            <a:prstGeom prst="straightConnector1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/>
            <p:cNvCxnSpPr>
              <a:stCxn id="13" idx="5"/>
            </p:cNvCxnSpPr>
            <p:nvPr/>
          </p:nvCxnSpPr>
          <p:spPr>
            <a:xfrm rot="10800000" flipH="1" flipV="1">
              <a:off x="4741938" y="2972468"/>
              <a:ext cx="515624" cy="278056"/>
            </a:xfrm>
            <a:prstGeom prst="straightConnector1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/>
            <p:cNvCxnSpPr>
              <a:stCxn id="13" idx="2"/>
            </p:cNvCxnSpPr>
            <p:nvPr/>
          </p:nvCxnSpPr>
          <p:spPr>
            <a:xfrm flipH="1" flipV="1">
              <a:off x="6720674" y="4039524"/>
              <a:ext cx="515624" cy="278056"/>
            </a:xfrm>
            <a:prstGeom prst="straightConnector1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/>
            <p:nvPr/>
          </p:nvCxnSpPr>
          <p:spPr>
            <a:xfrm rot="5400000" flipH="1" flipV="1">
              <a:off x="5724535" y="4678973"/>
              <a:ext cx="515819" cy="8576"/>
            </a:xfrm>
            <a:prstGeom prst="straightConnector1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/>
            <p:cNvCxnSpPr>
              <a:stCxn id="13" idx="4"/>
            </p:cNvCxnSpPr>
            <p:nvPr/>
          </p:nvCxnSpPr>
          <p:spPr>
            <a:xfrm rot="10800000" flipH="1">
              <a:off x="4741938" y="4039526"/>
              <a:ext cx="515624" cy="278055"/>
            </a:xfrm>
            <a:prstGeom prst="straightConnector1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itre 6"/>
          <p:cNvSpPr txBox="1">
            <a:spLocks/>
          </p:cNvSpPr>
          <p:nvPr/>
        </p:nvSpPr>
        <p:spPr>
          <a:xfrm>
            <a:off x="5663071" y="3081362"/>
            <a:ext cx="1789249" cy="43252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 anchorCtr="1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Développement</a:t>
            </a:r>
          </a:p>
        </p:txBody>
      </p:sp>
      <p:sp>
        <p:nvSpPr>
          <p:cNvPr id="55" name="Titre 6"/>
          <p:cNvSpPr txBox="1">
            <a:spLocks/>
          </p:cNvSpPr>
          <p:nvPr/>
        </p:nvSpPr>
        <p:spPr>
          <a:xfrm>
            <a:off x="5663071" y="3657426"/>
            <a:ext cx="2869369" cy="432528"/>
          </a:xfrm>
          <a:prstGeom prst="rect">
            <a:avLst/>
          </a:prstGeom>
          <a:noFill/>
          <a:ln>
            <a:noFill/>
          </a:ln>
        </p:spPr>
        <p:txBody>
          <a:bodyPr vert="horz" lIns="36000" tIns="45720" rIns="36000" bIns="45720" rtlCol="0" anchor="ctr" anchorCtr="1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Construction/Structuration</a:t>
            </a: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7" name="Connecteur droit avec flèche 56"/>
          <p:cNvCxnSpPr/>
          <p:nvPr/>
        </p:nvCxnSpPr>
        <p:spPr>
          <a:xfrm rot="5400000" flipH="1" flipV="1">
            <a:off x="5256076" y="3333390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rot="16200000" flipH="1">
            <a:off x="5256870" y="3836652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Espace réservé du contenu 4"/>
          <p:cNvSpPr txBox="1">
            <a:spLocks/>
          </p:cNvSpPr>
          <p:nvPr/>
        </p:nvSpPr>
        <p:spPr>
          <a:xfrm>
            <a:off x="4644008" y="4161482"/>
            <a:ext cx="4248472" cy="2291854"/>
          </a:xfrm>
          <a:prstGeom prst="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Financement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si le projet assure</a:t>
            </a:r>
            <a:r>
              <a:rPr kumimoji="0" lang="fr-FR" sz="1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garanties nécessaires, trouver le financement n’est pas une difficulté</a:t>
            </a: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Procurèrent et EPC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Les cellules PV représentent 60-70% du cout total d’investissement, dont la</a:t>
            </a:r>
            <a:r>
              <a:rPr kumimoji="0" lang="fr-FR" sz="1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nécessité d’assurer les achats</a:t>
            </a: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008313" cy="1162050"/>
          </a:xfrm>
        </p:spPr>
        <p:txBody>
          <a:bodyPr vert="horz" lIns="91440" tIns="45720" rIns="91440" bIns="45720" rtlCol="0" anchor="ctr" anchorCtr="1">
            <a:normAutofit fontScale="97500"/>
          </a:bodyPr>
          <a:lstStyle/>
          <a:p>
            <a:pPr algn="ctr"/>
            <a:r>
              <a:rPr lang="fr-FR" sz="3100" dirty="0" smtClean="0">
                <a:solidFill>
                  <a:schemeClr val="tx2">
                    <a:lumMod val="75000"/>
                  </a:schemeClr>
                </a:solidFill>
              </a:rPr>
              <a:t>Rentabilité PV Savigny s/Clairis </a:t>
            </a:r>
            <a:endParaRPr lang="fr-FR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4</a:t>
            </a:fld>
            <a:endParaRPr lang="fr-FR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2891420" cy="4855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Espace réservé du contenu 4"/>
          <p:cNvSpPr txBox="1">
            <a:spLocks/>
          </p:cNvSpPr>
          <p:nvPr/>
        </p:nvSpPr>
        <p:spPr>
          <a:xfrm>
            <a:off x="3995936" y="3356992"/>
            <a:ext cx="4474840" cy="2867918"/>
          </a:xfrm>
          <a:prstGeom prst="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configuration avec 1 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tracker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maximise la rentabilité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fr-FR" sz="1600" b="1" baseline="0" dirty="0" smtClean="0">
                <a:solidFill>
                  <a:schemeClr val="tx2">
                    <a:lumMod val="75000"/>
                  </a:schemeClr>
                </a:solidFill>
              </a:rPr>
              <a:t>Possibles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up-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sides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Les prix des Cellules PV considérées sont les prix actuels dans un marché en fort tension.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Emploi de technologie amorphe , (plus extensive, moins chère mais plus performante en terrains de bas radiation)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re 6"/>
          <p:cNvSpPr txBox="1">
            <a:spLocks/>
          </p:cNvSpPr>
          <p:nvPr/>
        </p:nvSpPr>
        <p:spPr>
          <a:xfrm>
            <a:off x="4932040" y="2420888"/>
            <a:ext cx="2592288" cy="432528"/>
          </a:xfrm>
          <a:prstGeom prst="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Valeurs  garanties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620688"/>
            <a:ext cx="5184576" cy="173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à coins arrondis 34"/>
          <p:cNvSpPr/>
          <p:nvPr/>
        </p:nvSpPr>
        <p:spPr>
          <a:xfrm>
            <a:off x="179512" y="5301208"/>
            <a:ext cx="871296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Rectangle à coins arrondis 33"/>
          <p:cNvSpPr/>
          <p:nvPr/>
        </p:nvSpPr>
        <p:spPr>
          <a:xfrm>
            <a:off x="179512" y="4283804"/>
            <a:ext cx="871296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Rectangle à coins arrondis 32"/>
          <p:cNvSpPr/>
          <p:nvPr/>
        </p:nvSpPr>
        <p:spPr>
          <a:xfrm>
            <a:off x="179512" y="3275692"/>
            <a:ext cx="871296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Rectangle à coins arrondis 31"/>
          <p:cNvSpPr/>
          <p:nvPr/>
        </p:nvSpPr>
        <p:spPr>
          <a:xfrm>
            <a:off x="179512" y="2276872"/>
            <a:ext cx="871296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2843808" y="274638"/>
            <a:ext cx="4824536" cy="850106"/>
          </a:xfrm>
        </p:spPr>
        <p:txBody>
          <a:bodyPr vert="horz" lIns="91440" tIns="45720" rIns="91440" bIns="45720" rtlCol="0" anchor="ctr" anchorCtr="1">
            <a:normAutofit fontScale="97500"/>
          </a:bodyPr>
          <a:lstStyle/>
          <a:p>
            <a:r>
              <a:rPr lang="fr-FR" sz="3000" b="1" dirty="0" smtClean="0">
                <a:solidFill>
                  <a:schemeClr val="tx2">
                    <a:lumMod val="75000"/>
                  </a:schemeClr>
                </a:solidFill>
              </a:rPr>
              <a:t>Rôle de FL Promotion</a:t>
            </a:r>
            <a:endParaRPr lang="fr-FR" sz="3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1100" dirty="0" smtClean="0"/>
              <a:t>Savigny_sur_Clairis_02_07_2010_V0.1 </a:t>
            </a:r>
            <a:endParaRPr lang="fr-FR" sz="1100" dirty="0"/>
          </a:p>
        </p:txBody>
      </p:sp>
      <p:sp>
        <p:nvSpPr>
          <p:cNvPr id="10" name="Rectangle 9"/>
          <p:cNvSpPr/>
          <p:nvPr/>
        </p:nvSpPr>
        <p:spPr>
          <a:xfrm>
            <a:off x="1819700" y="1268760"/>
            <a:ext cx="201622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Propriétaire du Foncier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4246950" y="1268760"/>
            <a:ext cx="201622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Promoteur du Parc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6678488" y="1268760"/>
            <a:ext cx="201622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Investisseur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51520" y="2421759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Revenues/ Profitabilité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942217" y="2575647"/>
            <a:ext cx="1771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Location Annuelle  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4369467" y="2420888"/>
            <a:ext cx="1771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Location Annuelle  </a:t>
            </a:r>
            <a:endParaRPr lang="fr-FR" sz="1600" dirty="0"/>
          </a:p>
        </p:txBody>
      </p:sp>
      <p:sp>
        <p:nvSpPr>
          <p:cNvPr id="16" name="ZoneTexte 15"/>
          <p:cNvSpPr txBox="1"/>
          <p:nvPr/>
        </p:nvSpPr>
        <p:spPr>
          <a:xfrm>
            <a:off x="4127799" y="2708920"/>
            <a:ext cx="2254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+ Plus-values développer</a:t>
            </a:r>
            <a:endParaRPr lang="fr-FR" sz="1600" dirty="0"/>
          </a:p>
        </p:txBody>
      </p:sp>
      <p:sp>
        <p:nvSpPr>
          <p:cNvPr id="17" name="ZoneTexte 16"/>
          <p:cNvSpPr txBox="1"/>
          <p:nvPr/>
        </p:nvSpPr>
        <p:spPr>
          <a:xfrm>
            <a:off x="6630192" y="2575647"/>
            <a:ext cx="21128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Rentabilité Investisseur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51520" y="3559078"/>
            <a:ext cx="1675908" cy="369332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r>
              <a:rPr lang="fr-FR" dirty="0" smtClean="0"/>
              <a:t>Investiss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2608040" y="3559078"/>
            <a:ext cx="439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0 €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4697057" y="3559078"/>
            <a:ext cx="1116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200-400 k€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7232790" y="3559078"/>
            <a:ext cx="907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35-38 k€</a:t>
            </a:r>
            <a:endParaRPr lang="fr-FR" sz="1600" dirty="0"/>
          </a:p>
        </p:txBody>
      </p:sp>
      <p:sp>
        <p:nvSpPr>
          <p:cNvPr id="22" name="ZoneTexte 21"/>
          <p:cNvSpPr txBox="1"/>
          <p:nvPr/>
        </p:nvSpPr>
        <p:spPr>
          <a:xfrm>
            <a:off x="251520" y="4567190"/>
            <a:ext cx="1675908" cy="369332"/>
          </a:xfrm>
          <a:prstGeom prst="rect">
            <a:avLst/>
          </a:prstGeom>
          <a:noFill/>
        </p:spPr>
        <p:txBody>
          <a:bodyPr wrap="none" lIns="90000" rtlCol="0" anchor="ctr" anchorCtr="0">
            <a:noAutofit/>
          </a:bodyPr>
          <a:lstStyle/>
          <a:p>
            <a:r>
              <a:rPr lang="fr-FR" dirty="0"/>
              <a:t>Difficulté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2590407" y="4567190"/>
            <a:ext cx="474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Bas</a:t>
            </a:r>
            <a:endParaRPr lang="fr-FR" sz="1600" dirty="0"/>
          </a:p>
        </p:txBody>
      </p:sp>
      <p:sp>
        <p:nvSpPr>
          <p:cNvPr id="24" name="ZoneTexte 23"/>
          <p:cNvSpPr txBox="1"/>
          <p:nvPr/>
        </p:nvSpPr>
        <p:spPr>
          <a:xfrm>
            <a:off x="4766179" y="4567190"/>
            <a:ext cx="977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Moyenne</a:t>
            </a:r>
            <a:endParaRPr lang="fr-FR" sz="1600" dirty="0"/>
          </a:p>
        </p:txBody>
      </p:sp>
      <p:sp>
        <p:nvSpPr>
          <p:cNvPr id="25" name="ZoneTexte 24"/>
          <p:cNvSpPr txBox="1"/>
          <p:nvPr/>
        </p:nvSpPr>
        <p:spPr>
          <a:xfrm>
            <a:off x="7372957" y="4567190"/>
            <a:ext cx="627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 smtClean="0"/>
              <a:t>Elevé</a:t>
            </a:r>
            <a:endParaRPr lang="fr-FR" sz="1600" dirty="0"/>
          </a:p>
        </p:txBody>
      </p:sp>
      <p:sp>
        <p:nvSpPr>
          <p:cNvPr id="26" name="ZoneTexte 25"/>
          <p:cNvSpPr txBox="1"/>
          <p:nvPr/>
        </p:nvSpPr>
        <p:spPr>
          <a:xfrm>
            <a:off x="0" y="5584594"/>
            <a:ext cx="1675908" cy="369332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fr-FR" dirty="0" smtClean="0"/>
              <a:t>know-how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1893715" y="5517232"/>
            <a:ext cx="1868195" cy="504056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/>
            <a:r>
              <a:rPr lang="fr-FR" sz="1600" dirty="0" smtClean="0"/>
              <a:t>Benchmarking  location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174942" y="5373216"/>
            <a:ext cx="2160240" cy="79208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/>
            <a:r>
              <a:rPr lang="fr-FR" sz="1600" dirty="0" smtClean="0"/>
              <a:t>développement Ingénierie basique</a:t>
            </a:r>
            <a:endParaRPr lang="fr-FR" sz="1600" dirty="0"/>
          </a:p>
        </p:txBody>
      </p:sp>
      <p:sp>
        <p:nvSpPr>
          <p:cNvPr id="29" name="ZoneTexte 28"/>
          <p:cNvSpPr txBox="1"/>
          <p:nvPr/>
        </p:nvSpPr>
        <p:spPr>
          <a:xfrm>
            <a:off x="6480720" y="5337212"/>
            <a:ext cx="2411760" cy="864096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pPr algn="ctr"/>
            <a:r>
              <a:rPr lang="fr-FR" sz="1600" dirty="0" smtClean="0"/>
              <a:t>Structuration Financière</a:t>
            </a:r>
          </a:p>
          <a:p>
            <a:pPr algn="ctr"/>
            <a:r>
              <a:rPr lang="fr-FR" sz="1600" dirty="0" smtClean="0"/>
              <a:t>Gestion EPC</a:t>
            </a:r>
          </a:p>
          <a:p>
            <a:pPr algn="ctr"/>
            <a:r>
              <a:rPr lang="fr-FR" sz="1600" dirty="0" smtClean="0"/>
              <a:t>Approvisionnements</a:t>
            </a:r>
          </a:p>
        </p:txBody>
      </p:sp>
      <p:cxnSp>
        <p:nvCxnSpPr>
          <p:cNvPr id="37" name="Connecteur droit 36"/>
          <p:cNvCxnSpPr/>
          <p:nvPr/>
        </p:nvCxnSpPr>
        <p:spPr>
          <a:xfrm rot="5400000">
            <a:off x="1907704" y="4221088"/>
            <a:ext cx="4320480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rot="5400000">
            <a:off x="4283968" y="4221088"/>
            <a:ext cx="4320480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rot="5400000">
            <a:off x="-468560" y="4221088"/>
            <a:ext cx="4320480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4211960" y="260648"/>
            <a:ext cx="4176464" cy="850106"/>
          </a:xfrm>
        </p:spPr>
        <p:txBody>
          <a:bodyPr vert="horz" lIns="91440" tIns="45720" rIns="91440" bIns="45720" rtlCol="0" anchor="ctr" anchorCtr="1">
            <a:normAutofit fontScale="97500"/>
          </a:bodyPr>
          <a:lstStyle/>
          <a:p>
            <a:r>
              <a:rPr lang="fr-FR" sz="3000" b="1" dirty="0" smtClean="0">
                <a:solidFill>
                  <a:schemeClr val="tx2">
                    <a:lumMod val="75000"/>
                  </a:schemeClr>
                </a:solidFill>
              </a:rPr>
              <a:t>Rôle de FL Promotion</a:t>
            </a:r>
            <a:endParaRPr lang="fr-FR" sz="3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07904" y="1268760"/>
            <a:ext cx="122413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Propriétaire du Foncier</a:t>
            </a:r>
            <a:endParaRPr lang="fr-FR" sz="1600" dirty="0"/>
          </a:p>
        </p:txBody>
      </p:sp>
      <p:sp>
        <p:nvSpPr>
          <p:cNvPr id="11" name="Rectangle 10"/>
          <p:cNvSpPr/>
          <p:nvPr/>
        </p:nvSpPr>
        <p:spPr>
          <a:xfrm>
            <a:off x="5436096" y="1268760"/>
            <a:ext cx="122413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Promoteur du Parc</a:t>
            </a:r>
            <a:endParaRPr lang="fr-FR" sz="1600" dirty="0"/>
          </a:p>
        </p:txBody>
      </p:sp>
      <p:sp>
        <p:nvSpPr>
          <p:cNvPr id="12" name="Rectangle 11"/>
          <p:cNvSpPr/>
          <p:nvPr/>
        </p:nvSpPr>
        <p:spPr>
          <a:xfrm>
            <a:off x="7128284" y="1268760"/>
            <a:ext cx="122413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Investisseur</a:t>
            </a:r>
            <a:endParaRPr lang="fr-FR" sz="1600" dirty="0"/>
          </a:p>
        </p:txBody>
      </p:sp>
      <p:sp>
        <p:nvSpPr>
          <p:cNvPr id="36" name="Rectangle à coins arrondis 35"/>
          <p:cNvSpPr/>
          <p:nvPr/>
        </p:nvSpPr>
        <p:spPr>
          <a:xfrm>
            <a:off x="1115616" y="2204864"/>
            <a:ext cx="223224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Développer </a:t>
            </a:r>
            <a:r>
              <a:rPr lang="fr-FR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endParaRPr lang="fr-FR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1115616" y="3284984"/>
            <a:ext cx="223224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Consultant</a:t>
            </a:r>
            <a:r>
              <a:rPr lang="fr-FR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fr-FR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1115616" y="4365104"/>
            <a:ext cx="223224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Co-Investisseur</a:t>
            </a:r>
            <a:r>
              <a:rPr lang="fr-FR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endParaRPr lang="fr-FR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482" name="Picture 2" descr="C:\Users\AHS\AppData\Local\Microsoft\Windows\Temporary Internet Files\Content.IE5\N5WCZ4KY\MC90042356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011001"/>
            <a:ext cx="779979" cy="841935"/>
          </a:xfrm>
          <a:prstGeom prst="rect">
            <a:avLst/>
          </a:prstGeom>
          <a:noFill/>
        </p:spPr>
      </p:pic>
      <p:pic>
        <p:nvPicPr>
          <p:cNvPr id="42" name="Picture 2" descr="C:\Users\AHS\AppData\Local\Microsoft\Windows\Temporary Internet Files\Content.IE5\N5WCZ4KY\MC90042356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8124" y="3068960"/>
            <a:ext cx="779979" cy="841935"/>
          </a:xfrm>
          <a:prstGeom prst="rect">
            <a:avLst/>
          </a:prstGeom>
          <a:noFill/>
        </p:spPr>
      </p:pic>
      <p:pic>
        <p:nvPicPr>
          <p:cNvPr id="43" name="Picture 2" descr="C:\Users\AHS\AppData\Local\Microsoft\Windows\Temporary Internet Files\Content.IE5\N5WCZ4KY\MC90042356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0363" y="3068960"/>
            <a:ext cx="779979" cy="841935"/>
          </a:xfrm>
          <a:prstGeom prst="rect">
            <a:avLst/>
          </a:prstGeom>
          <a:noFill/>
        </p:spPr>
      </p:pic>
      <p:sp>
        <p:nvSpPr>
          <p:cNvPr id="44" name="ZoneTexte 43"/>
          <p:cNvSpPr txBox="1"/>
          <p:nvPr/>
        </p:nvSpPr>
        <p:spPr>
          <a:xfrm>
            <a:off x="7272300" y="4365104"/>
            <a:ext cx="936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fr-FR" sz="5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5" name="Titre 7"/>
          <p:cNvSpPr txBox="1">
            <a:spLocks/>
          </p:cNvSpPr>
          <p:nvPr/>
        </p:nvSpPr>
        <p:spPr>
          <a:xfrm rot="16200000">
            <a:off x="-1411659" y="3219971"/>
            <a:ext cx="4176464" cy="85010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Rôle de AHS</a:t>
            </a:r>
          </a:p>
        </p:txBody>
      </p:sp>
      <p:sp>
        <p:nvSpPr>
          <p:cNvPr id="47" name="ZoneTexte 46"/>
          <p:cNvSpPr txBox="1"/>
          <p:nvPr/>
        </p:nvSpPr>
        <p:spPr>
          <a:xfrm flipH="1">
            <a:off x="1633326" y="5598532"/>
            <a:ext cx="274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1</a:t>
            </a:r>
            <a:endParaRPr lang="fr-FR" sz="1400" dirty="0"/>
          </a:p>
        </p:txBody>
      </p:sp>
      <p:sp>
        <p:nvSpPr>
          <p:cNvPr id="48" name="ZoneTexte 47"/>
          <p:cNvSpPr txBox="1"/>
          <p:nvPr/>
        </p:nvSpPr>
        <p:spPr>
          <a:xfrm>
            <a:off x="2195736" y="5589240"/>
            <a:ext cx="4684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AHS fait le développent et assure une location à FL Promotion</a:t>
            </a:r>
            <a:endParaRPr lang="fr-FR" sz="1400" dirty="0"/>
          </a:p>
        </p:txBody>
      </p:sp>
      <p:sp>
        <p:nvSpPr>
          <p:cNvPr id="49" name="ZoneTexte 48"/>
          <p:cNvSpPr txBox="1"/>
          <p:nvPr/>
        </p:nvSpPr>
        <p:spPr>
          <a:xfrm flipH="1">
            <a:off x="1619672" y="5929535"/>
            <a:ext cx="274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2</a:t>
            </a:r>
            <a:endParaRPr lang="fr-FR" sz="1400" dirty="0"/>
          </a:p>
        </p:txBody>
      </p:sp>
      <p:sp>
        <p:nvSpPr>
          <p:cNvPr id="50" name="ZoneTexte 49"/>
          <p:cNvSpPr txBox="1"/>
          <p:nvPr/>
        </p:nvSpPr>
        <p:spPr>
          <a:xfrm>
            <a:off x="2182082" y="5920243"/>
            <a:ext cx="4976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AHS travail comme consultant en transparence avec FL Promotion</a:t>
            </a:r>
            <a:endParaRPr lang="fr-FR" sz="1400" dirty="0"/>
          </a:p>
        </p:txBody>
      </p:sp>
      <p:sp>
        <p:nvSpPr>
          <p:cNvPr id="51" name="ZoneTexte 50"/>
          <p:cNvSpPr txBox="1"/>
          <p:nvPr/>
        </p:nvSpPr>
        <p:spPr>
          <a:xfrm flipH="1">
            <a:off x="1619672" y="6217567"/>
            <a:ext cx="274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3</a:t>
            </a:r>
            <a:endParaRPr lang="fr-FR" sz="1400" dirty="0"/>
          </a:p>
        </p:txBody>
      </p:sp>
      <p:sp>
        <p:nvSpPr>
          <p:cNvPr id="52" name="ZoneTexte 51"/>
          <p:cNvSpPr txBox="1"/>
          <p:nvPr/>
        </p:nvSpPr>
        <p:spPr>
          <a:xfrm>
            <a:off x="2182082" y="6208275"/>
            <a:ext cx="806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A définir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4"/>
          <p:cNvSpPr txBox="1">
            <a:spLocks/>
          </p:cNvSpPr>
          <p:nvPr/>
        </p:nvSpPr>
        <p:spPr>
          <a:xfrm>
            <a:off x="4211960" y="3429000"/>
            <a:ext cx="4680520" cy="280831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t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Analyse préparatoire deuxième phase (inclue des recommandations de la DREAL et ERDF)</a:t>
            </a:r>
            <a:endParaRPr kumimoji="0" lang="fr-FR" sz="1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Garantie étude technique</a:t>
            </a:r>
            <a:endParaRPr kumimoji="0" lang="fr-FR" sz="1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Rapidité en compléter l’analyse</a:t>
            </a:r>
            <a:endParaRPr kumimoji="0" lang="fr-FR" sz="1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endParaRPr kumimoji="0" lang="fr-FR" sz="1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-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Deux prestataires: plus de complexité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-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Prix 7.000 € + Pré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-Projet 5.000€ (à confirmer)</a:t>
            </a:r>
          </a:p>
          <a:p>
            <a:pPr marL="800100" lvl="1" indent="-34290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Calibri" pitchFamily="34" charset="0"/>
              <a:buChar char="-"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Calibri" pitchFamily="34" charset="0"/>
              <a:buChar char="+"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008313" cy="1162050"/>
          </a:xfrm>
        </p:spPr>
        <p:txBody>
          <a:bodyPr vert="horz" lIns="91440" tIns="45720" rIns="91440" bIns="45720" rtlCol="0" anchor="ctr" anchorCtr="1">
            <a:normAutofit fontScale="97500"/>
          </a:bodyPr>
          <a:lstStyle/>
          <a:p>
            <a:pPr algn="ctr"/>
            <a:r>
              <a:rPr lang="fr-FR" sz="3100" dirty="0" smtClean="0">
                <a:solidFill>
                  <a:schemeClr val="tx2">
                    <a:lumMod val="75000"/>
                  </a:schemeClr>
                </a:solidFill>
              </a:rPr>
              <a:t>Préfaisabilité</a:t>
            </a:r>
            <a:endParaRPr lang="fr-FR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02/07/2010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Savigny_sur_Clairis_02_07_2010_V0.1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8D8F-31A3-4B50-81C4-4477D765BAF6}" type="slidenum">
              <a:rPr lang="fr-FR" smtClean="0"/>
              <a:t>7</a:t>
            </a:fld>
            <a:endParaRPr lang="fr-FR" dirty="0"/>
          </a:p>
        </p:txBody>
      </p:sp>
      <p:sp>
        <p:nvSpPr>
          <p:cNvPr id="11" name="Espace réservé du contenu 4"/>
          <p:cNvSpPr txBox="1">
            <a:spLocks/>
          </p:cNvSpPr>
          <p:nvPr/>
        </p:nvSpPr>
        <p:spPr>
          <a:xfrm>
            <a:off x="179512" y="1268760"/>
            <a:ext cx="3456384" cy="4104456"/>
          </a:xfrm>
          <a:prstGeom prst="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la lumière des premières analyses, la préconisation est faire un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étude de </a:t>
            </a:r>
            <a:r>
              <a:rPr lang="fr-FR" sz="1600" b="1" noProof="0" dirty="0" smtClean="0">
                <a:solidFill>
                  <a:schemeClr val="tx2">
                    <a:lumMod val="75000"/>
                  </a:schemeClr>
                </a:solidFill>
              </a:rPr>
              <a:t>faisabilité</a:t>
            </a:r>
            <a:endParaRPr kumimoji="0" lang="fr-FR" sz="1600" b="1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fr-FR" sz="1600" b="1" baseline="0" dirty="0" smtClean="0">
                <a:solidFill>
                  <a:schemeClr val="tx2">
                    <a:lumMod val="75000"/>
                  </a:schemeClr>
                </a:solidFill>
              </a:rPr>
              <a:t>Deux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possibles Prestataires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Gedeon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(ingénierie espagnole avec bureau en France)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Idhelio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+ GPT: le premier un développer local , le deuxième ingénierie espagnole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contenu 4"/>
          <p:cNvSpPr txBox="1">
            <a:spLocks/>
          </p:cNvSpPr>
          <p:nvPr/>
        </p:nvSpPr>
        <p:spPr>
          <a:xfrm>
            <a:off x="4211960" y="260648"/>
            <a:ext cx="4680520" cy="273630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t" anchorCtr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Expérience prouvé en développement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Prix 5.000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€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Pré-étude d’impact</a:t>
            </a:r>
            <a:endParaRPr kumimoji="0" lang="fr-FR" sz="1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Rapidité en compléter l’analyse</a:t>
            </a:r>
            <a:endParaRPr kumimoji="0" lang="fr-FR" sz="1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+"/>
              <a:tabLst/>
              <a:defRPr/>
            </a:pPr>
            <a:endParaRPr kumimoji="0" lang="fr-FR" sz="16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Tx/>
              <a:buFont typeface="Calibri" pitchFamily="34" charset="0"/>
              <a:buChar char="-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Analyse simplifié:</a:t>
            </a:r>
          </a:p>
          <a:p>
            <a:pPr marL="800100" lvl="1" indent="-34290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Calibri" pitchFamily="34" charset="0"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Raccordement réseau</a:t>
            </a:r>
          </a:p>
          <a:p>
            <a:pPr marL="800100" lvl="1" indent="-34290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Calibri" pitchFamily="34" charset="0"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Acceptabilité local</a:t>
            </a:r>
          </a:p>
          <a:p>
            <a:pPr marL="800100" lvl="1" indent="-34290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Calibri" pitchFamily="34" charset="0"/>
              <a:buChar char="-"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Calibri" pitchFamily="34" charset="0"/>
              <a:buChar char="+"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50824" t="26932" r="25337" b="55896"/>
          <a:stretch>
            <a:fillRect/>
          </a:stretch>
        </p:blipFill>
        <p:spPr bwMode="auto">
          <a:xfrm>
            <a:off x="4067944" y="3140968"/>
            <a:ext cx="1603896" cy="72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0"/>
            <a:ext cx="1713160" cy="719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n 1" descr="logo%20horizontal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12976"/>
            <a:ext cx="1800200" cy="655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<a:solidFill>
                  <a:srgbClr val="FFFFFF" mc:Ignorable=""/>
                </a:solidFill>
              </a14:hiddenFill>
            </a:ext>
            <a:ext uri="{91240B29-F687-4F45-9708-019B960494DF}">
              <a14:hiddenLine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w="9525">
                <a:solidFill>
                  <a:srgbClr val="000000" mc:Ignorable="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403</Words>
  <Application>Microsoft Office PowerPoint</Application>
  <PresentationFormat>Affichage à l'écran (4:3)</PresentationFormat>
  <Paragraphs>104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Centrale photovoltaïque au sol  de Savigny sur Clairis (89)</vt:lpstr>
      <vt:lpstr>Projet PV Phases et Temps</vt:lpstr>
      <vt:lpstr>Diapositive 3</vt:lpstr>
      <vt:lpstr>Rentabilité PV Savigny s/Clairis </vt:lpstr>
      <vt:lpstr>Rôle de FL Promotion</vt:lpstr>
      <vt:lpstr>Rôle de FL Promotion</vt:lpstr>
      <vt:lpstr>Préfaisabilité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Centrale photovoltaïque au sol de Savigny sur Clairis (89)</dc:title>
  <dc:creator>AHS</dc:creator>
  <cp:lastModifiedBy>AHS</cp:lastModifiedBy>
  <cp:revision>46</cp:revision>
  <dcterms:created xsi:type="dcterms:W3CDTF">2010-07-01T11:49:56Z</dcterms:created>
  <dcterms:modified xsi:type="dcterms:W3CDTF">2010-07-01T20:01:11Z</dcterms:modified>
</cp:coreProperties>
</file>