
<file path=[Content_Types].xml><?xml version="1.0" encoding="utf-8"?>
<Types xmlns="http://schemas.openxmlformats.org/package/2006/content-types">
  <Override PartName="/ppt/tags/tag8.xml" ContentType="application/vnd.openxmlformats-officedocument.presentationml.tags+xml"/>
  <Override PartName="/ppt/notesSlides/notesSlide2.xml" ContentType="application/vnd.openxmlformats-officedocument.presentationml.notesSlide+xml"/>
  <Override PartName="/ppt/slides/slide4.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Override PartName="/ppt/tags/tag78.xml" ContentType="application/vnd.openxmlformats-officedocument.presentationml.tags+xml"/>
  <Default Extension="xml" ContentType="application/xml"/>
  <Override PartName="/ppt/notesMasters/notesMaster1.xml" ContentType="application/vnd.openxmlformats-officedocument.presentationml.notesMaster+xml"/>
  <Override PartName="/ppt/tags/tag38.xml" ContentType="application/vnd.openxmlformats-officedocument.presentationml.tags+xml"/>
  <Override PartName="/ppt/tags/tag56.xml" ContentType="application/vnd.openxmlformats-officedocument.presentationml.tags+xml"/>
  <Override PartName="/ppt/tags/tag67.xml" ContentType="application/vnd.openxmlformats-officedocument.presentationml.tags+xml"/>
  <Override PartName="/ppt/slides/slide10.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ppt/tags/tag63.xml" ContentType="application/vnd.openxmlformats-officedocument.presentationml.tags+xml"/>
  <Override PartName="/ppt/tags/tag74.xml" ContentType="application/vnd.openxmlformats-officedocument.presentationml.tags+xml"/>
  <Override PartName="/docProps/custom.xml" ContentType="application/vnd.openxmlformats-officedocument.custom-properties+xml"/>
  <Override PartName="/ppt/tags/tag34.xml" ContentType="application/vnd.openxmlformats-officedocument.presentationml.tags+xml"/>
  <Override PartName="/ppt/tags/tag52.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32.xml" ContentType="application/vnd.openxmlformats-officedocument.presentationml.tags+xml"/>
  <Override PartName="/ppt/tags/tag41.xml" ContentType="application/vnd.openxmlformats-officedocument.presentationml.tags+xml"/>
  <Override PartName="/ppt/tags/tag50.xml" ContentType="application/vnd.openxmlformats-officedocument.presentationml.tags+xml"/>
  <Override PartName="/ppt/tags/tag70.xml" ContentType="application/vnd.openxmlformats-officedocument.presentationml.tags+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21.xml" ContentType="application/vnd.openxmlformats-officedocument.presentationml.tags+xml"/>
  <Override PartName="/ppt/tags/tag30.xml" ContentType="application/vnd.openxmlformats-officedocument.presentationml.tags+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tags/tag7.xml" ContentType="application/vnd.openxmlformats-officedocument.presentationml.tags+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Layouts/slideLayout3.xml" ContentType="application/vnd.openxmlformats-officedocument.presentationml.slideLayout+xml"/>
  <Default Extension="emf" ContentType="image/x-emf"/>
  <Override PartName="/ppt/tags/tag3.xml" ContentType="application/vnd.openxmlformats-officedocument.presentationml.tags+xml"/>
  <Override PartName="/ppt/tags/tag39.xml" ContentType="application/vnd.openxmlformats-officedocument.presentationml.tags+xml"/>
  <Override PartName="/ppt/tags/tag59.xml" ContentType="application/vnd.openxmlformats-officedocument.presentationml.tags+xml"/>
  <Override PartName="/ppt/tags/tag68.xml" ContentType="application/vnd.openxmlformats-officedocument.presentationml.tags+xml"/>
  <Override PartName="/ppt/tags/tag77.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ppt/tags/tag28.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57.xml" ContentType="application/vnd.openxmlformats-officedocument.presentationml.tags+xml"/>
  <Override PartName="/ppt/tags/tag66.xml" ContentType="application/vnd.openxmlformats-officedocument.presentationml.tags+xml"/>
  <Override PartName="/ppt/tags/tag75.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tags/tag17.xml" ContentType="application/vnd.openxmlformats-officedocument.presentationml.tags+xml"/>
  <Override PartName="/ppt/tags/tag26.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tags/tag55.xml" ContentType="application/vnd.openxmlformats-officedocument.presentationml.tags+xml"/>
  <Override PartName="/ppt/tags/tag64.xml" ContentType="application/vnd.openxmlformats-officedocument.presentationml.tags+xml"/>
  <Override PartName="/ppt/tags/tag73.xml" ContentType="application/vnd.openxmlformats-officedocument.presentationml.tags+xml"/>
  <Override PartName="/ppt/slideLayouts/slideLayout10.xml" ContentType="application/vnd.openxmlformats-officedocument.presentationml.slideLayout+xml"/>
  <Default Extension="vml" ContentType="application/vnd.openxmlformats-officedocument.vmlDrawing"/>
  <Override PartName="/ppt/tags/tag15.xml" ContentType="application/vnd.openxmlformats-officedocument.presentationml.tags+xml"/>
  <Override PartName="/ppt/tags/tag24.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53.xml" ContentType="application/vnd.openxmlformats-officedocument.presentationml.tags+xml"/>
  <Override PartName="/ppt/tags/tag62.xml" ContentType="application/vnd.openxmlformats-officedocument.presentationml.tags+xml"/>
  <Override PartName="/ppt/tags/tag71.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tags/tag40.xml" ContentType="application/vnd.openxmlformats-officedocument.presentationml.tags+xml"/>
  <Override PartName="/ppt/tags/tag42.xml" ContentType="application/vnd.openxmlformats-officedocument.presentationml.tags+xml"/>
  <Override PartName="/ppt/tags/tag51.xml" ContentType="application/vnd.openxmlformats-officedocument.presentationml.tags+xml"/>
  <Override PartName="/ppt/tags/tag60.xml" ContentType="application/vnd.openxmlformats-officedocument.presentationml.tags+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tags/tag11.xml" ContentType="application/vnd.openxmlformats-officedocument.presentationml.tags+xml"/>
  <Override PartName="/ppt/tags/tag20.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ags/tag2.xml" ContentType="application/vnd.openxmlformats-officedocument.presentationml.tags+xml"/>
  <Default Extension="wmf" ContentType="image/x-wmf"/>
  <Override PartName="/ppt/tags/tag58.xml" ContentType="application/vnd.openxmlformats-officedocument.presentationml.tags+xml"/>
  <Override PartName="/ppt/tags/tag69.xml" ContentType="application/vnd.openxmlformats-officedocument.presentationml.tags+xml"/>
  <Default Extension="rels" ContentType="application/vnd.openxmlformats-package.relationships+xml"/>
  <Override PartName="/ppt/tags/tag29.xml" ContentType="application/vnd.openxmlformats-officedocument.presentationml.tags+xml"/>
  <Override PartName="/ppt/tags/tag47.xml" ContentType="application/vnd.openxmlformats-officedocument.presentationml.tags+xml"/>
  <Override PartName="/ppt/tags/tag76.xml" ContentType="application/vnd.openxmlformats-officedocument.presentationml.tags+xml"/>
  <Override PartName="/ppt/slides/slide12.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6" r:id="rId1"/>
    <p:sldMasterId id="2147483758" r:id="rId2"/>
  </p:sldMasterIdLst>
  <p:notesMasterIdLst>
    <p:notesMasterId r:id="rId16"/>
  </p:notesMasterIdLst>
  <p:handoutMasterIdLst>
    <p:handoutMasterId r:id="rId17"/>
  </p:handoutMasterIdLst>
  <p:sldIdLst>
    <p:sldId id="349" r:id="rId3"/>
    <p:sldId id="429" r:id="rId4"/>
    <p:sldId id="437" r:id="rId5"/>
    <p:sldId id="435" r:id="rId6"/>
    <p:sldId id="440" r:id="rId7"/>
    <p:sldId id="442" r:id="rId8"/>
    <p:sldId id="441" r:id="rId9"/>
    <p:sldId id="457" r:id="rId10"/>
    <p:sldId id="455" r:id="rId11"/>
    <p:sldId id="443" r:id="rId12"/>
    <p:sldId id="445" r:id="rId13"/>
    <p:sldId id="446" r:id="rId14"/>
    <p:sldId id="447" r:id="rId15"/>
  </p:sldIdLst>
  <p:sldSz cx="9906000" cy="6858000" type="A4"/>
  <p:notesSz cx="6797675" cy="9925050"/>
  <p:custDataLst>
    <p:tags r:id="rId18"/>
  </p:custDataLst>
  <p:defaultTextStyle>
    <a:defPPr>
      <a:defRPr lang="de-DE"/>
    </a:defPPr>
    <a:lvl1pPr algn="l" rtl="0" fontAlgn="base">
      <a:spcBef>
        <a:spcPct val="0"/>
      </a:spcBef>
      <a:spcAft>
        <a:spcPct val="0"/>
      </a:spcAft>
      <a:defRPr sz="1600" b="1" kern="1200">
        <a:solidFill>
          <a:schemeClr val="tx1"/>
        </a:solidFill>
        <a:latin typeface="Polo" pitchFamily="2" charset="0"/>
        <a:ea typeface="+mn-ea"/>
        <a:cs typeface="+mn-cs"/>
      </a:defRPr>
    </a:lvl1pPr>
    <a:lvl2pPr marL="457200" algn="l" rtl="0" fontAlgn="base">
      <a:spcBef>
        <a:spcPct val="0"/>
      </a:spcBef>
      <a:spcAft>
        <a:spcPct val="0"/>
      </a:spcAft>
      <a:defRPr sz="1600" b="1" kern="1200">
        <a:solidFill>
          <a:schemeClr val="tx1"/>
        </a:solidFill>
        <a:latin typeface="Polo" pitchFamily="2" charset="0"/>
        <a:ea typeface="+mn-ea"/>
        <a:cs typeface="+mn-cs"/>
      </a:defRPr>
    </a:lvl2pPr>
    <a:lvl3pPr marL="914400" algn="l" rtl="0" fontAlgn="base">
      <a:spcBef>
        <a:spcPct val="0"/>
      </a:spcBef>
      <a:spcAft>
        <a:spcPct val="0"/>
      </a:spcAft>
      <a:defRPr sz="1600" b="1" kern="1200">
        <a:solidFill>
          <a:schemeClr val="tx1"/>
        </a:solidFill>
        <a:latin typeface="Polo" pitchFamily="2" charset="0"/>
        <a:ea typeface="+mn-ea"/>
        <a:cs typeface="+mn-cs"/>
      </a:defRPr>
    </a:lvl3pPr>
    <a:lvl4pPr marL="1371600" algn="l" rtl="0" fontAlgn="base">
      <a:spcBef>
        <a:spcPct val="0"/>
      </a:spcBef>
      <a:spcAft>
        <a:spcPct val="0"/>
      </a:spcAft>
      <a:defRPr sz="1600" b="1" kern="1200">
        <a:solidFill>
          <a:schemeClr val="tx1"/>
        </a:solidFill>
        <a:latin typeface="Polo" pitchFamily="2" charset="0"/>
        <a:ea typeface="+mn-ea"/>
        <a:cs typeface="+mn-cs"/>
      </a:defRPr>
    </a:lvl4pPr>
    <a:lvl5pPr marL="1828800" algn="l" rtl="0" fontAlgn="base">
      <a:spcBef>
        <a:spcPct val="0"/>
      </a:spcBef>
      <a:spcAft>
        <a:spcPct val="0"/>
      </a:spcAft>
      <a:defRPr sz="1600" b="1" kern="1200">
        <a:solidFill>
          <a:schemeClr val="tx1"/>
        </a:solidFill>
        <a:latin typeface="Polo" pitchFamily="2" charset="0"/>
        <a:ea typeface="+mn-ea"/>
        <a:cs typeface="+mn-cs"/>
      </a:defRPr>
    </a:lvl5pPr>
    <a:lvl6pPr marL="2286000" algn="l" defTabSz="914400" rtl="0" eaLnBrk="1" latinLnBrk="0" hangingPunct="1">
      <a:defRPr sz="1600" b="1" kern="1200">
        <a:solidFill>
          <a:schemeClr val="tx1"/>
        </a:solidFill>
        <a:latin typeface="Polo" pitchFamily="2" charset="0"/>
        <a:ea typeface="+mn-ea"/>
        <a:cs typeface="+mn-cs"/>
      </a:defRPr>
    </a:lvl6pPr>
    <a:lvl7pPr marL="2743200" algn="l" defTabSz="914400" rtl="0" eaLnBrk="1" latinLnBrk="0" hangingPunct="1">
      <a:defRPr sz="1600" b="1" kern="1200">
        <a:solidFill>
          <a:schemeClr val="tx1"/>
        </a:solidFill>
        <a:latin typeface="Polo" pitchFamily="2" charset="0"/>
        <a:ea typeface="+mn-ea"/>
        <a:cs typeface="+mn-cs"/>
      </a:defRPr>
    </a:lvl7pPr>
    <a:lvl8pPr marL="3200400" algn="l" defTabSz="914400" rtl="0" eaLnBrk="1" latinLnBrk="0" hangingPunct="1">
      <a:defRPr sz="1600" b="1" kern="1200">
        <a:solidFill>
          <a:schemeClr val="tx1"/>
        </a:solidFill>
        <a:latin typeface="Polo" pitchFamily="2" charset="0"/>
        <a:ea typeface="+mn-ea"/>
        <a:cs typeface="+mn-cs"/>
      </a:defRPr>
    </a:lvl8pPr>
    <a:lvl9pPr marL="3657600" algn="l" defTabSz="914400" rtl="0" eaLnBrk="1" latinLnBrk="0" hangingPunct="1">
      <a:defRPr sz="1600" b="1" kern="1200">
        <a:solidFill>
          <a:schemeClr val="tx1"/>
        </a:solidFill>
        <a:latin typeface="Polo" pitchFamily="2"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FF9900"/>
    <a:srgbClr val="FFDBDE"/>
    <a:srgbClr val="FFC3C6"/>
    <a:srgbClr val="B2B2B2"/>
    <a:srgbClr val="808080"/>
    <a:srgbClr val="E7FC6C"/>
    <a:srgbClr val="DDDDD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918" autoAdjust="0"/>
    <p:restoredTop sz="81710" autoAdjust="0"/>
  </p:normalViewPr>
  <p:slideViewPr>
    <p:cSldViewPr snapToObjects="1">
      <p:cViewPr>
        <p:scale>
          <a:sx n="50" d="100"/>
          <a:sy n="50" d="100"/>
        </p:scale>
        <p:origin x="-1788" y="-72"/>
      </p:cViewPr>
      <p:guideLst>
        <p:guide orient="horz" pos="4083"/>
        <p:guide orient="horz" pos="621"/>
        <p:guide orient="horz" pos="1439"/>
        <p:guide orient="horz" pos="3218"/>
        <p:guide pos="427"/>
        <p:guide pos="4466"/>
        <p:guide pos="6053"/>
        <p:guide pos="1629"/>
        <p:guide pos="3120"/>
      </p:guideLst>
    </p:cSldViewPr>
  </p:slideViewPr>
  <p:notesTextViewPr>
    <p:cViewPr>
      <p:scale>
        <a:sx n="100" d="100"/>
        <a:sy n="100" d="100"/>
      </p:scale>
      <p:origin x="0" y="0"/>
    </p:cViewPr>
  </p:notesTextViewPr>
  <p:sorterViewPr>
    <p:cViewPr>
      <p:scale>
        <a:sx n="100" d="100"/>
        <a:sy n="100" d="100"/>
      </p:scale>
      <p:origin x="0" y="1212"/>
    </p:cViewPr>
  </p:sorterViewPr>
  <p:gridSpacing cx="78162150" cy="7816215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p:spPr>
        <p:txBody>
          <a:bodyPr vert="horz" wrap="square" lIns="92418" tIns="46209" rIns="92418" bIns="46209" numCol="1" anchor="t" anchorCtr="0" compatLnSpc="1">
            <a:prstTxWarp prst="textNoShape">
              <a:avLst/>
            </a:prstTxWarp>
          </a:bodyPr>
          <a:lstStyle>
            <a:lvl1pPr algn="l" defTabSz="923925">
              <a:defRPr sz="1200" b="0">
                <a:latin typeface="Arial" pitchFamily="34" charset="0"/>
              </a:defRPr>
            </a:lvl1pPr>
          </a:lstStyle>
          <a:p>
            <a:pPr>
              <a:defRPr/>
            </a:pPr>
            <a:endParaRPr lang="en-GB"/>
          </a:p>
        </p:txBody>
      </p:sp>
      <p:sp>
        <p:nvSpPr>
          <p:cNvPr id="11267"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p:spPr>
        <p:txBody>
          <a:bodyPr vert="horz" wrap="square" lIns="92418" tIns="46209" rIns="92418" bIns="46209" numCol="1" anchor="t" anchorCtr="0" compatLnSpc="1">
            <a:prstTxWarp prst="textNoShape">
              <a:avLst/>
            </a:prstTxWarp>
          </a:bodyPr>
          <a:lstStyle>
            <a:lvl1pPr algn="r" defTabSz="923925">
              <a:defRPr sz="1200" b="0">
                <a:latin typeface="Arial" pitchFamily="34" charset="0"/>
              </a:defRPr>
            </a:lvl1pPr>
          </a:lstStyle>
          <a:p>
            <a:pPr>
              <a:defRPr/>
            </a:pPr>
            <a:endParaRPr lang="en-GB"/>
          </a:p>
        </p:txBody>
      </p:sp>
      <p:sp>
        <p:nvSpPr>
          <p:cNvPr id="11268" name="Rectangle 4"/>
          <p:cNvSpPr>
            <a:spLocks noGrp="1" noChangeArrowheads="1"/>
          </p:cNvSpPr>
          <p:nvPr>
            <p:ph type="ftr" sz="quarter" idx="2"/>
          </p:nvPr>
        </p:nvSpPr>
        <p:spPr bwMode="auto">
          <a:xfrm>
            <a:off x="0" y="9426575"/>
            <a:ext cx="2946400" cy="496888"/>
          </a:xfrm>
          <a:prstGeom prst="rect">
            <a:avLst/>
          </a:prstGeom>
          <a:noFill/>
          <a:ln w="9525">
            <a:noFill/>
            <a:miter lim="800000"/>
            <a:headEnd/>
            <a:tailEnd/>
          </a:ln>
        </p:spPr>
        <p:txBody>
          <a:bodyPr vert="horz" wrap="square" lIns="92418" tIns="46209" rIns="92418" bIns="46209" numCol="1" anchor="b" anchorCtr="0" compatLnSpc="1">
            <a:prstTxWarp prst="textNoShape">
              <a:avLst/>
            </a:prstTxWarp>
          </a:bodyPr>
          <a:lstStyle>
            <a:lvl1pPr algn="l" defTabSz="923925">
              <a:defRPr sz="1200" b="0">
                <a:latin typeface="Arial" pitchFamily="34" charset="0"/>
              </a:defRPr>
            </a:lvl1pPr>
          </a:lstStyle>
          <a:p>
            <a:pPr>
              <a:defRPr/>
            </a:pPr>
            <a:endParaRPr lang="en-GB"/>
          </a:p>
        </p:txBody>
      </p:sp>
      <p:sp>
        <p:nvSpPr>
          <p:cNvPr id="11269" name="Rectangle 5"/>
          <p:cNvSpPr>
            <a:spLocks noGrp="1" noChangeArrowheads="1"/>
          </p:cNvSpPr>
          <p:nvPr>
            <p:ph type="sldNum" sz="quarter" idx="3"/>
          </p:nvPr>
        </p:nvSpPr>
        <p:spPr bwMode="auto">
          <a:xfrm>
            <a:off x="3849688" y="9426575"/>
            <a:ext cx="2946400" cy="496888"/>
          </a:xfrm>
          <a:prstGeom prst="rect">
            <a:avLst/>
          </a:prstGeom>
          <a:noFill/>
          <a:ln w="9525">
            <a:noFill/>
            <a:miter lim="800000"/>
            <a:headEnd/>
            <a:tailEnd/>
          </a:ln>
        </p:spPr>
        <p:txBody>
          <a:bodyPr vert="horz" wrap="square" lIns="92418" tIns="46209" rIns="92418" bIns="46209" numCol="1" anchor="b" anchorCtr="0" compatLnSpc="1">
            <a:prstTxWarp prst="textNoShape">
              <a:avLst/>
            </a:prstTxWarp>
          </a:bodyPr>
          <a:lstStyle>
            <a:lvl1pPr algn="r" defTabSz="923925">
              <a:defRPr sz="1200" b="0">
                <a:latin typeface="Arial" pitchFamily="34" charset="0"/>
              </a:defRPr>
            </a:lvl1pPr>
          </a:lstStyle>
          <a:p>
            <a:pPr>
              <a:defRPr/>
            </a:pPr>
            <a:fld id="{232F4BFB-EB58-4EDD-AFA9-E4A2E2665EAE}"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46400" cy="496888"/>
          </a:xfrm>
          <a:prstGeom prst="rect">
            <a:avLst/>
          </a:prstGeom>
          <a:noFill/>
          <a:ln w="9525">
            <a:noFill/>
            <a:miter lim="800000"/>
            <a:headEnd/>
            <a:tailEnd/>
          </a:ln>
        </p:spPr>
        <p:txBody>
          <a:bodyPr vert="horz" wrap="square" lIns="92418" tIns="46209" rIns="92418" bIns="46209" numCol="1" anchor="t" anchorCtr="0" compatLnSpc="1">
            <a:prstTxWarp prst="textNoShape">
              <a:avLst/>
            </a:prstTxWarp>
          </a:bodyPr>
          <a:lstStyle>
            <a:lvl1pPr algn="l" defTabSz="923925">
              <a:defRPr sz="1200" b="0">
                <a:latin typeface="Arial" pitchFamily="34" charset="0"/>
              </a:defRPr>
            </a:lvl1pPr>
          </a:lstStyle>
          <a:p>
            <a:pPr>
              <a:defRPr/>
            </a:pPr>
            <a:endParaRPr lang="en-GB"/>
          </a:p>
        </p:txBody>
      </p:sp>
      <p:sp>
        <p:nvSpPr>
          <p:cNvPr id="7171" name="Rectangle 3"/>
          <p:cNvSpPr>
            <a:spLocks noGrp="1" noChangeArrowheads="1"/>
          </p:cNvSpPr>
          <p:nvPr>
            <p:ph type="dt" idx="1"/>
          </p:nvPr>
        </p:nvSpPr>
        <p:spPr bwMode="auto">
          <a:xfrm>
            <a:off x="3849688" y="0"/>
            <a:ext cx="2946400" cy="496888"/>
          </a:xfrm>
          <a:prstGeom prst="rect">
            <a:avLst/>
          </a:prstGeom>
          <a:noFill/>
          <a:ln w="9525">
            <a:noFill/>
            <a:miter lim="800000"/>
            <a:headEnd/>
            <a:tailEnd/>
          </a:ln>
        </p:spPr>
        <p:txBody>
          <a:bodyPr vert="horz" wrap="square" lIns="92418" tIns="46209" rIns="92418" bIns="46209" numCol="1" anchor="t" anchorCtr="0" compatLnSpc="1">
            <a:prstTxWarp prst="textNoShape">
              <a:avLst/>
            </a:prstTxWarp>
          </a:bodyPr>
          <a:lstStyle>
            <a:lvl1pPr algn="r" defTabSz="923925">
              <a:defRPr sz="1200" b="0">
                <a:latin typeface="Arial" pitchFamily="34" charset="0"/>
              </a:defRPr>
            </a:lvl1pPr>
          </a:lstStyle>
          <a:p>
            <a:pPr>
              <a:defRPr/>
            </a:pPr>
            <a:endParaRPr lang="en-GB"/>
          </a:p>
        </p:txBody>
      </p:sp>
      <p:sp>
        <p:nvSpPr>
          <p:cNvPr id="15364" name="Rectangle 4"/>
          <p:cNvSpPr>
            <a:spLocks noGrp="1" noRot="1" noChangeArrowheads="1" noTextEdit="1"/>
          </p:cNvSpPr>
          <p:nvPr>
            <p:ph type="sldImg" idx="2"/>
          </p:nvPr>
        </p:nvSpPr>
        <p:spPr bwMode="auto">
          <a:xfrm>
            <a:off x="712788" y="744538"/>
            <a:ext cx="5372100" cy="3721100"/>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681038" y="4714875"/>
            <a:ext cx="5435600" cy="4465638"/>
          </a:xfrm>
          <a:prstGeom prst="rect">
            <a:avLst/>
          </a:prstGeom>
          <a:noFill/>
          <a:ln w="9525">
            <a:noFill/>
            <a:miter lim="800000"/>
            <a:headEnd/>
            <a:tailEnd/>
          </a:ln>
        </p:spPr>
        <p:txBody>
          <a:bodyPr vert="horz" wrap="square" lIns="92418" tIns="46209" rIns="92418" bIns="46209" numCol="1" anchor="t" anchorCtr="0" compatLnSpc="1">
            <a:prstTxWarp prst="textNoShape">
              <a:avLst/>
            </a:prstTxWarp>
          </a:bodyPr>
          <a:lstStyle/>
          <a:p>
            <a:pPr lvl="0"/>
            <a:r>
              <a:rPr lang="en-GB" noProof="0" smtClean="0"/>
              <a:t>Textmasterformate durch Klicken bearbeiten</a:t>
            </a:r>
          </a:p>
          <a:p>
            <a:pPr lvl="1"/>
            <a:r>
              <a:rPr lang="en-GB" noProof="0" smtClean="0"/>
              <a:t>Zweite Ebene</a:t>
            </a:r>
          </a:p>
          <a:p>
            <a:pPr lvl="2"/>
            <a:r>
              <a:rPr lang="en-GB" noProof="0" smtClean="0"/>
              <a:t>Dritte Ebene</a:t>
            </a:r>
          </a:p>
          <a:p>
            <a:pPr lvl="3"/>
            <a:r>
              <a:rPr lang="en-GB" noProof="0" smtClean="0"/>
              <a:t>Vierte Ebene</a:t>
            </a:r>
          </a:p>
          <a:p>
            <a:pPr lvl="4"/>
            <a:r>
              <a:rPr lang="en-GB" noProof="0" smtClean="0"/>
              <a:t>Fünfte Ebene</a:t>
            </a:r>
          </a:p>
        </p:txBody>
      </p:sp>
      <p:sp>
        <p:nvSpPr>
          <p:cNvPr id="7174" name="Rectangle 6"/>
          <p:cNvSpPr>
            <a:spLocks noGrp="1" noChangeArrowheads="1"/>
          </p:cNvSpPr>
          <p:nvPr>
            <p:ph type="ftr" sz="quarter" idx="4"/>
          </p:nvPr>
        </p:nvSpPr>
        <p:spPr bwMode="auto">
          <a:xfrm>
            <a:off x="0" y="9426575"/>
            <a:ext cx="2946400" cy="496888"/>
          </a:xfrm>
          <a:prstGeom prst="rect">
            <a:avLst/>
          </a:prstGeom>
          <a:noFill/>
          <a:ln w="9525">
            <a:noFill/>
            <a:miter lim="800000"/>
            <a:headEnd/>
            <a:tailEnd/>
          </a:ln>
        </p:spPr>
        <p:txBody>
          <a:bodyPr vert="horz" wrap="square" lIns="92418" tIns="46209" rIns="92418" bIns="46209" numCol="1" anchor="b" anchorCtr="0" compatLnSpc="1">
            <a:prstTxWarp prst="textNoShape">
              <a:avLst/>
            </a:prstTxWarp>
          </a:bodyPr>
          <a:lstStyle>
            <a:lvl1pPr algn="l" defTabSz="923925">
              <a:defRPr sz="1200" b="0">
                <a:latin typeface="Arial" pitchFamily="34" charset="0"/>
              </a:defRPr>
            </a:lvl1pPr>
          </a:lstStyle>
          <a:p>
            <a:pPr>
              <a:defRPr/>
            </a:pPr>
            <a:endParaRPr lang="en-GB"/>
          </a:p>
        </p:txBody>
      </p:sp>
      <p:sp>
        <p:nvSpPr>
          <p:cNvPr id="7175" name="Rectangle 7"/>
          <p:cNvSpPr>
            <a:spLocks noGrp="1" noChangeArrowheads="1"/>
          </p:cNvSpPr>
          <p:nvPr>
            <p:ph type="sldNum" sz="quarter" idx="5"/>
          </p:nvPr>
        </p:nvSpPr>
        <p:spPr bwMode="auto">
          <a:xfrm>
            <a:off x="3849688" y="9426575"/>
            <a:ext cx="2946400" cy="496888"/>
          </a:xfrm>
          <a:prstGeom prst="rect">
            <a:avLst/>
          </a:prstGeom>
          <a:noFill/>
          <a:ln w="9525">
            <a:noFill/>
            <a:miter lim="800000"/>
            <a:headEnd/>
            <a:tailEnd/>
          </a:ln>
        </p:spPr>
        <p:txBody>
          <a:bodyPr vert="horz" wrap="square" lIns="92418" tIns="46209" rIns="92418" bIns="46209" numCol="1" anchor="b" anchorCtr="0" compatLnSpc="1">
            <a:prstTxWarp prst="textNoShape">
              <a:avLst/>
            </a:prstTxWarp>
          </a:bodyPr>
          <a:lstStyle>
            <a:lvl1pPr algn="r" defTabSz="923925">
              <a:defRPr sz="1200" b="0">
                <a:latin typeface="Arial" pitchFamily="34" charset="0"/>
              </a:defRPr>
            </a:lvl1pPr>
          </a:lstStyle>
          <a:p>
            <a:pPr>
              <a:defRPr/>
            </a:pPr>
            <a:fld id="{4D107C51-A37D-4E5C-BC64-6829BA7EE235}"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8F4FC091-46FD-4EA8-854C-2BE8405B964B}" type="slidenum">
              <a:rPr lang="en-GB" smtClean="0">
                <a:latin typeface="Arial" charset="0"/>
              </a:rPr>
              <a:pPr/>
              <a:t>1</a:t>
            </a:fld>
            <a:endParaRPr lang="en-GB" smtClean="0">
              <a:latin typeface="Arial" charset="0"/>
            </a:endParaRPr>
          </a:p>
        </p:txBody>
      </p:sp>
      <p:sp>
        <p:nvSpPr>
          <p:cNvPr id="18434" name="Rectangle 2"/>
          <p:cNvSpPr>
            <a:spLocks noGrp="1" noRo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rrowheads="1" noTextEdit="1"/>
          </p:cNvSpPr>
          <p:nvPr>
            <p:ph type="sldImg"/>
          </p:nvPr>
        </p:nvSpPr>
        <p:spPr>
          <a:xfrm>
            <a:off x="712788" y="744538"/>
            <a:ext cx="5375275" cy="3721100"/>
          </a:xfrm>
          <a:ln/>
        </p:spPr>
      </p:sp>
      <p:sp>
        <p:nvSpPr>
          <p:cNvPr id="21506" name="Rectangle 3"/>
          <p:cNvSpPr>
            <a:spLocks noGrp="1" noChangeArrowheads="1"/>
          </p:cNvSpPr>
          <p:nvPr>
            <p:ph type="body" idx="1"/>
          </p:nvPr>
        </p:nvSpPr>
        <p:spPr>
          <a:xfrm>
            <a:off x="679450" y="4713288"/>
            <a:ext cx="5438775" cy="4467225"/>
          </a:xfrm>
          <a:noFill/>
          <a:ln/>
        </p:spPr>
        <p:txBody>
          <a:bodyPr/>
          <a:lstStyle/>
          <a:p>
            <a:r>
              <a:rPr lang="fr-FR" smtClean="0"/>
              <a:t>Le contrat liant la Snet à EDF a été au </a:t>
            </a:r>
            <a:r>
              <a:rPr lang="fr-FR" b="1" smtClean="0"/>
              <a:t>cœur du développement de l’entreprise</a:t>
            </a:r>
            <a:r>
              <a:rPr lang="fr-FR" smtClean="0"/>
              <a:t> depuis sa création</a:t>
            </a:r>
          </a:p>
          <a:p>
            <a:r>
              <a:rPr lang="fr-FR" smtClean="0"/>
              <a:t>Il visait à permettre à la Snet de prendre son </a:t>
            </a:r>
            <a:r>
              <a:rPr lang="fr-FR" b="1" smtClean="0"/>
              <a:t>indépendance</a:t>
            </a:r>
            <a:r>
              <a:rPr lang="fr-FR" smtClean="0"/>
              <a:t> </a:t>
            </a:r>
            <a:r>
              <a:rPr lang="fr-FR" b="1" smtClean="0"/>
              <a:t>tout en garantissant un certaine sécurité</a:t>
            </a:r>
            <a:r>
              <a:rPr lang="fr-FR" smtClean="0"/>
              <a:t> dans les revenus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Rot="1" noChangeArrowheads="1" noTextEdit="1"/>
          </p:cNvSpPr>
          <p:nvPr>
            <p:ph type="sldImg"/>
          </p:nvPr>
        </p:nvSpPr>
        <p:spPr>
          <a:xfrm>
            <a:off x="712788" y="744538"/>
            <a:ext cx="5375275" cy="3721100"/>
          </a:xfrm>
          <a:ln/>
        </p:spPr>
      </p:sp>
      <p:sp>
        <p:nvSpPr>
          <p:cNvPr id="24578" name="Rectangle 3"/>
          <p:cNvSpPr>
            <a:spLocks noGrp="1" noChangeArrowheads="1"/>
          </p:cNvSpPr>
          <p:nvPr>
            <p:ph type="body" idx="1"/>
          </p:nvPr>
        </p:nvSpPr>
        <p:spPr>
          <a:xfrm>
            <a:off x="681038" y="4713288"/>
            <a:ext cx="5435600" cy="4467225"/>
          </a:xfrm>
          <a:noFill/>
          <a:ln/>
        </p:spPr>
        <p:txBody>
          <a:bodyPr/>
          <a:lstStyle/>
          <a:p>
            <a:r>
              <a:rPr lang="fr-FR" smtClean="0"/>
              <a:t>Lors du développement du marché au début des années 2000, la loi de </a:t>
            </a:r>
            <a:r>
              <a:rPr lang="fr-FR" b="1" smtClean="0"/>
              <a:t>libéralisation du marché de l’électricité</a:t>
            </a:r>
            <a:r>
              <a:rPr lang="fr-FR" smtClean="0"/>
              <a:t> a imposé la révision des contrats d’achat d’électricité conclus entre EDF et les entreprises du secteur public</a:t>
            </a:r>
          </a:p>
          <a:p>
            <a:r>
              <a:rPr lang="fr-FR" smtClean="0"/>
              <a:t>Le comité Gentot a donc analysé le contrat liant la Snet à EDF et </a:t>
            </a:r>
            <a:r>
              <a:rPr lang="fr-FR" b="1" smtClean="0"/>
              <a:t>imposé l’introduction de la Clause de sauvegarde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Rot="1" noChangeArrowheads="1" noTextEdit="1"/>
          </p:cNvSpPr>
          <p:nvPr>
            <p:ph type="sldImg"/>
          </p:nvPr>
        </p:nvSpPr>
        <p:spPr>
          <a:xfrm>
            <a:off x="712788" y="744538"/>
            <a:ext cx="5375275" cy="3721100"/>
          </a:xfrm>
          <a:ln/>
        </p:spPr>
      </p:sp>
      <p:sp>
        <p:nvSpPr>
          <p:cNvPr id="27650" name="Rectangle 3"/>
          <p:cNvSpPr>
            <a:spLocks noGrp="1" noChangeArrowheads="1"/>
          </p:cNvSpPr>
          <p:nvPr>
            <p:ph type="body" idx="1"/>
          </p:nvPr>
        </p:nvSpPr>
        <p:spPr>
          <a:xfrm>
            <a:off x="681038" y="4713288"/>
            <a:ext cx="5435600" cy="4467225"/>
          </a:xfrm>
          <a:noFill/>
          <a:ln/>
        </p:spPr>
        <p:txBody>
          <a:bodyPr/>
          <a:lstStyle/>
          <a:p>
            <a:r>
              <a:rPr lang="fr-FR" smtClean="0"/>
              <a:t>A partir de 2015, le contrat joue en </a:t>
            </a:r>
            <a:r>
              <a:rPr lang="fr-FR" b="1" smtClean="0"/>
              <a:t>défaveur de la Snet </a:t>
            </a:r>
            <a:r>
              <a:rPr lang="fr-FR" smtClean="0"/>
              <a:t>et n’est plus attractif</a:t>
            </a:r>
          </a:p>
          <a:p>
            <a:endParaRPr 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Rot="1" noChangeArrowheads="1" noTextEdit="1"/>
          </p:cNvSpPr>
          <p:nvPr>
            <p:ph type="sldImg"/>
          </p:nvPr>
        </p:nvSpPr>
        <p:spPr>
          <a:ln/>
        </p:spPr>
      </p:sp>
      <p:sp>
        <p:nvSpPr>
          <p:cNvPr id="29698" name="Rectangle 3"/>
          <p:cNvSpPr>
            <a:spLocks noGrp="1" noChangeArrowheads="1"/>
          </p:cNvSpPr>
          <p:nvPr>
            <p:ph type="body" idx="1"/>
          </p:nvPr>
        </p:nvSpPr>
        <p:spPr>
          <a:noFill/>
          <a:ln/>
        </p:spPr>
        <p:txBody>
          <a:bodyPr/>
          <a:lstStyle/>
          <a:p>
            <a:pPr>
              <a:lnSpc>
                <a:spcPct val="90000"/>
              </a:lnSpc>
            </a:pPr>
            <a:r>
              <a:rPr lang="fr-FR" smtClean="0"/>
              <a:t>Avantage principal est de se </a:t>
            </a:r>
            <a:r>
              <a:rPr lang="fr-FR" b="1" smtClean="0"/>
              <a:t>libérer d’un contrat</a:t>
            </a:r>
            <a:r>
              <a:rPr lang="fr-FR" smtClean="0"/>
              <a:t> qui joue en défaveur de la Snet et de pouvoir disposer librement de toute la production pour la commercialiser</a:t>
            </a:r>
          </a:p>
          <a:p>
            <a:pPr>
              <a:lnSpc>
                <a:spcPct val="90000"/>
              </a:lnSpc>
            </a:pPr>
            <a:r>
              <a:rPr lang="fr-FR" smtClean="0"/>
              <a:t>Simplification opérationnelle: </a:t>
            </a:r>
            <a:r>
              <a:rPr lang="fr-FR" b="1" smtClean="0"/>
              <a:t>pas de renégociation annuelle des termes du contrat</a:t>
            </a:r>
            <a:r>
              <a:rPr lang="fr-FR" smtClean="0"/>
              <a:t> avec EDF</a:t>
            </a:r>
          </a:p>
          <a:p>
            <a:pPr>
              <a:lnSpc>
                <a:spcPct val="90000"/>
              </a:lnSpc>
            </a:pPr>
            <a:r>
              <a:rPr lang="fr-FR" smtClean="0"/>
              <a:t>Défaut du contrat</a:t>
            </a:r>
          </a:p>
          <a:p>
            <a:pPr marL="742950" lvl="1" indent="-285750">
              <a:lnSpc>
                <a:spcPct val="90000"/>
              </a:lnSpc>
            </a:pPr>
            <a:r>
              <a:rPr lang="fr-FR" smtClean="0"/>
              <a:t>Coûts proportionnels (coûts de combustibles principalement) sont bien représentés dans le contrat EDF mais </a:t>
            </a:r>
            <a:r>
              <a:rPr lang="fr-FR" b="1" smtClean="0"/>
              <a:t>les coûts de démarrage ne sont pas inclus</a:t>
            </a:r>
            <a:endParaRPr lang="fr-FR" smtClean="0"/>
          </a:p>
          <a:p>
            <a:pPr marL="1143000" lvl="2" indent="-228600">
              <a:lnSpc>
                <a:spcPct val="90000"/>
              </a:lnSpc>
            </a:pPr>
            <a:r>
              <a:rPr lang="fr-FR" smtClean="0"/>
              <a:t>La seule contrainte est qu’EDF ne peut pas démarrer plus d’une fois par jour)</a:t>
            </a:r>
          </a:p>
          <a:p>
            <a:pPr marL="1143000" lvl="2" indent="-228600">
              <a:lnSpc>
                <a:spcPct val="90000"/>
              </a:lnSpc>
            </a:pPr>
            <a:r>
              <a:rPr lang="fr-FR" smtClean="0"/>
              <a:t>La question de la comparaison des couts de démarrage d’Hornaing rapport à Bouchain sera posée: Hornaing, Lucy et EH5  ne sont plus dans la Clause de sauvegarde, la question est donc hors sujet</a:t>
            </a:r>
          </a:p>
          <a:p>
            <a:pPr marL="742950" lvl="1" indent="-285750">
              <a:lnSpc>
                <a:spcPct val="90000"/>
              </a:lnSpc>
            </a:pPr>
            <a:r>
              <a:rPr lang="fr-FR" b="1" smtClean="0"/>
              <a:t>Pas de prise en compte des pentes de démarrage</a:t>
            </a:r>
            <a:r>
              <a:rPr lang="fr-FR" smtClean="0"/>
              <a:t> (l’appel EDF est immédiat)</a:t>
            </a:r>
          </a:p>
          <a:p>
            <a:pPr marL="742950" lvl="1" indent="-285750">
              <a:lnSpc>
                <a:spcPct val="90000"/>
              </a:lnSpc>
            </a:pPr>
            <a:r>
              <a:rPr lang="fr-FR" b="1" smtClean="0"/>
              <a:t>Appel à la demi-heure</a:t>
            </a:r>
            <a:r>
              <a:rPr lang="fr-FR" smtClean="0"/>
              <a:t> alors que les achats Powernext ne se font que sur un pas horaire</a:t>
            </a:r>
          </a:p>
          <a:p>
            <a:pPr>
              <a:lnSpc>
                <a:spcPct val="90000"/>
              </a:lnSpc>
            </a:pPr>
            <a:r>
              <a:rPr lang="fr-FR" smtClean="0"/>
              <a:t>Valeur de la CdS</a:t>
            </a:r>
          </a:p>
          <a:p>
            <a:pPr marL="742950" lvl="1" indent="-285750">
              <a:lnSpc>
                <a:spcPct val="90000"/>
              </a:lnSpc>
            </a:pPr>
            <a:r>
              <a:rPr lang="fr-FR" smtClean="0"/>
              <a:t>Avant 100MW réservés pour EDF pour du service system</a:t>
            </a:r>
          </a:p>
          <a:p>
            <a:pPr marL="742950" lvl="1" indent="-285750">
              <a:lnSpc>
                <a:spcPct val="90000"/>
              </a:lnSpc>
            </a:pPr>
            <a:r>
              <a:rPr lang="fr-FR" smtClean="0"/>
              <a:t>Possibilité d</a:t>
            </a:r>
            <a:r>
              <a:rPr lang="fr-FR" b="1" smtClean="0"/>
              <a:t>’arbitrer entre la puissance active et le service system</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Rot="1" noChangeArrowheads="1" noTextEdit="1"/>
          </p:cNvSpPr>
          <p:nvPr>
            <p:ph type="sldImg"/>
          </p:nvPr>
        </p:nvSpPr>
        <p:spPr>
          <a:ln/>
        </p:spPr>
      </p:sp>
      <p:sp>
        <p:nvSpPr>
          <p:cNvPr id="31746" name="Rectangle 3"/>
          <p:cNvSpPr>
            <a:spLocks noGrp="1" noChangeArrowheads="1"/>
          </p:cNvSpPr>
          <p:nvPr>
            <p:ph type="body" idx="1"/>
          </p:nvPr>
        </p:nvSpPr>
        <p:spPr>
          <a:noFill/>
          <a:ln/>
        </p:spPr>
        <p:txBody>
          <a:bodyPr/>
          <a:lstStyle/>
          <a:p>
            <a:r>
              <a:rPr lang="fr-FR" smtClean="0"/>
              <a:t>Les puissances libérées seront </a:t>
            </a:r>
            <a:r>
              <a:rPr lang="fr-FR" b="1" smtClean="0"/>
              <a:t>revendues sur le marché</a:t>
            </a:r>
            <a:r>
              <a:rPr lang="fr-FR" smtClean="0"/>
              <a:t> </a:t>
            </a:r>
            <a:r>
              <a:rPr lang="fr-FR" b="1" smtClean="0"/>
              <a:t>ou à des clients finaux en respectant toutes les règles de gestion du risque et de couverture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Rot="1" noChangeArrowheads="1" noTextEdit="1"/>
          </p:cNvSpPr>
          <p:nvPr>
            <p:ph type="sldImg"/>
          </p:nvPr>
        </p:nvSpPr>
        <p:spPr>
          <a:ln/>
        </p:spPr>
      </p:sp>
      <p:sp>
        <p:nvSpPr>
          <p:cNvPr id="33794" name="Rectangle 3"/>
          <p:cNvSpPr>
            <a:spLocks noGrp="1" noChangeArrowheads="1"/>
          </p:cNvSpPr>
          <p:nvPr>
            <p:ph type="body" idx="1"/>
          </p:nvPr>
        </p:nvSpPr>
        <p:spPr>
          <a:noFill/>
          <a:ln/>
        </p:spPr>
        <p:txBody>
          <a:bodyPr/>
          <a:lstStyle/>
          <a:p>
            <a:r>
              <a:rPr lang="fr-FR" smtClean="0"/>
              <a:t>Nous nous engageons à </a:t>
            </a:r>
            <a:r>
              <a:rPr lang="fr-FR" b="1" smtClean="0"/>
              <a:t>maintenir le montant individuel d’épargne salariale au niveau de 2008</a:t>
            </a:r>
            <a:r>
              <a:rPr lang="fr-FR" smtClean="0"/>
              <a:t> et ce sur la période de l’accord d’intéressement </a:t>
            </a:r>
            <a:r>
              <a:rPr lang="fr-FR" b="1" smtClean="0"/>
              <a:t>2009-2011 </a:t>
            </a:r>
            <a:r>
              <a:rPr lang="fr-FR" smtClean="0"/>
              <a:t>signé en juin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Rot="1" noChangeArrowheads="1" noTextEdit="1"/>
          </p:cNvSpPr>
          <p:nvPr>
            <p:ph type="sldImg"/>
          </p:nvPr>
        </p:nvSpPr>
        <p:spPr>
          <a:ln/>
        </p:spPr>
      </p:sp>
      <p:sp>
        <p:nvSpPr>
          <p:cNvPr id="37890"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bwMode="gray">
      <p:bgPr>
        <a:solidFill>
          <a:srgbClr val="F21C0A"/>
        </a:solidFill>
        <a:effectLst/>
      </p:bgPr>
    </p:bg>
    <p:spTree>
      <p:nvGrpSpPr>
        <p:cNvPr id="1" name=""/>
        <p:cNvGrpSpPr/>
        <p:nvPr/>
      </p:nvGrpSpPr>
      <p:grpSpPr>
        <a:xfrm>
          <a:off x="0" y="0"/>
          <a:ext cx="0" cy="0"/>
          <a:chOff x="0" y="0"/>
          <a:chExt cx="0" cy="0"/>
        </a:xfrm>
      </p:grpSpPr>
      <p:pic>
        <p:nvPicPr>
          <p:cNvPr id="4" name="eon_logo1" descr="EON_France_W"/>
          <p:cNvPicPr>
            <a:picLocks noChangeAspect="1" noChangeArrowheads="1"/>
          </p:cNvPicPr>
          <p:nvPr/>
        </p:nvPicPr>
        <p:blipFill>
          <a:blip r:embed="rId2"/>
          <a:srcRect/>
          <a:stretch>
            <a:fillRect/>
          </a:stretch>
        </p:blipFill>
        <p:spPr bwMode="gray">
          <a:xfrm>
            <a:off x="654050" y="889000"/>
            <a:ext cx="4908550" cy="993775"/>
          </a:xfrm>
          <a:prstGeom prst="rect">
            <a:avLst/>
          </a:prstGeom>
          <a:noFill/>
          <a:ln w="12700">
            <a:noFill/>
            <a:miter lim="800000"/>
            <a:headEnd/>
            <a:tailEnd type="none" w="med" len="lg"/>
          </a:ln>
        </p:spPr>
      </p:pic>
      <p:sp>
        <p:nvSpPr>
          <p:cNvPr id="34818" name="Rectangle 2"/>
          <p:cNvSpPr>
            <a:spLocks noGrp="1" noChangeArrowheads="1"/>
          </p:cNvSpPr>
          <p:nvPr>
            <p:ph type="ctrTitle"/>
          </p:nvPr>
        </p:nvSpPr>
        <p:spPr>
          <a:xfrm>
            <a:off x="3300413" y="4267200"/>
            <a:ext cx="5532437" cy="989013"/>
          </a:xfrm>
        </p:spPr>
        <p:txBody>
          <a:bodyPr anchor="b"/>
          <a:lstStyle>
            <a:lvl1pPr>
              <a:defRPr>
                <a:solidFill>
                  <a:schemeClr val="bg1"/>
                </a:solidFill>
              </a:defRPr>
            </a:lvl1pPr>
          </a:lstStyle>
          <a:p>
            <a:r>
              <a:rPr lang="de-DE"/>
              <a:t>Klicken Sie, um das Titelformat zu bearbeiten</a:t>
            </a:r>
          </a:p>
        </p:txBody>
      </p:sp>
      <p:sp>
        <p:nvSpPr>
          <p:cNvPr id="34819" name="Rectangle 3"/>
          <p:cNvSpPr>
            <a:spLocks noGrp="1" noChangeArrowheads="1"/>
          </p:cNvSpPr>
          <p:nvPr>
            <p:ph type="subTitle" sz="quarter" idx="1"/>
          </p:nvPr>
        </p:nvSpPr>
        <p:spPr>
          <a:xfrm>
            <a:off x="3300413" y="5508625"/>
            <a:ext cx="5532437" cy="741363"/>
          </a:xfrm>
        </p:spPr>
        <p:txBody>
          <a:bodyPr/>
          <a:lstStyle>
            <a:lvl1pPr>
              <a:lnSpc>
                <a:spcPts val="2000"/>
              </a:lnSpc>
              <a:defRPr sz="1600">
                <a:solidFill>
                  <a:schemeClr val="bg1"/>
                </a:solidFill>
              </a:defRPr>
            </a:lvl1pPr>
          </a:lstStyle>
          <a:p>
            <a:r>
              <a:rPr lang="de-DE"/>
              <a:t>Klicken Sie, um das Format des Untertitelmasters zu bearbeiten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099300" y="1143000"/>
            <a:ext cx="2146300" cy="51054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660400" y="1143000"/>
            <a:ext cx="6286500" cy="51054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4" name="eon_logo1" descr="EON_France_W"/>
          <p:cNvPicPr>
            <a:picLocks noChangeAspect="1" noChangeArrowheads="1"/>
          </p:cNvPicPr>
          <p:nvPr/>
        </p:nvPicPr>
        <p:blipFill>
          <a:blip r:embed="rId2"/>
          <a:srcRect/>
          <a:stretch>
            <a:fillRect/>
          </a:stretch>
        </p:blipFill>
        <p:spPr bwMode="gray">
          <a:xfrm>
            <a:off x="654050" y="889000"/>
            <a:ext cx="4908550" cy="993775"/>
          </a:xfrm>
          <a:prstGeom prst="rect">
            <a:avLst/>
          </a:prstGeom>
          <a:noFill/>
          <a:ln w="12700">
            <a:noFill/>
            <a:miter lim="800000"/>
            <a:headEnd/>
            <a:tailEnd type="none" w="med" len="lg"/>
          </a:ln>
        </p:spPr>
      </p:pic>
      <p:sp>
        <p:nvSpPr>
          <p:cNvPr id="5122" name="Rectangle 2"/>
          <p:cNvSpPr>
            <a:spLocks noGrp="1" noChangeArrowheads="1"/>
          </p:cNvSpPr>
          <p:nvPr>
            <p:ph type="ctrTitle"/>
          </p:nvPr>
        </p:nvSpPr>
        <p:spPr>
          <a:xfrm>
            <a:off x="3300413" y="4267200"/>
            <a:ext cx="5532437" cy="989013"/>
          </a:xfrm>
        </p:spPr>
        <p:txBody>
          <a:bodyPr anchor="b"/>
          <a:lstStyle>
            <a:lvl1pPr>
              <a:defRPr>
                <a:solidFill>
                  <a:schemeClr val="bg1"/>
                </a:solidFill>
              </a:defRPr>
            </a:lvl1pPr>
          </a:lstStyle>
          <a:p>
            <a:r>
              <a:rPr lang="de-DE"/>
              <a:t>Klicken Sie, um das Titelformat zu bearbeiten</a:t>
            </a:r>
          </a:p>
        </p:txBody>
      </p:sp>
      <p:sp>
        <p:nvSpPr>
          <p:cNvPr id="5123" name="Rectangle 3"/>
          <p:cNvSpPr>
            <a:spLocks noGrp="1" noChangeArrowheads="1"/>
          </p:cNvSpPr>
          <p:nvPr>
            <p:ph type="subTitle" sz="quarter" idx="1"/>
          </p:nvPr>
        </p:nvSpPr>
        <p:spPr>
          <a:xfrm>
            <a:off x="3300413" y="5508625"/>
            <a:ext cx="5532437" cy="741363"/>
          </a:xfrm>
        </p:spPr>
        <p:txBody>
          <a:bodyPr/>
          <a:lstStyle>
            <a:lvl1pPr>
              <a:lnSpc>
                <a:spcPts val="2000"/>
              </a:lnSpc>
              <a:defRPr sz="1600">
                <a:solidFill>
                  <a:schemeClr val="bg1"/>
                </a:solidFill>
              </a:defRPr>
            </a:lvl1pPr>
          </a:lstStyle>
          <a:p>
            <a:r>
              <a:rPr lang="de-DE"/>
              <a:t>Klicken Sie, um das Format des Untertitelmasters zu bearbeiten</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82638" y="4406900"/>
            <a:ext cx="8420100" cy="1362075"/>
          </a:xfrm>
        </p:spPr>
        <p:txBody>
          <a:bodyPr/>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60400" y="1905000"/>
            <a:ext cx="42164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029200" y="1905000"/>
            <a:ext cx="42164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95300" y="274638"/>
            <a:ext cx="89154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95300" y="273050"/>
            <a:ext cx="3259138"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41513" y="4800600"/>
            <a:ext cx="59436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wmf"/></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ChangeArrowheads="1"/>
          </p:cNvSpPr>
          <p:nvPr/>
        </p:nvSpPr>
        <p:spPr bwMode="gray">
          <a:xfrm>
            <a:off x="0" y="0"/>
            <a:ext cx="9906000" cy="990600"/>
          </a:xfrm>
          <a:prstGeom prst="rect">
            <a:avLst/>
          </a:prstGeom>
          <a:solidFill>
            <a:srgbClr val="F21C0A"/>
          </a:solidFill>
          <a:ln w="9525">
            <a:noFill/>
            <a:miter lim="800000"/>
            <a:headEnd/>
            <a:tailEnd/>
          </a:ln>
          <a:effectLst/>
        </p:spPr>
        <p:txBody>
          <a:bodyPr wrap="none" anchor="ctr"/>
          <a:lstStyle/>
          <a:p>
            <a:pPr algn="ctr">
              <a:defRPr/>
            </a:pPr>
            <a:endParaRPr lang="en-GB" sz="2000" b="0"/>
          </a:p>
        </p:txBody>
      </p:sp>
      <p:sp>
        <p:nvSpPr>
          <p:cNvPr id="20483" name="Rectangle 3"/>
          <p:cNvSpPr>
            <a:spLocks noGrp="1" noChangeArrowheads="1"/>
          </p:cNvSpPr>
          <p:nvPr>
            <p:ph type="title"/>
          </p:nvPr>
        </p:nvSpPr>
        <p:spPr bwMode="gray">
          <a:xfrm>
            <a:off x="660400" y="1143000"/>
            <a:ext cx="8585200" cy="5334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Klicken Sie, um das Titelformat zu bearbeiten</a:t>
            </a:r>
          </a:p>
        </p:txBody>
      </p:sp>
      <p:sp>
        <p:nvSpPr>
          <p:cNvPr id="20484" name="Objektbereich"/>
          <p:cNvSpPr>
            <a:spLocks noGrp="1" noChangeArrowheads="1"/>
          </p:cNvSpPr>
          <p:nvPr>
            <p:ph type="body" idx="1"/>
          </p:nvPr>
        </p:nvSpPr>
        <p:spPr bwMode="gray">
          <a:xfrm>
            <a:off x="660400" y="1905000"/>
            <a:ext cx="8585200" cy="43434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Klicken Sie, um die Formate des Vorlagentextes zu bearbeiten</a:t>
            </a:r>
          </a:p>
          <a:p>
            <a:pPr lvl="1"/>
            <a:r>
              <a:rPr lang="en-GB" smtClean="0"/>
              <a:t>Zweite Ebene</a:t>
            </a:r>
          </a:p>
          <a:p>
            <a:pPr lvl="2"/>
            <a:r>
              <a:rPr lang="en-GB" smtClean="0"/>
              <a:t>Dritte Ebene</a:t>
            </a:r>
          </a:p>
          <a:p>
            <a:pPr lvl="3"/>
            <a:r>
              <a:rPr lang="en-GB" smtClean="0"/>
              <a:t>Vierte Ebene</a:t>
            </a:r>
          </a:p>
          <a:p>
            <a:pPr lvl="4"/>
            <a:r>
              <a:rPr lang="en-GB" smtClean="0"/>
              <a:t>Fünfte Ebene</a:t>
            </a:r>
          </a:p>
        </p:txBody>
      </p:sp>
      <p:pic>
        <p:nvPicPr>
          <p:cNvPr id="20485" name="eon_logo2" descr="EON_France_W"/>
          <p:cNvPicPr>
            <a:picLocks noChangeAspect="1" noChangeArrowheads="1"/>
          </p:cNvPicPr>
          <p:nvPr/>
        </p:nvPicPr>
        <p:blipFill>
          <a:blip r:embed="rId14"/>
          <a:srcRect/>
          <a:stretch>
            <a:fillRect/>
          </a:stretch>
        </p:blipFill>
        <p:spPr bwMode="gray">
          <a:xfrm>
            <a:off x="203200" y="349250"/>
            <a:ext cx="2384425" cy="482600"/>
          </a:xfrm>
          <a:prstGeom prst="rect">
            <a:avLst/>
          </a:prstGeom>
          <a:noFill/>
          <a:ln w="12700">
            <a:noFill/>
            <a:miter lim="800000"/>
            <a:headEnd/>
            <a:tailEnd type="none" w="med" len="lg"/>
          </a:ln>
        </p:spPr>
      </p:pic>
      <p:sp>
        <p:nvSpPr>
          <p:cNvPr id="33798" name="Rectangle 6"/>
          <p:cNvSpPr>
            <a:spLocks noChangeArrowheads="1"/>
          </p:cNvSpPr>
          <p:nvPr>
            <p:custDataLst>
              <p:tags r:id="rId13"/>
            </p:custDataLst>
          </p:nvPr>
        </p:nvSpPr>
        <p:spPr bwMode="auto">
          <a:xfrm>
            <a:off x="7099300" y="6454775"/>
            <a:ext cx="2311400" cy="476250"/>
          </a:xfrm>
          <a:prstGeom prst="rect">
            <a:avLst/>
          </a:prstGeom>
          <a:noFill/>
          <a:ln w="9525">
            <a:noFill/>
            <a:miter lim="800000"/>
            <a:headEnd/>
            <a:tailEnd/>
          </a:ln>
          <a:effectLst/>
        </p:spPr>
        <p:txBody>
          <a:bodyPr/>
          <a:lstStyle/>
          <a:p>
            <a:pPr algn="r" eaLnBrk="0" hangingPunct="0">
              <a:defRPr/>
            </a:pPr>
            <a:fld id="{1107C058-6321-4AC3-BF3F-61644DBAF96D}" type="slidenum">
              <a:rPr lang="en-US" sz="1000" b="0"/>
              <a:pPr algn="r" eaLnBrk="0" hangingPunct="0">
                <a:defRPr/>
              </a:pPr>
              <a:t>‹#›</a:t>
            </a:fld>
            <a:endParaRPr lang="en-US" sz="1000" b="0"/>
          </a:p>
        </p:txBody>
      </p:sp>
      <p:sp>
        <p:nvSpPr>
          <p:cNvPr id="4128" name="Text Box 32"/>
          <p:cNvSpPr txBox="1">
            <a:spLocks noChangeArrowheads="1"/>
          </p:cNvSpPr>
          <p:nvPr userDrawn="1"/>
        </p:nvSpPr>
        <p:spPr bwMode="gray">
          <a:xfrm>
            <a:off x="4265613" y="6657975"/>
            <a:ext cx="1436687" cy="152400"/>
          </a:xfrm>
          <a:prstGeom prst="rect">
            <a:avLst/>
          </a:prstGeom>
          <a:noFill/>
          <a:ln w="12700">
            <a:noFill/>
            <a:miter lim="800000"/>
            <a:headEnd/>
            <a:tailEnd type="none" w="med" len="lg"/>
          </a:ln>
          <a:effectLst>
            <a:prstShdw prst="shdw17" dist="17961" dir="2700000">
              <a:srgbClr val="B4B4B4">
                <a:gamma/>
                <a:shade val="60000"/>
                <a:invGamma/>
              </a:srgbClr>
            </a:prstShdw>
          </a:effectLst>
        </p:spPr>
        <p:txBody>
          <a:bodyPr wrap="none" lIns="0" tIns="0" rIns="0" bIns="0">
            <a:spAutoFit/>
          </a:bodyPr>
          <a:lstStyle/>
          <a:p>
            <a:pPr algn="ctr">
              <a:defRPr/>
            </a:pPr>
            <a:r>
              <a:rPr lang="fr-FR" sz="1000" b="0"/>
              <a:t>Project - For discussion only</a:t>
            </a:r>
          </a:p>
        </p:txBody>
      </p:sp>
    </p:spTree>
  </p:cSld>
  <p:clrMap bg1="lt1" tx1="dk1" bg2="lt2" tx2="dk2" accent1="accent1" accent2="accent2" accent3="accent3" accent4="accent4" accent5="accent5" accent6="accent6" hlink="hlink" folHlink="folHlink"/>
  <p:sldLayoutIdLst>
    <p:sldLayoutId id="2147483771" r:id="rId1"/>
    <p:sldLayoutId id="2147483770" r:id="rId2"/>
    <p:sldLayoutId id="2147483769" r:id="rId3"/>
    <p:sldLayoutId id="2147483768" r:id="rId4"/>
    <p:sldLayoutId id="2147483767" r:id="rId5"/>
    <p:sldLayoutId id="2147483766" r:id="rId6"/>
    <p:sldLayoutId id="2147483765" r:id="rId7"/>
    <p:sldLayoutId id="2147483764" r:id="rId8"/>
    <p:sldLayoutId id="2147483763" r:id="rId9"/>
    <p:sldLayoutId id="2147483762" r:id="rId10"/>
    <p:sldLayoutId id="2147483761" r:id="rId11"/>
  </p:sldLayoutIdLst>
  <p:txStyles>
    <p:titleStyle>
      <a:lvl1pPr algn="l" rtl="0" eaLnBrk="0" fontAlgn="base" hangingPunct="0">
        <a:lnSpc>
          <a:spcPts val="3400"/>
        </a:lnSpc>
        <a:spcBef>
          <a:spcPct val="0"/>
        </a:spcBef>
        <a:spcAft>
          <a:spcPct val="0"/>
        </a:spcAft>
        <a:defRPr sz="2600">
          <a:solidFill>
            <a:schemeClr val="tx1"/>
          </a:solidFill>
          <a:latin typeface="+mj-lt"/>
          <a:ea typeface="+mj-ea"/>
          <a:cs typeface="+mj-cs"/>
        </a:defRPr>
      </a:lvl1pPr>
      <a:lvl2pPr algn="l" rtl="0" eaLnBrk="0" fontAlgn="base" hangingPunct="0">
        <a:lnSpc>
          <a:spcPts val="3400"/>
        </a:lnSpc>
        <a:spcBef>
          <a:spcPct val="0"/>
        </a:spcBef>
        <a:spcAft>
          <a:spcPct val="0"/>
        </a:spcAft>
        <a:defRPr sz="2600">
          <a:solidFill>
            <a:schemeClr val="tx1"/>
          </a:solidFill>
          <a:latin typeface="Polo" pitchFamily="2" charset="0"/>
        </a:defRPr>
      </a:lvl2pPr>
      <a:lvl3pPr algn="l" rtl="0" eaLnBrk="0" fontAlgn="base" hangingPunct="0">
        <a:lnSpc>
          <a:spcPts val="3400"/>
        </a:lnSpc>
        <a:spcBef>
          <a:spcPct val="0"/>
        </a:spcBef>
        <a:spcAft>
          <a:spcPct val="0"/>
        </a:spcAft>
        <a:defRPr sz="2600">
          <a:solidFill>
            <a:schemeClr val="tx1"/>
          </a:solidFill>
          <a:latin typeface="Polo" pitchFamily="2" charset="0"/>
        </a:defRPr>
      </a:lvl3pPr>
      <a:lvl4pPr algn="l" rtl="0" eaLnBrk="0" fontAlgn="base" hangingPunct="0">
        <a:lnSpc>
          <a:spcPts val="3400"/>
        </a:lnSpc>
        <a:spcBef>
          <a:spcPct val="0"/>
        </a:spcBef>
        <a:spcAft>
          <a:spcPct val="0"/>
        </a:spcAft>
        <a:defRPr sz="2600">
          <a:solidFill>
            <a:schemeClr val="tx1"/>
          </a:solidFill>
          <a:latin typeface="Polo" pitchFamily="2" charset="0"/>
        </a:defRPr>
      </a:lvl4pPr>
      <a:lvl5pPr algn="l" rtl="0" eaLnBrk="0" fontAlgn="base" hangingPunct="0">
        <a:lnSpc>
          <a:spcPts val="3400"/>
        </a:lnSpc>
        <a:spcBef>
          <a:spcPct val="0"/>
        </a:spcBef>
        <a:spcAft>
          <a:spcPct val="0"/>
        </a:spcAft>
        <a:defRPr sz="2600">
          <a:solidFill>
            <a:schemeClr val="tx1"/>
          </a:solidFill>
          <a:latin typeface="Polo" pitchFamily="2" charset="0"/>
        </a:defRPr>
      </a:lvl5pPr>
      <a:lvl6pPr marL="457200" algn="l" rtl="0" fontAlgn="base">
        <a:lnSpc>
          <a:spcPts val="3400"/>
        </a:lnSpc>
        <a:spcBef>
          <a:spcPct val="0"/>
        </a:spcBef>
        <a:spcAft>
          <a:spcPct val="0"/>
        </a:spcAft>
        <a:defRPr sz="2600">
          <a:solidFill>
            <a:schemeClr val="tx1"/>
          </a:solidFill>
          <a:latin typeface="Polo" pitchFamily="2" charset="0"/>
        </a:defRPr>
      </a:lvl6pPr>
      <a:lvl7pPr marL="914400" algn="l" rtl="0" fontAlgn="base">
        <a:lnSpc>
          <a:spcPts val="3400"/>
        </a:lnSpc>
        <a:spcBef>
          <a:spcPct val="0"/>
        </a:spcBef>
        <a:spcAft>
          <a:spcPct val="0"/>
        </a:spcAft>
        <a:defRPr sz="2600">
          <a:solidFill>
            <a:schemeClr val="tx1"/>
          </a:solidFill>
          <a:latin typeface="Polo" pitchFamily="2" charset="0"/>
        </a:defRPr>
      </a:lvl7pPr>
      <a:lvl8pPr marL="1371600" algn="l" rtl="0" fontAlgn="base">
        <a:lnSpc>
          <a:spcPts val="3400"/>
        </a:lnSpc>
        <a:spcBef>
          <a:spcPct val="0"/>
        </a:spcBef>
        <a:spcAft>
          <a:spcPct val="0"/>
        </a:spcAft>
        <a:defRPr sz="2600">
          <a:solidFill>
            <a:schemeClr val="tx1"/>
          </a:solidFill>
          <a:latin typeface="Polo" pitchFamily="2" charset="0"/>
        </a:defRPr>
      </a:lvl8pPr>
      <a:lvl9pPr marL="1828800" algn="l" rtl="0" fontAlgn="base">
        <a:lnSpc>
          <a:spcPts val="3400"/>
        </a:lnSpc>
        <a:spcBef>
          <a:spcPct val="0"/>
        </a:spcBef>
        <a:spcAft>
          <a:spcPct val="0"/>
        </a:spcAft>
        <a:defRPr sz="2600">
          <a:solidFill>
            <a:schemeClr val="tx1"/>
          </a:solidFill>
          <a:latin typeface="Polo" pitchFamily="2" charset="0"/>
        </a:defRPr>
      </a:lvl9pPr>
    </p:titleStyle>
    <p:bodyStyle>
      <a:lvl1pPr marL="342900" indent="-342900" algn="l" rtl="0" eaLnBrk="0" fontAlgn="base" hangingPunct="0">
        <a:lnSpc>
          <a:spcPts val="2600"/>
        </a:lnSpc>
        <a:spcBef>
          <a:spcPct val="0"/>
        </a:spcBef>
        <a:spcAft>
          <a:spcPct val="0"/>
        </a:spcAft>
        <a:defRPr sz="2000">
          <a:solidFill>
            <a:schemeClr val="tx1"/>
          </a:solidFill>
          <a:latin typeface="+mn-lt"/>
          <a:ea typeface="+mn-ea"/>
          <a:cs typeface="+mn-cs"/>
        </a:defRPr>
      </a:lvl1pPr>
      <a:lvl2pPr marL="207963" indent="-206375" algn="l" rtl="0" eaLnBrk="0" fontAlgn="base" hangingPunct="0">
        <a:lnSpc>
          <a:spcPts val="2600"/>
        </a:lnSpc>
        <a:spcBef>
          <a:spcPct val="0"/>
        </a:spcBef>
        <a:spcAft>
          <a:spcPct val="0"/>
        </a:spcAft>
        <a:buClr>
          <a:srgbClr val="F21C0A"/>
        </a:buClr>
        <a:buFont typeface="Wingdings" pitchFamily="2" charset="2"/>
        <a:buChar char=""/>
        <a:defRPr sz="2000">
          <a:solidFill>
            <a:schemeClr val="tx1"/>
          </a:solidFill>
          <a:latin typeface="+mn-lt"/>
        </a:defRPr>
      </a:lvl2pPr>
      <a:lvl3pPr marL="209550" indent="704850" algn="l" rtl="0" eaLnBrk="0" fontAlgn="base" hangingPunct="0">
        <a:lnSpc>
          <a:spcPts val="2600"/>
        </a:lnSpc>
        <a:spcBef>
          <a:spcPct val="0"/>
        </a:spcBef>
        <a:spcAft>
          <a:spcPct val="0"/>
        </a:spcAft>
        <a:buClr>
          <a:srgbClr val="F21C0A"/>
        </a:buClr>
        <a:buFont typeface="Wingdings" pitchFamily="2" charset="2"/>
        <a:defRPr sz="2000">
          <a:solidFill>
            <a:schemeClr val="tx1"/>
          </a:solidFill>
          <a:latin typeface="+mn-lt"/>
        </a:defRPr>
      </a:lvl3pPr>
      <a:lvl4pPr marL="412750" indent="-201613" algn="l" rtl="0" eaLnBrk="0" fontAlgn="base" hangingPunct="0">
        <a:lnSpc>
          <a:spcPts val="2600"/>
        </a:lnSpc>
        <a:spcBef>
          <a:spcPct val="0"/>
        </a:spcBef>
        <a:spcAft>
          <a:spcPct val="0"/>
        </a:spcAft>
        <a:buClr>
          <a:srgbClr val="F31C0A"/>
        </a:buClr>
        <a:buFont typeface="Wingdings" pitchFamily="2" charset="2"/>
        <a:buChar char=""/>
        <a:defRPr sz="2000">
          <a:solidFill>
            <a:schemeClr val="tx1"/>
          </a:solidFill>
          <a:latin typeface="+mn-lt"/>
        </a:defRPr>
      </a:lvl4pPr>
      <a:lvl5pPr marL="414338" indent="1414463" algn="l" rtl="0" eaLnBrk="0" fontAlgn="base" hangingPunct="0">
        <a:lnSpc>
          <a:spcPts val="2600"/>
        </a:lnSpc>
        <a:spcBef>
          <a:spcPct val="0"/>
        </a:spcBef>
        <a:spcAft>
          <a:spcPct val="0"/>
        </a:spcAft>
        <a:buClr>
          <a:srgbClr val="F21C0A"/>
        </a:buClr>
        <a:buFont typeface="Wingdings" pitchFamily="2" charset="2"/>
        <a:defRPr sz="2000">
          <a:solidFill>
            <a:schemeClr val="tx1"/>
          </a:solidFill>
          <a:latin typeface="+mn-lt"/>
        </a:defRPr>
      </a:lvl5pPr>
      <a:lvl6pPr marL="871538" algn="l" rtl="0" fontAlgn="base">
        <a:lnSpc>
          <a:spcPts val="2600"/>
        </a:lnSpc>
        <a:spcBef>
          <a:spcPct val="0"/>
        </a:spcBef>
        <a:spcAft>
          <a:spcPct val="0"/>
        </a:spcAft>
        <a:buClr>
          <a:srgbClr val="F21C0A"/>
        </a:buClr>
        <a:buFont typeface="Wingdings" pitchFamily="2" charset="2"/>
        <a:defRPr sz="2000">
          <a:solidFill>
            <a:schemeClr val="tx1"/>
          </a:solidFill>
          <a:latin typeface="+mn-lt"/>
        </a:defRPr>
      </a:lvl6pPr>
      <a:lvl7pPr marL="1328738" algn="l" rtl="0" fontAlgn="base">
        <a:lnSpc>
          <a:spcPts val="2600"/>
        </a:lnSpc>
        <a:spcBef>
          <a:spcPct val="0"/>
        </a:spcBef>
        <a:spcAft>
          <a:spcPct val="0"/>
        </a:spcAft>
        <a:buClr>
          <a:srgbClr val="F21C0A"/>
        </a:buClr>
        <a:buFont typeface="Wingdings" pitchFamily="2" charset="2"/>
        <a:defRPr sz="2000">
          <a:solidFill>
            <a:schemeClr val="tx1"/>
          </a:solidFill>
          <a:latin typeface="+mn-lt"/>
        </a:defRPr>
      </a:lvl7pPr>
      <a:lvl8pPr marL="1785938" algn="l" rtl="0" fontAlgn="base">
        <a:lnSpc>
          <a:spcPts val="2600"/>
        </a:lnSpc>
        <a:spcBef>
          <a:spcPct val="0"/>
        </a:spcBef>
        <a:spcAft>
          <a:spcPct val="0"/>
        </a:spcAft>
        <a:buClr>
          <a:srgbClr val="F21C0A"/>
        </a:buClr>
        <a:buFont typeface="Wingdings" pitchFamily="2" charset="2"/>
        <a:defRPr sz="2000">
          <a:solidFill>
            <a:schemeClr val="tx1"/>
          </a:solidFill>
          <a:latin typeface="+mn-lt"/>
        </a:defRPr>
      </a:lvl8pPr>
      <a:lvl9pPr marL="2243138" algn="l" rtl="0" fontAlgn="base">
        <a:lnSpc>
          <a:spcPts val="2600"/>
        </a:lnSpc>
        <a:spcBef>
          <a:spcPct val="0"/>
        </a:spcBef>
        <a:spcAft>
          <a:spcPct val="0"/>
        </a:spcAft>
        <a:buClr>
          <a:srgbClr val="F21C0A"/>
        </a:buClr>
        <a:buFont typeface="Wingdings" pitchFamily="2" charset="2"/>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gray">
      <p:bgPr>
        <a:solidFill>
          <a:srgbClr val="F21C0A"/>
        </a:solidFill>
        <a:effectLst/>
      </p:bgPr>
    </p:bg>
    <p:spTree>
      <p:nvGrpSpPr>
        <p:cNvPr id="1" name=""/>
        <p:cNvGrpSpPr/>
        <p:nvPr/>
      </p:nvGrpSpPr>
      <p:grpSpPr>
        <a:xfrm>
          <a:off x="0" y="0"/>
          <a:ext cx="0" cy="0"/>
          <a:chOff x="0" y="0"/>
          <a:chExt cx="0" cy="0"/>
        </a:xfrm>
      </p:grpSpPr>
      <p:sp>
        <p:nvSpPr>
          <p:cNvPr id="13314" name="Rectangle 3"/>
          <p:cNvSpPr>
            <a:spLocks noGrp="1" noChangeArrowheads="1"/>
          </p:cNvSpPr>
          <p:nvPr>
            <p:ph type="title"/>
          </p:nvPr>
        </p:nvSpPr>
        <p:spPr bwMode="gray">
          <a:xfrm>
            <a:off x="660400" y="1143000"/>
            <a:ext cx="8585200" cy="5334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Klicken Sie, um das Titelformat zu bearbeiten</a:t>
            </a:r>
          </a:p>
        </p:txBody>
      </p:sp>
      <p:sp>
        <p:nvSpPr>
          <p:cNvPr id="13315" name="Objektbereich"/>
          <p:cNvSpPr>
            <a:spLocks noGrp="1" noChangeArrowheads="1"/>
          </p:cNvSpPr>
          <p:nvPr>
            <p:ph type="body" idx="1"/>
          </p:nvPr>
        </p:nvSpPr>
        <p:spPr bwMode="gray">
          <a:xfrm>
            <a:off x="660400" y="1905000"/>
            <a:ext cx="8585200" cy="43434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Klicken Sie, um die Formate des Vorlagentextes zu bearbeiten</a:t>
            </a:r>
          </a:p>
          <a:p>
            <a:pPr lvl="1"/>
            <a:r>
              <a:rPr lang="en-GB" smtClean="0"/>
              <a:t>Zweite Ebene</a:t>
            </a:r>
          </a:p>
          <a:p>
            <a:pPr lvl="2"/>
            <a:r>
              <a:rPr lang="en-GB" smtClean="0"/>
              <a:t>Dritte Ebene</a:t>
            </a:r>
          </a:p>
          <a:p>
            <a:pPr lvl="3"/>
            <a:r>
              <a:rPr lang="en-GB" smtClean="0"/>
              <a:t>Vierte Ebene</a:t>
            </a:r>
          </a:p>
          <a:p>
            <a:pPr lvl="4"/>
            <a:r>
              <a:rPr lang="en-GB" smtClean="0"/>
              <a:t>Fünfte Ebene</a:t>
            </a:r>
          </a:p>
        </p:txBody>
      </p:sp>
    </p:spTree>
  </p:cSld>
  <p:clrMap bg1="lt1" tx1="dk1" bg2="lt2" tx2="dk2" accent1="accent1" accent2="accent2" accent3="accent3" accent4="accent4" accent5="accent5" accent6="accent6" hlink="hlink" folHlink="folHlink"/>
  <p:sldLayoutIdLst>
    <p:sldLayoutId id="2147483772" r:id="rId1"/>
  </p:sldLayoutIdLst>
  <p:hf hdr="0" dt="0"/>
  <p:txStyles>
    <p:titleStyle>
      <a:lvl1pPr algn="l" rtl="0" eaLnBrk="0" fontAlgn="base" hangingPunct="0">
        <a:lnSpc>
          <a:spcPts val="3400"/>
        </a:lnSpc>
        <a:spcBef>
          <a:spcPct val="0"/>
        </a:spcBef>
        <a:spcAft>
          <a:spcPct val="0"/>
        </a:spcAft>
        <a:defRPr sz="2600">
          <a:solidFill>
            <a:schemeClr val="tx1"/>
          </a:solidFill>
          <a:latin typeface="Arial" charset="0"/>
          <a:ea typeface="+mj-ea"/>
          <a:cs typeface="+mj-cs"/>
        </a:defRPr>
      </a:lvl1pPr>
      <a:lvl2pPr algn="l" rtl="0" eaLnBrk="0" fontAlgn="base" hangingPunct="0">
        <a:lnSpc>
          <a:spcPts val="3400"/>
        </a:lnSpc>
        <a:spcBef>
          <a:spcPct val="0"/>
        </a:spcBef>
        <a:spcAft>
          <a:spcPct val="0"/>
        </a:spcAft>
        <a:defRPr sz="2600">
          <a:solidFill>
            <a:schemeClr val="tx1"/>
          </a:solidFill>
          <a:latin typeface="Arial" charset="0"/>
        </a:defRPr>
      </a:lvl2pPr>
      <a:lvl3pPr algn="l" rtl="0" eaLnBrk="0" fontAlgn="base" hangingPunct="0">
        <a:lnSpc>
          <a:spcPts val="3400"/>
        </a:lnSpc>
        <a:spcBef>
          <a:spcPct val="0"/>
        </a:spcBef>
        <a:spcAft>
          <a:spcPct val="0"/>
        </a:spcAft>
        <a:defRPr sz="2600">
          <a:solidFill>
            <a:schemeClr val="tx1"/>
          </a:solidFill>
          <a:latin typeface="Arial" charset="0"/>
        </a:defRPr>
      </a:lvl3pPr>
      <a:lvl4pPr algn="l" rtl="0" eaLnBrk="0" fontAlgn="base" hangingPunct="0">
        <a:lnSpc>
          <a:spcPts val="3400"/>
        </a:lnSpc>
        <a:spcBef>
          <a:spcPct val="0"/>
        </a:spcBef>
        <a:spcAft>
          <a:spcPct val="0"/>
        </a:spcAft>
        <a:defRPr sz="2600">
          <a:solidFill>
            <a:schemeClr val="tx1"/>
          </a:solidFill>
          <a:latin typeface="Arial" charset="0"/>
        </a:defRPr>
      </a:lvl4pPr>
      <a:lvl5pPr algn="l" rtl="0" eaLnBrk="0" fontAlgn="base" hangingPunct="0">
        <a:lnSpc>
          <a:spcPts val="3400"/>
        </a:lnSpc>
        <a:spcBef>
          <a:spcPct val="0"/>
        </a:spcBef>
        <a:spcAft>
          <a:spcPct val="0"/>
        </a:spcAft>
        <a:defRPr sz="2600">
          <a:solidFill>
            <a:schemeClr val="tx1"/>
          </a:solidFill>
          <a:latin typeface="Arial" charset="0"/>
        </a:defRPr>
      </a:lvl5pPr>
      <a:lvl6pPr marL="457200" algn="l" rtl="0" fontAlgn="base">
        <a:lnSpc>
          <a:spcPts val="3400"/>
        </a:lnSpc>
        <a:spcBef>
          <a:spcPct val="0"/>
        </a:spcBef>
        <a:spcAft>
          <a:spcPct val="0"/>
        </a:spcAft>
        <a:defRPr sz="2600">
          <a:solidFill>
            <a:schemeClr val="tx1"/>
          </a:solidFill>
          <a:latin typeface="Polo" pitchFamily="2" charset="0"/>
        </a:defRPr>
      </a:lvl6pPr>
      <a:lvl7pPr marL="914400" algn="l" rtl="0" fontAlgn="base">
        <a:lnSpc>
          <a:spcPts val="3400"/>
        </a:lnSpc>
        <a:spcBef>
          <a:spcPct val="0"/>
        </a:spcBef>
        <a:spcAft>
          <a:spcPct val="0"/>
        </a:spcAft>
        <a:defRPr sz="2600">
          <a:solidFill>
            <a:schemeClr val="tx1"/>
          </a:solidFill>
          <a:latin typeface="Polo" pitchFamily="2" charset="0"/>
        </a:defRPr>
      </a:lvl7pPr>
      <a:lvl8pPr marL="1371600" algn="l" rtl="0" fontAlgn="base">
        <a:lnSpc>
          <a:spcPts val="3400"/>
        </a:lnSpc>
        <a:spcBef>
          <a:spcPct val="0"/>
        </a:spcBef>
        <a:spcAft>
          <a:spcPct val="0"/>
        </a:spcAft>
        <a:defRPr sz="2600">
          <a:solidFill>
            <a:schemeClr val="tx1"/>
          </a:solidFill>
          <a:latin typeface="Polo" pitchFamily="2" charset="0"/>
        </a:defRPr>
      </a:lvl8pPr>
      <a:lvl9pPr marL="1828800" algn="l" rtl="0" fontAlgn="base">
        <a:lnSpc>
          <a:spcPts val="3400"/>
        </a:lnSpc>
        <a:spcBef>
          <a:spcPct val="0"/>
        </a:spcBef>
        <a:spcAft>
          <a:spcPct val="0"/>
        </a:spcAft>
        <a:defRPr sz="2600">
          <a:solidFill>
            <a:schemeClr val="tx1"/>
          </a:solidFill>
          <a:latin typeface="Polo" pitchFamily="2" charset="0"/>
        </a:defRPr>
      </a:lvl9pPr>
    </p:titleStyle>
    <p:bodyStyle>
      <a:lvl1pPr marL="342900" indent="-342900" algn="l" rtl="0" eaLnBrk="0" fontAlgn="base" hangingPunct="0">
        <a:lnSpc>
          <a:spcPts val="2600"/>
        </a:lnSpc>
        <a:spcBef>
          <a:spcPct val="0"/>
        </a:spcBef>
        <a:spcAft>
          <a:spcPct val="0"/>
        </a:spcAft>
        <a:defRPr sz="2000">
          <a:solidFill>
            <a:schemeClr val="tx1"/>
          </a:solidFill>
          <a:latin typeface="Arial" charset="0"/>
          <a:ea typeface="+mn-ea"/>
          <a:cs typeface="+mn-cs"/>
        </a:defRPr>
      </a:lvl1pPr>
      <a:lvl2pPr marL="207963" indent="-206375" algn="l" rtl="0" eaLnBrk="0" fontAlgn="base" hangingPunct="0">
        <a:lnSpc>
          <a:spcPts val="2600"/>
        </a:lnSpc>
        <a:spcBef>
          <a:spcPct val="0"/>
        </a:spcBef>
        <a:spcAft>
          <a:spcPct val="0"/>
        </a:spcAft>
        <a:buClr>
          <a:srgbClr val="F21C0A"/>
        </a:buClr>
        <a:buFont typeface="Wingdings" pitchFamily="2" charset="2"/>
        <a:buChar char=""/>
        <a:defRPr sz="2000">
          <a:solidFill>
            <a:schemeClr val="tx1"/>
          </a:solidFill>
          <a:latin typeface="Arial" charset="0"/>
        </a:defRPr>
      </a:lvl2pPr>
      <a:lvl3pPr marL="209550" indent="704850" algn="l" rtl="0" eaLnBrk="0" fontAlgn="base" hangingPunct="0">
        <a:lnSpc>
          <a:spcPts val="2600"/>
        </a:lnSpc>
        <a:spcBef>
          <a:spcPct val="0"/>
        </a:spcBef>
        <a:spcAft>
          <a:spcPct val="0"/>
        </a:spcAft>
        <a:buClr>
          <a:srgbClr val="F21C0A"/>
        </a:buClr>
        <a:buFont typeface="Wingdings" pitchFamily="2" charset="2"/>
        <a:defRPr sz="2000">
          <a:solidFill>
            <a:schemeClr val="tx1"/>
          </a:solidFill>
          <a:latin typeface="Arial" charset="0"/>
        </a:defRPr>
      </a:lvl3pPr>
      <a:lvl4pPr marL="412750" indent="-201613" algn="l" rtl="0" eaLnBrk="0" fontAlgn="base" hangingPunct="0">
        <a:lnSpc>
          <a:spcPts val="2600"/>
        </a:lnSpc>
        <a:spcBef>
          <a:spcPct val="0"/>
        </a:spcBef>
        <a:spcAft>
          <a:spcPct val="0"/>
        </a:spcAft>
        <a:buClr>
          <a:srgbClr val="F31C0A"/>
        </a:buClr>
        <a:buFont typeface="Wingdings" pitchFamily="2" charset="2"/>
        <a:buChar char=""/>
        <a:defRPr sz="2000">
          <a:solidFill>
            <a:schemeClr val="tx1"/>
          </a:solidFill>
          <a:latin typeface="Arial" charset="0"/>
        </a:defRPr>
      </a:lvl4pPr>
      <a:lvl5pPr marL="414338" indent="1414463" algn="l" rtl="0" eaLnBrk="0" fontAlgn="base" hangingPunct="0">
        <a:lnSpc>
          <a:spcPts val="2600"/>
        </a:lnSpc>
        <a:spcBef>
          <a:spcPct val="0"/>
        </a:spcBef>
        <a:spcAft>
          <a:spcPct val="0"/>
        </a:spcAft>
        <a:buClr>
          <a:srgbClr val="F21C0A"/>
        </a:buClr>
        <a:buFont typeface="Wingdings" pitchFamily="2" charset="2"/>
        <a:defRPr sz="2000">
          <a:solidFill>
            <a:schemeClr val="tx1"/>
          </a:solidFill>
          <a:latin typeface="Arial" charset="0"/>
        </a:defRPr>
      </a:lvl5pPr>
      <a:lvl6pPr marL="871538" algn="l" rtl="0" fontAlgn="base">
        <a:lnSpc>
          <a:spcPts val="2600"/>
        </a:lnSpc>
        <a:spcBef>
          <a:spcPct val="0"/>
        </a:spcBef>
        <a:spcAft>
          <a:spcPct val="0"/>
        </a:spcAft>
        <a:buClr>
          <a:srgbClr val="F21C0A"/>
        </a:buClr>
        <a:buFont typeface="Wingdings" pitchFamily="2" charset="2"/>
        <a:defRPr sz="2000">
          <a:solidFill>
            <a:schemeClr val="tx1"/>
          </a:solidFill>
          <a:latin typeface="+mn-lt"/>
        </a:defRPr>
      </a:lvl6pPr>
      <a:lvl7pPr marL="1328738" algn="l" rtl="0" fontAlgn="base">
        <a:lnSpc>
          <a:spcPts val="2600"/>
        </a:lnSpc>
        <a:spcBef>
          <a:spcPct val="0"/>
        </a:spcBef>
        <a:spcAft>
          <a:spcPct val="0"/>
        </a:spcAft>
        <a:buClr>
          <a:srgbClr val="F21C0A"/>
        </a:buClr>
        <a:buFont typeface="Wingdings" pitchFamily="2" charset="2"/>
        <a:defRPr sz="2000">
          <a:solidFill>
            <a:schemeClr val="tx1"/>
          </a:solidFill>
          <a:latin typeface="+mn-lt"/>
        </a:defRPr>
      </a:lvl7pPr>
      <a:lvl8pPr marL="1785938" algn="l" rtl="0" fontAlgn="base">
        <a:lnSpc>
          <a:spcPts val="2600"/>
        </a:lnSpc>
        <a:spcBef>
          <a:spcPct val="0"/>
        </a:spcBef>
        <a:spcAft>
          <a:spcPct val="0"/>
        </a:spcAft>
        <a:buClr>
          <a:srgbClr val="F21C0A"/>
        </a:buClr>
        <a:buFont typeface="Wingdings" pitchFamily="2" charset="2"/>
        <a:defRPr sz="2000">
          <a:solidFill>
            <a:schemeClr val="tx1"/>
          </a:solidFill>
          <a:latin typeface="+mn-lt"/>
        </a:defRPr>
      </a:lvl8pPr>
      <a:lvl9pPr marL="2243138" algn="l" rtl="0" fontAlgn="base">
        <a:lnSpc>
          <a:spcPts val="2600"/>
        </a:lnSpc>
        <a:spcBef>
          <a:spcPct val="0"/>
        </a:spcBef>
        <a:spcAft>
          <a:spcPct val="0"/>
        </a:spcAft>
        <a:buClr>
          <a:srgbClr val="F21C0A"/>
        </a:buClr>
        <a:buFont typeface="Wingdings" pitchFamily="2" charset="2"/>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3" Type="http://schemas.openxmlformats.org/officeDocument/2006/relationships/tags" Target="../tags/tag14.xml"/><Relationship Id="rId18" Type="http://schemas.openxmlformats.org/officeDocument/2006/relationships/tags" Target="../tags/tag19.xml"/><Relationship Id="rId26" Type="http://schemas.openxmlformats.org/officeDocument/2006/relationships/tags" Target="../tags/tag27.xml"/><Relationship Id="rId39" Type="http://schemas.openxmlformats.org/officeDocument/2006/relationships/tags" Target="../tags/tag40.xml"/><Relationship Id="rId21" Type="http://schemas.openxmlformats.org/officeDocument/2006/relationships/tags" Target="../tags/tag22.xml"/><Relationship Id="rId34" Type="http://schemas.openxmlformats.org/officeDocument/2006/relationships/tags" Target="../tags/tag35.xml"/><Relationship Id="rId42" Type="http://schemas.openxmlformats.org/officeDocument/2006/relationships/tags" Target="../tags/tag43.xml"/><Relationship Id="rId47" Type="http://schemas.openxmlformats.org/officeDocument/2006/relationships/tags" Target="../tags/tag48.xml"/><Relationship Id="rId50" Type="http://schemas.openxmlformats.org/officeDocument/2006/relationships/tags" Target="../tags/tag51.xml"/><Relationship Id="rId55" Type="http://schemas.openxmlformats.org/officeDocument/2006/relationships/tags" Target="../tags/tag56.xml"/><Relationship Id="rId63" Type="http://schemas.openxmlformats.org/officeDocument/2006/relationships/notesSlide" Target="../notesSlides/notesSlide2.xml"/><Relationship Id="rId7" Type="http://schemas.openxmlformats.org/officeDocument/2006/relationships/tags" Target="../tags/tag8.xml"/><Relationship Id="rId2" Type="http://schemas.openxmlformats.org/officeDocument/2006/relationships/tags" Target="../tags/tag3.xml"/><Relationship Id="rId16" Type="http://schemas.openxmlformats.org/officeDocument/2006/relationships/tags" Target="../tags/tag17.xml"/><Relationship Id="rId20" Type="http://schemas.openxmlformats.org/officeDocument/2006/relationships/tags" Target="../tags/tag21.xml"/><Relationship Id="rId29" Type="http://schemas.openxmlformats.org/officeDocument/2006/relationships/tags" Target="../tags/tag30.xml"/><Relationship Id="rId41" Type="http://schemas.openxmlformats.org/officeDocument/2006/relationships/tags" Target="../tags/tag42.xml"/><Relationship Id="rId54" Type="http://schemas.openxmlformats.org/officeDocument/2006/relationships/tags" Target="../tags/tag55.xml"/><Relationship Id="rId6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tags" Target="../tags/tag7.xml"/><Relationship Id="rId11" Type="http://schemas.openxmlformats.org/officeDocument/2006/relationships/tags" Target="../tags/tag12.xml"/><Relationship Id="rId24" Type="http://schemas.openxmlformats.org/officeDocument/2006/relationships/tags" Target="../tags/tag25.xml"/><Relationship Id="rId32" Type="http://schemas.openxmlformats.org/officeDocument/2006/relationships/tags" Target="../tags/tag33.xml"/><Relationship Id="rId37" Type="http://schemas.openxmlformats.org/officeDocument/2006/relationships/tags" Target="../tags/tag38.xml"/><Relationship Id="rId40" Type="http://schemas.openxmlformats.org/officeDocument/2006/relationships/tags" Target="../tags/tag41.xml"/><Relationship Id="rId45" Type="http://schemas.openxmlformats.org/officeDocument/2006/relationships/tags" Target="../tags/tag46.xml"/><Relationship Id="rId53" Type="http://schemas.openxmlformats.org/officeDocument/2006/relationships/tags" Target="../tags/tag54.xml"/><Relationship Id="rId58" Type="http://schemas.openxmlformats.org/officeDocument/2006/relationships/tags" Target="../tags/tag59.xml"/><Relationship Id="rId66" Type="http://schemas.openxmlformats.org/officeDocument/2006/relationships/oleObject" Target="../embeddings/oleObject3.bin"/><Relationship Id="rId5" Type="http://schemas.openxmlformats.org/officeDocument/2006/relationships/tags" Target="../tags/tag6.xml"/><Relationship Id="rId15" Type="http://schemas.openxmlformats.org/officeDocument/2006/relationships/tags" Target="../tags/tag16.xml"/><Relationship Id="rId23" Type="http://schemas.openxmlformats.org/officeDocument/2006/relationships/tags" Target="../tags/tag24.xml"/><Relationship Id="rId28" Type="http://schemas.openxmlformats.org/officeDocument/2006/relationships/tags" Target="../tags/tag29.xml"/><Relationship Id="rId36" Type="http://schemas.openxmlformats.org/officeDocument/2006/relationships/tags" Target="../tags/tag37.xml"/><Relationship Id="rId49" Type="http://schemas.openxmlformats.org/officeDocument/2006/relationships/tags" Target="../tags/tag50.xml"/><Relationship Id="rId57" Type="http://schemas.openxmlformats.org/officeDocument/2006/relationships/tags" Target="../tags/tag58.xml"/><Relationship Id="rId61" Type="http://schemas.openxmlformats.org/officeDocument/2006/relationships/tags" Target="../tags/tag62.xml"/><Relationship Id="rId10" Type="http://schemas.openxmlformats.org/officeDocument/2006/relationships/tags" Target="../tags/tag11.xml"/><Relationship Id="rId19" Type="http://schemas.openxmlformats.org/officeDocument/2006/relationships/tags" Target="../tags/tag20.xml"/><Relationship Id="rId31" Type="http://schemas.openxmlformats.org/officeDocument/2006/relationships/tags" Target="../tags/tag32.xml"/><Relationship Id="rId44" Type="http://schemas.openxmlformats.org/officeDocument/2006/relationships/tags" Target="../tags/tag45.xml"/><Relationship Id="rId52" Type="http://schemas.openxmlformats.org/officeDocument/2006/relationships/tags" Target="../tags/tag53.xml"/><Relationship Id="rId60" Type="http://schemas.openxmlformats.org/officeDocument/2006/relationships/tags" Target="../tags/tag61.xml"/><Relationship Id="rId65" Type="http://schemas.openxmlformats.org/officeDocument/2006/relationships/oleObject" Target="../embeddings/oleObject2.bin"/><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 Id="rId22" Type="http://schemas.openxmlformats.org/officeDocument/2006/relationships/tags" Target="../tags/tag23.xml"/><Relationship Id="rId27" Type="http://schemas.openxmlformats.org/officeDocument/2006/relationships/tags" Target="../tags/tag28.xml"/><Relationship Id="rId30" Type="http://schemas.openxmlformats.org/officeDocument/2006/relationships/tags" Target="../tags/tag31.xml"/><Relationship Id="rId35" Type="http://schemas.openxmlformats.org/officeDocument/2006/relationships/tags" Target="../tags/tag36.xml"/><Relationship Id="rId43" Type="http://schemas.openxmlformats.org/officeDocument/2006/relationships/tags" Target="../tags/tag44.xml"/><Relationship Id="rId48" Type="http://schemas.openxmlformats.org/officeDocument/2006/relationships/tags" Target="../tags/tag49.xml"/><Relationship Id="rId56" Type="http://schemas.openxmlformats.org/officeDocument/2006/relationships/tags" Target="../tags/tag57.xml"/><Relationship Id="rId64" Type="http://schemas.openxmlformats.org/officeDocument/2006/relationships/oleObject" Target="../embeddings/oleObject1.bin"/><Relationship Id="rId8" Type="http://schemas.openxmlformats.org/officeDocument/2006/relationships/tags" Target="../tags/tag9.xml"/><Relationship Id="rId51" Type="http://schemas.openxmlformats.org/officeDocument/2006/relationships/tags" Target="../tags/tag52.xml"/><Relationship Id="rId3" Type="http://schemas.openxmlformats.org/officeDocument/2006/relationships/tags" Target="../tags/tag4.xml"/><Relationship Id="rId12" Type="http://schemas.openxmlformats.org/officeDocument/2006/relationships/tags" Target="../tags/tag13.xml"/><Relationship Id="rId17" Type="http://schemas.openxmlformats.org/officeDocument/2006/relationships/tags" Target="../tags/tag18.xml"/><Relationship Id="rId25" Type="http://schemas.openxmlformats.org/officeDocument/2006/relationships/tags" Target="../tags/tag26.xml"/><Relationship Id="rId33" Type="http://schemas.openxmlformats.org/officeDocument/2006/relationships/tags" Target="../tags/tag34.xml"/><Relationship Id="rId38" Type="http://schemas.openxmlformats.org/officeDocument/2006/relationships/tags" Target="../tags/tag39.xml"/><Relationship Id="rId46" Type="http://schemas.openxmlformats.org/officeDocument/2006/relationships/tags" Target="../tags/tag47.xml"/><Relationship Id="rId59" Type="http://schemas.openxmlformats.org/officeDocument/2006/relationships/tags" Target="../tags/tag60.xml"/></Relationships>
</file>

<file path=ppt/slides/_rels/slide3.xml.rels><?xml version="1.0" encoding="UTF-8" standalone="yes"?>
<Relationships xmlns="http://schemas.openxmlformats.org/package/2006/relationships"><Relationship Id="rId3" Type="http://schemas.openxmlformats.org/officeDocument/2006/relationships/tags" Target="../tags/tag64.xml"/><Relationship Id="rId7" Type="http://schemas.openxmlformats.org/officeDocument/2006/relationships/oleObject" Target="../embeddings/oleObject4.bin"/><Relationship Id="rId2" Type="http://schemas.openxmlformats.org/officeDocument/2006/relationships/tags" Target="../tags/tag63.xml"/><Relationship Id="rId1" Type="http://schemas.openxmlformats.org/officeDocument/2006/relationships/vmlDrawing" Target="../drawings/vmlDrawing2.v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65.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3" Type="http://schemas.openxmlformats.org/officeDocument/2006/relationships/tags" Target="../tags/tag67.xml"/><Relationship Id="rId7" Type="http://schemas.openxmlformats.org/officeDocument/2006/relationships/slideLayout" Target="../slideLayouts/slideLayout2.xml"/><Relationship Id="rId2" Type="http://schemas.openxmlformats.org/officeDocument/2006/relationships/tags" Target="../tags/tag66.xml"/><Relationship Id="rId1" Type="http://schemas.openxmlformats.org/officeDocument/2006/relationships/vmlDrawing" Target="../drawings/vmlDrawing3.v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9" Type="http://schemas.openxmlformats.org/officeDocument/2006/relationships/oleObject" Target="../embeddings/oleObject5.bin"/></Relationships>
</file>

<file path=ppt/slides/_rels/slide5.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notesSlide" Target="../notesSlides/notesSlide5.xml"/><Relationship Id="rId4"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5.xml"/><Relationship Id="rId1" Type="http://schemas.openxmlformats.org/officeDocument/2006/relationships/tags" Target="../tags/tag74.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7.xml"/><Relationship Id="rId1" Type="http://schemas.openxmlformats.org/officeDocument/2006/relationships/tags" Target="../tags/tag76.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8.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ctrTitle"/>
          </p:nvPr>
        </p:nvSpPr>
        <p:spPr>
          <a:xfrm>
            <a:off x="2901950" y="4421188"/>
            <a:ext cx="6707188" cy="542925"/>
          </a:xfrm>
        </p:spPr>
        <p:txBody>
          <a:bodyPr/>
          <a:lstStyle/>
          <a:p>
            <a:pPr eaLnBrk="1" hangingPunct="1"/>
            <a:r>
              <a:rPr lang="fr-FR" b="1" smtClean="0">
                <a:latin typeface="Polo" pitchFamily="2" charset="0"/>
              </a:rPr>
              <a:t>Projet de résiliation de la Clause de sauvegarde </a:t>
            </a:r>
            <a:r>
              <a:rPr lang="fr-FR" smtClean="0">
                <a:latin typeface="Polo" pitchFamily="2" charset="0"/>
              </a:rPr>
              <a:t/>
            </a:r>
            <a:br>
              <a:rPr lang="fr-FR" smtClean="0">
                <a:latin typeface="Polo" pitchFamily="2" charset="0"/>
              </a:rPr>
            </a:br>
            <a:r>
              <a:rPr lang="fr-FR" smtClean="0">
                <a:latin typeface="Polo" pitchFamily="2" charset="0"/>
              </a:rPr>
              <a:t>CCE du 15 décembre 2009</a:t>
            </a:r>
            <a:endParaRPr lang="fr-FR" sz="2400" smtClean="0">
              <a:latin typeface="Polo" pitchFamily="2" charset="0"/>
            </a:endParaRPr>
          </a:p>
        </p:txBody>
      </p:sp>
      <p:sp>
        <p:nvSpPr>
          <p:cNvPr id="17410" name="Rectangle 3"/>
          <p:cNvSpPr>
            <a:spLocks noGrp="1" noChangeArrowheads="1"/>
          </p:cNvSpPr>
          <p:nvPr>
            <p:ph type="subTitle" idx="1"/>
          </p:nvPr>
        </p:nvSpPr>
        <p:spPr>
          <a:xfrm>
            <a:off x="2892425" y="5508625"/>
            <a:ext cx="5532438" cy="287338"/>
          </a:xfrm>
        </p:spPr>
        <p:txBody>
          <a:bodyPr/>
          <a:lstStyle/>
          <a:p>
            <a:pPr marL="0" indent="0" eaLnBrk="1" hangingPunct="1"/>
            <a:r>
              <a:rPr lang="fr-FR" smtClean="0">
                <a:latin typeface="Polo" pitchFamily="2" charset="0"/>
              </a:rPr>
              <a:t>Rueil-Malmaison, 15 décembre 2009</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p:txBody>
          <a:bodyPr/>
          <a:lstStyle/>
          <a:p>
            <a:r>
              <a:rPr lang="de-DE" smtClean="0"/>
              <a:t>Valuation approach</a:t>
            </a:r>
          </a:p>
        </p:txBody>
      </p:sp>
      <p:sp>
        <p:nvSpPr>
          <p:cNvPr id="35842" name="Rectangle 3"/>
          <p:cNvSpPr>
            <a:spLocks noGrp="1" noChangeArrowheads="1"/>
          </p:cNvSpPr>
          <p:nvPr>
            <p:ph type="body" idx="1"/>
          </p:nvPr>
        </p:nvSpPr>
        <p:spPr/>
        <p:txBody>
          <a:bodyPr/>
          <a:lstStyle/>
          <a:p>
            <a:r>
              <a:rPr lang="en-US" sz="1600" smtClean="0"/>
              <a:t>A first evaluation of the cds has been performed within the Purchase Price Allocation (PPA) following the acquisition of the 65% interest in SNET by E.ON. The valuation was carried out by KPMG following the explications given by SNET and reviewed by PWC, E.ON’s auditor. The result of this valuation was 90.7 € Mio. (after tax) as of June 28th 2008 and reflects the intrinsic value of the cds which can be characterized as a Virtual Power Plant (VPP), thus as a real option.</a:t>
            </a:r>
          </a:p>
          <a:p>
            <a:endParaRPr lang="en-US" sz="1600" smtClean="0"/>
          </a:p>
          <a:p>
            <a:r>
              <a:rPr lang="en-US" sz="1600" smtClean="0"/>
              <a:t>As the result of the PPA-valuation has been </a:t>
            </a:r>
            <a:endParaRPr lang="de-DE" sz="1600" smtClean="0"/>
          </a:p>
          <a:p>
            <a:pPr lvl="1"/>
            <a:r>
              <a:rPr lang="en-US" sz="1600" smtClean="0"/>
              <a:t>performed and audited by external experts based on explications given by SNET and </a:t>
            </a:r>
            <a:endParaRPr lang="de-DE" sz="1600" smtClean="0"/>
          </a:p>
          <a:p>
            <a:pPr lvl="1"/>
            <a:r>
              <a:rPr lang="en-US" sz="1600" smtClean="0"/>
              <a:t>entered into E.ON´s consolidated accounts in a first and – by a push-down accounting – into SNET´s IFRS-accounts in the second step,</a:t>
            </a:r>
            <a:endParaRPr lang="de-DE" sz="1600" smtClean="0"/>
          </a:p>
          <a:p>
            <a:r>
              <a:rPr lang="en-US" sz="1600" smtClean="0"/>
              <a:t>the model from KPMG should also be used for the valuation in the course of the settlement negotiations. </a:t>
            </a:r>
            <a:endParaRPr lang="de-DE" sz="160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ChangeArrowheads="1"/>
          </p:cNvSpPr>
          <p:nvPr>
            <p:ph type="title"/>
          </p:nvPr>
        </p:nvSpPr>
        <p:spPr/>
        <p:txBody>
          <a:bodyPr/>
          <a:lstStyle/>
          <a:p>
            <a:r>
              <a:rPr lang="en-US" smtClean="0"/>
              <a:t>Valuation overview</a:t>
            </a:r>
          </a:p>
        </p:txBody>
      </p:sp>
      <p:pic>
        <p:nvPicPr>
          <p:cNvPr id="36866" name="Picture 3"/>
          <p:cNvPicPr>
            <a:picLocks noChangeAspect="1" noChangeArrowheads="1"/>
          </p:cNvPicPr>
          <p:nvPr/>
        </p:nvPicPr>
        <p:blipFill>
          <a:blip r:embed="rId3"/>
          <a:srcRect/>
          <a:stretch>
            <a:fillRect/>
          </a:stretch>
        </p:blipFill>
        <p:spPr bwMode="gray">
          <a:xfrm>
            <a:off x="654050" y="1901825"/>
            <a:ext cx="8597900" cy="2855913"/>
          </a:xfrm>
          <a:prstGeom prst="rect">
            <a:avLst/>
          </a:prstGeom>
          <a:noFill/>
          <a:ln w="12700">
            <a:noFill/>
            <a:miter lim="800000"/>
            <a:headEnd/>
            <a:tailEnd type="none" w="med" len="lg"/>
          </a:ln>
        </p:spPr>
      </p:pic>
      <p:sp>
        <p:nvSpPr>
          <p:cNvPr id="36867" name="Rectangle 4"/>
          <p:cNvSpPr>
            <a:spLocks noChangeArrowheads="1"/>
          </p:cNvSpPr>
          <p:nvPr/>
        </p:nvSpPr>
        <p:spPr bwMode="gray">
          <a:xfrm>
            <a:off x="654050" y="5078413"/>
            <a:ext cx="8597900" cy="823912"/>
          </a:xfrm>
          <a:prstGeom prst="rect">
            <a:avLst/>
          </a:prstGeom>
          <a:noFill/>
          <a:ln w="12700">
            <a:noFill/>
            <a:miter lim="800000"/>
            <a:headEnd/>
            <a:tailEnd type="none" w="med" len="lg"/>
          </a:ln>
        </p:spPr>
        <p:txBody>
          <a:bodyPr lIns="0" tIns="0" rIns="0" bIns="0" anchor="ctr">
            <a:spAutoFit/>
          </a:bodyPr>
          <a:lstStyle/>
          <a:p>
            <a:r>
              <a:rPr lang="en-US" sz="1800" b="0"/>
              <a:t>Given the volatility of market prices and the complexity of the model a negotiation range of at least +/- 5.0 € Mio. after tax should be considered as a corridor around the average value of 71.4 € Mio.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ChangeArrowheads="1"/>
          </p:cNvSpPr>
          <p:nvPr>
            <p:ph type="title"/>
          </p:nvPr>
        </p:nvSpPr>
        <p:spPr/>
        <p:txBody>
          <a:bodyPr/>
          <a:lstStyle/>
          <a:p>
            <a:r>
              <a:rPr lang="en-US" smtClean="0"/>
              <a:t>Value profile (as of October 23</a:t>
            </a:r>
            <a:r>
              <a:rPr lang="en-US" baseline="30000" smtClean="0"/>
              <a:t>rd</a:t>
            </a:r>
            <a:r>
              <a:rPr lang="en-US" smtClean="0"/>
              <a:t>, 2009)</a:t>
            </a:r>
          </a:p>
        </p:txBody>
      </p:sp>
      <p:pic>
        <p:nvPicPr>
          <p:cNvPr id="38914" name="Picture 3"/>
          <p:cNvPicPr>
            <a:picLocks noChangeAspect="1" noChangeArrowheads="1"/>
          </p:cNvPicPr>
          <p:nvPr/>
        </p:nvPicPr>
        <p:blipFill>
          <a:blip r:embed="rId2"/>
          <a:srcRect/>
          <a:stretch>
            <a:fillRect/>
          </a:stretch>
        </p:blipFill>
        <p:spPr bwMode="gray">
          <a:xfrm>
            <a:off x="4994275" y="1901825"/>
            <a:ext cx="4257675" cy="4503738"/>
          </a:xfrm>
          <a:prstGeom prst="rect">
            <a:avLst/>
          </a:prstGeom>
          <a:noFill/>
          <a:ln w="12700">
            <a:noFill/>
            <a:miter lim="800000"/>
            <a:headEnd/>
            <a:tailEnd type="none" w="med" len="lg"/>
          </a:ln>
        </p:spPr>
      </p:pic>
      <p:sp>
        <p:nvSpPr>
          <p:cNvPr id="38915" name="Text Box 4"/>
          <p:cNvSpPr txBox="1">
            <a:spLocks noChangeArrowheads="1"/>
          </p:cNvSpPr>
          <p:nvPr/>
        </p:nvSpPr>
        <p:spPr bwMode="gray">
          <a:xfrm>
            <a:off x="654050" y="1901825"/>
            <a:ext cx="4298950" cy="4360863"/>
          </a:xfrm>
          <a:prstGeom prst="rect">
            <a:avLst/>
          </a:prstGeom>
          <a:noFill/>
          <a:ln w="12700">
            <a:noFill/>
            <a:miter lim="800000"/>
            <a:headEnd/>
            <a:tailEnd type="none" w="med" len="lg"/>
          </a:ln>
        </p:spPr>
        <p:txBody>
          <a:bodyPr lIns="0" tIns="0" rIns="0" bIns="0">
            <a:spAutoFit/>
          </a:bodyPr>
          <a:lstStyle/>
          <a:p>
            <a:pPr marL="203200" indent="-203200">
              <a:spcBef>
                <a:spcPct val="50000"/>
              </a:spcBef>
              <a:buClr>
                <a:srgbClr val="F21C0A"/>
              </a:buClr>
              <a:buSzPct val="100000"/>
              <a:buFont typeface="Wingdings" pitchFamily="2" charset="2"/>
              <a:buChar char=""/>
            </a:pPr>
            <a:r>
              <a:rPr lang="en-US" sz="1400" b="0"/>
              <a:t>The major changes in turnover, i.e. between 2010 and 2011 on the one hand and between 2016 and 2017 on the other hand, are driven by the exit of some capacities from the contract (end of 2010: EH 4 with 115 MW; end of 2016: EH 6 with 498 MW) </a:t>
            </a:r>
          </a:p>
          <a:p>
            <a:pPr marL="203200" indent="-203200">
              <a:spcBef>
                <a:spcPct val="50000"/>
              </a:spcBef>
              <a:buClr>
                <a:srgbClr val="F21C0A"/>
              </a:buClr>
              <a:buSzPct val="100000"/>
              <a:buFont typeface="Wingdings" pitchFamily="2" charset="2"/>
              <a:buChar char=""/>
            </a:pPr>
            <a:r>
              <a:rPr lang="en-US" sz="1400" b="0"/>
              <a:t>The value of the clause de sauvegarde is mainly driven by the years 2010, 2011 and 2012. This can be explained by the value of the EUA-free allocation that is attached to the relevant capacities under the contract. </a:t>
            </a:r>
          </a:p>
          <a:p>
            <a:pPr marL="203200" indent="-203200">
              <a:spcBef>
                <a:spcPct val="50000"/>
              </a:spcBef>
              <a:buClr>
                <a:srgbClr val="F21C0A"/>
              </a:buClr>
              <a:buSzPct val="100000"/>
              <a:buFont typeface="Wingdings" pitchFamily="2" charset="2"/>
              <a:buChar char=""/>
            </a:pPr>
            <a:r>
              <a:rPr lang="en-US" sz="1400" b="0"/>
              <a:t>The negative values in the years 2017, 2018 and 2019 are due to the fact that EH 6 is taken out of the contract at the end of 2016; as the fixed premium for PR 5 is considerably higher than that of EH 6 the contract becomes negative for EDF. However this loss would not be compensated by EDF as the contract does not foresee any payment in favor of SNET after 2014.</a:t>
            </a:r>
          </a:p>
          <a:p>
            <a:pPr marL="203200" indent="-203200">
              <a:spcBef>
                <a:spcPct val="50000"/>
              </a:spcBef>
              <a:buClr>
                <a:srgbClr val="F21C0A"/>
              </a:buClr>
              <a:buSzPct val="100000"/>
              <a:buFont typeface="Wingdings" pitchFamily="2" charset="2"/>
              <a:buNone/>
            </a:pPr>
            <a:endParaRPr lang="en-US" sz="1400" b="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p:txBody>
          <a:bodyPr/>
          <a:lstStyle/>
          <a:p>
            <a:r>
              <a:rPr lang="de-DE" smtClean="0"/>
              <a:t>Addition of time value</a:t>
            </a:r>
          </a:p>
        </p:txBody>
      </p:sp>
      <p:sp>
        <p:nvSpPr>
          <p:cNvPr id="39938" name="Rectangle 3"/>
          <p:cNvSpPr>
            <a:spLocks noGrp="1" noChangeArrowheads="1"/>
          </p:cNvSpPr>
          <p:nvPr>
            <p:ph type="body" idx="1"/>
          </p:nvPr>
        </p:nvSpPr>
        <p:spPr/>
        <p:txBody>
          <a:bodyPr/>
          <a:lstStyle/>
          <a:p>
            <a:pPr>
              <a:lnSpc>
                <a:spcPts val="2000"/>
              </a:lnSpc>
              <a:spcBef>
                <a:spcPts val="500"/>
              </a:spcBef>
            </a:pPr>
            <a:r>
              <a:rPr lang="en-US" sz="1600" smtClean="0"/>
              <a:t>The valuation has to be adapted in a second step by the application of an additional premium, reflecting the time value of the VPP-option. This  has been applied with an additional value of 15 % as</a:t>
            </a:r>
            <a:endParaRPr lang="de-DE" sz="1600" smtClean="0"/>
          </a:p>
          <a:p>
            <a:pPr lvl="1">
              <a:lnSpc>
                <a:spcPts val="2000"/>
              </a:lnSpc>
              <a:spcBef>
                <a:spcPts val="500"/>
              </a:spcBef>
            </a:pPr>
            <a:r>
              <a:rPr lang="en-US" sz="1600" smtClean="0"/>
              <a:t>also in the MTP 2010-12 additional margins amounting to 15 % of the intrinsic value have been incorporated as this is the predicted outcome of the transfer price agreement (TPA) that will be settled with E.ON Energy Trading for hedging the SNET generation portfolio; however the transfer of the positions bound so far by the cds can only happen after a settlement of the cds as the TPA foresees a transfer of the full option,</a:t>
            </a:r>
            <a:endParaRPr lang="de-DE" sz="1600" smtClean="0"/>
          </a:p>
          <a:p>
            <a:pPr lvl="1">
              <a:lnSpc>
                <a:spcPts val="2000"/>
              </a:lnSpc>
              <a:spcBef>
                <a:spcPts val="500"/>
              </a:spcBef>
            </a:pPr>
            <a:r>
              <a:rPr lang="en-US" sz="1600" smtClean="0"/>
              <a:t>a most recently sleeve-transaction conducted by SNET for one of its partners in the market showed that counterparties are willing to pay an additional premium for the time value; in fact the time value realized amounted to almost exactly 15 %,</a:t>
            </a:r>
            <a:endParaRPr lang="de-DE" sz="1600" smtClean="0"/>
          </a:p>
          <a:p>
            <a:pPr lvl="1">
              <a:lnSpc>
                <a:spcPts val="2000"/>
              </a:lnSpc>
              <a:spcBef>
                <a:spcPts val="500"/>
              </a:spcBef>
            </a:pPr>
            <a:r>
              <a:rPr lang="en-US" sz="1600" smtClean="0"/>
              <a:t>by the settlement of the clause de sauvegarde major risks for SNET will be avoided; amongst them are the fact that the compensation is not symmetric after 2014 as only possible in favor of EDF and that the risk of unavailabilities especially in price peaks remains with SNET. </a:t>
            </a:r>
            <a:endParaRPr lang="de-DE" sz="160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2"/>
          <p:cNvSpPr>
            <a:spLocks noGrp="1" noChangeArrowheads="1"/>
          </p:cNvSpPr>
          <p:nvPr>
            <p:ph type="title"/>
            <p:custDataLst>
              <p:tags r:id="rId2"/>
            </p:custDataLst>
          </p:nvPr>
        </p:nvSpPr>
        <p:spPr>
          <a:xfrm>
            <a:off x="660400" y="1143000"/>
            <a:ext cx="9101138" cy="533400"/>
          </a:xfrm>
        </p:spPr>
        <p:txBody>
          <a:bodyPr/>
          <a:lstStyle/>
          <a:p>
            <a:r>
              <a:rPr lang="fr-FR" smtClean="0"/>
              <a:t>Le contrat EDF est un contrat de réservation de puissance ayant pour vocation de garantir à la SNET un retour sur investissement</a:t>
            </a:r>
          </a:p>
        </p:txBody>
      </p:sp>
      <p:sp>
        <p:nvSpPr>
          <p:cNvPr id="244739" name="Rectangle 3"/>
          <p:cNvSpPr>
            <a:spLocks noChangeArrowheads="1"/>
          </p:cNvSpPr>
          <p:nvPr>
            <p:custDataLst>
              <p:tags r:id="rId3"/>
            </p:custDataLst>
          </p:nvPr>
        </p:nvSpPr>
        <p:spPr bwMode="gray">
          <a:xfrm>
            <a:off x="455613" y="1978025"/>
            <a:ext cx="4113212" cy="428625"/>
          </a:xfrm>
          <a:prstGeom prst="rect">
            <a:avLst/>
          </a:prstGeom>
          <a:solidFill>
            <a:schemeClr val="bg1"/>
          </a:solidFill>
          <a:ln w="9525" algn="ctr">
            <a:noFill/>
            <a:miter lim="800000"/>
            <a:headEnd type="none" w="lg" len="lg"/>
            <a:tailEnd type="none" w="lg" len="lg"/>
          </a:ln>
          <a:effectLst>
            <a:outerShdw dist="25400" dir="5400000" algn="ctr" rotWithShape="0">
              <a:srgbClr val="EE1B2E"/>
            </a:outerShdw>
          </a:effectLst>
        </p:spPr>
        <p:txBody>
          <a:bodyPr tIns="91440" bIns="91440" anchor="b">
            <a:spAutoFit/>
          </a:bodyPr>
          <a:lstStyle/>
          <a:p>
            <a:pPr algn="ctr">
              <a:defRPr/>
            </a:pPr>
            <a:r>
              <a:rPr lang="fr-FR">
                <a:cs typeface="Arial" charset="0"/>
              </a:rPr>
              <a:t>Contexte</a:t>
            </a:r>
          </a:p>
        </p:txBody>
      </p:sp>
      <p:sp>
        <p:nvSpPr>
          <p:cNvPr id="1031" name="Rectangle 4"/>
          <p:cNvSpPr>
            <a:spLocks noChangeArrowheads="1"/>
          </p:cNvSpPr>
          <p:nvPr>
            <p:custDataLst>
              <p:tags r:id="rId4"/>
            </p:custDataLst>
          </p:nvPr>
        </p:nvSpPr>
        <p:spPr bwMode="auto">
          <a:xfrm>
            <a:off x="296863" y="2438400"/>
            <a:ext cx="4397375" cy="1965325"/>
          </a:xfrm>
          <a:prstGeom prst="rect">
            <a:avLst/>
          </a:prstGeom>
          <a:noFill/>
          <a:ln w="9525" algn="ctr">
            <a:noFill/>
            <a:miter lim="800000"/>
            <a:headEnd type="none" w="lg" len="lg"/>
            <a:tailEnd type="none" w="lg" len="lg"/>
          </a:ln>
        </p:spPr>
        <p:txBody>
          <a:bodyPr tIns="90000" bIns="90000"/>
          <a:lstStyle/>
          <a:p>
            <a:pPr marL="203200" indent="-203200">
              <a:buClr>
                <a:schemeClr val="tx2"/>
              </a:buClr>
              <a:buSzPct val="100000"/>
              <a:buFontTx/>
              <a:buChar char="•"/>
            </a:pPr>
            <a:r>
              <a:rPr lang="fr-FR" sz="1200">
                <a:cs typeface="Arial" charset="0"/>
              </a:rPr>
              <a:t>Contrat signé en 1995, un an après la création de la SNET </a:t>
            </a:r>
            <a:r>
              <a:rPr lang="fr-FR" sz="1200" b="0">
                <a:cs typeface="Arial" charset="0"/>
              </a:rPr>
              <a:t>pour garantir à la SNET un retour sur investissement de ses actifs</a:t>
            </a:r>
          </a:p>
          <a:p>
            <a:pPr marL="203200" indent="-203200">
              <a:spcBef>
                <a:spcPct val="30000"/>
              </a:spcBef>
              <a:buClr>
                <a:schemeClr val="tx2"/>
              </a:buClr>
              <a:buSzPct val="100000"/>
              <a:buFontTx/>
              <a:buChar char="•"/>
            </a:pPr>
            <a:r>
              <a:rPr lang="fr-FR" sz="1200">
                <a:cs typeface="Arial" charset="0"/>
              </a:rPr>
              <a:t>Mécanisme</a:t>
            </a:r>
            <a:endParaRPr lang="fr-FR" sz="1200" b="0">
              <a:cs typeface="Arial" charset="0"/>
            </a:endParaRPr>
          </a:p>
          <a:p>
            <a:pPr marL="406400" lvl="1" indent="-203200">
              <a:buClr>
                <a:schemeClr val="tx2"/>
              </a:buClr>
              <a:buSzPct val="100000"/>
              <a:buFontTx/>
              <a:buChar char="–"/>
            </a:pPr>
            <a:r>
              <a:rPr lang="fr-FR" sz="1200" b="0">
                <a:cs typeface="Arial" charset="0"/>
              </a:rPr>
              <a:t>Rémunération de la SNET pour ses centrales et leur exploitation</a:t>
            </a:r>
          </a:p>
          <a:p>
            <a:pPr marL="406400" lvl="1" indent="-203200">
              <a:buClr>
                <a:schemeClr val="tx2"/>
              </a:buClr>
              <a:buSzPct val="100000"/>
              <a:buFontTx/>
              <a:buChar char="–"/>
            </a:pPr>
            <a:r>
              <a:rPr lang="fr-FR" sz="1200" b="0">
                <a:cs typeface="Arial" charset="0"/>
              </a:rPr>
              <a:t>Transfert à EDF du risque mais aussi de la plus-value potentielle de la gestion commerciale des volumes</a:t>
            </a:r>
          </a:p>
          <a:p>
            <a:pPr marL="203200" indent="-203200">
              <a:spcBef>
                <a:spcPct val="30000"/>
              </a:spcBef>
              <a:buClr>
                <a:schemeClr val="tx2"/>
              </a:buClr>
              <a:buSzPct val="100000"/>
              <a:buFontTx/>
              <a:buChar char="•"/>
            </a:pPr>
            <a:r>
              <a:rPr lang="fr-FR" sz="1200">
                <a:cs typeface="Arial" charset="0"/>
              </a:rPr>
              <a:t>Contrat signé sur la période 1996-2019</a:t>
            </a:r>
            <a:r>
              <a:rPr lang="fr-FR" sz="1200" b="0">
                <a:cs typeface="Arial" charset="0"/>
              </a:rPr>
              <a:t> avec une réduction progressive des volumes en fonction de la durée de vie initiale des centrales</a:t>
            </a:r>
          </a:p>
        </p:txBody>
      </p:sp>
      <p:sp>
        <p:nvSpPr>
          <p:cNvPr id="244741" name="Rectangle 5"/>
          <p:cNvSpPr>
            <a:spLocks noChangeArrowheads="1"/>
          </p:cNvSpPr>
          <p:nvPr>
            <p:custDataLst>
              <p:tags r:id="rId5"/>
            </p:custDataLst>
          </p:nvPr>
        </p:nvSpPr>
        <p:spPr bwMode="gray">
          <a:xfrm>
            <a:off x="5337175" y="1978025"/>
            <a:ext cx="4113213" cy="428625"/>
          </a:xfrm>
          <a:prstGeom prst="rect">
            <a:avLst/>
          </a:prstGeom>
          <a:solidFill>
            <a:schemeClr val="bg1"/>
          </a:solidFill>
          <a:ln w="9525" algn="ctr">
            <a:noFill/>
            <a:miter lim="800000"/>
            <a:headEnd type="none" w="lg" len="lg"/>
            <a:tailEnd type="none" w="lg" len="lg"/>
          </a:ln>
          <a:effectLst>
            <a:outerShdw dist="25400" dir="5400000" algn="ctr" rotWithShape="0">
              <a:srgbClr val="EE1B2E"/>
            </a:outerShdw>
          </a:effectLst>
        </p:spPr>
        <p:txBody>
          <a:bodyPr tIns="91440" bIns="91440" anchor="b">
            <a:spAutoFit/>
          </a:bodyPr>
          <a:lstStyle/>
          <a:p>
            <a:pPr algn="ctr">
              <a:defRPr/>
            </a:pPr>
            <a:r>
              <a:rPr lang="fr-FR">
                <a:cs typeface="Arial" charset="0"/>
              </a:rPr>
              <a:t>Mécanisme de compensation</a:t>
            </a:r>
          </a:p>
        </p:txBody>
      </p:sp>
      <p:sp>
        <p:nvSpPr>
          <p:cNvPr id="1033" name="Rectangle 6"/>
          <p:cNvSpPr>
            <a:spLocks noChangeArrowheads="1"/>
          </p:cNvSpPr>
          <p:nvPr>
            <p:custDataLst>
              <p:tags r:id="rId6"/>
            </p:custDataLst>
          </p:nvPr>
        </p:nvSpPr>
        <p:spPr bwMode="auto">
          <a:xfrm>
            <a:off x="5716588" y="4773613"/>
            <a:ext cx="3730625" cy="1555750"/>
          </a:xfrm>
          <a:prstGeom prst="rect">
            <a:avLst/>
          </a:prstGeom>
          <a:noFill/>
          <a:ln w="9525" algn="ctr">
            <a:solidFill>
              <a:schemeClr val="bg1"/>
            </a:solidFill>
            <a:miter lim="800000"/>
            <a:headEnd type="none" w="lg" len="lg"/>
            <a:tailEnd type="none" w="lg" len="lg"/>
          </a:ln>
        </p:spPr>
        <p:txBody>
          <a:bodyPr tIns="90000" bIns="90000"/>
          <a:lstStyle/>
          <a:p>
            <a:pPr marL="203200" indent="-203200">
              <a:buClr>
                <a:schemeClr val="tx2"/>
              </a:buClr>
              <a:buSzPct val="100000"/>
            </a:pPr>
            <a:r>
              <a:rPr lang="fr-FR" sz="1200">
                <a:cs typeface="Arial" charset="0"/>
              </a:rPr>
              <a:t>Conditions contractuelles initiales</a:t>
            </a:r>
          </a:p>
          <a:p>
            <a:pPr marL="203200" indent="-203200">
              <a:spcBef>
                <a:spcPct val="30000"/>
              </a:spcBef>
              <a:buClr>
                <a:schemeClr val="tx2"/>
              </a:buClr>
              <a:buSzPct val="100000"/>
              <a:buFontTx/>
              <a:buChar char="•"/>
            </a:pPr>
            <a:r>
              <a:rPr lang="fr-FR" sz="1200">
                <a:cs typeface="Arial" charset="0"/>
              </a:rPr>
              <a:t>PFI à 8% </a:t>
            </a:r>
            <a:r>
              <a:rPr lang="fr-FR" sz="1200" b="0">
                <a:cs typeface="Arial" charset="0"/>
              </a:rPr>
              <a:t>sur la base de la valorisation des actifs au-delà de la valeur technique</a:t>
            </a:r>
          </a:p>
          <a:p>
            <a:pPr marL="203200" indent="-203200">
              <a:spcBef>
                <a:spcPct val="30000"/>
              </a:spcBef>
              <a:buClr>
                <a:schemeClr val="tx2"/>
              </a:buClr>
              <a:buSzPct val="100000"/>
              <a:buFontTx/>
              <a:buChar char="•"/>
            </a:pPr>
            <a:r>
              <a:rPr lang="fr-FR" sz="1200">
                <a:cs typeface="Arial" charset="0"/>
              </a:rPr>
              <a:t>Montant total PFI payé en avance avant 2009</a:t>
            </a:r>
            <a:r>
              <a:rPr lang="fr-FR" sz="1200" b="0">
                <a:cs typeface="Arial" charset="0"/>
              </a:rPr>
              <a:t>, en partie via le système de Produit Constaté d’Avance (PCA) puis redistribué tout au long du contrat jusqu’en 2019 dans les comptes de résultat</a:t>
            </a:r>
          </a:p>
        </p:txBody>
      </p:sp>
      <p:graphicFrame>
        <p:nvGraphicFramePr>
          <p:cNvPr id="1026" name="Object 7"/>
          <p:cNvGraphicFramePr>
            <a:graphicFrameLocks/>
          </p:cNvGraphicFramePr>
          <p:nvPr>
            <p:custDataLst>
              <p:tags r:id="rId7"/>
            </p:custDataLst>
          </p:nvPr>
        </p:nvGraphicFramePr>
        <p:xfrm>
          <a:off x="5756275" y="2478088"/>
          <a:ext cx="3560763" cy="2171700"/>
        </p:xfrm>
        <a:graphic>
          <a:graphicData uri="http://schemas.openxmlformats.org/presentationml/2006/ole">
            <p:oleObj spid="_x0000_s1026" name="Chart" r:id="rId64" imgW="3562350" imgH="2171700" progId="MSGraph.Chart.8">
              <p:embed followColorScheme="full"/>
            </p:oleObj>
          </a:graphicData>
        </a:graphic>
      </p:graphicFrame>
      <p:sp>
        <p:nvSpPr>
          <p:cNvPr id="1034" name="Text Box 8"/>
          <p:cNvSpPr txBox="1">
            <a:spLocks noChangeArrowheads="1"/>
          </p:cNvSpPr>
          <p:nvPr>
            <p:custDataLst>
              <p:tags r:id="rId8"/>
            </p:custDataLst>
          </p:nvPr>
        </p:nvSpPr>
        <p:spPr bwMode="gray">
          <a:xfrm>
            <a:off x="5892800" y="3883025"/>
            <a:ext cx="3287713" cy="425450"/>
          </a:xfrm>
          <a:prstGeom prst="rect">
            <a:avLst/>
          </a:prstGeom>
          <a:noFill/>
          <a:ln w="12700">
            <a:noFill/>
            <a:miter lim="800000"/>
            <a:headEnd/>
            <a:tailEnd type="none" w="med" len="lg"/>
          </a:ln>
        </p:spPr>
        <p:txBody>
          <a:bodyPr lIns="0" tIns="0" rIns="0" bIns="0">
            <a:spAutoFit/>
          </a:bodyPr>
          <a:lstStyle/>
          <a:p>
            <a:pPr algn="ctr"/>
            <a:r>
              <a:rPr lang="fr-FR" sz="1400" b="0">
                <a:solidFill>
                  <a:schemeClr val="bg1"/>
                </a:solidFill>
              </a:rPr>
              <a:t>Rémunération investisseurs</a:t>
            </a:r>
          </a:p>
          <a:p>
            <a:pPr algn="ctr"/>
            <a:r>
              <a:rPr lang="fr-FR" sz="1400" b="0">
                <a:solidFill>
                  <a:schemeClr val="bg1"/>
                </a:solidFill>
              </a:rPr>
              <a:t>(Prime Fixe d'Investisseur - PFI)</a:t>
            </a:r>
          </a:p>
        </p:txBody>
      </p:sp>
      <p:sp>
        <p:nvSpPr>
          <p:cNvPr id="1035" name="Text Box 9"/>
          <p:cNvSpPr txBox="1">
            <a:spLocks noChangeArrowheads="1"/>
          </p:cNvSpPr>
          <p:nvPr>
            <p:custDataLst>
              <p:tags r:id="rId9"/>
            </p:custDataLst>
          </p:nvPr>
        </p:nvSpPr>
        <p:spPr bwMode="gray">
          <a:xfrm>
            <a:off x="5892800" y="3289300"/>
            <a:ext cx="3289300" cy="425450"/>
          </a:xfrm>
          <a:prstGeom prst="rect">
            <a:avLst/>
          </a:prstGeom>
          <a:noFill/>
          <a:ln w="12700">
            <a:noFill/>
            <a:miter lim="800000"/>
            <a:headEnd/>
            <a:tailEnd type="none" w="med" len="lg"/>
          </a:ln>
        </p:spPr>
        <p:txBody>
          <a:bodyPr lIns="0" tIns="0" rIns="0" bIns="0"/>
          <a:lstStyle/>
          <a:p>
            <a:pPr algn="ctr"/>
            <a:r>
              <a:rPr lang="fr-FR" sz="1400" b="0"/>
              <a:t>Coûts opérationnels</a:t>
            </a:r>
          </a:p>
          <a:p>
            <a:pPr algn="ctr"/>
            <a:r>
              <a:rPr lang="fr-FR" sz="1400" b="0"/>
              <a:t>(Prime Fixe d'Exploitation - PFE)</a:t>
            </a:r>
          </a:p>
        </p:txBody>
      </p:sp>
      <p:sp>
        <p:nvSpPr>
          <p:cNvPr id="1036" name="Text Box 10"/>
          <p:cNvSpPr txBox="1">
            <a:spLocks noChangeArrowheads="1"/>
          </p:cNvSpPr>
          <p:nvPr>
            <p:custDataLst>
              <p:tags r:id="rId10"/>
            </p:custDataLst>
          </p:nvPr>
        </p:nvSpPr>
        <p:spPr bwMode="gray">
          <a:xfrm>
            <a:off x="5892800" y="2708275"/>
            <a:ext cx="3289300" cy="212725"/>
          </a:xfrm>
          <a:prstGeom prst="rect">
            <a:avLst/>
          </a:prstGeom>
          <a:noFill/>
          <a:ln w="12700">
            <a:noFill/>
            <a:miter lim="800000"/>
            <a:headEnd/>
            <a:tailEnd type="none" w="med" len="lg"/>
          </a:ln>
        </p:spPr>
        <p:txBody>
          <a:bodyPr lIns="0" tIns="0" rIns="0" bIns="0"/>
          <a:lstStyle/>
          <a:p>
            <a:pPr algn="ctr"/>
            <a:r>
              <a:rPr lang="fr-FR" sz="1400" b="0"/>
              <a:t>Coût du Fuel</a:t>
            </a:r>
            <a:endParaRPr lang="fr-FR" sz="1400" b="0" baseline="30000"/>
          </a:p>
          <a:p>
            <a:pPr algn="ctr"/>
            <a:r>
              <a:rPr lang="fr-FR" sz="1400" b="0"/>
              <a:t>(Prix Proportionnel – PP) </a:t>
            </a:r>
          </a:p>
        </p:txBody>
      </p:sp>
      <p:sp>
        <p:nvSpPr>
          <p:cNvPr id="1037" name="Text Box 11"/>
          <p:cNvSpPr txBox="1">
            <a:spLocks noChangeArrowheads="1"/>
          </p:cNvSpPr>
          <p:nvPr>
            <p:custDataLst>
              <p:tags r:id="rId11"/>
            </p:custDataLst>
          </p:nvPr>
        </p:nvSpPr>
        <p:spPr bwMode="gray">
          <a:xfrm rot="-5400000">
            <a:off x="4595019" y="3398044"/>
            <a:ext cx="1817688" cy="425450"/>
          </a:xfrm>
          <a:prstGeom prst="rect">
            <a:avLst/>
          </a:prstGeom>
          <a:noFill/>
          <a:ln w="12700">
            <a:noFill/>
            <a:miter lim="800000"/>
            <a:headEnd/>
            <a:tailEnd type="none" w="med" len="lg"/>
          </a:ln>
        </p:spPr>
        <p:txBody>
          <a:bodyPr lIns="0" tIns="0" rIns="0" bIns="0">
            <a:spAutoFit/>
          </a:bodyPr>
          <a:lstStyle/>
          <a:p>
            <a:pPr algn="ctr">
              <a:spcBef>
                <a:spcPct val="50000"/>
              </a:spcBef>
            </a:pPr>
            <a:r>
              <a:rPr lang="fr-FR" sz="1400" b="0"/>
              <a:t>Compensation payée par EDF </a:t>
            </a:r>
          </a:p>
        </p:txBody>
      </p:sp>
      <p:graphicFrame>
        <p:nvGraphicFramePr>
          <p:cNvPr id="1027" name="Object 13"/>
          <p:cNvGraphicFramePr>
            <a:graphicFrameLocks/>
          </p:cNvGraphicFramePr>
          <p:nvPr>
            <p:custDataLst>
              <p:tags r:id="rId12"/>
            </p:custDataLst>
          </p:nvPr>
        </p:nvGraphicFramePr>
        <p:xfrm>
          <a:off x="792163" y="4851400"/>
          <a:ext cx="3589337" cy="1704975"/>
        </p:xfrm>
        <a:graphic>
          <a:graphicData uri="http://schemas.openxmlformats.org/presentationml/2006/ole">
            <p:oleObj spid="_x0000_s1027" name="Chart" r:id="rId65" imgW="3590925" imgH="1704975" progId="MSGraph.Chart.8">
              <p:embed followColorScheme="full"/>
            </p:oleObj>
          </a:graphicData>
        </a:graphic>
      </p:graphicFrame>
      <p:sp>
        <p:nvSpPr>
          <p:cNvPr id="1038" name="Rectangle 14"/>
          <p:cNvSpPr>
            <a:spLocks noChangeArrowheads="1"/>
          </p:cNvSpPr>
          <p:nvPr>
            <p:custDataLst>
              <p:tags r:id="rId13"/>
            </p:custDataLst>
          </p:nvPr>
        </p:nvSpPr>
        <p:spPr bwMode="auto">
          <a:xfrm>
            <a:off x="4306888" y="6056313"/>
            <a:ext cx="179387" cy="133350"/>
          </a:xfrm>
          <a:prstGeom prst="rect">
            <a:avLst/>
          </a:prstGeom>
          <a:solidFill>
            <a:schemeClr val="folHlink"/>
          </a:solidFill>
          <a:ln w="9525">
            <a:solidFill>
              <a:srgbClr val="808080"/>
            </a:solidFill>
            <a:miter lim="800000"/>
            <a:headEnd/>
            <a:tailEnd type="none" w="med" len="lg"/>
          </a:ln>
        </p:spPr>
        <p:txBody>
          <a:bodyPr wrap="none" lIns="0" tIns="0" rIns="0" bIns="0" anchor="ctr"/>
          <a:lstStyle/>
          <a:p>
            <a:pPr algn="ctr"/>
            <a:endParaRPr lang="fr-FR"/>
          </a:p>
        </p:txBody>
      </p:sp>
      <p:sp>
        <p:nvSpPr>
          <p:cNvPr id="1039" name="Rectangle 15"/>
          <p:cNvSpPr>
            <a:spLocks noChangeArrowheads="1"/>
          </p:cNvSpPr>
          <p:nvPr>
            <p:custDataLst>
              <p:tags r:id="rId14"/>
            </p:custDataLst>
          </p:nvPr>
        </p:nvSpPr>
        <p:spPr bwMode="auto">
          <a:xfrm>
            <a:off x="4306888" y="6259513"/>
            <a:ext cx="179387" cy="133350"/>
          </a:xfrm>
          <a:prstGeom prst="rect">
            <a:avLst/>
          </a:prstGeom>
          <a:solidFill>
            <a:schemeClr val="hlink"/>
          </a:solidFill>
          <a:ln w="9525">
            <a:solidFill>
              <a:srgbClr val="808080"/>
            </a:solidFill>
            <a:miter lim="800000"/>
            <a:headEnd/>
            <a:tailEnd type="none" w="med" len="lg"/>
          </a:ln>
        </p:spPr>
        <p:txBody>
          <a:bodyPr wrap="none" lIns="0" tIns="0" rIns="0" bIns="0" anchor="ctr"/>
          <a:lstStyle/>
          <a:p>
            <a:pPr algn="ctr"/>
            <a:endParaRPr lang="fr-FR"/>
          </a:p>
        </p:txBody>
      </p:sp>
      <p:sp>
        <p:nvSpPr>
          <p:cNvPr id="1040" name="Rectangle 16"/>
          <p:cNvSpPr>
            <a:spLocks noChangeArrowheads="1"/>
          </p:cNvSpPr>
          <p:nvPr>
            <p:custDataLst>
              <p:tags r:id="rId15"/>
            </p:custDataLst>
          </p:nvPr>
        </p:nvSpPr>
        <p:spPr bwMode="auto">
          <a:xfrm>
            <a:off x="4306888" y="5853113"/>
            <a:ext cx="179387" cy="133350"/>
          </a:xfrm>
          <a:prstGeom prst="rect">
            <a:avLst/>
          </a:prstGeom>
          <a:solidFill>
            <a:schemeClr val="accent2"/>
          </a:solidFill>
          <a:ln w="9525">
            <a:solidFill>
              <a:srgbClr val="808080"/>
            </a:solidFill>
            <a:miter lim="800000"/>
            <a:headEnd/>
            <a:tailEnd type="none" w="med" len="lg"/>
          </a:ln>
        </p:spPr>
        <p:txBody>
          <a:bodyPr wrap="none" lIns="0" tIns="0" rIns="0" bIns="0" anchor="ctr"/>
          <a:lstStyle/>
          <a:p>
            <a:pPr algn="ctr"/>
            <a:endParaRPr lang="fr-FR"/>
          </a:p>
        </p:txBody>
      </p:sp>
      <p:sp>
        <p:nvSpPr>
          <p:cNvPr id="1041" name="Rectangle 17"/>
          <p:cNvSpPr>
            <a:spLocks noChangeArrowheads="1"/>
          </p:cNvSpPr>
          <p:nvPr>
            <p:custDataLst>
              <p:tags r:id="rId16"/>
            </p:custDataLst>
          </p:nvPr>
        </p:nvSpPr>
        <p:spPr bwMode="auto">
          <a:xfrm>
            <a:off x="4306888" y="5649913"/>
            <a:ext cx="179387" cy="133350"/>
          </a:xfrm>
          <a:prstGeom prst="rect">
            <a:avLst/>
          </a:prstGeom>
          <a:solidFill>
            <a:srgbClr val="79A2B3"/>
          </a:solidFill>
          <a:ln w="9525">
            <a:solidFill>
              <a:srgbClr val="808080"/>
            </a:solidFill>
            <a:miter lim="800000"/>
            <a:headEnd/>
            <a:tailEnd type="none" w="med" len="lg"/>
          </a:ln>
        </p:spPr>
        <p:txBody>
          <a:bodyPr wrap="none" lIns="0" tIns="0" rIns="0" bIns="0" anchor="ctr"/>
          <a:lstStyle/>
          <a:p>
            <a:pPr algn="ctr"/>
            <a:endParaRPr lang="fr-FR"/>
          </a:p>
        </p:txBody>
      </p:sp>
      <p:sp>
        <p:nvSpPr>
          <p:cNvPr id="1042" name="Rectangle 18"/>
          <p:cNvSpPr>
            <a:spLocks noChangeArrowheads="1"/>
          </p:cNvSpPr>
          <p:nvPr>
            <p:custDataLst>
              <p:tags r:id="rId17"/>
            </p:custDataLst>
          </p:nvPr>
        </p:nvSpPr>
        <p:spPr bwMode="auto">
          <a:xfrm>
            <a:off x="4306888" y="5446713"/>
            <a:ext cx="179387" cy="133350"/>
          </a:xfrm>
          <a:prstGeom prst="rect">
            <a:avLst/>
          </a:prstGeom>
          <a:solidFill>
            <a:srgbClr val="ACC6D0"/>
          </a:solidFill>
          <a:ln w="9525">
            <a:solidFill>
              <a:srgbClr val="808080"/>
            </a:solidFill>
            <a:miter lim="800000"/>
            <a:headEnd/>
            <a:tailEnd type="none" w="med" len="lg"/>
          </a:ln>
        </p:spPr>
        <p:txBody>
          <a:bodyPr wrap="none" lIns="0" tIns="0" rIns="0" bIns="0" anchor="ctr"/>
          <a:lstStyle/>
          <a:p>
            <a:pPr algn="ctr"/>
            <a:endParaRPr lang="fr-FR"/>
          </a:p>
        </p:txBody>
      </p:sp>
      <p:sp>
        <p:nvSpPr>
          <p:cNvPr id="1043" name="Rectangle 19"/>
          <p:cNvSpPr>
            <a:spLocks noChangeArrowheads="1"/>
          </p:cNvSpPr>
          <p:nvPr>
            <p:custDataLst>
              <p:tags r:id="rId18"/>
            </p:custDataLst>
          </p:nvPr>
        </p:nvSpPr>
        <p:spPr bwMode="auto">
          <a:xfrm>
            <a:off x="4306888" y="5243513"/>
            <a:ext cx="179387" cy="133350"/>
          </a:xfrm>
          <a:prstGeom prst="rect">
            <a:avLst/>
          </a:prstGeom>
          <a:solidFill>
            <a:srgbClr val="D2E0E6"/>
          </a:solidFill>
          <a:ln w="9525">
            <a:solidFill>
              <a:srgbClr val="808080"/>
            </a:solidFill>
            <a:miter lim="800000"/>
            <a:headEnd/>
            <a:tailEnd type="none" w="med" len="lg"/>
          </a:ln>
        </p:spPr>
        <p:txBody>
          <a:bodyPr wrap="none" lIns="0" tIns="0" rIns="0" bIns="0" anchor="ctr"/>
          <a:lstStyle/>
          <a:p>
            <a:pPr algn="ctr"/>
            <a:endParaRPr lang="fr-FR"/>
          </a:p>
        </p:txBody>
      </p:sp>
      <p:sp>
        <p:nvSpPr>
          <p:cNvPr id="1044" name="Rectangle 20"/>
          <p:cNvSpPr>
            <a:spLocks noChangeArrowheads="1"/>
          </p:cNvSpPr>
          <p:nvPr>
            <p:custDataLst>
              <p:tags r:id="rId19"/>
            </p:custDataLst>
          </p:nvPr>
        </p:nvSpPr>
        <p:spPr bwMode="auto">
          <a:xfrm>
            <a:off x="1158875" y="6405563"/>
            <a:ext cx="142875"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631018AB-4D53-4C3A-A025-CE409055E558}" type="datetime'''''''''''''''''9''''''''''8'''''''''''">
              <a:rPr lang="fr-FR" sz="1000" b="0"/>
              <a:pPr marL="342900" indent="-342900" algn="ctr" eaLnBrk="0" hangingPunct="0">
                <a:lnSpc>
                  <a:spcPts val="2600"/>
                </a:lnSpc>
              </a:pPr>
              <a:t>98</a:t>
            </a:fld>
            <a:endParaRPr lang="fr-FR" sz="1000" b="0"/>
          </a:p>
        </p:txBody>
      </p:sp>
      <p:sp>
        <p:nvSpPr>
          <p:cNvPr id="1045" name="Rectangle 21"/>
          <p:cNvSpPr>
            <a:spLocks noChangeArrowheads="1"/>
          </p:cNvSpPr>
          <p:nvPr>
            <p:custDataLst>
              <p:tags r:id="rId20"/>
            </p:custDataLst>
          </p:nvPr>
        </p:nvSpPr>
        <p:spPr bwMode="auto">
          <a:xfrm>
            <a:off x="1301750" y="6405563"/>
            <a:ext cx="142875"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88D6D73D-137C-402D-BF5E-173A72BC5580}" type="datetime'''''''9''''''''''''''''''''''''''''''9'''''''''''''''''''''">
              <a:rPr lang="fr-FR" sz="1000" b="0"/>
              <a:pPr marL="342900" indent="-342900" algn="ctr" eaLnBrk="0" hangingPunct="0">
                <a:lnSpc>
                  <a:spcPts val="2600"/>
                </a:lnSpc>
              </a:pPr>
              <a:t>99</a:t>
            </a:fld>
            <a:endParaRPr lang="fr-FR" sz="1000" b="0"/>
          </a:p>
        </p:txBody>
      </p:sp>
      <p:sp>
        <p:nvSpPr>
          <p:cNvPr id="1046" name="Rectangle 22"/>
          <p:cNvSpPr>
            <a:spLocks noChangeArrowheads="1"/>
          </p:cNvSpPr>
          <p:nvPr>
            <p:custDataLst>
              <p:tags r:id="rId21"/>
            </p:custDataLst>
          </p:nvPr>
        </p:nvSpPr>
        <p:spPr bwMode="auto">
          <a:xfrm>
            <a:off x="1444625" y="6405563"/>
            <a:ext cx="142875"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834235A7-91EC-4E28-8899-53A31F2C8943}" type="datetime'''''''''''''''0''''''''0'''''">
              <a:rPr lang="fr-FR" sz="1000" b="0"/>
              <a:pPr marL="342900" indent="-342900" algn="ctr" eaLnBrk="0" hangingPunct="0">
                <a:lnSpc>
                  <a:spcPts val="2600"/>
                </a:lnSpc>
              </a:pPr>
              <a:t>00</a:t>
            </a:fld>
            <a:endParaRPr lang="fr-FR" sz="1000" b="0"/>
          </a:p>
        </p:txBody>
      </p:sp>
      <p:sp>
        <p:nvSpPr>
          <p:cNvPr id="1047" name="Rectangle 23"/>
          <p:cNvSpPr>
            <a:spLocks noChangeArrowheads="1"/>
          </p:cNvSpPr>
          <p:nvPr>
            <p:custDataLst>
              <p:tags r:id="rId22"/>
            </p:custDataLst>
          </p:nvPr>
        </p:nvSpPr>
        <p:spPr bwMode="auto">
          <a:xfrm>
            <a:off x="1587500" y="6405563"/>
            <a:ext cx="133350"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A007B603-5913-42A8-8C5A-93672C73D931}" type="datetime'''''''''''01'''''''''''''''''''''">
              <a:rPr lang="fr-FR" sz="1000" b="0"/>
              <a:pPr marL="342900" indent="-342900" algn="ctr" eaLnBrk="0" hangingPunct="0">
                <a:lnSpc>
                  <a:spcPts val="2600"/>
                </a:lnSpc>
              </a:pPr>
              <a:t>01</a:t>
            </a:fld>
            <a:endParaRPr lang="fr-FR" sz="1000" b="0"/>
          </a:p>
        </p:txBody>
      </p:sp>
      <p:sp>
        <p:nvSpPr>
          <p:cNvPr id="1048" name="Rectangle 24"/>
          <p:cNvSpPr>
            <a:spLocks noChangeArrowheads="1"/>
          </p:cNvSpPr>
          <p:nvPr>
            <p:custDataLst>
              <p:tags r:id="rId23"/>
            </p:custDataLst>
          </p:nvPr>
        </p:nvSpPr>
        <p:spPr bwMode="auto">
          <a:xfrm>
            <a:off x="1720850" y="6405563"/>
            <a:ext cx="142875"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872A6EA9-E705-48BF-B775-85B7452B6F38}" type="datetime'''''''''''''''''''''''''''''''0''''''''''''''''''''''''''2'''">
              <a:rPr lang="fr-FR" sz="1000" b="0"/>
              <a:pPr marL="342900" indent="-342900" algn="ctr" eaLnBrk="0" hangingPunct="0">
                <a:lnSpc>
                  <a:spcPts val="2600"/>
                </a:lnSpc>
              </a:pPr>
              <a:t>02</a:t>
            </a:fld>
            <a:endParaRPr lang="fr-FR" sz="1000" b="0"/>
          </a:p>
        </p:txBody>
      </p:sp>
      <p:sp>
        <p:nvSpPr>
          <p:cNvPr id="1049" name="Rectangle 25"/>
          <p:cNvSpPr>
            <a:spLocks noChangeArrowheads="1"/>
          </p:cNvSpPr>
          <p:nvPr>
            <p:custDataLst>
              <p:tags r:id="rId24"/>
            </p:custDataLst>
          </p:nvPr>
        </p:nvSpPr>
        <p:spPr bwMode="auto">
          <a:xfrm>
            <a:off x="1863725" y="6405563"/>
            <a:ext cx="142875"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C8700718-E53E-46AD-9AA4-E285DCE9DD53}" type="datetime'''''''''''''''''''0''''''''''3'''">
              <a:rPr lang="fr-FR" sz="1000" b="0"/>
              <a:pPr marL="342900" indent="-342900" algn="ctr" eaLnBrk="0" hangingPunct="0">
                <a:lnSpc>
                  <a:spcPts val="2600"/>
                </a:lnSpc>
              </a:pPr>
              <a:t>03</a:t>
            </a:fld>
            <a:endParaRPr lang="fr-FR" sz="1000" b="0"/>
          </a:p>
        </p:txBody>
      </p:sp>
      <p:sp>
        <p:nvSpPr>
          <p:cNvPr id="1050" name="Rectangle 26"/>
          <p:cNvSpPr>
            <a:spLocks noChangeArrowheads="1"/>
          </p:cNvSpPr>
          <p:nvPr>
            <p:custDataLst>
              <p:tags r:id="rId25"/>
            </p:custDataLst>
          </p:nvPr>
        </p:nvSpPr>
        <p:spPr bwMode="auto">
          <a:xfrm>
            <a:off x="2006600" y="6405563"/>
            <a:ext cx="133350"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0A868C74-10BA-45A3-B1A4-B7A836205AA6}" type="datetime'''''''''''''''0''''''''''''''''4'">
              <a:rPr lang="fr-FR" sz="1000" b="0"/>
              <a:pPr marL="342900" indent="-342900" algn="ctr" eaLnBrk="0" hangingPunct="0">
                <a:lnSpc>
                  <a:spcPts val="2600"/>
                </a:lnSpc>
              </a:pPr>
              <a:t>04</a:t>
            </a:fld>
            <a:endParaRPr lang="fr-FR" sz="1000" b="0"/>
          </a:p>
        </p:txBody>
      </p:sp>
      <p:sp>
        <p:nvSpPr>
          <p:cNvPr id="1051" name="Rectangle 27"/>
          <p:cNvSpPr>
            <a:spLocks noChangeArrowheads="1"/>
          </p:cNvSpPr>
          <p:nvPr>
            <p:custDataLst>
              <p:tags r:id="rId26"/>
            </p:custDataLst>
          </p:nvPr>
        </p:nvSpPr>
        <p:spPr bwMode="auto">
          <a:xfrm>
            <a:off x="2139950" y="6405563"/>
            <a:ext cx="142875"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65162A17-1A88-4B66-AAD9-A6032983CE92}" type="datetime'''''''''''''''''''''''''''''''''''''''''''0''''''''''''5'">
              <a:rPr lang="fr-FR" sz="1000" b="0"/>
              <a:pPr marL="342900" indent="-342900" algn="ctr" eaLnBrk="0" hangingPunct="0">
                <a:lnSpc>
                  <a:spcPts val="2600"/>
                </a:lnSpc>
              </a:pPr>
              <a:t>05</a:t>
            </a:fld>
            <a:endParaRPr lang="fr-FR" sz="1000" b="0"/>
          </a:p>
        </p:txBody>
      </p:sp>
      <p:sp>
        <p:nvSpPr>
          <p:cNvPr id="1052" name="Rectangle 28"/>
          <p:cNvSpPr>
            <a:spLocks noChangeArrowheads="1"/>
          </p:cNvSpPr>
          <p:nvPr>
            <p:custDataLst>
              <p:tags r:id="rId27"/>
            </p:custDataLst>
          </p:nvPr>
        </p:nvSpPr>
        <p:spPr bwMode="auto">
          <a:xfrm>
            <a:off x="2282825" y="6405563"/>
            <a:ext cx="142875"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14DF2CD8-CD53-4E66-8285-97A5330BCAB0}" type="datetime'''''''''''0''''''6'''''''''">
              <a:rPr lang="fr-FR" sz="1000" b="0"/>
              <a:pPr marL="342900" indent="-342900" algn="ctr" eaLnBrk="0" hangingPunct="0">
                <a:lnSpc>
                  <a:spcPts val="2600"/>
                </a:lnSpc>
              </a:pPr>
              <a:t>06</a:t>
            </a:fld>
            <a:endParaRPr lang="fr-FR" sz="1000" b="0"/>
          </a:p>
        </p:txBody>
      </p:sp>
      <p:sp>
        <p:nvSpPr>
          <p:cNvPr id="1053" name="Rectangle 29"/>
          <p:cNvSpPr>
            <a:spLocks noChangeArrowheads="1"/>
          </p:cNvSpPr>
          <p:nvPr>
            <p:custDataLst>
              <p:tags r:id="rId28"/>
            </p:custDataLst>
          </p:nvPr>
        </p:nvSpPr>
        <p:spPr bwMode="auto">
          <a:xfrm>
            <a:off x="2425700" y="6405563"/>
            <a:ext cx="142875"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662EE81A-6C48-4214-A0F9-80F036EA9F16}" type="datetime'''''0''''''''''''''''''''''''''''''''''''''''''''''7'">
              <a:rPr lang="fr-FR" sz="1000" b="0"/>
              <a:pPr marL="342900" indent="-342900" algn="ctr" eaLnBrk="0" hangingPunct="0">
                <a:lnSpc>
                  <a:spcPts val="2600"/>
                </a:lnSpc>
              </a:pPr>
              <a:t>07</a:t>
            </a:fld>
            <a:endParaRPr lang="fr-FR" sz="1000" b="0"/>
          </a:p>
        </p:txBody>
      </p:sp>
      <p:sp>
        <p:nvSpPr>
          <p:cNvPr id="1054" name="Rectangle 30"/>
          <p:cNvSpPr>
            <a:spLocks noChangeArrowheads="1"/>
          </p:cNvSpPr>
          <p:nvPr>
            <p:custDataLst>
              <p:tags r:id="rId29"/>
            </p:custDataLst>
          </p:nvPr>
        </p:nvSpPr>
        <p:spPr bwMode="auto">
          <a:xfrm>
            <a:off x="2568575" y="6405563"/>
            <a:ext cx="133350"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E502C785-8EA7-416B-9F31-BBD5CF7F29FA}" type="datetime'0''''''''''8'''''''">
              <a:rPr lang="fr-FR" sz="1000" b="0"/>
              <a:pPr marL="342900" indent="-342900" algn="ctr" eaLnBrk="0" hangingPunct="0">
                <a:lnSpc>
                  <a:spcPts val="2600"/>
                </a:lnSpc>
              </a:pPr>
              <a:t>08</a:t>
            </a:fld>
            <a:endParaRPr lang="fr-FR" sz="1000" b="0"/>
          </a:p>
        </p:txBody>
      </p:sp>
      <p:sp>
        <p:nvSpPr>
          <p:cNvPr id="1055" name="Rectangle 31"/>
          <p:cNvSpPr>
            <a:spLocks noChangeArrowheads="1"/>
          </p:cNvSpPr>
          <p:nvPr>
            <p:custDataLst>
              <p:tags r:id="rId30"/>
            </p:custDataLst>
          </p:nvPr>
        </p:nvSpPr>
        <p:spPr bwMode="auto">
          <a:xfrm>
            <a:off x="2701925" y="6405563"/>
            <a:ext cx="142875"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2F530C82-632C-4B18-9013-21E786D8CB48}" type="datetime'''''''''''''0''''''9'''''''''''''">
              <a:rPr lang="fr-FR" sz="1000" b="0"/>
              <a:pPr marL="342900" indent="-342900" algn="ctr" eaLnBrk="0" hangingPunct="0">
                <a:lnSpc>
                  <a:spcPts val="2600"/>
                </a:lnSpc>
              </a:pPr>
              <a:t>09</a:t>
            </a:fld>
            <a:endParaRPr lang="fr-FR" sz="1000" b="0"/>
          </a:p>
        </p:txBody>
      </p:sp>
      <p:sp>
        <p:nvSpPr>
          <p:cNvPr id="1056" name="Rectangle 32"/>
          <p:cNvSpPr>
            <a:spLocks noChangeArrowheads="1"/>
          </p:cNvSpPr>
          <p:nvPr>
            <p:custDataLst>
              <p:tags r:id="rId31"/>
            </p:custDataLst>
          </p:nvPr>
        </p:nvSpPr>
        <p:spPr bwMode="auto">
          <a:xfrm>
            <a:off x="2844800" y="6405563"/>
            <a:ext cx="142875"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6A3CA81F-1805-429E-9C05-744DD48704CC}" type="datetime'''''1''''''''''''''''0'">
              <a:rPr lang="fr-FR" sz="1000" b="0"/>
              <a:pPr marL="342900" indent="-342900" algn="ctr" eaLnBrk="0" hangingPunct="0">
                <a:lnSpc>
                  <a:spcPts val="2600"/>
                </a:lnSpc>
              </a:pPr>
              <a:t>10</a:t>
            </a:fld>
            <a:endParaRPr lang="fr-FR" sz="1000" b="0"/>
          </a:p>
        </p:txBody>
      </p:sp>
      <p:sp>
        <p:nvSpPr>
          <p:cNvPr id="1057" name="Rectangle 33"/>
          <p:cNvSpPr>
            <a:spLocks noChangeArrowheads="1"/>
          </p:cNvSpPr>
          <p:nvPr>
            <p:custDataLst>
              <p:tags r:id="rId32"/>
            </p:custDataLst>
          </p:nvPr>
        </p:nvSpPr>
        <p:spPr bwMode="auto">
          <a:xfrm>
            <a:off x="2987675" y="6405563"/>
            <a:ext cx="133350"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36B65411-84EB-4A34-A601-ADA182922DDF}" type="datetime'''''''''''''''1''''''''''''1'''''''''''''''''''''''''''''''''">
              <a:rPr lang="fr-FR" sz="1000" b="0"/>
              <a:pPr marL="342900" indent="-342900" algn="ctr" eaLnBrk="0" hangingPunct="0">
                <a:lnSpc>
                  <a:spcPts val="2600"/>
                </a:lnSpc>
              </a:pPr>
              <a:t>11</a:t>
            </a:fld>
            <a:endParaRPr lang="fr-FR" sz="1000" b="0"/>
          </a:p>
        </p:txBody>
      </p:sp>
      <p:sp>
        <p:nvSpPr>
          <p:cNvPr id="1058" name="Rectangle 34"/>
          <p:cNvSpPr>
            <a:spLocks noChangeArrowheads="1"/>
          </p:cNvSpPr>
          <p:nvPr>
            <p:custDataLst>
              <p:tags r:id="rId33"/>
            </p:custDataLst>
          </p:nvPr>
        </p:nvSpPr>
        <p:spPr bwMode="auto">
          <a:xfrm>
            <a:off x="3121025" y="6405563"/>
            <a:ext cx="142875"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2BFDB85E-2432-43D8-BE34-4B0CACDCD037}" type="datetime'''''''''''''''''1''''2'''''''''''''''''''''''''''''''''''">
              <a:rPr lang="fr-FR" sz="1000" b="0"/>
              <a:pPr marL="342900" indent="-342900" algn="ctr" eaLnBrk="0" hangingPunct="0">
                <a:lnSpc>
                  <a:spcPts val="2600"/>
                </a:lnSpc>
              </a:pPr>
              <a:t>12</a:t>
            </a:fld>
            <a:endParaRPr lang="fr-FR" sz="1000" b="0"/>
          </a:p>
        </p:txBody>
      </p:sp>
      <p:sp>
        <p:nvSpPr>
          <p:cNvPr id="1059" name="Rectangle 35"/>
          <p:cNvSpPr>
            <a:spLocks noChangeArrowheads="1"/>
          </p:cNvSpPr>
          <p:nvPr>
            <p:custDataLst>
              <p:tags r:id="rId34"/>
            </p:custDataLst>
          </p:nvPr>
        </p:nvSpPr>
        <p:spPr bwMode="auto">
          <a:xfrm>
            <a:off x="3263900" y="6405563"/>
            <a:ext cx="142875"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9F24F70F-0CC4-46F1-A955-48B4220183A7}" type="datetime'''''''''''''''''''''''''''13'''''''''">
              <a:rPr lang="fr-FR" sz="1000" b="0"/>
              <a:pPr marL="342900" indent="-342900" algn="ctr" eaLnBrk="0" hangingPunct="0">
                <a:lnSpc>
                  <a:spcPts val="2600"/>
                </a:lnSpc>
              </a:pPr>
              <a:t>13</a:t>
            </a:fld>
            <a:endParaRPr lang="fr-FR" sz="1000" b="0"/>
          </a:p>
        </p:txBody>
      </p:sp>
      <p:sp>
        <p:nvSpPr>
          <p:cNvPr id="1060" name="Rectangle 36"/>
          <p:cNvSpPr>
            <a:spLocks noChangeArrowheads="1"/>
          </p:cNvSpPr>
          <p:nvPr>
            <p:custDataLst>
              <p:tags r:id="rId35"/>
            </p:custDataLst>
          </p:nvPr>
        </p:nvSpPr>
        <p:spPr bwMode="auto">
          <a:xfrm>
            <a:off x="1919288" y="4787900"/>
            <a:ext cx="307975" cy="152400"/>
          </a:xfrm>
          <a:prstGeom prst="rect">
            <a:avLst/>
          </a:prstGeom>
          <a:noFill/>
          <a:ln w="9525" algn="ctr">
            <a:noFill/>
            <a:miter lim="800000"/>
            <a:headEnd/>
            <a:tailEnd/>
          </a:ln>
        </p:spPr>
        <p:txBody>
          <a:bodyPr wrap="none" lIns="25400" tIns="0" rIns="25400" bIns="0" anchor="b"/>
          <a:lstStyle/>
          <a:p>
            <a:pPr marL="342900" indent="-342900" algn="ctr" eaLnBrk="0" hangingPunct="0">
              <a:lnSpc>
                <a:spcPts val="2600"/>
              </a:lnSpc>
            </a:pPr>
            <a:fld id="{3F8E1ADE-8076-4E47-841B-2EC74C6050F9}" type="datetime'''1'''''''''''''''''''''',''''9''''''6''''''''''''''9'">
              <a:rPr lang="fr-FR" sz="1000" b="0"/>
              <a:pPr marL="342900" indent="-342900" algn="ctr" eaLnBrk="0" hangingPunct="0">
                <a:lnSpc>
                  <a:spcPts val="2600"/>
                </a:lnSpc>
              </a:pPr>
              <a:t>1,969</a:t>
            </a:fld>
            <a:endParaRPr lang="fr-FR" sz="1000" b="0"/>
          </a:p>
        </p:txBody>
      </p:sp>
      <p:sp>
        <p:nvSpPr>
          <p:cNvPr id="1061" name="Rectangle 37"/>
          <p:cNvSpPr>
            <a:spLocks noChangeArrowheads="1"/>
          </p:cNvSpPr>
          <p:nvPr>
            <p:custDataLst>
              <p:tags r:id="rId36"/>
            </p:custDataLst>
          </p:nvPr>
        </p:nvSpPr>
        <p:spPr bwMode="auto">
          <a:xfrm>
            <a:off x="1025525" y="6405563"/>
            <a:ext cx="133350"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11304728-F11B-4A2D-BD8E-DD3A5C3463C2}" type="datetime'''''''''9''''''''''''''7'''''''''''''''''''''''">
              <a:rPr lang="fr-FR" sz="1000" b="0"/>
              <a:pPr marL="342900" indent="-342900" algn="ctr" eaLnBrk="0" hangingPunct="0">
                <a:lnSpc>
                  <a:spcPts val="2600"/>
                </a:lnSpc>
              </a:pPr>
              <a:t>97</a:t>
            </a:fld>
            <a:endParaRPr lang="fr-FR" sz="1000" b="0"/>
          </a:p>
        </p:txBody>
      </p:sp>
      <p:sp>
        <p:nvSpPr>
          <p:cNvPr id="1062" name="Rectangle 38"/>
          <p:cNvSpPr>
            <a:spLocks noChangeArrowheads="1"/>
          </p:cNvSpPr>
          <p:nvPr>
            <p:custDataLst>
              <p:tags r:id="rId37"/>
            </p:custDataLst>
          </p:nvPr>
        </p:nvSpPr>
        <p:spPr bwMode="auto">
          <a:xfrm>
            <a:off x="3825875" y="6405563"/>
            <a:ext cx="142875"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B9713F9A-CA51-4C07-9B52-12441611E849}" type="datetime'''''''''''''''''''''''''1''''''''''''''''''''''''''''7'''''">
              <a:rPr lang="fr-FR" sz="1000" b="0"/>
              <a:pPr marL="342900" indent="-342900" algn="ctr" eaLnBrk="0" hangingPunct="0">
                <a:lnSpc>
                  <a:spcPts val="2600"/>
                </a:lnSpc>
              </a:pPr>
              <a:t>17</a:t>
            </a:fld>
            <a:endParaRPr lang="fr-FR" sz="1000" b="0"/>
          </a:p>
        </p:txBody>
      </p:sp>
      <p:sp>
        <p:nvSpPr>
          <p:cNvPr id="1063" name="Rectangle 39"/>
          <p:cNvSpPr>
            <a:spLocks noChangeArrowheads="1"/>
          </p:cNvSpPr>
          <p:nvPr>
            <p:custDataLst>
              <p:tags r:id="rId38"/>
            </p:custDataLst>
          </p:nvPr>
        </p:nvSpPr>
        <p:spPr bwMode="auto">
          <a:xfrm>
            <a:off x="452438" y="5616575"/>
            <a:ext cx="314325" cy="182563"/>
          </a:xfrm>
          <a:prstGeom prst="rect">
            <a:avLst/>
          </a:prstGeom>
          <a:noFill/>
          <a:ln w="9525" algn="ctr">
            <a:noFill/>
            <a:miter lim="800000"/>
            <a:headEnd/>
            <a:tailEnd/>
          </a:ln>
        </p:spPr>
        <p:txBody>
          <a:bodyPr wrap="none" lIns="0" tIns="0" rIns="0" bIns="0" anchor="ctr"/>
          <a:lstStyle/>
          <a:p>
            <a:pPr marL="342900" indent="-342900" algn="r" eaLnBrk="0" hangingPunct="0">
              <a:lnSpc>
                <a:spcPts val="2600"/>
              </a:lnSpc>
            </a:pPr>
            <a:fld id="{A94E8FAA-B4C8-4499-A2B6-DE50CC97A17D}" type="datetime'1'''''''''',0''''''''''''0''''''''''''''''''0'''''''''''">
              <a:rPr lang="fr-FR" sz="1200"/>
              <a:pPr marL="342900" indent="-342900" algn="r" eaLnBrk="0" hangingPunct="0">
                <a:lnSpc>
                  <a:spcPts val="2600"/>
                </a:lnSpc>
              </a:pPr>
              <a:t>1,000</a:t>
            </a:fld>
            <a:endParaRPr lang="fr-FR" sz="1200"/>
          </a:p>
        </p:txBody>
      </p:sp>
      <p:sp>
        <p:nvSpPr>
          <p:cNvPr id="1064" name="Rectangle 40"/>
          <p:cNvSpPr>
            <a:spLocks noChangeArrowheads="1"/>
          </p:cNvSpPr>
          <p:nvPr>
            <p:custDataLst>
              <p:tags r:id="rId39"/>
            </p:custDataLst>
          </p:nvPr>
        </p:nvSpPr>
        <p:spPr bwMode="auto">
          <a:xfrm>
            <a:off x="695325" y="6369050"/>
            <a:ext cx="71438" cy="182563"/>
          </a:xfrm>
          <a:prstGeom prst="rect">
            <a:avLst/>
          </a:prstGeom>
          <a:noFill/>
          <a:ln w="9525" algn="ctr">
            <a:noFill/>
            <a:miter lim="800000"/>
            <a:headEnd/>
            <a:tailEnd/>
          </a:ln>
        </p:spPr>
        <p:txBody>
          <a:bodyPr wrap="none" lIns="0" tIns="0" rIns="0" bIns="0" anchor="ctr"/>
          <a:lstStyle/>
          <a:p>
            <a:pPr marL="342900" indent="-342900" algn="r" eaLnBrk="0" hangingPunct="0">
              <a:lnSpc>
                <a:spcPts val="2600"/>
              </a:lnSpc>
            </a:pPr>
            <a:fld id="{B5395CA5-6354-428A-AB16-FE855FB42046}" type="datetime'''''''''''''''''''''0'''''''''''''''''''''''''''''''''''''''">
              <a:rPr lang="fr-FR" sz="1200"/>
              <a:pPr marL="342900" indent="-342900" algn="r" eaLnBrk="0" hangingPunct="0">
                <a:lnSpc>
                  <a:spcPts val="2600"/>
                </a:lnSpc>
              </a:pPr>
              <a:t>0</a:t>
            </a:fld>
            <a:endParaRPr lang="fr-FR" sz="1200"/>
          </a:p>
        </p:txBody>
      </p:sp>
      <p:sp>
        <p:nvSpPr>
          <p:cNvPr id="1065" name="Rectangle 41"/>
          <p:cNvSpPr>
            <a:spLocks noChangeArrowheads="1"/>
          </p:cNvSpPr>
          <p:nvPr>
            <p:custDataLst>
              <p:tags r:id="rId40"/>
            </p:custDataLst>
          </p:nvPr>
        </p:nvSpPr>
        <p:spPr bwMode="auto">
          <a:xfrm>
            <a:off x="3968750" y="6405563"/>
            <a:ext cx="133350"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3BB0B93B-F2E3-4E0C-9AEF-4990E9B8066A}" type="datetime'''''''''''''''1''''''''''''''''''''''8'''">
              <a:rPr lang="fr-FR" sz="1000" b="0"/>
              <a:pPr marL="342900" indent="-342900" algn="ctr" eaLnBrk="0" hangingPunct="0">
                <a:lnSpc>
                  <a:spcPts val="2600"/>
                </a:lnSpc>
              </a:pPr>
              <a:t>18</a:t>
            </a:fld>
            <a:endParaRPr lang="fr-FR" sz="1000" b="0"/>
          </a:p>
        </p:txBody>
      </p:sp>
      <p:sp>
        <p:nvSpPr>
          <p:cNvPr id="1066" name="Rectangle 42"/>
          <p:cNvSpPr>
            <a:spLocks noChangeArrowheads="1"/>
          </p:cNvSpPr>
          <p:nvPr>
            <p:custDataLst>
              <p:tags r:id="rId41"/>
            </p:custDataLst>
          </p:nvPr>
        </p:nvSpPr>
        <p:spPr bwMode="auto">
          <a:xfrm>
            <a:off x="4537075" y="6256338"/>
            <a:ext cx="157163" cy="152400"/>
          </a:xfrm>
          <a:prstGeom prst="rect">
            <a:avLst/>
          </a:prstGeom>
          <a:noFill/>
          <a:ln w="9525" algn="ctr">
            <a:noFill/>
            <a:miter lim="800000"/>
            <a:headEnd/>
            <a:tailEnd/>
          </a:ln>
        </p:spPr>
        <p:txBody>
          <a:bodyPr wrap="none" lIns="0" tIns="0" rIns="0" bIns="0" anchor="ctr"/>
          <a:lstStyle/>
          <a:p>
            <a:pPr marL="342900" indent="-342900" eaLnBrk="0" hangingPunct="0">
              <a:lnSpc>
                <a:spcPts val="2600"/>
              </a:lnSpc>
            </a:pPr>
            <a:fld id="{4C25923F-7970-4E36-8691-84DC58B3DAE3}" type="datetime'''P'''''''' ''''''''''''''''''''''''''''''''''''''''''5'''''">
              <a:rPr lang="fr-FR" sz="1200" b="0"/>
              <a:pPr marL="342900" indent="-342900" eaLnBrk="0" hangingPunct="0">
                <a:lnSpc>
                  <a:spcPts val="2600"/>
                </a:lnSpc>
              </a:pPr>
              <a:t>P 5</a:t>
            </a:fld>
            <a:endParaRPr lang="fr-FR" sz="1200" b="0"/>
          </a:p>
        </p:txBody>
      </p:sp>
      <p:sp>
        <p:nvSpPr>
          <p:cNvPr id="1067" name="Rectangle 43"/>
          <p:cNvSpPr>
            <a:spLocks noChangeArrowheads="1"/>
          </p:cNvSpPr>
          <p:nvPr>
            <p:custDataLst>
              <p:tags r:id="rId42"/>
            </p:custDataLst>
          </p:nvPr>
        </p:nvSpPr>
        <p:spPr bwMode="auto">
          <a:xfrm>
            <a:off x="441325" y="4854575"/>
            <a:ext cx="325438" cy="182563"/>
          </a:xfrm>
          <a:prstGeom prst="rect">
            <a:avLst/>
          </a:prstGeom>
          <a:noFill/>
          <a:ln w="9525" algn="ctr">
            <a:noFill/>
            <a:miter lim="800000"/>
            <a:headEnd/>
            <a:tailEnd/>
          </a:ln>
        </p:spPr>
        <p:txBody>
          <a:bodyPr wrap="none" lIns="0" tIns="0" rIns="0" bIns="0" anchor="ctr"/>
          <a:lstStyle/>
          <a:p>
            <a:pPr marL="342900" indent="-342900" algn="r" eaLnBrk="0" hangingPunct="0">
              <a:lnSpc>
                <a:spcPts val="2600"/>
              </a:lnSpc>
            </a:pPr>
            <a:fld id="{3F9D4BFA-EBB5-45CD-8D16-580F9C731DE8}" type="datetime'''2'''''',''''0''0''''''''''''0'''''''''''''''''''''''">
              <a:rPr lang="fr-FR" sz="1200"/>
              <a:pPr marL="342900" indent="-342900" algn="r" eaLnBrk="0" hangingPunct="0">
                <a:lnSpc>
                  <a:spcPts val="2600"/>
                </a:lnSpc>
              </a:pPr>
              <a:t>2,000</a:t>
            </a:fld>
            <a:endParaRPr lang="fr-FR" sz="1200"/>
          </a:p>
        </p:txBody>
      </p:sp>
      <p:sp>
        <p:nvSpPr>
          <p:cNvPr id="1068" name="Rectangle 44"/>
          <p:cNvSpPr>
            <a:spLocks noChangeArrowheads="1"/>
          </p:cNvSpPr>
          <p:nvPr>
            <p:custDataLst>
              <p:tags r:id="rId43"/>
            </p:custDataLst>
          </p:nvPr>
        </p:nvSpPr>
        <p:spPr bwMode="auto">
          <a:xfrm>
            <a:off x="3683000" y="6405563"/>
            <a:ext cx="142875"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2A02DAE2-1741-4A5D-A4CB-5D3F6754A3EE}" type="datetime'''''''''''''''''''''''''''1''''''''''6'''''''''''''''''">
              <a:rPr lang="fr-FR" sz="1000" b="0"/>
              <a:pPr marL="342900" indent="-342900" algn="ctr" eaLnBrk="0" hangingPunct="0">
                <a:lnSpc>
                  <a:spcPts val="2600"/>
                </a:lnSpc>
              </a:pPr>
              <a:t>16</a:t>
            </a:fld>
            <a:endParaRPr lang="fr-FR" sz="1000" b="0"/>
          </a:p>
        </p:txBody>
      </p:sp>
      <p:sp>
        <p:nvSpPr>
          <p:cNvPr id="1069" name="Rectangle 45"/>
          <p:cNvSpPr>
            <a:spLocks noChangeArrowheads="1"/>
          </p:cNvSpPr>
          <p:nvPr>
            <p:custDataLst>
              <p:tags r:id="rId44"/>
            </p:custDataLst>
          </p:nvPr>
        </p:nvSpPr>
        <p:spPr bwMode="auto">
          <a:xfrm>
            <a:off x="3406775" y="6405563"/>
            <a:ext cx="133350"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7BBDE597-13D6-45D5-82E7-5B926D4DD9CB}" type="datetime'''''''1''''''''''4'''''''''''">
              <a:rPr lang="fr-FR" sz="1000" b="0"/>
              <a:pPr marL="342900" indent="-342900" algn="ctr" eaLnBrk="0" hangingPunct="0">
                <a:lnSpc>
                  <a:spcPts val="2600"/>
                </a:lnSpc>
              </a:pPr>
              <a:t>14</a:t>
            </a:fld>
            <a:endParaRPr lang="fr-FR" sz="1000" b="0"/>
          </a:p>
        </p:txBody>
      </p:sp>
      <p:sp>
        <p:nvSpPr>
          <p:cNvPr id="1070" name="Rectangle 46"/>
          <p:cNvSpPr>
            <a:spLocks noChangeArrowheads="1"/>
          </p:cNvSpPr>
          <p:nvPr>
            <p:custDataLst>
              <p:tags r:id="rId45"/>
            </p:custDataLst>
          </p:nvPr>
        </p:nvSpPr>
        <p:spPr bwMode="auto">
          <a:xfrm>
            <a:off x="441325" y="4649788"/>
            <a:ext cx="2205038" cy="182562"/>
          </a:xfrm>
          <a:prstGeom prst="rect">
            <a:avLst/>
          </a:prstGeom>
          <a:noFill/>
          <a:ln w="9525" algn="ctr">
            <a:noFill/>
            <a:miter lim="800000"/>
            <a:headEnd/>
            <a:tailEnd/>
          </a:ln>
        </p:spPr>
        <p:txBody>
          <a:bodyPr wrap="none" lIns="0" tIns="0" rIns="0" bIns="0" anchor="b"/>
          <a:lstStyle/>
          <a:p>
            <a:pPr marL="342900" indent="-342900" eaLnBrk="0" hangingPunct="0">
              <a:lnSpc>
                <a:spcPts val="2600"/>
              </a:lnSpc>
            </a:pPr>
            <a:r>
              <a:rPr lang="fr-FR" sz="1400"/>
              <a:t>Capacités réservées dans contrat EDF (MW)</a:t>
            </a:r>
          </a:p>
        </p:txBody>
      </p:sp>
      <p:sp>
        <p:nvSpPr>
          <p:cNvPr id="1071" name="Rectangle 47"/>
          <p:cNvSpPr>
            <a:spLocks noChangeArrowheads="1"/>
          </p:cNvSpPr>
          <p:nvPr>
            <p:custDataLst>
              <p:tags r:id="rId46"/>
            </p:custDataLst>
          </p:nvPr>
        </p:nvSpPr>
        <p:spPr bwMode="auto">
          <a:xfrm>
            <a:off x="4537075" y="6053138"/>
            <a:ext cx="263525" cy="152400"/>
          </a:xfrm>
          <a:prstGeom prst="rect">
            <a:avLst/>
          </a:prstGeom>
          <a:noFill/>
          <a:ln w="9525" algn="ctr">
            <a:noFill/>
            <a:miter lim="800000"/>
            <a:headEnd/>
            <a:tailEnd/>
          </a:ln>
        </p:spPr>
        <p:txBody>
          <a:bodyPr wrap="none" lIns="0" tIns="0" rIns="0" bIns="0" anchor="ctr"/>
          <a:lstStyle/>
          <a:p>
            <a:pPr marL="342900" indent="-342900" eaLnBrk="0" hangingPunct="0">
              <a:lnSpc>
                <a:spcPts val="2600"/>
              </a:lnSpc>
            </a:pPr>
            <a:fld id="{0CD3B521-C4A9-45EA-83F6-8EE7DC5A9B47}" type="datetime'''''L''UC''''''''''''''''''''''''''''''''''''Y'''''''''''">
              <a:rPr lang="fr-FR" sz="1200" b="0"/>
              <a:pPr marL="342900" indent="-342900" eaLnBrk="0" hangingPunct="0">
                <a:lnSpc>
                  <a:spcPts val="2600"/>
                </a:lnSpc>
              </a:pPr>
              <a:t>LUCY</a:t>
            </a:fld>
            <a:endParaRPr lang="fr-FR" sz="1200" b="0"/>
          </a:p>
        </p:txBody>
      </p:sp>
      <p:sp>
        <p:nvSpPr>
          <p:cNvPr id="1072" name="Rectangle 48"/>
          <p:cNvSpPr>
            <a:spLocks noChangeArrowheads="1"/>
          </p:cNvSpPr>
          <p:nvPr>
            <p:custDataLst>
              <p:tags r:id="rId47"/>
            </p:custDataLst>
          </p:nvPr>
        </p:nvSpPr>
        <p:spPr bwMode="auto">
          <a:xfrm>
            <a:off x="4537075" y="5849938"/>
            <a:ext cx="227013" cy="152400"/>
          </a:xfrm>
          <a:prstGeom prst="rect">
            <a:avLst/>
          </a:prstGeom>
          <a:noFill/>
          <a:ln w="9525" algn="ctr">
            <a:noFill/>
            <a:miter lim="800000"/>
            <a:headEnd/>
            <a:tailEnd/>
          </a:ln>
        </p:spPr>
        <p:txBody>
          <a:bodyPr wrap="none" lIns="0" tIns="0" rIns="0" bIns="0" anchor="ctr"/>
          <a:lstStyle/>
          <a:p>
            <a:pPr marL="342900" indent="-342900" eaLnBrk="0" hangingPunct="0">
              <a:lnSpc>
                <a:spcPts val="2600"/>
              </a:lnSpc>
            </a:pPr>
            <a:fld id="{E3D6E60F-CB2E-4A9F-9E77-3BD3BD31C03A}" type="datetime'H''''''O''''R'''''''''''''''''''''''''">
              <a:rPr lang="fr-FR" sz="1200" b="0"/>
              <a:pPr marL="342900" indent="-342900" eaLnBrk="0" hangingPunct="0">
                <a:lnSpc>
                  <a:spcPts val="2600"/>
                </a:lnSpc>
              </a:pPr>
              <a:t>HOR</a:t>
            </a:fld>
            <a:endParaRPr lang="fr-FR" sz="1200" b="0"/>
          </a:p>
        </p:txBody>
      </p:sp>
      <p:sp>
        <p:nvSpPr>
          <p:cNvPr id="1073" name="Rectangle 49"/>
          <p:cNvSpPr>
            <a:spLocks noChangeArrowheads="1"/>
          </p:cNvSpPr>
          <p:nvPr>
            <p:custDataLst>
              <p:tags r:id="rId48"/>
            </p:custDataLst>
          </p:nvPr>
        </p:nvSpPr>
        <p:spPr bwMode="auto">
          <a:xfrm>
            <a:off x="2619375" y="4978400"/>
            <a:ext cx="307975" cy="152400"/>
          </a:xfrm>
          <a:prstGeom prst="rect">
            <a:avLst/>
          </a:prstGeom>
          <a:noFill/>
          <a:ln w="9525" algn="ctr">
            <a:noFill/>
            <a:miter lim="800000"/>
            <a:headEnd/>
            <a:tailEnd/>
          </a:ln>
        </p:spPr>
        <p:txBody>
          <a:bodyPr wrap="none" lIns="25400" tIns="0" rIns="25400" bIns="0" anchor="b"/>
          <a:lstStyle/>
          <a:p>
            <a:pPr marL="342900" indent="-342900" algn="ctr" eaLnBrk="0" hangingPunct="0">
              <a:lnSpc>
                <a:spcPts val="2600"/>
              </a:lnSpc>
            </a:pPr>
            <a:fld id="{34468706-C744-43E6-91B6-E3831B69C5CE}" type="datetime'''''''''1'',''''''''''''''''''''7''''''''''29'">
              <a:rPr lang="fr-FR" sz="1000" b="0"/>
              <a:pPr marL="342900" indent="-342900" algn="ctr" eaLnBrk="0" hangingPunct="0">
                <a:lnSpc>
                  <a:spcPts val="2600"/>
                </a:lnSpc>
              </a:pPr>
              <a:t>1,729</a:t>
            </a:fld>
            <a:endParaRPr lang="fr-FR" sz="1000" b="0"/>
          </a:p>
        </p:txBody>
      </p:sp>
      <p:sp>
        <p:nvSpPr>
          <p:cNvPr id="1074" name="Rectangle 50"/>
          <p:cNvSpPr>
            <a:spLocks noChangeArrowheads="1"/>
          </p:cNvSpPr>
          <p:nvPr>
            <p:custDataLst>
              <p:tags r:id="rId49"/>
            </p:custDataLst>
          </p:nvPr>
        </p:nvSpPr>
        <p:spPr bwMode="auto">
          <a:xfrm>
            <a:off x="4537075" y="5443538"/>
            <a:ext cx="234950" cy="152400"/>
          </a:xfrm>
          <a:prstGeom prst="rect">
            <a:avLst/>
          </a:prstGeom>
          <a:noFill/>
          <a:ln w="9525" algn="ctr">
            <a:noFill/>
            <a:miter lim="800000"/>
            <a:headEnd/>
            <a:tailEnd/>
          </a:ln>
        </p:spPr>
        <p:txBody>
          <a:bodyPr wrap="none" lIns="0" tIns="0" rIns="0" bIns="0" anchor="ctr"/>
          <a:lstStyle/>
          <a:p>
            <a:pPr marL="342900" indent="-342900" eaLnBrk="0" hangingPunct="0">
              <a:lnSpc>
                <a:spcPts val="2600"/>
              </a:lnSpc>
            </a:pPr>
            <a:fld id="{A921FDAB-D577-48EB-9F3A-CB20F8492E7E}" type="datetime'''''EH'''''''''''''''''''''''''''''''' ''5'''''''''''">
              <a:rPr lang="fr-FR" sz="1200" b="0"/>
              <a:pPr marL="342900" indent="-342900" eaLnBrk="0" hangingPunct="0">
                <a:lnSpc>
                  <a:spcPts val="2600"/>
                </a:lnSpc>
              </a:pPr>
              <a:t>EH 5</a:t>
            </a:fld>
            <a:endParaRPr lang="fr-FR" sz="1200" b="0"/>
          </a:p>
        </p:txBody>
      </p:sp>
      <p:sp>
        <p:nvSpPr>
          <p:cNvPr id="1075" name="Rectangle 51"/>
          <p:cNvSpPr>
            <a:spLocks noChangeArrowheads="1"/>
          </p:cNvSpPr>
          <p:nvPr>
            <p:custDataLst>
              <p:tags r:id="rId50"/>
            </p:custDataLst>
          </p:nvPr>
        </p:nvSpPr>
        <p:spPr bwMode="auto">
          <a:xfrm>
            <a:off x="4537075" y="5240338"/>
            <a:ext cx="234950" cy="152400"/>
          </a:xfrm>
          <a:prstGeom prst="rect">
            <a:avLst/>
          </a:prstGeom>
          <a:noFill/>
          <a:ln w="9525" algn="ctr">
            <a:noFill/>
            <a:miter lim="800000"/>
            <a:headEnd/>
            <a:tailEnd/>
          </a:ln>
        </p:spPr>
        <p:txBody>
          <a:bodyPr wrap="none" lIns="0" tIns="0" rIns="0" bIns="0" anchor="ctr"/>
          <a:lstStyle/>
          <a:p>
            <a:pPr marL="342900" indent="-342900" eaLnBrk="0" hangingPunct="0">
              <a:lnSpc>
                <a:spcPts val="2600"/>
              </a:lnSpc>
            </a:pPr>
            <a:fld id="{D85D8DA1-7B29-407E-B8A7-7227B06EF91E}" type="datetime'''''''''''''''''''''E''''''''''''''''H'''''''''''' 4'''">
              <a:rPr lang="fr-FR" sz="1200" b="0"/>
              <a:pPr marL="342900" indent="-342900" eaLnBrk="0" hangingPunct="0">
                <a:lnSpc>
                  <a:spcPts val="2600"/>
                </a:lnSpc>
              </a:pPr>
              <a:t>EH 4</a:t>
            </a:fld>
            <a:endParaRPr lang="fr-FR" sz="1200" b="0"/>
          </a:p>
        </p:txBody>
      </p:sp>
      <p:sp>
        <p:nvSpPr>
          <p:cNvPr id="1076" name="Rectangle 52"/>
          <p:cNvSpPr>
            <a:spLocks noChangeArrowheads="1"/>
          </p:cNvSpPr>
          <p:nvPr>
            <p:custDataLst>
              <p:tags r:id="rId51"/>
            </p:custDataLst>
          </p:nvPr>
        </p:nvSpPr>
        <p:spPr bwMode="auto">
          <a:xfrm>
            <a:off x="4102100" y="6405563"/>
            <a:ext cx="142875"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08E582FD-B5A2-42A7-8506-740421E97344}" type="datetime'''''''''''''''''''''''''1''9'''''''''''''''''''''''''">
              <a:rPr lang="fr-FR" sz="1000" b="0"/>
              <a:pPr marL="342900" indent="-342900" algn="ctr" eaLnBrk="0" hangingPunct="0">
                <a:lnSpc>
                  <a:spcPts val="2600"/>
                </a:lnSpc>
              </a:pPr>
              <a:t>19</a:t>
            </a:fld>
            <a:endParaRPr lang="fr-FR" sz="1000" b="0"/>
          </a:p>
        </p:txBody>
      </p:sp>
      <p:sp>
        <p:nvSpPr>
          <p:cNvPr id="1077" name="Rectangle 53"/>
          <p:cNvSpPr>
            <a:spLocks noChangeArrowheads="1"/>
          </p:cNvSpPr>
          <p:nvPr>
            <p:custDataLst>
              <p:tags r:id="rId52"/>
            </p:custDataLst>
          </p:nvPr>
        </p:nvSpPr>
        <p:spPr bwMode="auto">
          <a:xfrm>
            <a:off x="3540125" y="6405563"/>
            <a:ext cx="142875"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FDF841F6-1BE7-44DA-8F57-41EF078A9588}" type="datetime'''''''''''''''''''''''''1''''''''''5'''''''''''''''''''">
              <a:rPr lang="fr-FR" sz="1000" b="0"/>
              <a:pPr marL="342900" indent="-342900" algn="ctr" eaLnBrk="0" hangingPunct="0">
                <a:lnSpc>
                  <a:spcPts val="2600"/>
                </a:lnSpc>
              </a:pPr>
              <a:t>15</a:t>
            </a:fld>
            <a:endParaRPr lang="fr-FR" sz="1000" b="0"/>
          </a:p>
        </p:txBody>
      </p:sp>
      <p:sp>
        <p:nvSpPr>
          <p:cNvPr id="1078" name="Rectangle 54"/>
          <p:cNvSpPr>
            <a:spLocks noChangeArrowheads="1"/>
          </p:cNvSpPr>
          <p:nvPr>
            <p:custDataLst>
              <p:tags r:id="rId53"/>
            </p:custDataLst>
          </p:nvPr>
        </p:nvSpPr>
        <p:spPr bwMode="auto">
          <a:xfrm>
            <a:off x="2820988" y="5368925"/>
            <a:ext cx="307975" cy="152400"/>
          </a:xfrm>
          <a:prstGeom prst="rect">
            <a:avLst/>
          </a:prstGeom>
          <a:noFill/>
          <a:ln w="9525" algn="ctr">
            <a:noFill/>
            <a:miter lim="800000"/>
            <a:headEnd/>
            <a:tailEnd/>
          </a:ln>
        </p:spPr>
        <p:txBody>
          <a:bodyPr wrap="none" lIns="25400" tIns="0" rIns="25400" bIns="0" anchor="b"/>
          <a:lstStyle/>
          <a:p>
            <a:pPr marL="342900" indent="-342900" algn="ctr" eaLnBrk="0" hangingPunct="0">
              <a:lnSpc>
                <a:spcPts val="2600"/>
              </a:lnSpc>
            </a:pPr>
            <a:fld id="{F9B64A7C-9D30-4CEF-86A4-90F148FCA724}" type="datetime'''''''''1'''''''''''''''',''''''''''''2''''''''''''''0''''''3'">
              <a:rPr lang="fr-FR" sz="1000" b="0"/>
              <a:pPr marL="342900" indent="-342900" algn="ctr" eaLnBrk="0" hangingPunct="0">
                <a:lnSpc>
                  <a:spcPts val="2600"/>
                </a:lnSpc>
              </a:pPr>
              <a:t>1,203</a:t>
            </a:fld>
            <a:endParaRPr lang="fr-FR" sz="1000" b="0"/>
          </a:p>
        </p:txBody>
      </p:sp>
      <p:sp>
        <p:nvSpPr>
          <p:cNvPr id="1079" name="Rectangle 55"/>
          <p:cNvSpPr>
            <a:spLocks noChangeArrowheads="1"/>
          </p:cNvSpPr>
          <p:nvPr>
            <p:custDataLst>
              <p:tags r:id="rId54"/>
            </p:custDataLst>
          </p:nvPr>
        </p:nvSpPr>
        <p:spPr bwMode="auto">
          <a:xfrm>
            <a:off x="452438" y="5235575"/>
            <a:ext cx="314325" cy="182563"/>
          </a:xfrm>
          <a:prstGeom prst="rect">
            <a:avLst/>
          </a:prstGeom>
          <a:noFill/>
          <a:ln w="9525" algn="ctr">
            <a:noFill/>
            <a:miter lim="800000"/>
            <a:headEnd/>
            <a:tailEnd/>
          </a:ln>
        </p:spPr>
        <p:txBody>
          <a:bodyPr wrap="none" lIns="0" tIns="0" rIns="0" bIns="0" anchor="ctr"/>
          <a:lstStyle/>
          <a:p>
            <a:pPr marL="342900" indent="-342900" algn="r" eaLnBrk="0" hangingPunct="0">
              <a:lnSpc>
                <a:spcPts val="2600"/>
              </a:lnSpc>
            </a:pPr>
            <a:fld id="{454FDE99-2A34-47D5-9E26-9CB6FBD7C950}" type="datetime'''''''''''''''''1'''',''5''''''''''''''''''''''''0''''''0'">
              <a:rPr lang="fr-FR" sz="1200"/>
              <a:pPr marL="342900" indent="-342900" algn="r" eaLnBrk="0" hangingPunct="0">
                <a:lnSpc>
                  <a:spcPts val="2600"/>
                </a:lnSpc>
              </a:pPr>
              <a:t>1,500</a:t>
            </a:fld>
            <a:endParaRPr lang="fr-FR" sz="1200"/>
          </a:p>
        </p:txBody>
      </p:sp>
      <p:sp>
        <p:nvSpPr>
          <p:cNvPr id="1080" name="Rectangle 56"/>
          <p:cNvSpPr>
            <a:spLocks noChangeArrowheads="1"/>
          </p:cNvSpPr>
          <p:nvPr>
            <p:custDataLst>
              <p:tags r:id="rId55"/>
            </p:custDataLst>
          </p:nvPr>
        </p:nvSpPr>
        <p:spPr bwMode="auto">
          <a:xfrm>
            <a:off x="552450" y="5988050"/>
            <a:ext cx="214313" cy="182563"/>
          </a:xfrm>
          <a:prstGeom prst="rect">
            <a:avLst/>
          </a:prstGeom>
          <a:noFill/>
          <a:ln w="9525" algn="ctr">
            <a:noFill/>
            <a:miter lim="800000"/>
            <a:headEnd/>
            <a:tailEnd/>
          </a:ln>
        </p:spPr>
        <p:txBody>
          <a:bodyPr wrap="none" lIns="0" tIns="0" rIns="0" bIns="0" anchor="ctr"/>
          <a:lstStyle/>
          <a:p>
            <a:pPr marL="342900" indent="-342900" algn="r" eaLnBrk="0" hangingPunct="0">
              <a:lnSpc>
                <a:spcPts val="2600"/>
              </a:lnSpc>
            </a:pPr>
            <a:fld id="{6C845361-4ECE-48B5-A6B7-6B2CD1A31A9A}" type="datetime'''5''00'''''''''''''''''">
              <a:rPr lang="fr-FR" sz="1200"/>
              <a:pPr marL="342900" indent="-342900" algn="r" eaLnBrk="0" hangingPunct="0">
                <a:lnSpc>
                  <a:spcPts val="2600"/>
                </a:lnSpc>
              </a:pPr>
              <a:t>500</a:t>
            </a:fld>
            <a:endParaRPr lang="fr-FR" sz="1200"/>
          </a:p>
        </p:txBody>
      </p:sp>
      <p:sp>
        <p:nvSpPr>
          <p:cNvPr id="1081" name="Rectangle 57"/>
          <p:cNvSpPr>
            <a:spLocks noChangeArrowheads="1"/>
          </p:cNvSpPr>
          <p:nvPr>
            <p:custDataLst>
              <p:tags r:id="rId56"/>
            </p:custDataLst>
          </p:nvPr>
        </p:nvSpPr>
        <p:spPr bwMode="auto">
          <a:xfrm>
            <a:off x="882650" y="6405563"/>
            <a:ext cx="142875" cy="152400"/>
          </a:xfrm>
          <a:prstGeom prst="rect">
            <a:avLst/>
          </a:prstGeom>
          <a:noFill/>
          <a:ln w="9525" algn="ctr">
            <a:noFill/>
            <a:miter lim="800000"/>
            <a:headEnd/>
            <a:tailEnd/>
          </a:ln>
        </p:spPr>
        <p:txBody>
          <a:bodyPr lIns="0" tIns="0" rIns="0" bIns="0"/>
          <a:lstStyle/>
          <a:p>
            <a:pPr marL="342900" indent="-342900" algn="ctr" eaLnBrk="0" hangingPunct="0">
              <a:lnSpc>
                <a:spcPts val="2600"/>
              </a:lnSpc>
            </a:pPr>
            <a:fld id="{21BE68F2-A180-43B0-9ED7-4C9B61076879}" type="datetime'''''''''''''''''''''''9''6'''''''">
              <a:rPr lang="fr-FR" sz="1000" b="0"/>
              <a:pPr marL="342900" indent="-342900" algn="ctr" eaLnBrk="0" hangingPunct="0">
                <a:lnSpc>
                  <a:spcPts val="2600"/>
                </a:lnSpc>
              </a:pPr>
              <a:t>96</a:t>
            </a:fld>
            <a:endParaRPr lang="fr-FR" sz="1000" b="0"/>
          </a:p>
        </p:txBody>
      </p:sp>
      <p:sp>
        <p:nvSpPr>
          <p:cNvPr id="1082" name="Rectangle 58"/>
          <p:cNvSpPr>
            <a:spLocks noChangeArrowheads="1"/>
          </p:cNvSpPr>
          <p:nvPr>
            <p:custDataLst>
              <p:tags r:id="rId57"/>
            </p:custDataLst>
          </p:nvPr>
        </p:nvSpPr>
        <p:spPr bwMode="auto">
          <a:xfrm>
            <a:off x="3600450" y="5464175"/>
            <a:ext cx="307975" cy="152400"/>
          </a:xfrm>
          <a:prstGeom prst="rect">
            <a:avLst/>
          </a:prstGeom>
          <a:noFill/>
          <a:ln w="9525" algn="ctr">
            <a:noFill/>
            <a:miter lim="800000"/>
            <a:headEnd/>
            <a:tailEnd/>
          </a:ln>
        </p:spPr>
        <p:txBody>
          <a:bodyPr wrap="none" lIns="25400" tIns="0" rIns="25400" bIns="0" anchor="b"/>
          <a:lstStyle/>
          <a:p>
            <a:pPr marL="342900" indent="-342900" algn="ctr" eaLnBrk="0" hangingPunct="0">
              <a:lnSpc>
                <a:spcPts val="2600"/>
              </a:lnSpc>
            </a:pPr>
            <a:fld id="{EF9045D4-72FE-4EE5-AF0F-D5BFA830AA31}" type="datetime'1'''''''''''''''''''''''''''',0''''''''''''88'''''">
              <a:rPr lang="fr-FR" sz="1000" b="0"/>
              <a:pPr marL="342900" indent="-342900" algn="ctr" eaLnBrk="0" hangingPunct="0">
                <a:lnSpc>
                  <a:spcPts val="2600"/>
                </a:lnSpc>
              </a:pPr>
              <a:t>1,088</a:t>
            </a:fld>
            <a:endParaRPr lang="fr-FR" sz="1000" b="0"/>
          </a:p>
        </p:txBody>
      </p:sp>
      <p:sp>
        <p:nvSpPr>
          <p:cNvPr id="1083" name="Rectangle 59"/>
          <p:cNvSpPr>
            <a:spLocks noChangeArrowheads="1"/>
          </p:cNvSpPr>
          <p:nvPr>
            <p:custDataLst>
              <p:tags r:id="rId58"/>
            </p:custDataLst>
          </p:nvPr>
        </p:nvSpPr>
        <p:spPr bwMode="auto">
          <a:xfrm>
            <a:off x="4537075" y="5646738"/>
            <a:ext cx="234950" cy="152400"/>
          </a:xfrm>
          <a:prstGeom prst="rect">
            <a:avLst/>
          </a:prstGeom>
          <a:noFill/>
          <a:ln w="9525" algn="ctr">
            <a:noFill/>
            <a:miter lim="800000"/>
            <a:headEnd/>
            <a:tailEnd/>
          </a:ln>
        </p:spPr>
        <p:txBody>
          <a:bodyPr wrap="none" lIns="0" tIns="0" rIns="0" bIns="0" anchor="ctr"/>
          <a:lstStyle/>
          <a:p>
            <a:pPr marL="342900" indent="-342900" eaLnBrk="0" hangingPunct="0">
              <a:lnSpc>
                <a:spcPts val="2600"/>
              </a:lnSpc>
            </a:pPr>
            <a:fld id="{9751F846-0284-4E3E-9F67-08BD2D2815B4}" type="datetime'''''''''''E''''''''''''''''''''''''H 6'''''''''''''''''''''''">
              <a:rPr lang="fr-FR" sz="1200" b="0"/>
              <a:pPr marL="342900" indent="-342900" eaLnBrk="0" hangingPunct="0">
                <a:lnSpc>
                  <a:spcPts val="2600"/>
                </a:lnSpc>
              </a:pPr>
              <a:t>EH 6</a:t>
            </a:fld>
            <a:endParaRPr lang="fr-FR" sz="1200" b="0"/>
          </a:p>
        </p:txBody>
      </p:sp>
      <p:graphicFrame>
        <p:nvGraphicFramePr>
          <p:cNvPr id="1028" name="Rectangle 60" hidden="1"/>
          <p:cNvGraphicFramePr>
            <a:graphicFrameLocks/>
          </p:cNvGraphicFramePr>
          <p:nvPr>
            <p:custDataLst>
              <p:tags r:id="rId59"/>
            </p:custDataLst>
          </p:nvPr>
        </p:nvGraphicFramePr>
        <p:xfrm>
          <a:off x="0" y="0"/>
          <a:ext cx="158750" cy="158750"/>
        </p:xfrm>
        <a:graphic>
          <a:graphicData uri="http://schemas.openxmlformats.org/presentationml/2006/ole">
            <p:oleObj spid="_x0000_s1028" r:id="rId66" imgW="0" imgH="0" progId="">
              <p:embed/>
            </p:oleObj>
          </a:graphicData>
        </a:graphic>
      </p:graphicFrame>
      <p:sp>
        <p:nvSpPr>
          <p:cNvPr id="1084" name="Rectangle 61" hidden="1"/>
          <p:cNvSpPr>
            <a:spLocks noChangeArrowheads="1"/>
          </p:cNvSpPr>
          <p:nvPr>
            <p:custDataLst>
              <p:tags r:id="rId60"/>
            </p:custDataLst>
          </p:nvPr>
        </p:nvSpPr>
        <p:spPr bwMode="auto">
          <a:xfrm>
            <a:off x="0" y="0"/>
            <a:ext cx="158750" cy="158750"/>
          </a:xfrm>
          <a:prstGeom prst="rect">
            <a:avLst/>
          </a:prstGeom>
          <a:solidFill>
            <a:srgbClr val="B4B4B4"/>
          </a:solidFill>
          <a:ln w="12700">
            <a:solidFill>
              <a:srgbClr val="B4B4B4"/>
            </a:solidFill>
            <a:miter lim="800000"/>
            <a:headEnd/>
            <a:tailEnd type="none" w="med" len="lg"/>
          </a:ln>
        </p:spPr>
        <p:txBody>
          <a:bodyPr wrap="none" lIns="0" tIns="0" rIns="0" bIns="0" anchor="ctr"/>
          <a:lstStyle/>
          <a:p>
            <a:pPr algn="ctr"/>
            <a:endParaRPr lang="fr-FR" sz="1200"/>
          </a:p>
        </p:txBody>
      </p:sp>
      <p:sp>
        <p:nvSpPr>
          <p:cNvPr id="1085" name="Line 62"/>
          <p:cNvSpPr>
            <a:spLocks noChangeShapeType="1"/>
          </p:cNvSpPr>
          <p:nvPr>
            <p:custDataLst>
              <p:tags r:id="rId61"/>
            </p:custDataLst>
          </p:nvPr>
        </p:nvSpPr>
        <p:spPr bwMode="auto">
          <a:xfrm flipV="1">
            <a:off x="5740400" y="2755900"/>
            <a:ext cx="0" cy="1771650"/>
          </a:xfrm>
          <a:prstGeom prst="line">
            <a:avLst/>
          </a:prstGeom>
          <a:noFill/>
          <a:ln w="3175">
            <a:solidFill>
              <a:schemeClr val="tx2"/>
            </a:solidFill>
            <a:round/>
            <a:headEnd type="triangle" w="med" len="med"/>
            <a:tailEnd type="triangle" w="med" len="med"/>
          </a:ln>
        </p:spPr>
        <p:txBody>
          <a:bodyPr anchor="ctr"/>
          <a:lstStyle/>
          <a:p>
            <a:endParaRPr lang="fr-F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custDataLst>
              <p:tags r:id="rId2"/>
            </p:custDataLst>
          </p:nvPr>
        </p:nvSpPr>
        <p:spPr>
          <a:xfrm>
            <a:off x="660400" y="1143000"/>
            <a:ext cx="9024938" cy="533400"/>
          </a:xfrm>
        </p:spPr>
        <p:txBody>
          <a:bodyPr/>
          <a:lstStyle/>
          <a:p>
            <a:r>
              <a:rPr lang="fr-FR" smtClean="0"/>
              <a:t>Le comité Gentot et les décisions du Conseil d’Etat ont introduit le dispositif de sauvegarde à partir de 2009</a:t>
            </a:r>
          </a:p>
        </p:txBody>
      </p:sp>
      <p:graphicFrame>
        <p:nvGraphicFramePr>
          <p:cNvPr id="2050" name="Rectangle 3" hidden="1"/>
          <p:cNvGraphicFramePr>
            <a:graphicFrameLocks/>
          </p:cNvGraphicFramePr>
          <p:nvPr>
            <p:custDataLst>
              <p:tags r:id="rId3"/>
            </p:custDataLst>
          </p:nvPr>
        </p:nvGraphicFramePr>
        <p:xfrm>
          <a:off x="0" y="0"/>
          <a:ext cx="158750" cy="158750"/>
        </p:xfrm>
        <a:graphic>
          <a:graphicData uri="http://schemas.openxmlformats.org/presentationml/2006/ole">
            <p:oleObj spid="_x0000_s2050" r:id="rId7" imgW="0" imgH="0" progId="">
              <p:embed/>
            </p:oleObj>
          </a:graphicData>
        </a:graphic>
      </p:graphicFrame>
      <p:sp>
        <p:nvSpPr>
          <p:cNvPr id="2052" name="Rectangle 4" hidden="1"/>
          <p:cNvSpPr>
            <a:spLocks noChangeArrowheads="1"/>
          </p:cNvSpPr>
          <p:nvPr>
            <p:custDataLst>
              <p:tags r:id="rId4"/>
            </p:custDataLst>
          </p:nvPr>
        </p:nvSpPr>
        <p:spPr bwMode="auto">
          <a:xfrm>
            <a:off x="0" y="0"/>
            <a:ext cx="158750" cy="158750"/>
          </a:xfrm>
          <a:prstGeom prst="rect">
            <a:avLst/>
          </a:prstGeom>
          <a:solidFill>
            <a:srgbClr val="B4B4B4"/>
          </a:solidFill>
          <a:ln w="12700">
            <a:solidFill>
              <a:srgbClr val="B4B4B4"/>
            </a:solidFill>
            <a:miter lim="800000"/>
            <a:headEnd/>
            <a:tailEnd type="none" w="med" len="lg"/>
          </a:ln>
        </p:spPr>
        <p:txBody>
          <a:bodyPr wrap="none" lIns="0" tIns="0" rIns="0" bIns="0" anchor="ctr"/>
          <a:lstStyle/>
          <a:p>
            <a:pPr algn="ctr"/>
            <a:endParaRPr lang="fr-FR" sz="1000"/>
          </a:p>
        </p:txBody>
      </p:sp>
      <p:sp>
        <p:nvSpPr>
          <p:cNvPr id="2053" name="Rectangle 19"/>
          <p:cNvSpPr>
            <a:spLocks noChangeArrowheads="1"/>
          </p:cNvSpPr>
          <p:nvPr/>
        </p:nvSpPr>
        <p:spPr bwMode="gray">
          <a:xfrm>
            <a:off x="1747838" y="4725988"/>
            <a:ext cx="7937500" cy="1373187"/>
          </a:xfrm>
          <a:prstGeom prst="rect">
            <a:avLst/>
          </a:prstGeom>
          <a:noFill/>
          <a:ln w="12700">
            <a:noFill/>
            <a:miter lim="800000"/>
            <a:headEnd/>
            <a:tailEnd type="none" w="med" len="lg"/>
          </a:ln>
          <a:effectLst>
            <a:prstShdw prst="shdw17" dist="17961" dir="2700000">
              <a:srgbClr val="6C6C6C"/>
            </a:prstShdw>
          </a:effectLst>
        </p:spPr>
        <p:txBody>
          <a:bodyPr lIns="36000" tIns="36000" rIns="36000" bIns="36000"/>
          <a:lstStyle/>
          <a:p>
            <a:pPr marL="182563" indent="-182563">
              <a:spcBef>
                <a:spcPct val="10000"/>
              </a:spcBef>
              <a:buFontTx/>
              <a:buChar char="•"/>
            </a:pPr>
            <a:r>
              <a:rPr lang="fr-FR" sz="1400" b="0"/>
              <a:t>Le mécanisme de sauvegarde est un mécanisme financier qui simule la poursuite du contrat EDF/SNET au delà de 2009, pour les groupes 600 MW de EH 6 et Prov. 5 (et EH 4 pour 2010 uniquement)</a:t>
            </a:r>
          </a:p>
          <a:p>
            <a:pPr marL="182563" indent="-182563">
              <a:spcBef>
                <a:spcPct val="10000"/>
              </a:spcBef>
              <a:buFontTx/>
              <a:buChar char="•"/>
            </a:pPr>
            <a:r>
              <a:rPr lang="fr-FR" sz="1400" b="0"/>
              <a:t>Le mécanisme de sauvegarde garantit jusqu’en 2014 à la SNET la prise en charge de la part des primes fixes investisseur qui n’aurait pu être couverte par les prix de marché d’une part et d’autre part il garantit à EDF jusqu’en 2019 la restitution de l’écart susceptible d’apparaître entre les prix de marché et ce qu’aurait produit la poursuite du contrat</a:t>
            </a:r>
          </a:p>
        </p:txBody>
      </p:sp>
      <p:sp>
        <p:nvSpPr>
          <p:cNvPr id="2054" name="Rectangle 20"/>
          <p:cNvSpPr>
            <a:spLocks noChangeArrowheads="1"/>
          </p:cNvSpPr>
          <p:nvPr/>
        </p:nvSpPr>
        <p:spPr bwMode="gray">
          <a:xfrm>
            <a:off x="220663" y="4725988"/>
            <a:ext cx="1387475" cy="1527175"/>
          </a:xfrm>
          <a:prstGeom prst="rect">
            <a:avLst/>
          </a:prstGeom>
          <a:solidFill>
            <a:schemeClr val="accent1"/>
          </a:solidFill>
          <a:ln w="12700">
            <a:noFill/>
            <a:miter lim="800000"/>
            <a:headEnd/>
            <a:tailEnd type="none" w="med" len="lg"/>
          </a:ln>
        </p:spPr>
        <p:txBody>
          <a:bodyPr lIns="0" tIns="0" rIns="0" bIns="0" anchor="ctr"/>
          <a:lstStyle/>
          <a:p>
            <a:pPr algn="ctr"/>
            <a:r>
              <a:rPr lang="fr-FR">
                <a:solidFill>
                  <a:schemeClr val="bg1"/>
                </a:solidFill>
              </a:rPr>
              <a:t>Principe de la clause de sauvegarde</a:t>
            </a:r>
          </a:p>
        </p:txBody>
      </p:sp>
      <p:sp>
        <p:nvSpPr>
          <p:cNvPr id="2055" name="Rectangle 28"/>
          <p:cNvSpPr>
            <a:spLocks noChangeArrowheads="1"/>
          </p:cNvSpPr>
          <p:nvPr/>
        </p:nvSpPr>
        <p:spPr bwMode="gray">
          <a:xfrm>
            <a:off x="1747838" y="2589213"/>
            <a:ext cx="7937500" cy="1144587"/>
          </a:xfrm>
          <a:prstGeom prst="rect">
            <a:avLst/>
          </a:prstGeom>
          <a:noFill/>
          <a:ln w="12700">
            <a:noFill/>
            <a:miter lim="800000"/>
            <a:headEnd/>
            <a:tailEnd type="none" w="med" len="lg"/>
          </a:ln>
          <a:effectLst>
            <a:prstShdw prst="shdw17" dist="17961" dir="2700000">
              <a:srgbClr val="6C6C6C"/>
            </a:prstShdw>
          </a:effectLst>
        </p:spPr>
        <p:txBody>
          <a:bodyPr lIns="36000" tIns="36000" rIns="36000" bIns="36000"/>
          <a:lstStyle/>
          <a:p>
            <a:pPr marL="182563" indent="-182563">
              <a:spcBef>
                <a:spcPct val="10000"/>
              </a:spcBef>
              <a:buFontTx/>
              <a:buChar char="•"/>
            </a:pPr>
            <a:r>
              <a:rPr lang="fr-FR" sz="1400" b="0"/>
              <a:t>Fin 2009 est la date maximale admise au-delà de laquelle, le marché de l’électricité devait être totalement libéralisé. La SNET devait être en mesure de commercialiser entièrement son électricité sur le marché</a:t>
            </a:r>
          </a:p>
          <a:p>
            <a:pPr marL="182563" indent="-182563">
              <a:spcBef>
                <a:spcPct val="10000"/>
              </a:spcBef>
              <a:buFontTx/>
              <a:buChar char="•"/>
            </a:pPr>
            <a:r>
              <a:rPr lang="fr-FR" sz="1400" b="0"/>
              <a:t>Un contrat physique entre la SNET et EDF risquait de soulever des questions de la part de la Commission Européenne</a:t>
            </a:r>
          </a:p>
          <a:p>
            <a:pPr marL="182563" indent="-182563">
              <a:spcBef>
                <a:spcPct val="10000"/>
              </a:spcBef>
              <a:buFontTx/>
              <a:buChar char="•"/>
            </a:pPr>
            <a:r>
              <a:rPr lang="fr-FR" sz="1400" b="0"/>
              <a:t>Toutefois EDF, ayant contribué à l’amortissement accéléré des tranches EH4&amp;6 et Prov 5, continue de bénéficier des valeurs marché de ses actifs à travers un mécanisme financier </a:t>
            </a:r>
          </a:p>
          <a:p>
            <a:pPr marL="182563" indent="-182563">
              <a:spcBef>
                <a:spcPct val="10000"/>
              </a:spcBef>
              <a:buFontTx/>
              <a:buChar char="•"/>
            </a:pPr>
            <a:r>
              <a:rPr lang="fr-FR" sz="1400" b="0"/>
              <a:t>En conséquence, les PCA sont repris dans le compte de résultat de la SNET jusqu’à fin 2009 et non plus jusqu’à fin 2019</a:t>
            </a:r>
          </a:p>
        </p:txBody>
      </p:sp>
      <p:sp>
        <p:nvSpPr>
          <p:cNvPr id="2056" name="Rectangle 29"/>
          <p:cNvSpPr>
            <a:spLocks noChangeArrowheads="1"/>
          </p:cNvSpPr>
          <p:nvPr/>
        </p:nvSpPr>
        <p:spPr bwMode="gray">
          <a:xfrm>
            <a:off x="220663" y="2589213"/>
            <a:ext cx="1387475" cy="1908175"/>
          </a:xfrm>
          <a:prstGeom prst="rect">
            <a:avLst/>
          </a:prstGeom>
          <a:solidFill>
            <a:schemeClr val="accent1"/>
          </a:solidFill>
          <a:ln w="12700" algn="ctr">
            <a:noFill/>
            <a:miter lim="800000"/>
            <a:headEnd/>
            <a:tailEnd type="none" w="med" len="lg"/>
          </a:ln>
        </p:spPr>
        <p:txBody>
          <a:bodyPr lIns="36000" tIns="36000" rIns="36000" bIns="36000" anchor="ctr"/>
          <a:lstStyle/>
          <a:p>
            <a:pPr algn="ctr"/>
            <a:r>
              <a:rPr lang="fr-FR">
                <a:solidFill>
                  <a:schemeClr val="bg1"/>
                </a:solidFill>
              </a:rPr>
              <a:t>Raisons de la fin du contrat physique</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custDataLst>
              <p:tags r:id="rId2"/>
            </p:custDataLst>
          </p:nvPr>
        </p:nvSpPr>
        <p:spPr/>
        <p:txBody>
          <a:bodyPr/>
          <a:lstStyle/>
          <a:p>
            <a:r>
              <a:rPr lang="fr-FR" smtClean="0"/>
              <a:t>Le mécanisme financier est symétrique jusqu’à 2014 et à partir de 2015 en faveur d’EDF</a:t>
            </a:r>
          </a:p>
        </p:txBody>
      </p:sp>
      <p:graphicFrame>
        <p:nvGraphicFramePr>
          <p:cNvPr id="3074" name="Rectangle 3" hidden="1"/>
          <p:cNvGraphicFramePr>
            <a:graphicFrameLocks/>
          </p:cNvGraphicFramePr>
          <p:nvPr>
            <p:custDataLst>
              <p:tags r:id="rId3"/>
            </p:custDataLst>
          </p:nvPr>
        </p:nvGraphicFramePr>
        <p:xfrm>
          <a:off x="0" y="0"/>
          <a:ext cx="158750" cy="158750"/>
        </p:xfrm>
        <a:graphic>
          <a:graphicData uri="http://schemas.openxmlformats.org/presentationml/2006/ole">
            <p:oleObj spid="_x0000_s3074" r:id="rId9" imgW="0" imgH="0" progId="">
              <p:embed/>
            </p:oleObj>
          </a:graphicData>
        </a:graphic>
      </p:graphicFrame>
      <p:sp>
        <p:nvSpPr>
          <p:cNvPr id="3076" name="Rectangle 4" hidden="1"/>
          <p:cNvSpPr>
            <a:spLocks noChangeArrowheads="1"/>
          </p:cNvSpPr>
          <p:nvPr>
            <p:custDataLst>
              <p:tags r:id="rId4"/>
            </p:custDataLst>
          </p:nvPr>
        </p:nvSpPr>
        <p:spPr bwMode="auto">
          <a:xfrm>
            <a:off x="0" y="0"/>
            <a:ext cx="158750" cy="158750"/>
          </a:xfrm>
          <a:prstGeom prst="rect">
            <a:avLst/>
          </a:prstGeom>
          <a:solidFill>
            <a:srgbClr val="B4B4B4"/>
          </a:solidFill>
          <a:ln w="12700">
            <a:solidFill>
              <a:srgbClr val="B4B4B4"/>
            </a:solidFill>
            <a:miter lim="800000"/>
            <a:headEnd/>
            <a:tailEnd type="none" w="med" len="lg"/>
          </a:ln>
        </p:spPr>
        <p:txBody>
          <a:bodyPr wrap="none" lIns="0" tIns="0" rIns="0" bIns="0" anchor="ctr"/>
          <a:lstStyle/>
          <a:p>
            <a:pPr algn="ctr"/>
            <a:endParaRPr lang="fr-FR" sz="1000"/>
          </a:p>
        </p:txBody>
      </p:sp>
      <p:sp>
        <p:nvSpPr>
          <p:cNvPr id="264590" name="Rectangle 398"/>
          <p:cNvSpPr>
            <a:spLocks noChangeArrowheads="1"/>
          </p:cNvSpPr>
          <p:nvPr>
            <p:custDataLst>
              <p:tags r:id="rId5"/>
            </p:custDataLst>
          </p:nvPr>
        </p:nvSpPr>
        <p:spPr bwMode="gray">
          <a:xfrm>
            <a:off x="68263" y="2132013"/>
            <a:ext cx="4656137" cy="565150"/>
          </a:xfrm>
          <a:prstGeom prst="rect">
            <a:avLst/>
          </a:prstGeom>
          <a:solidFill>
            <a:schemeClr val="bg1"/>
          </a:solidFill>
          <a:ln w="9525" algn="ctr">
            <a:noFill/>
            <a:miter lim="800000"/>
            <a:headEnd type="none" w="lg" len="lg"/>
            <a:tailEnd type="none" w="lg" len="lg"/>
          </a:ln>
          <a:effectLst>
            <a:outerShdw dist="25400" dir="5400000" algn="ctr" rotWithShape="0">
              <a:schemeClr val="tx2"/>
            </a:outerShdw>
          </a:effectLst>
        </p:spPr>
        <p:txBody>
          <a:bodyPr lIns="54000" tIns="54000" rIns="54000" bIns="54000" anchor="b">
            <a:spAutoFit/>
          </a:bodyPr>
          <a:lstStyle/>
          <a:p>
            <a:pPr algn="ctr">
              <a:defRPr/>
            </a:pPr>
            <a:r>
              <a:rPr lang="fr-FR" sz="1500"/>
              <a:t>1er cas : si la rémunération marché est supérieure à la simulation du contrat, SNET compense jusqu’en 2019 </a:t>
            </a:r>
          </a:p>
        </p:txBody>
      </p:sp>
      <p:sp>
        <p:nvSpPr>
          <p:cNvPr id="264592" name="Rectangle 400"/>
          <p:cNvSpPr>
            <a:spLocks noChangeArrowheads="1"/>
          </p:cNvSpPr>
          <p:nvPr>
            <p:custDataLst>
              <p:tags r:id="rId6"/>
            </p:custDataLst>
          </p:nvPr>
        </p:nvSpPr>
        <p:spPr bwMode="gray">
          <a:xfrm>
            <a:off x="4953000" y="2132013"/>
            <a:ext cx="4808538" cy="565150"/>
          </a:xfrm>
          <a:prstGeom prst="rect">
            <a:avLst/>
          </a:prstGeom>
          <a:solidFill>
            <a:schemeClr val="bg1"/>
          </a:solidFill>
          <a:ln w="9525" algn="ctr">
            <a:noFill/>
            <a:miter lim="800000"/>
            <a:headEnd type="none" w="lg" len="lg"/>
            <a:tailEnd type="none" w="lg" len="lg"/>
          </a:ln>
          <a:effectLst>
            <a:outerShdw dist="25400" dir="5400000" algn="ctr" rotWithShape="0">
              <a:schemeClr val="tx2"/>
            </a:outerShdw>
          </a:effectLst>
        </p:spPr>
        <p:txBody>
          <a:bodyPr lIns="54000" tIns="54000" rIns="54000" bIns="54000" anchor="b">
            <a:spAutoFit/>
          </a:bodyPr>
          <a:lstStyle/>
          <a:p>
            <a:pPr algn="ctr">
              <a:defRPr/>
            </a:pPr>
            <a:r>
              <a:rPr lang="fr-FR" sz="1500"/>
              <a:t>2ème cas : si la rémunération marché est inférieure à la simulation du contrat, EDF ne compense  que jusqu’en 2014</a:t>
            </a:r>
          </a:p>
        </p:txBody>
      </p:sp>
      <p:sp>
        <p:nvSpPr>
          <p:cNvPr id="3079" name="Rectangle 401"/>
          <p:cNvSpPr>
            <a:spLocks noChangeArrowheads="1"/>
          </p:cNvSpPr>
          <p:nvPr/>
        </p:nvSpPr>
        <p:spPr bwMode="gray">
          <a:xfrm>
            <a:off x="449263" y="2971800"/>
            <a:ext cx="841375" cy="2311400"/>
          </a:xfrm>
          <a:prstGeom prst="rect">
            <a:avLst/>
          </a:prstGeom>
          <a:solidFill>
            <a:srgbClr val="B4B4B4"/>
          </a:solidFill>
          <a:ln w="12700">
            <a:noFill/>
            <a:miter lim="800000"/>
            <a:headEnd/>
            <a:tailEnd type="none" w="med" len="lg"/>
          </a:ln>
        </p:spPr>
        <p:txBody>
          <a:bodyPr lIns="36000" tIns="36000" rIns="36000" bIns="36000" anchor="ctr"/>
          <a:lstStyle/>
          <a:p>
            <a:pPr algn="ctr"/>
            <a:r>
              <a:rPr lang="fr-FR" sz="1000"/>
              <a:t>Rémunération de marché </a:t>
            </a:r>
          </a:p>
        </p:txBody>
      </p:sp>
      <p:sp>
        <p:nvSpPr>
          <p:cNvPr id="3080" name="Rectangle 402"/>
          <p:cNvSpPr>
            <a:spLocks noChangeArrowheads="1"/>
          </p:cNvSpPr>
          <p:nvPr/>
        </p:nvSpPr>
        <p:spPr bwMode="gray">
          <a:xfrm>
            <a:off x="1419225" y="2971800"/>
            <a:ext cx="777875" cy="936625"/>
          </a:xfrm>
          <a:prstGeom prst="rect">
            <a:avLst/>
          </a:prstGeom>
          <a:solidFill>
            <a:srgbClr val="FF0000"/>
          </a:solidFill>
          <a:ln w="12700">
            <a:noFill/>
            <a:miter lim="800000"/>
            <a:headEnd/>
            <a:tailEnd type="none" w="med" len="lg"/>
          </a:ln>
        </p:spPr>
        <p:txBody>
          <a:bodyPr lIns="36000" tIns="36000" rIns="36000" bIns="36000" anchor="ctr"/>
          <a:lstStyle/>
          <a:p>
            <a:pPr algn="ctr"/>
            <a:r>
              <a:rPr lang="fr-FR" sz="1000">
                <a:solidFill>
                  <a:schemeClr val="bg1"/>
                </a:solidFill>
              </a:rPr>
              <a:t>SNET compense EDF (de 2010 à 2019) </a:t>
            </a:r>
          </a:p>
        </p:txBody>
      </p:sp>
      <p:sp>
        <p:nvSpPr>
          <p:cNvPr id="3081" name="Rectangle 403"/>
          <p:cNvSpPr>
            <a:spLocks noChangeArrowheads="1"/>
          </p:cNvSpPr>
          <p:nvPr/>
        </p:nvSpPr>
        <p:spPr bwMode="gray">
          <a:xfrm>
            <a:off x="2359025" y="3908425"/>
            <a:ext cx="777875" cy="1374775"/>
          </a:xfrm>
          <a:prstGeom prst="rect">
            <a:avLst/>
          </a:prstGeom>
          <a:solidFill>
            <a:srgbClr val="B4B4B4"/>
          </a:solidFill>
          <a:ln w="12700">
            <a:noFill/>
            <a:miter lim="800000"/>
            <a:headEnd/>
            <a:tailEnd type="none" w="med" len="lg"/>
          </a:ln>
        </p:spPr>
        <p:txBody>
          <a:bodyPr lIns="36000" tIns="36000" rIns="36000" bIns="36000" anchor="ctr"/>
          <a:lstStyle/>
          <a:p>
            <a:pPr algn="ctr"/>
            <a:r>
              <a:rPr lang="fr-FR" sz="1000"/>
              <a:t>Charges simulées de la poursuite du contrat </a:t>
            </a:r>
          </a:p>
        </p:txBody>
      </p:sp>
      <p:sp>
        <p:nvSpPr>
          <p:cNvPr id="3082" name="Rectangle 404"/>
          <p:cNvSpPr>
            <a:spLocks noChangeArrowheads="1"/>
          </p:cNvSpPr>
          <p:nvPr/>
        </p:nvSpPr>
        <p:spPr bwMode="gray">
          <a:xfrm>
            <a:off x="3449638" y="3908425"/>
            <a:ext cx="841375" cy="1374775"/>
          </a:xfrm>
          <a:prstGeom prst="rect">
            <a:avLst/>
          </a:prstGeom>
          <a:solidFill>
            <a:srgbClr val="B4B4B4"/>
          </a:solidFill>
          <a:ln w="12700">
            <a:noFill/>
            <a:miter lim="800000"/>
            <a:headEnd/>
            <a:tailEnd type="none" w="med" len="lg"/>
          </a:ln>
        </p:spPr>
        <p:txBody>
          <a:bodyPr lIns="36000" tIns="36000" rIns="36000" bIns="36000" anchor="ctr"/>
          <a:lstStyle/>
          <a:p>
            <a:pPr algn="ctr"/>
            <a:r>
              <a:rPr lang="fr-FR" sz="1000"/>
              <a:t>Primes fixes investisseur + prime fixes exploitant + primes proportionnelles - avoirs SSy </a:t>
            </a:r>
          </a:p>
        </p:txBody>
      </p:sp>
      <p:sp>
        <p:nvSpPr>
          <p:cNvPr id="3083" name="Text Box 405"/>
          <p:cNvSpPr txBox="1">
            <a:spLocks noChangeArrowheads="1"/>
          </p:cNvSpPr>
          <p:nvPr/>
        </p:nvSpPr>
        <p:spPr bwMode="gray">
          <a:xfrm>
            <a:off x="3206750" y="3973513"/>
            <a:ext cx="168275" cy="427037"/>
          </a:xfrm>
          <a:prstGeom prst="rect">
            <a:avLst/>
          </a:prstGeom>
          <a:noFill/>
          <a:ln w="12700">
            <a:noFill/>
            <a:miter lim="800000"/>
            <a:headEnd/>
            <a:tailEnd type="none" w="med" len="lg"/>
          </a:ln>
          <a:effectLst>
            <a:prstShdw prst="shdw17" dist="17961" dir="2700000">
              <a:srgbClr val="6C6C6C"/>
            </a:prstShdw>
          </a:effectLst>
        </p:spPr>
        <p:txBody>
          <a:bodyPr wrap="none" lIns="0" tIns="0" rIns="0" bIns="0">
            <a:spAutoFit/>
          </a:bodyPr>
          <a:lstStyle/>
          <a:p>
            <a:pPr algn="ctr"/>
            <a:r>
              <a:rPr lang="fr-FR" sz="2800"/>
              <a:t>=</a:t>
            </a:r>
          </a:p>
        </p:txBody>
      </p:sp>
      <p:sp>
        <p:nvSpPr>
          <p:cNvPr id="3084" name="Line 406"/>
          <p:cNvSpPr>
            <a:spLocks noChangeShapeType="1"/>
          </p:cNvSpPr>
          <p:nvPr/>
        </p:nvSpPr>
        <p:spPr bwMode="gray">
          <a:xfrm>
            <a:off x="298450" y="5283200"/>
            <a:ext cx="4197350" cy="0"/>
          </a:xfrm>
          <a:prstGeom prst="line">
            <a:avLst/>
          </a:prstGeom>
          <a:noFill/>
          <a:ln w="25400">
            <a:solidFill>
              <a:srgbClr val="808080"/>
            </a:solidFill>
            <a:round/>
            <a:headEnd/>
            <a:tailEnd type="none" w="med" len="lg"/>
          </a:ln>
        </p:spPr>
        <p:txBody>
          <a:bodyPr wrap="none" lIns="0" tIns="0" rIns="0" bIns="0" anchor="ctr"/>
          <a:lstStyle/>
          <a:p>
            <a:endParaRPr lang="fr-FR"/>
          </a:p>
        </p:txBody>
      </p:sp>
      <p:sp>
        <p:nvSpPr>
          <p:cNvPr id="3085" name="Rectangle 407"/>
          <p:cNvSpPr>
            <a:spLocks noChangeArrowheads="1"/>
          </p:cNvSpPr>
          <p:nvPr/>
        </p:nvSpPr>
        <p:spPr bwMode="gray">
          <a:xfrm>
            <a:off x="5599113" y="4368800"/>
            <a:ext cx="841375" cy="914400"/>
          </a:xfrm>
          <a:prstGeom prst="rect">
            <a:avLst/>
          </a:prstGeom>
          <a:solidFill>
            <a:srgbClr val="B4B4B4"/>
          </a:solidFill>
          <a:ln w="12700">
            <a:noFill/>
            <a:miter lim="800000"/>
            <a:headEnd/>
            <a:tailEnd type="none" w="med" len="lg"/>
          </a:ln>
        </p:spPr>
        <p:txBody>
          <a:bodyPr lIns="36000" tIns="36000" rIns="36000" bIns="36000" anchor="ctr"/>
          <a:lstStyle/>
          <a:p>
            <a:pPr algn="ctr"/>
            <a:r>
              <a:rPr lang="fr-FR" sz="1000"/>
              <a:t>Rémunération de marché </a:t>
            </a:r>
          </a:p>
        </p:txBody>
      </p:sp>
      <p:sp>
        <p:nvSpPr>
          <p:cNvPr id="3086" name="Rectangle 408"/>
          <p:cNvSpPr>
            <a:spLocks noChangeArrowheads="1"/>
          </p:cNvSpPr>
          <p:nvPr/>
        </p:nvSpPr>
        <p:spPr bwMode="gray">
          <a:xfrm>
            <a:off x="6510338" y="3735388"/>
            <a:ext cx="777875" cy="633412"/>
          </a:xfrm>
          <a:prstGeom prst="rect">
            <a:avLst/>
          </a:prstGeom>
          <a:solidFill>
            <a:srgbClr val="FF0000"/>
          </a:solidFill>
          <a:ln w="12700" algn="ctr">
            <a:noFill/>
            <a:miter lim="800000"/>
            <a:headEnd/>
            <a:tailEnd type="none" w="med" len="lg"/>
          </a:ln>
        </p:spPr>
        <p:txBody>
          <a:bodyPr lIns="36000" tIns="36000" rIns="36000" bIns="36000" anchor="ctr"/>
          <a:lstStyle/>
          <a:p>
            <a:pPr algn="ctr"/>
            <a:r>
              <a:rPr lang="fr-FR" sz="1000">
                <a:solidFill>
                  <a:schemeClr val="bg1"/>
                </a:solidFill>
              </a:rPr>
              <a:t>EDF compense SNET (de 2010 à 2014) </a:t>
            </a:r>
          </a:p>
        </p:txBody>
      </p:sp>
      <p:sp>
        <p:nvSpPr>
          <p:cNvPr id="3087" name="Rectangle 409"/>
          <p:cNvSpPr>
            <a:spLocks noChangeArrowheads="1"/>
          </p:cNvSpPr>
          <p:nvPr/>
        </p:nvSpPr>
        <p:spPr bwMode="gray">
          <a:xfrm>
            <a:off x="7364413" y="3735388"/>
            <a:ext cx="777875" cy="1547812"/>
          </a:xfrm>
          <a:prstGeom prst="rect">
            <a:avLst/>
          </a:prstGeom>
          <a:solidFill>
            <a:srgbClr val="B4B4B4"/>
          </a:solidFill>
          <a:ln w="12700">
            <a:noFill/>
            <a:miter lim="800000"/>
            <a:headEnd/>
            <a:tailEnd type="none" w="med" len="lg"/>
          </a:ln>
        </p:spPr>
        <p:txBody>
          <a:bodyPr lIns="36000" tIns="36000" rIns="36000" bIns="36000" anchor="ctr"/>
          <a:lstStyle/>
          <a:p>
            <a:pPr algn="ctr"/>
            <a:r>
              <a:rPr lang="fr-FR" sz="1000"/>
              <a:t>Charges simulées de la poursuite du contrat </a:t>
            </a:r>
          </a:p>
        </p:txBody>
      </p:sp>
      <p:sp>
        <p:nvSpPr>
          <p:cNvPr id="3088" name="Text Box 411"/>
          <p:cNvSpPr txBox="1">
            <a:spLocks noChangeArrowheads="1"/>
          </p:cNvSpPr>
          <p:nvPr/>
        </p:nvSpPr>
        <p:spPr bwMode="gray">
          <a:xfrm>
            <a:off x="8202613" y="3973513"/>
            <a:ext cx="168275" cy="427037"/>
          </a:xfrm>
          <a:prstGeom prst="rect">
            <a:avLst/>
          </a:prstGeom>
          <a:noFill/>
          <a:ln w="12700">
            <a:noFill/>
            <a:miter lim="800000"/>
            <a:headEnd/>
            <a:tailEnd type="none" w="med" len="lg"/>
          </a:ln>
          <a:effectLst>
            <a:prstShdw prst="shdw17" dist="17961" dir="2700000">
              <a:srgbClr val="6C6C6C"/>
            </a:prstShdw>
          </a:effectLst>
        </p:spPr>
        <p:txBody>
          <a:bodyPr wrap="none" lIns="0" tIns="0" rIns="0" bIns="0">
            <a:spAutoFit/>
          </a:bodyPr>
          <a:lstStyle/>
          <a:p>
            <a:pPr algn="ctr"/>
            <a:r>
              <a:rPr lang="fr-FR" sz="2800"/>
              <a:t>=</a:t>
            </a:r>
          </a:p>
        </p:txBody>
      </p:sp>
      <p:sp>
        <p:nvSpPr>
          <p:cNvPr id="3089" name="Rectangle 413"/>
          <p:cNvSpPr>
            <a:spLocks noChangeArrowheads="1"/>
          </p:cNvSpPr>
          <p:nvPr/>
        </p:nvSpPr>
        <p:spPr bwMode="gray">
          <a:xfrm>
            <a:off x="8523288" y="3735388"/>
            <a:ext cx="841375" cy="1547812"/>
          </a:xfrm>
          <a:prstGeom prst="rect">
            <a:avLst/>
          </a:prstGeom>
          <a:solidFill>
            <a:srgbClr val="B4B4B4"/>
          </a:solidFill>
          <a:ln w="12700">
            <a:noFill/>
            <a:miter lim="800000"/>
            <a:headEnd/>
            <a:tailEnd type="none" w="med" len="lg"/>
          </a:ln>
        </p:spPr>
        <p:txBody>
          <a:bodyPr lIns="36000" tIns="36000" rIns="36000" bIns="36000" anchor="ctr"/>
          <a:lstStyle/>
          <a:p>
            <a:pPr algn="ctr"/>
            <a:r>
              <a:rPr lang="fr-FR" sz="1000"/>
              <a:t>Primes fixes investisseur + prime fixes exploitant + primes proportionnelles - avoirs SSy </a:t>
            </a:r>
          </a:p>
        </p:txBody>
      </p:sp>
      <p:sp>
        <p:nvSpPr>
          <p:cNvPr id="3090" name="Line 414"/>
          <p:cNvSpPr>
            <a:spLocks noChangeShapeType="1"/>
          </p:cNvSpPr>
          <p:nvPr/>
        </p:nvSpPr>
        <p:spPr bwMode="gray">
          <a:xfrm>
            <a:off x="5456238" y="5283200"/>
            <a:ext cx="4044950" cy="0"/>
          </a:xfrm>
          <a:prstGeom prst="line">
            <a:avLst/>
          </a:prstGeom>
          <a:noFill/>
          <a:ln w="25400">
            <a:solidFill>
              <a:srgbClr val="808080"/>
            </a:solidFill>
            <a:round/>
            <a:headEnd/>
            <a:tailEnd type="none" w="med" len="lg"/>
          </a:ln>
        </p:spPr>
        <p:txBody>
          <a:bodyPr wrap="none" lIns="0" tIns="0" rIns="0" bIns="0" anchor="ctr"/>
          <a:lstStyle/>
          <a:p>
            <a:endParaRPr lang="fr-FR"/>
          </a:p>
        </p:txBody>
      </p:sp>
      <p:sp>
        <p:nvSpPr>
          <p:cNvPr id="3091" name="AutoShape 418"/>
          <p:cNvSpPr>
            <a:spLocks noChangeArrowheads="1"/>
          </p:cNvSpPr>
          <p:nvPr/>
        </p:nvSpPr>
        <p:spPr bwMode="gray">
          <a:xfrm rot="10800000">
            <a:off x="1136650" y="5641975"/>
            <a:ext cx="7632700" cy="304800"/>
          </a:xfrm>
          <a:prstGeom prst="triangle">
            <a:avLst>
              <a:gd name="adj" fmla="val 50000"/>
            </a:avLst>
          </a:prstGeom>
          <a:solidFill>
            <a:schemeClr val="accent1"/>
          </a:solidFill>
          <a:ln w="12700">
            <a:noFill/>
            <a:miter lim="800000"/>
            <a:headEnd/>
            <a:tailEnd type="none" w="med" len="lg"/>
          </a:ln>
        </p:spPr>
        <p:txBody>
          <a:bodyPr rot="10800000" wrap="none" lIns="0" tIns="0" rIns="0" bIns="0" anchor="ctr"/>
          <a:lstStyle/>
          <a:p>
            <a:pPr algn="ctr"/>
            <a:endParaRPr lang="fr-FR"/>
          </a:p>
        </p:txBody>
      </p:sp>
      <p:sp>
        <p:nvSpPr>
          <p:cNvPr id="3092" name="Text Box 419"/>
          <p:cNvSpPr txBox="1">
            <a:spLocks noChangeArrowheads="1"/>
          </p:cNvSpPr>
          <p:nvPr/>
        </p:nvSpPr>
        <p:spPr bwMode="gray">
          <a:xfrm>
            <a:off x="2224088" y="6129338"/>
            <a:ext cx="5476875" cy="352425"/>
          </a:xfrm>
          <a:prstGeom prst="rect">
            <a:avLst/>
          </a:prstGeom>
          <a:noFill/>
          <a:ln w="12700">
            <a:noFill/>
            <a:miter lim="800000"/>
            <a:headEnd/>
            <a:tailEnd type="none" w="med" len="lg"/>
          </a:ln>
          <a:effectLst>
            <a:prstShdw prst="shdw17" dist="17961" dir="2700000">
              <a:srgbClr val="6C6C6C"/>
            </a:prstShdw>
          </a:effectLst>
        </p:spPr>
        <p:txBody>
          <a:bodyPr lIns="0" tIns="0" rIns="0" bIns="0"/>
          <a:lstStyle/>
          <a:p>
            <a:pPr algn="ctr"/>
            <a:r>
              <a:rPr lang="fr-FR"/>
              <a:t>Asymétrie à partir de 2015: La clause de sauvegarde joue uniquement en faveur d’EDF à partir de cette date</a:t>
            </a:r>
          </a:p>
        </p:txBody>
      </p:sp>
      <p:sp>
        <p:nvSpPr>
          <p:cNvPr id="3093" name="Oval 420"/>
          <p:cNvSpPr>
            <a:spLocks noChangeArrowheads="1"/>
          </p:cNvSpPr>
          <p:nvPr/>
        </p:nvSpPr>
        <p:spPr bwMode="gray">
          <a:xfrm>
            <a:off x="6173788" y="3506788"/>
            <a:ext cx="1374775" cy="1144587"/>
          </a:xfrm>
          <a:prstGeom prst="ellipse">
            <a:avLst/>
          </a:prstGeom>
          <a:noFill/>
          <a:ln w="22225">
            <a:solidFill>
              <a:schemeClr val="tx2"/>
            </a:solidFill>
            <a:prstDash val="dash"/>
            <a:round/>
            <a:headEnd/>
            <a:tailEnd type="none" w="med" len="lg"/>
          </a:ln>
        </p:spPr>
        <p:txBody>
          <a:bodyPr wrap="none" lIns="0" tIns="0" rIns="0" bIns="0" anchor="ctr"/>
          <a:lstStyle/>
          <a:p>
            <a:pPr algn="ctr"/>
            <a:endParaRPr lang="fr-F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ChangeArrowheads="1"/>
          </p:cNvSpPr>
          <p:nvPr/>
        </p:nvSpPr>
        <p:spPr bwMode="gray">
          <a:xfrm>
            <a:off x="320675" y="2282825"/>
            <a:ext cx="1044575" cy="4198938"/>
          </a:xfrm>
          <a:prstGeom prst="rect">
            <a:avLst/>
          </a:prstGeom>
          <a:solidFill>
            <a:srgbClr val="C0C0C0"/>
          </a:solidFill>
          <a:ln w="12700">
            <a:noFill/>
            <a:miter lim="800000"/>
            <a:headEnd/>
            <a:tailEnd type="none" w="med" len="lg"/>
          </a:ln>
        </p:spPr>
        <p:txBody>
          <a:bodyPr lIns="0" tIns="0" rIns="0" bIns="0" anchor="ctr"/>
          <a:lstStyle/>
          <a:p>
            <a:pPr algn="ctr"/>
            <a:endParaRPr lang="fr-FR"/>
          </a:p>
        </p:txBody>
      </p:sp>
      <p:sp>
        <p:nvSpPr>
          <p:cNvPr id="28674" name="Text Box 4"/>
          <p:cNvSpPr txBox="1">
            <a:spLocks noChangeArrowheads="1"/>
          </p:cNvSpPr>
          <p:nvPr/>
        </p:nvSpPr>
        <p:spPr bwMode="gray">
          <a:xfrm>
            <a:off x="677863" y="2566988"/>
            <a:ext cx="1512887" cy="2595562"/>
          </a:xfrm>
          <a:prstGeom prst="rect">
            <a:avLst/>
          </a:prstGeom>
          <a:solidFill>
            <a:schemeClr val="bg2"/>
          </a:solidFill>
          <a:ln w="12700">
            <a:solidFill>
              <a:schemeClr val="bg2"/>
            </a:solidFill>
            <a:miter lim="800000"/>
            <a:headEnd/>
            <a:tailEnd type="none" w="med" len="lg"/>
          </a:ln>
        </p:spPr>
        <p:txBody>
          <a:bodyPr lIns="0" tIns="0" rIns="0" bIns="0" anchor="ctr" anchorCtr="1"/>
          <a:lstStyle/>
          <a:p>
            <a:pPr algn="ctr"/>
            <a:r>
              <a:rPr lang="fr-FR">
                <a:solidFill>
                  <a:schemeClr val="bg1"/>
                </a:solidFill>
              </a:rPr>
              <a:t>Avantages</a:t>
            </a:r>
          </a:p>
        </p:txBody>
      </p:sp>
      <p:sp>
        <p:nvSpPr>
          <p:cNvPr id="28675" name="KMA6C131B"/>
          <p:cNvSpPr>
            <a:spLocks noChangeArrowheads="1"/>
          </p:cNvSpPr>
          <p:nvPr>
            <p:custDataLst>
              <p:tags r:id="rId1"/>
            </p:custDataLst>
          </p:nvPr>
        </p:nvSpPr>
        <p:spPr bwMode="auto">
          <a:xfrm>
            <a:off x="2419350" y="2566988"/>
            <a:ext cx="7189788" cy="2325687"/>
          </a:xfrm>
          <a:prstGeom prst="rect">
            <a:avLst/>
          </a:prstGeom>
          <a:noFill/>
          <a:ln w="9525" algn="ctr">
            <a:noFill/>
            <a:miter lim="800000"/>
            <a:headEnd/>
            <a:tailEnd/>
          </a:ln>
        </p:spPr>
        <p:txBody>
          <a:bodyPr lIns="46800" tIns="46800" rIns="46800" bIns="46800">
            <a:spAutoFit/>
          </a:bodyPr>
          <a:lstStyle/>
          <a:p>
            <a:pPr marL="177800" indent="-177800" defTabSz="981075" eaLnBrk="0" hangingPunct="0">
              <a:spcBef>
                <a:spcPct val="50000"/>
              </a:spcBef>
              <a:buClr>
                <a:schemeClr val="tx1"/>
              </a:buClr>
              <a:buFont typeface="Verdana" pitchFamily="34" charset="0"/>
              <a:buChar char="•"/>
            </a:pPr>
            <a:r>
              <a:rPr lang="fr-FR" sz="1400" b="0">
                <a:latin typeface="Verdana" pitchFamily="34" charset="0"/>
              </a:rPr>
              <a:t>Simplification op</a:t>
            </a:r>
            <a:r>
              <a:rPr lang="fr-FR" sz="1400" b="0"/>
              <a:t>é</a:t>
            </a:r>
            <a:r>
              <a:rPr lang="fr-FR" sz="1400" b="0">
                <a:latin typeface="Verdana" pitchFamily="34" charset="0"/>
              </a:rPr>
              <a:t>rationnelle entre la SNET et EDF</a:t>
            </a:r>
          </a:p>
          <a:p>
            <a:pPr marL="177800" indent="-177800" defTabSz="981075" eaLnBrk="0" hangingPunct="0">
              <a:spcBef>
                <a:spcPct val="50000"/>
              </a:spcBef>
              <a:buClr>
                <a:schemeClr val="tx1"/>
              </a:buClr>
              <a:buFont typeface="Verdana" pitchFamily="34" charset="0"/>
              <a:buChar char="•"/>
            </a:pPr>
            <a:r>
              <a:rPr lang="fr-FR" sz="1400" b="0">
                <a:latin typeface="Verdana" pitchFamily="34" charset="0"/>
              </a:rPr>
              <a:t>Maintien au sein de la SNET de la valeur optionnelle de la Clause de sauvegarde </a:t>
            </a:r>
          </a:p>
          <a:p>
            <a:pPr marL="177800" indent="-177800" defTabSz="981075" eaLnBrk="0" hangingPunct="0">
              <a:spcBef>
                <a:spcPct val="50000"/>
              </a:spcBef>
              <a:buClr>
                <a:schemeClr val="tx1"/>
              </a:buClr>
              <a:buFont typeface="Verdana" pitchFamily="34" charset="0"/>
              <a:buChar char="•"/>
            </a:pPr>
            <a:r>
              <a:rPr lang="fr-FR" sz="1400" b="0">
                <a:latin typeface="Verdana" pitchFamily="34" charset="0"/>
              </a:rPr>
              <a:t>Correction des d</a:t>
            </a:r>
            <a:r>
              <a:rPr lang="fr-FR" sz="1400" b="0"/>
              <a:t>é</a:t>
            </a:r>
            <a:r>
              <a:rPr lang="fr-FR" sz="1400" b="0">
                <a:latin typeface="Verdana" pitchFamily="34" charset="0"/>
              </a:rPr>
              <a:t>fauts du contrat EDF dans le m</a:t>
            </a:r>
            <a:r>
              <a:rPr lang="fr-FR" sz="1400" b="0"/>
              <a:t>é</a:t>
            </a:r>
            <a:r>
              <a:rPr lang="fr-FR" sz="1400" b="0">
                <a:latin typeface="Verdana" pitchFamily="34" charset="0"/>
              </a:rPr>
              <a:t>canisme de calcul du coût d</a:t>
            </a:r>
            <a:r>
              <a:rPr lang="fr-FR" sz="1400" b="0"/>
              <a:t>’</a:t>
            </a:r>
            <a:r>
              <a:rPr lang="fr-FR" sz="1400" b="0">
                <a:latin typeface="Verdana" pitchFamily="34" charset="0"/>
              </a:rPr>
              <a:t>appel </a:t>
            </a:r>
            <a:r>
              <a:rPr lang="fr-FR" sz="1400" b="0" i="1">
                <a:latin typeface="Verdana" pitchFamily="34" charset="0"/>
              </a:rPr>
              <a:t>(par exemple les coûts variables du contrat EDF ne prennent pas en compte les co</a:t>
            </a:r>
            <a:r>
              <a:rPr lang="fr-FR" sz="1400" b="0" i="1"/>
              <a:t>û</a:t>
            </a:r>
            <a:r>
              <a:rPr lang="fr-FR" sz="1400" b="0" i="1">
                <a:latin typeface="Verdana" pitchFamily="34" charset="0"/>
              </a:rPr>
              <a:t>ts de d</a:t>
            </a:r>
            <a:r>
              <a:rPr lang="fr-FR" sz="1400" b="0" i="1"/>
              <a:t>é</a:t>
            </a:r>
            <a:r>
              <a:rPr lang="fr-FR" sz="1400" b="0" i="1">
                <a:latin typeface="Verdana" pitchFamily="34" charset="0"/>
              </a:rPr>
              <a:t>marrage)</a:t>
            </a:r>
          </a:p>
          <a:p>
            <a:pPr marL="177800" indent="-177800" defTabSz="981075" eaLnBrk="0" hangingPunct="0">
              <a:spcBef>
                <a:spcPct val="50000"/>
              </a:spcBef>
              <a:buClr>
                <a:schemeClr val="tx1"/>
              </a:buClr>
              <a:buFont typeface="Verdana" pitchFamily="34" charset="0"/>
              <a:buChar char="•"/>
            </a:pPr>
            <a:r>
              <a:rPr lang="fr-FR" sz="1400" b="0">
                <a:latin typeface="Verdana" pitchFamily="34" charset="0"/>
              </a:rPr>
              <a:t>Possibilit</a:t>
            </a:r>
            <a:r>
              <a:rPr lang="fr-FR" sz="1400" b="0"/>
              <a:t>é</a:t>
            </a:r>
            <a:r>
              <a:rPr lang="fr-FR" sz="1400" b="0">
                <a:latin typeface="Verdana" pitchFamily="34" charset="0"/>
              </a:rPr>
              <a:t> d</a:t>
            </a:r>
            <a:r>
              <a:rPr lang="fr-FR" sz="1400" b="0"/>
              <a:t>’</a:t>
            </a:r>
            <a:r>
              <a:rPr lang="fr-FR" sz="1400" b="0">
                <a:latin typeface="Verdana" pitchFamily="34" charset="0"/>
              </a:rPr>
              <a:t>augmenter la valeur de la puissance associ</a:t>
            </a:r>
            <a:r>
              <a:rPr lang="fr-FR" sz="1400" b="0"/>
              <a:t>é</a:t>
            </a:r>
            <a:r>
              <a:rPr lang="fr-FR" sz="1400" b="0">
                <a:latin typeface="Verdana" pitchFamily="34" charset="0"/>
              </a:rPr>
              <a:t>e </a:t>
            </a:r>
            <a:r>
              <a:rPr lang="fr-FR" sz="1400" b="0"/>
              <a:t>à</a:t>
            </a:r>
            <a:r>
              <a:rPr lang="fr-FR" sz="1400" b="0">
                <a:latin typeface="Verdana" pitchFamily="34" charset="0"/>
              </a:rPr>
              <a:t> la Clause de sauvegarde en vendant des produits </a:t>
            </a:r>
            <a:r>
              <a:rPr lang="fr-FR" sz="1400" b="0"/>
              <a:t>à</a:t>
            </a:r>
            <a:r>
              <a:rPr lang="fr-FR" sz="1400" b="0">
                <a:latin typeface="Verdana" pitchFamily="34" charset="0"/>
              </a:rPr>
              <a:t> plus forte valeur ajout</a:t>
            </a:r>
            <a:r>
              <a:rPr lang="fr-FR" sz="1400" b="0"/>
              <a:t>é</a:t>
            </a:r>
            <a:r>
              <a:rPr lang="fr-FR" sz="1400" b="0">
                <a:latin typeface="Verdana" pitchFamily="34" charset="0"/>
              </a:rPr>
              <a:t>e </a:t>
            </a:r>
            <a:r>
              <a:rPr lang="fr-FR" sz="1400" b="0" i="1">
                <a:latin typeface="Verdana" pitchFamily="34" charset="0"/>
              </a:rPr>
              <a:t>(par exemple le Service System)</a:t>
            </a:r>
          </a:p>
        </p:txBody>
      </p:sp>
      <p:sp>
        <p:nvSpPr>
          <p:cNvPr id="28676" name="KMA6C131B"/>
          <p:cNvSpPr>
            <a:spLocks noChangeArrowheads="1"/>
          </p:cNvSpPr>
          <p:nvPr>
            <p:custDataLst>
              <p:tags r:id="rId2"/>
            </p:custDataLst>
          </p:nvPr>
        </p:nvSpPr>
        <p:spPr bwMode="auto">
          <a:xfrm>
            <a:off x="2357438" y="5430838"/>
            <a:ext cx="7251700" cy="517525"/>
          </a:xfrm>
          <a:prstGeom prst="rect">
            <a:avLst/>
          </a:prstGeom>
          <a:noFill/>
          <a:ln w="9525" algn="ctr">
            <a:noFill/>
            <a:miter lim="800000"/>
            <a:headEnd/>
            <a:tailEnd/>
          </a:ln>
        </p:spPr>
        <p:txBody>
          <a:bodyPr lIns="46800" tIns="46800" rIns="46800" bIns="46800">
            <a:spAutoFit/>
          </a:bodyPr>
          <a:lstStyle/>
          <a:p>
            <a:pPr marL="177800" indent="-177800" defTabSz="981075" eaLnBrk="0" hangingPunct="0">
              <a:spcBef>
                <a:spcPct val="50000"/>
              </a:spcBef>
              <a:buClr>
                <a:schemeClr val="tx1"/>
              </a:buClr>
              <a:buFont typeface="Verdana" pitchFamily="34" charset="0"/>
              <a:buChar char="•"/>
            </a:pPr>
            <a:r>
              <a:rPr lang="fr-FR" sz="1400" b="0">
                <a:latin typeface="Verdana" pitchFamily="34" charset="0"/>
              </a:rPr>
              <a:t>Paiement d</a:t>
            </a:r>
            <a:r>
              <a:rPr lang="fr-FR" sz="1400" b="0"/>
              <a:t>’</a:t>
            </a:r>
            <a:r>
              <a:rPr lang="fr-FR" sz="1400" b="0">
                <a:latin typeface="Verdana" pitchFamily="34" charset="0"/>
              </a:rPr>
              <a:t>une compensation financi</a:t>
            </a:r>
            <a:r>
              <a:rPr lang="fr-FR" sz="1400" b="0"/>
              <a:t>è</a:t>
            </a:r>
            <a:r>
              <a:rPr lang="fr-FR" sz="1400" b="0">
                <a:latin typeface="Verdana" pitchFamily="34" charset="0"/>
              </a:rPr>
              <a:t>re pour lib</a:t>
            </a:r>
            <a:r>
              <a:rPr lang="fr-FR" sz="1400" b="0"/>
              <a:t>é</a:t>
            </a:r>
            <a:r>
              <a:rPr lang="fr-FR" sz="1400" b="0">
                <a:latin typeface="Verdana" pitchFamily="34" charset="0"/>
              </a:rPr>
              <a:t>rer la puissance associ</a:t>
            </a:r>
            <a:r>
              <a:rPr lang="fr-FR" sz="1400" b="0"/>
              <a:t>é</a:t>
            </a:r>
            <a:r>
              <a:rPr lang="fr-FR" sz="1400" b="0">
                <a:latin typeface="Verdana" pitchFamily="34" charset="0"/>
              </a:rPr>
              <a:t>e au contrat EDF et être ainsi en mesure de la proposer librement sur le march</a:t>
            </a:r>
            <a:r>
              <a:rPr lang="fr-FR" sz="1400" b="0"/>
              <a:t>é</a:t>
            </a:r>
            <a:endParaRPr lang="fr-FR" sz="1400" b="0">
              <a:latin typeface="Verdana" pitchFamily="34" charset="0"/>
            </a:endParaRPr>
          </a:p>
        </p:txBody>
      </p:sp>
      <p:sp>
        <p:nvSpPr>
          <p:cNvPr id="28677" name="Text Box 7"/>
          <p:cNvSpPr txBox="1">
            <a:spLocks noChangeArrowheads="1"/>
          </p:cNvSpPr>
          <p:nvPr/>
        </p:nvSpPr>
        <p:spPr bwMode="gray">
          <a:xfrm>
            <a:off x="677863" y="5391150"/>
            <a:ext cx="1512887" cy="785813"/>
          </a:xfrm>
          <a:prstGeom prst="rect">
            <a:avLst/>
          </a:prstGeom>
          <a:solidFill>
            <a:schemeClr val="bg2"/>
          </a:solidFill>
          <a:ln w="12700">
            <a:solidFill>
              <a:schemeClr val="bg2"/>
            </a:solidFill>
            <a:miter lim="800000"/>
            <a:headEnd/>
            <a:tailEnd type="none" w="med" len="lg"/>
          </a:ln>
        </p:spPr>
        <p:txBody>
          <a:bodyPr lIns="0" tIns="0" rIns="0" bIns="0" anchor="ctr" anchorCtr="1"/>
          <a:lstStyle/>
          <a:p>
            <a:pPr algn="ctr"/>
            <a:r>
              <a:rPr lang="fr-FR">
                <a:solidFill>
                  <a:schemeClr val="bg1"/>
                </a:solidFill>
              </a:rPr>
              <a:t>Contreparties</a:t>
            </a:r>
          </a:p>
        </p:txBody>
      </p:sp>
      <p:sp>
        <p:nvSpPr>
          <p:cNvPr id="28678" name="Rectangle 3"/>
          <p:cNvSpPr>
            <a:spLocks noChangeArrowheads="1"/>
          </p:cNvSpPr>
          <p:nvPr>
            <p:custDataLst>
              <p:tags r:id="rId3"/>
            </p:custDataLst>
          </p:nvPr>
        </p:nvSpPr>
        <p:spPr bwMode="gray">
          <a:xfrm>
            <a:off x="660400" y="1143000"/>
            <a:ext cx="9101138" cy="533400"/>
          </a:xfrm>
          <a:prstGeom prst="rect">
            <a:avLst/>
          </a:prstGeom>
          <a:noFill/>
          <a:ln w="9525">
            <a:noFill/>
            <a:miter lim="800000"/>
            <a:headEnd/>
            <a:tailEnd/>
          </a:ln>
        </p:spPr>
        <p:txBody>
          <a:bodyPr lIns="0" tIns="0" rIns="0" bIns="0"/>
          <a:lstStyle/>
          <a:p>
            <a:pPr eaLnBrk="0" hangingPunct="0">
              <a:lnSpc>
                <a:spcPts val="3400"/>
              </a:lnSpc>
            </a:pPr>
            <a:r>
              <a:rPr lang="fr-FR" sz="2600" b="0"/>
              <a:t>Avantages et contreparties de la résiliation de la Clause de sauvegarde</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KMA6C131B"/>
          <p:cNvSpPr>
            <a:spLocks noChangeArrowheads="1"/>
          </p:cNvSpPr>
          <p:nvPr>
            <p:custDataLst>
              <p:tags r:id="rId1"/>
            </p:custDataLst>
          </p:nvPr>
        </p:nvSpPr>
        <p:spPr bwMode="auto">
          <a:xfrm>
            <a:off x="660400" y="2360613"/>
            <a:ext cx="8948738" cy="2903537"/>
          </a:xfrm>
          <a:prstGeom prst="rect">
            <a:avLst/>
          </a:prstGeom>
          <a:noFill/>
          <a:ln w="9525" algn="ctr">
            <a:noFill/>
            <a:miter lim="800000"/>
            <a:headEnd/>
            <a:tailEnd/>
          </a:ln>
        </p:spPr>
        <p:txBody>
          <a:bodyPr lIns="46800" tIns="46800" rIns="46800" bIns="46800">
            <a:spAutoFit/>
          </a:bodyPr>
          <a:lstStyle/>
          <a:p>
            <a:pPr marL="177800" indent="-177800" defTabSz="981075" eaLnBrk="0" hangingPunct="0">
              <a:spcBef>
                <a:spcPct val="50000"/>
              </a:spcBef>
              <a:buClr>
                <a:schemeClr val="tx1"/>
              </a:buClr>
              <a:buFont typeface="Verdana" pitchFamily="34" charset="0"/>
              <a:buChar char="•"/>
            </a:pPr>
            <a:r>
              <a:rPr lang="fr-FR" b="0">
                <a:latin typeface="Verdana" pitchFamily="34" charset="0"/>
              </a:rPr>
              <a:t>La résiliation de la Clause de sauvegarde permettrait à la Snet de récupérer des capacités de production (1203 MW - EH 4, EH 6, P5) à partir de 2010</a:t>
            </a:r>
          </a:p>
          <a:p>
            <a:pPr marL="177800" indent="-177800" defTabSz="981075" eaLnBrk="0" hangingPunct="0">
              <a:spcBef>
                <a:spcPct val="50000"/>
              </a:spcBef>
              <a:buClr>
                <a:schemeClr val="tx1"/>
              </a:buClr>
              <a:buFont typeface="Verdana" pitchFamily="34" charset="0"/>
              <a:buChar char="•"/>
            </a:pPr>
            <a:r>
              <a:rPr lang="fr-FR" b="0">
                <a:latin typeface="Verdana" pitchFamily="34" charset="0"/>
              </a:rPr>
              <a:t>D’un point de vue commercial, la Snet disposerait intégralement des capacités issues de la clause de sauvegarde </a:t>
            </a:r>
          </a:p>
          <a:p>
            <a:pPr marL="177800" indent="-177800" defTabSz="981075" eaLnBrk="0" hangingPunct="0">
              <a:spcBef>
                <a:spcPct val="50000"/>
              </a:spcBef>
              <a:buClr>
                <a:schemeClr val="tx1"/>
              </a:buClr>
              <a:buFont typeface="Verdana" pitchFamily="34" charset="0"/>
              <a:buChar char="•"/>
            </a:pPr>
            <a:r>
              <a:rPr lang="fr-FR" b="0">
                <a:latin typeface="Verdana" pitchFamily="34" charset="0"/>
              </a:rPr>
              <a:t>Selon les projections réalisées, la valorisation de ces capacités dans les marchés se répercutera positivement sur le compte de résultat de la Snet par rapport à l’exécution pure et simple de la Clause de sauvegarde et ce tout en respectant les règles de gestion du risque</a:t>
            </a:r>
          </a:p>
          <a:p>
            <a:pPr marL="177800" indent="-177800" defTabSz="981075" eaLnBrk="0" hangingPunct="0">
              <a:spcBef>
                <a:spcPct val="50000"/>
              </a:spcBef>
              <a:buClr>
                <a:schemeClr val="tx1"/>
              </a:buClr>
              <a:buFont typeface="Verdana" pitchFamily="34" charset="0"/>
              <a:buChar char="•"/>
            </a:pPr>
            <a:r>
              <a:rPr lang="fr-FR" b="0">
                <a:latin typeface="Verdana" pitchFamily="34" charset="0"/>
              </a:rPr>
              <a:t>Les puissances dégagées seront vendues aux différentes contreparties/clients aux conditions de marché</a:t>
            </a:r>
          </a:p>
        </p:txBody>
      </p:sp>
      <p:sp>
        <p:nvSpPr>
          <p:cNvPr id="30722" name="Rectangle 3"/>
          <p:cNvSpPr>
            <a:spLocks noChangeArrowheads="1"/>
          </p:cNvSpPr>
          <p:nvPr>
            <p:custDataLst>
              <p:tags r:id="rId2"/>
            </p:custDataLst>
          </p:nvPr>
        </p:nvSpPr>
        <p:spPr bwMode="gray">
          <a:xfrm>
            <a:off x="660400" y="1143000"/>
            <a:ext cx="9101138" cy="533400"/>
          </a:xfrm>
          <a:prstGeom prst="rect">
            <a:avLst/>
          </a:prstGeom>
          <a:noFill/>
          <a:ln w="9525" algn="ctr">
            <a:noFill/>
            <a:miter lim="800000"/>
            <a:headEnd/>
            <a:tailEnd/>
          </a:ln>
        </p:spPr>
        <p:txBody>
          <a:bodyPr lIns="0" tIns="0" rIns="0" bIns="0"/>
          <a:lstStyle/>
          <a:p>
            <a:pPr eaLnBrk="0" hangingPunct="0">
              <a:lnSpc>
                <a:spcPts val="3400"/>
              </a:lnSpc>
            </a:pPr>
            <a:r>
              <a:rPr lang="fr-FR" sz="2600" b="0"/>
              <a:t>Impact sur la politique commerciale de Snet</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KMA6C131B"/>
          <p:cNvSpPr>
            <a:spLocks noChangeArrowheads="1"/>
          </p:cNvSpPr>
          <p:nvPr>
            <p:custDataLst>
              <p:tags r:id="rId1"/>
            </p:custDataLst>
          </p:nvPr>
        </p:nvSpPr>
        <p:spPr bwMode="auto">
          <a:xfrm>
            <a:off x="660400" y="2360613"/>
            <a:ext cx="8948738" cy="3025775"/>
          </a:xfrm>
          <a:prstGeom prst="rect">
            <a:avLst/>
          </a:prstGeom>
          <a:noFill/>
          <a:ln w="9525" algn="ctr">
            <a:noFill/>
            <a:miter lim="800000"/>
            <a:headEnd/>
            <a:tailEnd/>
          </a:ln>
        </p:spPr>
        <p:txBody>
          <a:bodyPr lIns="46800" tIns="46800" rIns="46800" bIns="46800">
            <a:spAutoFit/>
          </a:bodyPr>
          <a:lstStyle/>
          <a:p>
            <a:pPr marL="177800" indent="-177800" defTabSz="981075" eaLnBrk="0" hangingPunct="0">
              <a:spcBef>
                <a:spcPct val="50000"/>
              </a:spcBef>
              <a:buClr>
                <a:schemeClr val="tx1"/>
              </a:buClr>
              <a:buFont typeface="Verdana" pitchFamily="34" charset="0"/>
              <a:buChar char="•"/>
            </a:pPr>
            <a:r>
              <a:rPr lang="fr-FR" b="0">
                <a:latin typeface="Verdana" pitchFamily="34" charset="0"/>
              </a:rPr>
              <a:t>L’opération aura un impact positif sur l’intéressement</a:t>
            </a:r>
          </a:p>
          <a:p>
            <a:pPr marL="177800" indent="-177800" defTabSz="981075" eaLnBrk="0" hangingPunct="0">
              <a:spcBef>
                <a:spcPct val="50000"/>
              </a:spcBef>
              <a:buClr>
                <a:schemeClr val="tx1"/>
              </a:buClr>
              <a:buFont typeface="Verdana" pitchFamily="34" charset="0"/>
              <a:buChar char="•"/>
            </a:pPr>
            <a:r>
              <a:rPr lang="fr-FR" b="0">
                <a:latin typeface="Verdana" pitchFamily="34" charset="0"/>
              </a:rPr>
              <a:t>La Direction s’engage à compenser l’éventuel impact négatif de la résiliation de la clause de sauvegarde sur la participation de telle sorte que les montants individuels d’épargne salariale effectivement versés à ce titre soient d’un niveau au moins égal à ceux versés en 2009 dans le cadre de la prime exceptionnelle épargne salariale (accord relatif aux mesures salariales du 3 juin 2009)</a:t>
            </a:r>
          </a:p>
          <a:p>
            <a:pPr marL="177800" indent="-177800" defTabSz="981075" eaLnBrk="0" hangingPunct="0">
              <a:spcBef>
                <a:spcPct val="50000"/>
              </a:spcBef>
              <a:buClr>
                <a:schemeClr val="tx1"/>
              </a:buClr>
              <a:buFont typeface="Verdana" pitchFamily="34" charset="0"/>
              <a:buChar char="•"/>
            </a:pPr>
            <a:r>
              <a:rPr lang="fr-FR" b="0">
                <a:latin typeface="Verdana" pitchFamily="34" charset="0"/>
              </a:rPr>
              <a:t>Cet engagement vaut pendant toute la durée d’application de l’accord d’intéressement du 30 juin 2009 (2009-2010-2011) d’une part et à l’exclusion de l’impact de tout autre facteur que la résiliation de la clause de sauvegarde d’autre part (ex : non atteinte des objectifs de respect des programmes annuels d’arrêt ou d’indisponibilité fortuite et autres)</a:t>
            </a:r>
          </a:p>
        </p:txBody>
      </p:sp>
      <p:sp>
        <p:nvSpPr>
          <p:cNvPr id="32770" name="Rectangle 3"/>
          <p:cNvSpPr>
            <a:spLocks noChangeArrowheads="1"/>
          </p:cNvSpPr>
          <p:nvPr>
            <p:custDataLst>
              <p:tags r:id="rId2"/>
            </p:custDataLst>
          </p:nvPr>
        </p:nvSpPr>
        <p:spPr bwMode="gray">
          <a:xfrm>
            <a:off x="660400" y="1143000"/>
            <a:ext cx="9101138" cy="533400"/>
          </a:xfrm>
          <a:prstGeom prst="rect">
            <a:avLst/>
          </a:prstGeom>
          <a:noFill/>
          <a:ln w="9525">
            <a:noFill/>
            <a:miter lim="800000"/>
            <a:headEnd/>
            <a:tailEnd/>
          </a:ln>
        </p:spPr>
        <p:txBody>
          <a:bodyPr lIns="0" tIns="0" rIns="0" bIns="0"/>
          <a:lstStyle/>
          <a:p>
            <a:pPr eaLnBrk="0" hangingPunct="0">
              <a:lnSpc>
                <a:spcPts val="3400"/>
              </a:lnSpc>
            </a:pPr>
            <a:r>
              <a:rPr lang="fr-FR" sz="2600" b="0"/>
              <a:t>Impact sur l’épargne salariale</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3"/>
          <p:cNvSpPr>
            <a:spLocks noChangeArrowheads="1"/>
          </p:cNvSpPr>
          <p:nvPr>
            <p:custDataLst>
              <p:tags r:id="rId1"/>
            </p:custDataLst>
          </p:nvPr>
        </p:nvSpPr>
        <p:spPr bwMode="gray">
          <a:xfrm>
            <a:off x="660400" y="1143000"/>
            <a:ext cx="9101138" cy="533400"/>
          </a:xfrm>
          <a:prstGeom prst="rect">
            <a:avLst/>
          </a:prstGeom>
          <a:noFill/>
          <a:ln w="9525">
            <a:noFill/>
            <a:miter lim="800000"/>
            <a:headEnd/>
            <a:tailEnd/>
          </a:ln>
        </p:spPr>
        <p:txBody>
          <a:bodyPr lIns="0" tIns="0" rIns="0" bIns="0"/>
          <a:lstStyle/>
          <a:p>
            <a:pPr eaLnBrk="0" hangingPunct="0">
              <a:lnSpc>
                <a:spcPts val="3400"/>
              </a:lnSpc>
            </a:pPr>
            <a:r>
              <a:rPr lang="fr-FR" sz="2600" b="0"/>
              <a:t>Annexe</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ChangeArrowheads="1"/>
          </p:cNvSpPr>
          <p:nvPr>
            <p:ph type="title" idx="4294967295"/>
          </p:nvPr>
        </p:nvSpPr>
        <p:spPr>
          <a:xfrm>
            <a:off x="350838" y="1139825"/>
            <a:ext cx="9204325" cy="358775"/>
          </a:xfrm>
        </p:spPr>
        <p:txBody>
          <a:bodyPr lIns="91440" tIns="45720" rIns="91440" bIns="45720" anchor="ctr"/>
          <a:lstStyle/>
          <a:p>
            <a:r>
              <a:rPr lang="en-GB" smtClean="0"/>
              <a:t>Remuneration 2008-2009 </a:t>
            </a:r>
            <a:endParaRPr lang="fr-FR" smtClean="0"/>
          </a:p>
        </p:txBody>
      </p:sp>
      <p:sp>
        <p:nvSpPr>
          <p:cNvPr id="40962" name="Rectangle 3"/>
          <p:cNvSpPr>
            <a:spLocks noGrp="1" noChangeArrowheads="1"/>
          </p:cNvSpPr>
          <p:nvPr>
            <p:ph type="body" sz="half" idx="4294967295"/>
          </p:nvPr>
        </p:nvSpPr>
        <p:spPr>
          <a:xfrm>
            <a:off x="350838" y="1557338"/>
            <a:ext cx="9204325" cy="4608512"/>
          </a:xfrm>
        </p:spPr>
        <p:txBody>
          <a:bodyPr lIns="91440" tIns="45720" rIns="91440" bIns="45720"/>
          <a:lstStyle/>
          <a:p>
            <a:pPr marL="0" indent="0">
              <a:lnSpc>
                <a:spcPct val="100000"/>
              </a:lnSpc>
            </a:pPr>
            <a:r>
              <a:rPr lang="en-GB" sz="1600" smtClean="0"/>
              <a:t>EDF remunerates La SNET for the plants which provide electricity and which are still in the EDF Contract perimeter, with a price broken down into:</a:t>
            </a:r>
          </a:p>
          <a:p>
            <a:pPr lvl="3">
              <a:lnSpc>
                <a:spcPct val="100000"/>
              </a:lnSpc>
            </a:pPr>
            <a:r>
              <a:rPr lang="en-GB" sz="1600" smtClean="0"/>
              <a:t>A fixed investment fee that takes into account the investment costs of the production units</a:t>
            </a:r>
          </a:p>
          <a:p>
            <a:pPr lvl="3">
              <a:lnSpc>
                <a:spcPct val="100000"/>
              </a:lnSpc>
            </a:pPr>
            <a:r>
              <a:rPr lang="en-GB" sz="1600" smtClean="0"/>
              <a:t>A fixed operational fee that covered the operation and maintenance costs of the plants</a:t>
            </a:r>
          </a:p>
          <a:p>
            <a:pPr lvl="3">
              <a:lnSpc>
                <a:spcPct val="100000"/>
              </a:lnSpc>
            </a:pPr>
            <a:r>
              <a:rPr lang="en-GB" sz="1600" smtClean="0"/>
              <a:t>A variable fee that replicated variable costs, in particular coal</a:t>
            </a:r>
          </a:p>
          <a:p>
            <a:pPr lvl="1">
              <a:buFont typeface="Wingdings" pitchFamily="2" charset="2"/>
              <a:buNone/>
            </a:pPr>
            <a:r>
              <a:rPr lang="en-GB" sz="1600" smtClean="0"/>
              <a:t>Plants in the perimeter are presented in the table below</a:t>
            </a:r>
          </a:p>
        </p:txBody>
      </p:sp>
      <p:pic>
        <p:nvPicPr>
          <p:cNvPr id="40963" name="Picture 3"/>
          <p:cNvPicPr>
            <a:picLocks noChangeAspect="1" noChangeArrowheads="1"/>
          </p:cNvPicPr>
          <p:nvPr/>
        </p:nvPicPr>
        <p:blipFill>
          <a:blip r:embed="rId2"/>
          <a:srcRect/>
          <a:stretch>
            <a:fillRect/>
          </a:stretch>
        </p:blipFill>
        <p:spPr bwMode="auto">
          <a:xfrm>
            <a:off x="1130300" y="3500438"/>
            <a:ext cx="7615238" cy="1887537"/>
          </a:xfrm>
          <a:prstGeom prst="rect">
            <a:avLst/>
          </a:prstGeom>
          <a:noFill/>
          <a:ln w="9525">
            <a:noFill/>
            <a:miter lim="800000"/>
            <a:headEnd/>
            <a:tailEnd/>
          </a:ln>
        </p:spPr>
      </p:pic>
      <p:sp>
        <p:nvSpPr>
          <p:cNvPr id="40964" name="Text Box 5"/>
          <p:cNvSpPr txBox="1">
            <a:spLocks noChangeArrowheads="1"/>
          </p:cNvSpPr>
          <p:nvPr/>
        </p:nvSpPr>
        <p:spPr bwMode="gray">
          <a:xfrm rot="1800000">
            <a:off x="7267575" y="376238"/>
            <a:ext cx="1819275" cy="317500"/>
          </a:xfrm>
          <a:prstGeom prst="rect">
            <a:avLst/>
          </a:prstGeom>
          <a:noFill/>
          <a:ln w="12700">
            <a:solidFill>
              <a:schemeClr val="bg1"/>
            </a:solidFill>
            <a:prstDash val="dash"/>
            <a:miter lim="800000"/>
            <a:headEnd/>
            <a:tailEnd type="none" w="med" len="lg"/>
          </a:ln>
        </p:spPr>
        <p:txBody>
          <a:bodyPr lIns="0" tIns="0" rIns="0" bIns="0">
            <a:spAutoFit/>
          </a:bodyPr>
          <a:lstStyle/>
          <a:p>
            <a:pPr algn="ctr">
              <a:spcBef>
                <a:spcPct val="50000"/>
              </a:spcBef>
            </a:pPr>
            <a:r>
              <a:rPr lang="de-DE" sz="2000" b="0">
                <a:solidFill>
                  <a:schemeClr val="bg1"/>
                </a:solidFill>
              </a:rPr>
              <a:t>Backup</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VERSION" val="4.0"/>
  <p:tag name="BASIS" val="EONVorlage"/>
  <p:tag name="BU" val="EON_France_W"/>
  <p:tag name="THINKCELLUNDODONOTDELETE" val="297"/>
  <p:tag name="THINKCELLPRESENTATIONDONOTDELETE" val="&lt;?xml version=&quot;1.0&quot; encoding=&quot;UTF-16&quot; standalone=&quot;yes&quot;?&gt;&#10;&lt;root&gt;&lt;version val=&quot;17248&quot;/&gt;&lt;partner val=&quot;535&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eweekdayFirstOfWeek val=&quot;2&quot;/&gt;&lt;m_mruColor&gt;&lt;m_vecMRU length=&quot;1&quot;&gt;&lt;elem&gt;&lt;m_ppcolschidx val=&quot;0&quot;/&gt;&lt;m_rgb r=&quot;ff&quot; g=&quot;9b&quot; b=&quot;9b&quot;/&gt;&lt;/elem&gt;&lt;/m_vecMRU&gt;&lt;/m_mruColor&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m_strFormatTime&gt;%d/%m&lt;/m_strFormatTime&gt;&lt;/m_precDefault&gt;&lt;/CDefaultPrec&gt;&lt;CDefaultPrec id=&quot;3&quot;&gt;&lt;m_precDefault/&gt;&lt;/CDefaultPrec&gt;&lt;CDefaultPrec id=&quot;2&quot;&gt;&lt;m_precDefault&gt;&lt;m_chDecimalSymbol&gt;.&lt;/m_chDecimalSymbol&gt;&lt;m_nGroupingDigits val=&quot;3&quot;/&gt;&lt;m_chGroupingSymbol&gt;,&lt;/m_chGroupingSymbol&gt;&lt;/m_precDefault&gt;&lt;/CDefaultPrec&gt;&lt;/root&gt;"/>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1vf59F5azkeYsFZeZSj8n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Cn8cXlnUCUKpXj5qeBSbc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I2w.2TvA3UyeLsPjGgHjC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NqE4Kle7Hk.lTETf2Dxal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o_SjQYWRO0qde16ugqY5G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Qxv_B453J0GaztUNBu9qN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pSuw0oSvX06PUBeiR4IVj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dvRSGooY30a1R8p3D4B1i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srhYIvUj.0OxZPCW7PTz4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4fw4r02tTUK8fX5IsIarn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QseM07MfD0Gg.2V5W0fjkw"/>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3A5KNTsqVEmKKjSnUWhr7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P7zIzvEF1U2ES4QEev.II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_fxWTURrwkePJ7Uc5lJ9.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qxJLMbzcEkyEJBKVvJs8C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fXQKwA0gAkuVkK4nUA.QOg"/>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Jr8dZwuI2UmFGpYIz0VSs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XwKH4VVfOUa_bHezqigmT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J1Slf_sYnUqRTNGpLQVwi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FJf4LoHvu0Kueb8Xv8naN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GoJbRwNSoUCvSeP2fBOCR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DI2GoG6E7kCXM1.5VEAk1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jYSSjNy50CMIEdNe_LsZ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OJoUU4gKYkSJQintRtpHJ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rOlTFBpUCkKJjjLUpwMkd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QLJ53qx6M0S5FIrjBDQwf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Ft7z0_rPWUOX6eyeWov2K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oIn6GbpnWU28zTilhNZhI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b4xjEHyCn0y2UevU7Pnoc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e.45LhABYU2G53myJmf.d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vJRQ6_fMN0Wus99kY4n01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DipQkVWbAkK9r7g18l0tQ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TwG1cR7pwUiLdXNHEHMQU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mX9d55GqZUaVh_krlBkxg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PXsyU96rA0qq8aC7SdqHq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mEnC05S20mC_SBUHz9cvA"/>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YjAghooWPEmnDXHLKtXWC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94ETURcDXUmkcBE0si8fZw"/>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nPvj5h4MZ0WylQPX5hAYzA"/>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e8lN4SVuvE6dHs1A0SU68A"/>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4SJOxjdbXkyfQ07lbZBOvw"/>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gYhQWCskrkOjf_y7Lmw76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TD5vrqBPiUel6KXxSnm5D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EPvxyXUxr020G8huiZQZsg"/>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4_wUqQ2UnUWwkj52mwdLz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5JR0cpCvEWJ8Xmkn4fkH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o39tBccju06le1PuiTp8QA"/>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oVwIfDtA8kCqV4O.MxMYH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Z38lBhGlekiOE7a6VkLruQ"/>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yTdHKQjnMUOLNXASR0B5C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28J0XhUkzkyIH9WsBgu1Zw"/>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BfpZMCVsnUGlL3Tlg1UXZg"/>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Qjt3zX8DxUuuoK2O3eEVMg"/>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y0DeOOfpxE.XkDwZ8csfV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uEM5V5VIG0KCoJeAd0Hpew"/>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VEH0ws9OS02hrNtI8_Oclw"/>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czvAupVl0U2fgweASxnPog"/>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_VPI.rKHnUacR8iezNhY6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W.PBEHnngk6KgGCW1.mjr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_VPI.rKHnUacR8iezNhY6Q"/>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W.PBEHnngk6KgGCW1.mjrQ"/>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MkZ_6aimSkCe78DetYr34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UrFvD0G9e0uSLCnILBr7dw"/>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MkZ_6aimSkCe78DetYr34Q"/>
</p:tagLst>
</file>

<file path=ppt/tags/tag71.xml><?xml version="1.0" encoding="utf-8"?>
<p:tagLst xmlns:a="http://schemas.openxmlformats.org/drawingml/2006/main" xmlns:r="http://schemas.openxmlformats.org/officeDocument/2006/relationships" xmlns:p="http://schemas.openxmlformats.org/presentationml/2006/main">
  <p:tag name="BAINBULLET" val="Vrai"/>
</p:tagLst>
</file>

<file path=ppt/tags/tag72.xml><?xml version="1.0" encoding="utf-8"?>
<p:tagLst xmlns:a="http://schemas.openxmlformats.org/drawingml/2006/main" xmlns:r="http://schemas.openxmlformats.org/officeDocument/2006/relationships" xmlns:p="http://schemas.openxmlformats.org/presentationml/2006/main">
  <p:tag name="BAINBULLET" val="Vrai"/>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h.y7yLAVg0ePpCNeHMCxkw"/>
</p:tagLst>
</file>

<file path=ppt/tags/tag74.xml><?xml version="1.0" encoding="utf-8"?>
<p:tagLst xmlns:a="http://schemas.openxmlformats.org/drawingml/2006/main" xmlns:r="http://schemas.openxmlformats.org/officeDocument/2006/relationships" xmlns:p="http://schemas.openxmlformats.org/presentationml/2006/main">
  <p:tag name="BAINBULLET" val="Vrai"/>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h.y7yLAVg0ePpCNeHMCxkw"/>
</p:tagLst>
</file>

<file path=ppt/tags/tag76.xml><?xml version="1.0" encoding="utf-8"?>
<p:tagLst xmlns:a="http://schemas.openxmlformats.org/drawingml/2006/main" xmlns:r="http://schemas.openxmlformats.org/officeDocument/2006/relationships" xmlns:p="http://schemas.openxmlformats.org/presentationml/2006/main">
  <p:tag name="BAINBULLET" val="Vrai"/>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h.y7yLAVg0ePpCNeHMCxkw"/>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h.y7yLAVg0ePpCNeHMCxk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oymCJsy1.Ui1ETUD.TH95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2QK0S2IwO0ePYmYpKKwhYg"/>
</p:tagLst>
</file>

<file path=ppt/theme/theme1.xml><?xml version="1.0" encoding="utf-8"?>
<a:theme xmlns:a="http://schemas.openxmlformats.org/drawingml/2006/main" name="2_EONVorlage">
  <a:themeElements>
    <a:clrScheme name="2_EONVorlage 4">
      <a:dk1>
        <a:srgbClr val="000000"/>
      </a:dk1>
      <a:lt1>
        <a:srgbClr val="FFFFFF"/>
      </a:lt1>
      <a:dk2>
        <a:srgbClr val="F21C0A"/>
      </a:dk2>
      <a:lt2>
        <a:srgbClr val="F21C0A"/>
      </a:lt2>
      <a:accent1>
        <a:srgbClr val="F21C0A"/>
      </a:accent1>
      <a:accent2>
        <a:srgbClr val="F21C0A"/>
      </a:accent2>
      <a:accent3>
        <a:srgbClr val="FFFFFF"/>
      </a:accent3>
      <a:accent4>
        <a:srgbClr val="000000"/>
      </a:accent4>
      <a:accent5>
        <a:srgbClr val="F7ABAA"/>
      </a:accent5>
      <a:accent6>
        <a:srgbClr val="DB1808"/>
      </a:accent6>
      <a:hlink>
        <a:srgbClr val="F21C0A"/>
      </a:hlink>
      <a:folHlink>
        <a:srgbClr val="F21C0A"/>
      </a:folHlink>
    </a:clrScheme>
    <a:fontScheme name="2_EONVorlage">
      <a:majorFont>
        <a:latin typeface="Polo"/>
        <a:ea typeface=""/>
        <a:cs typeface=""/>
      </a:majorFont>
      <a:minorFont>
        <a:latin typeface="Pol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EONVorlage 1">
        <a:dk1>
          <a:srgbClr val="000000"/>
        </a:dk1>
        <a:lt1>
          <a:srgbClr val="FFFFFF"/>
        </a:lt1>
        <a:dk2>
          <a:srgbClr val="F5493B"/>
        </a:dk2>
        <a:lt2>
          <a:srgbClr val="D20026"/>
        </a:lt2>
        <a:accent1>
          <a:srgbClr val="7F0026"/>
        </a:accent1>
        <a:accent2>
          <a:srgbClr val="FF8F6E"/>
        </a:accent2>
        <a:accent3>
          <a:srgbClr val="FFFFFF"/>
        </a:accent3>
        <a:accent4>
          <a:srgbClr val="000000"/>
        </a:accent4>
        <a:accent5>
          <a:srgbClr val="C0AAAC"/>
        </a:accent5>
        <a:accent6>
          <a:srgbClr val="E78163"/>
        </a:accent6>
        <a:hlink>
          <a:srgbClr val="AD0026"/>
        </a:hlink>
        <a:folHlink>
          <a:srgbClr val="F76B60"/>
        </a:folHlink>
      </a:clrScheme>
      <a:clrMap bg1="lt1" tx1="dk1" bg2="lt2" tx2="dk2" accent1="accent1" accent2="accent2" accent3="accent3" accent4="accent4" accent5="accent5" accent6="accent6" hlink="hlink" folHlink="folHlink"/>
    </a:extraClrScheme>
    <a:extraClrScheme>
      <a:clrScheme name="2_EONVorlage 2">
        <a:dk1>
          <a:srgbClr val="000000"/>
        </a:dk1>
        <a:lt1>
          <a:srgbClr val="FFFFFF"/>
        </a:lt1>
        <a:dk2>
          <a:srgbClr val="969696"/>
        </a:dk2>
        <a:lt2>
          <a:srgbClr val="787878"/>
        </a:lt2>
        <a:accent1>
          <a:srgbClr val="464646"/>
        </a:accent1>
        <a:accent2>
          <a:srgbClr val="D2D2D2"/>
        </a:accent2>
        <a:accent3>
          <a:srgbClr val="FFFFFF"/>
        </a:accent3>
        <a:accent4>
          <a:srgbClr val="000000"/>
        </a:accent4>
        <a:accent5>
          <a:srgbClr val="B0B0B0"/>
        </a:accent5>
        <a:accent6>
          <a:srgbClr val="BEBEBE"/>
        </a:accent6>
        <a:hlink>
          <a:srgbClr val="5A5A5A"/>
        </a:hlink>
        <a:folHlink>
          <a:srgbClr val="B4B4B4"/>
        </a:folHlink>
      </a:clrScheme>
      <a:clrMap bg1="lt1" tx1="dk1" bg2="lt2" tx2="dk2" accent1="accent1" accent2="accent2" accent3="accent3" accent4="accent4" accent5="accent5" accent6="accent6" hlink="hlink" folHlink="folHlink"/>
    </a:extraClrScheme>
    <a:extraClrScheme>
      <a:clrScheme name="2_EONVorlage 3">
        <a:dk1>
          <a:srgbClr val="000000"/>
        </a:dk1>
        <a:lt1>
          <a:srgbClr val="FFFFFF"/>
        </a:lt1>
        <a:dk2>
          <a:srgbClr val="464646"/>
        </a:dk2>
        <a:lt2>
          <a:srgbClr val="F5493B"/>
        </a:lt2>
        <a:accent1>
          <a:srgbClr val="7F0026"/>
        </a:accent1>
        <a:accent2>
          <a:srgbClr val="B4B4B4"/>
        </a:accent2>
        <a:accent3>
          <a:srgbClr val="FFFFFF"/>
        </a:accent3>
        <a:accent4>
          <a:srgbClr val="000000"/>
        </a:accent4>
        <a:accent5>
          <a:srgbClr val="C0AAAC"/>
        </a:accent5>
        <a:accent6>
          <a:srgbClr val="A3A3A3"/>
        </a:accent6>
        <a:hlink>
          <a:srgbClr val="D20026"/>
        </a:hlink>
        <a:folHlink>
          <a:srgbClr val="787878"/>
        </a:folHlink>
      </a:clrScheme>
      <a:clrMap bg1="lt1" tx1="dk1" bg2="lt2" tx2="dk2" accent1="accent1" accent2="accent2" accent3="accent3" accent4="accent4" accent5="accent5" accent6="accent6" hlink="hlink" folHlink="folHlink"/>
    </a:extraClrScheme>
    <a:extraClrScheme>
      <a:clrScheme name="2_EONVorlage 4">
        <a:dk1>
          <a:srgbClr val="000000"/>
        </a:dk1>
        <a:lt1>
          <a:srgbClr val="FFFFFF"/>
        </a:lt1>
        <a:dk2>
          <a:srgbClr val="F21C0A"/>
        </a:dk2>
        <a:lt2>
          <a:srgbClr val="F21C0A"/>
        </a:lt2>
        <a:accent1>
          <a:srgbClr val="F21C0A"/>
        </a:accent1>
        <a:accent2>
          <a:srgbClr val="F21C0A"/>
        </a:accent2>
        <a:accent3>
          <a:srgbClr val="FFFFFF"/>
        </a:accent3>
        <a:accent4>
          <a:srgbClr val="000000"/>
        </a:accent4>
        <a:accent5>
          <a:srgbClr val="F7ABAA"/>
        </a:accent5>
        <a:accent6>
          <a:srgbClr val="DB1808"/>
        </a:accent6>
        <a:hlink>
          <a:srgbClr val="F21C0A"/>
        </a:hlink>
        <a:folHlink>
          <a:srgbClr val="F21C0A"/>
        </a:folHlink>
      </a:clrScheme>
      <a:clrMap bg1="lt1" tx1="dk1" bg2="lt2" tx2="dk2" accent1="accent1" accent2="accent2" accent3="accent3" accent4="accent4" accent5="accent5" accent6="accent6" hlink="hlink" folHlink="folHlink"/>
    </a:extraClrScheme>
    <a:extraClrScheme>
      <a:clrScheme name="2_EONVorlage 5">
        <a:dk1>
          <a:srgbClr val="000000"/>
        </a:dk1>
        <a:lt1>
          <a:srgbClr val="FFFFFF"/>
        </a:lt1>
        <a:dk2>
          <a:srgbClr val="969696"/>
        </a:dk2>
        <a:lt2>
          <a:srgbClr val="969696"/>
        </a:lt2>
        <a:accent1>
          <a:srgbClr val="969696"/>
        </a:accent1>
        <a:accent2>
          <a:srgbClr val="969696"/>
        </a:accent2>
        <a:accent3>
          <a:srgbClr val="FFFFFF"/>
        </a:accent3>
        <a:accent4>
          <a:srgbClr val="000000"/>
        </a:accent4>
        <a:accent5>
          <a:srgbClr val="C9C9C9"/>
        </a:accent5>
        <a:accent6>
          <a:srgbClr val="878787"/>
        </a:accent6>
        <a:hlink>
          <a:srgbClr val="969696"/>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EONVorlage">
  <a:themeElements>
    <a:clrScheme name="EONVorlage 4">
      <a:dk1>
        <a:srgbClr val="000000"/>
      </a:dk1>
      <a:lt1>
        <a:srgbClr val="FFFFFF"/>
      </a:lt1>
      <a:dk2>
        <a:srgbClr val="F21C0A"/>
      </a:dk2>
      <a:lt2>
        <a:srgbClr val="F21C0A"/>
      </a:lt2>
      <a:accent1>
        <a:srgbClr val="F21C0A"/>
      </a:accent1>
      <a:accent2>
        <a:srgbClr val="F21C0A"/>
      </a:accent2>
      <a:accent3>
        <a:srgbClr val="FFFFFF"/>
      </a:accent3>
      <a:accent4>
        <a:srgbClr val="000000"/>
      </a:accent4>
      <a:accent5>
        <a:srgbClr val="F7ABAA"/>
      </a:accent5>
      <a:accent6>
        <a:srgbClr val="DB1808"/>
      </a:accent6>
      <a:hlink>
        <a:srgbClr val="F21C0A"/>
      </a:hlink>
      <a:folHlink>
        <a:srgbClr val="F21C0A"/>
      </a:folHlink>
    </a:clrScheme>
    <a:fontScheme name="3_EONVorlag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B4B4B4"/>
        </a:solidFill>
        <a:ln w="12700" cap="flat" cmpd="sng" algn="ctr">
          <a:solidFill>
            <a:srgbClr val="B4B4B4"/>
          </a:solidFill>
          <a:prstDash val="solid"/>
          <a:round/>
          <a:headEnd type="none" w="med" len="med"/>
          <a:tailEnd type="none" w="med" len="lg"/>
        </a:ln>
        <a:effectLst/>
      </a:spPr>
      <a:bodyPr vert="horz" wrap="none" lIns="0" tIns="0" rIns="0" bIns="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2800" b="0" i="0" u="none" strike="noStrike" cap="none" normalizeH="0" baseline="0" smtClean="0">
            <a:ln>
              <a:noFill/>
            </a:ln>
            <a:solidFill>
              <a:schemeClr val="tx1"/>
            </a:solidFill>
            <a:effectLst/>
            <a:latin typeface="Polo" pitchFamily="2" charset="0"/>
          </a:defRPr>
        </a:defPPr>
      </a:lstStyle>
    </a:spDef>
    <a:lnDef>
      <a:spPr bwMode="auto">
        <a:xfrm>
          <a:off x="0" y="0"/>
          <a:ext cx="1" cy="1"/>
        </a:xfrm>
        <a:custGeom>
          <a:avLst/>
          <a:gdLst/>
          <a:ahLst/>
          <a:cxnLst/>
          <a:rect l="0" t="0" r="0" b="0"/>
          <a:pathLst/>
        </a:custGeom>
        <a:solidFill>
          <a:srgbClr val="B4B4B4"/>
        </a:solidFill>
        <a:ln w="12700" cap="flat" cmpd="sng" algn="ctr">
          <a:solidFill>
            <a:srgbClr val="B4B4B4"/>
          </a:solidFill>
          <a:prstDash val="solid"/>
          <a:round/>
          <a:headEnd type="none" w="med" len="med"/>
          <a:tailEnd type="none" w="med" len="lg"/>
        </a:ln>
        <a:effectLst/>
      </a:spPr>
      <a:bodyPr vert="horz" wrap="none" lIns="0" tIns="0" rIns="0" bIns="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2800" b="0" i="0" u="none" strike="noStrike" cap="none" normalizeH="0" baseline="0" smtClean="0">
            <a:ln>
              <a:noFill/>
            </a:ln>
            <a:solidFill>
              <a:schemeClr val="tx1"/>
            </a:solidFill>
            <a:effectLst/>
            <a:latin typeface="Polo" pitchFamily="2" charset="0"/>
          </a:defRPr>
        </a:defPPr>
      </a:lstStyle>
    </a:lnDef>
  </a:objectDefaults>
  <a:extraClrSchemeLst>
    <a:extraClrScheme>
      <a:clrScheme name="EONVorlage 1">
        <a:dk1>
          <a:srgbClr val="000000"/>
        </a:dk1>
        <a:lt1>
          <a:srgbClr val="FFFFFF"/>
        </a:lt1>
        <a:dk2>
          <a:srgbClr val="F5493B"/>
        </a:dk2>
        <a:lt2>
          <a:srgbClr val="D20026"/>
        </a:lt2>
        <a:accent1>
          <a:srgbClr val="7F0026"/>
        </a:accent1>
        <a:accent2>
          <a:srgbClr val="FF8F6E"/>
        </a:accent2>
        <a:accent3>
          <a:srgbClr val="FFFFFF"/>
        </a:accent3>
        <a:accent4>
          <a:srgbClr val="000000"/>
        </a:accent4>
        <a:accent5>
          <a:srgbClr val="C0AAAC"/>
        </a:accent5>
        <a:accent6>
          <a:srgbClr val="E78163"/>
        </a:accent6>
        <a:hlink>
          <a:srgbClr val="AD0026"/>
        </a:hlink>
        <a:folHlink>
          <a:srgbClr val="F76B60"/>
        </a:folHlink>
      </a:clrScheme>
      <a:clrMap bg1="lt1" tx1="dk1" bg2="lt2" tx2="dk2" accent1="accent1" accent2="accent2" accent3="accent3" accent4="accent4" accent5="accent5" accent6="accent6" hlink="hlink" folHlink="folHlink"/>
    </a:extraClrScheme>
    <a:extraClrScheme>
      <a:clrScheme name="EONVorlage 2">
        <a:dk1>
          <a:srgbClr val="000000"/>
        </a:dk1>
        <a:lt1>
          <a:srgbClr val="FFFFFF"/>
        </a:lt1>
        <a:dk2>
          <a:srgbClr val="969696"/>
        </a:dk2>
        <a:lt2>
          <a:srgbClr val="787878"/>
        </a:lt2>
        <a:accent1>
          <a:srgbClr val="464646"/>
        </a:accent1>
        <a:accent2>
          <a:srgbClr val="D2D2D2"/>
        </a:accent2>
        <a:accent3>
          <a:srgbClr val="FFFFFF"/>
        </a:accent3>
        <a:accent4>
          <a:srgbClr val="000000"/>
        </a:accent4>
        <a:accent5>
          <a:srgbClr val="B0B0B0"/>
        </a:accent5>
        <a:accent6>
          <a:srgbClr val="BEBEBE"/>
        </a:accent6>
        <a:hlink>
          <a:srgbClr val="5A5A5A"/>
        </a:hlink>
        <a:folHlink>
          <a:srgbClr val="B4B4B4"/>
        </a:folHlink>
      </a:clrScheme>
      <a:clrMap bg1="lt1" tx1="dk1" bg2="lt2" tx2="dk2" accent1="accent1" accent2="accent2" accent3="accent3" accent4="accent4" accent5="accent5" accent6="accent6" hlink="hlink" folHlink="folHlink"/>
    </a:extraClrScheme>
    <a:extraClrScheme>
      <a:clrScheme name="EONVorlage 3">
        <a:dk1>
          <a:srgbClr val="000000"/>
        </a:dk1>
        <a:lt1>
          <a:srgbClr val="FFFFFF"/>
        </a:lt1>
        <a:dk2>
          <a:srgbClr val="464646"/>
        </a:dk2>
        <a:lt2>
          <a:srgbClr val="F5493B"/>
        </a:lt2>
        <a:accent1>
          <a:srgbClr val="7F0026"/>
        </a:accent1>
        <a:accent2>
          <a:srgbClr val="B4B4B4"/>
        </a:accent2>
        <a:accent3>
          <a:srgbClr val="FFFFFF"/>
        </a:accent3>
        <a:accent4>
          <a:srgbClr val="000000"/>
        </a:accent4>
        <a:accent5>
          <a:srgbClr val="C0AAAC"/>
        </a:accent5>
        <a:accent6>
          <a:srgbClr val="A3A3A3"/>
        </a:accent6>
        <a:hlink>
          <a:srgbClr val="D20026"/>
        </a:hlink>
        <a:folHlink>
          <a:srgbClr val="787878"/>
        </a:folHlink>
      </a:clrScheme>
      <a:clrMap bg1="lt1" tx1="dk1" bg2="lt2" tx2="dk2" accent1="accent1" accent2="accent2" accent3="accent3" accent4="accent4" accent5="accent5" accent6="accent6" hlink="hlink" folHlink="folHlink"/>
    </a:extraClrScheme>
    <a:extraClrScheme>
      <a:clrScheme name="EONVorlage 4">
        <a:dk1>
          <a:srgbClr val="000000"/>
        </a:dk1>
        <a:lt1>
          <a:srgbClr val="FFFFFF"/>
        </a:lt1>
        <a:dk2>
          <a:srgbClr val="F21C0A"/>
        </a:dk2>
        <a:lt2>
          <a:srgbClr val="F21C0A"/>
        </a:lt2>
        <a:accent1>
          <a:srgbClr val="F21C0A"/>
        </a:accent1>
        <a:accent2>
          <a:srgbClr val="F21C0A"/>
        </a:accent2>
        <a:accent3>
          <a:srgbClr val="FFFFFF"/>
        </a:accent3>
        <a:accent4>
          <a:srgbClr val="000000"/>
        </a:accent4>
        <a:accent5>
          <a:srgbClr val="F7ABAA"/>
        </a:accent5>
        <a:accent6>
          <a:srgbClr val="DB1808"/>
        </a:accent6>
        <a:hlink>
          <a:srgbClr val="F21C0A"/>
        </a:hlink>
        <a:folHlink>
          <a:srgbClr val="F21C0A"/>
        </a:folHlink>
      </a:clrScheme>
      <a:clrMap bg1="lt1" tx1="dk1" bg2="lt2" tx2="dk2" accent1="accent1" accent2="accent2" accent3="accent3" accent4="accent4" accent5="accent5" accent6="accent6" hlink="hlink" folHlink="folHlink"/>
    </a:extraClrScheme>
    <a:extraClrScheme>
      <a:clrScheme name="EONVorlage 5">
        <a:dk1>
          <a:srgbClr val="000000"/>
        </a:dk1>
        <a:lt1>
          <a:srgbClr val="FFFFFF"/>
        </a:lt1>
        <a:dk2>
          <a:srgbClr val="969696"/>
        </a:dk2>
        <a:lt2>
          <a:srgbClr val="969696"/>
        </a:lt2>
        <a:accent1>
          <a:srgbClr val="969696"/>
        </a:accent1>
        <a:accent2>
          <a:srgbClr val="969696"/>
        </a:accent2>
        <a:accent3>
          <a:srgbClr val="FFFFFF"/>
        </a:accent3>
        <a:accent4>
          <a:srgbClr val="000000"/>
        </a:accent4>
        <a:accent5>
          <a:srgbClr val="C9C9C9"/>
        </a:accent5>
        <a:accent6>
          <a:srgbClr val="878787"/>
        </a:accent6>
        <a:hlink>
          <a:srgbClr val="969696"/>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5234</TotalTime>
  <Words>1901</Words>
  <Application>Microsoft Office PowerPoint</Application>
  <PresentationFormat>A4 Paper (210x297 mm)</PresentationFormat>
  <Paragraphs>145</Paragraphs>
  <Slides>13</Slides>
  <Notes>8</Notes>
  <HiddenSlides>0</HiddenSlides>
  <MMClips>0</MMClips>
  <ScaleCrop>false</ScaleCrop>
  <HeadingPairs>
    <vt:vector size="8" baseType="variant">
      <vt:variant>
        <vt:lpstr>Fonts Used</vt:lpstr>
      </vt:variant>
      <vt:variant>
        <vt:i4>4</vt:i4>
      </vt:variant>
      <vt:variant>
        <vt:lpstr>Design Template</vt:lpstr>
      </vt:variant>
      <vt:variant>
        <vt:i4>4</vt:i4>
      </vt:variant>
      <vt:variant>
        <vt:lpstr>Embedded OLE Servers</vt:lpstr>
      </vt:variant>
      <vt:variant>
        <vt:i4>1</vt:i4>
      </vt:variant>
      <vt:variant>
        <vt:lpstr>Slide Titles</vt:lpstr>
      </vt:variant>
      <vt:variant>
        <vt:i4>13</vt:i4>
      </vt:variant>
    </vt:vector>
  </HeadingPairs>
  <TitlesOfParts>
    <vt:vector size="22" baseType="lpstr">
      <vt:lpstr>Polo</vt:lpstr>
      <vt:lpstr>Arial</vt:lpstr>
      <vt:lpstr>Wingdings</vt:lpstr>
      <vt:lpstr>Verdana</vt:lpstr>
      <vt:lpstr>2_EONVorlage</vt:lpstr>
      <vt:lpstr>3_EONVorlage</vt:lpstr>
      <vt:lpstr>2_EONVorlage</vt:lpstr>
      <vt:lpstr>3_EONVorlage</vt:lpstr>
      <vt:lpstr>Chart</vt:lpstr>
      <vt:lpstr>Projet de résiliation de la Clause de sauvegarde  CCE du 15 décembre 2009</vt:lpstr>
      <vt:lpstr>Le contrat EDF est un contrat de réservation de puissance ayant pour vocation de garantir à la SNET un retour sur investissement</vt:lpstr>
      <vt:lpstr>Le comité Gentot et les décisions du Conseil d’Etat ont introduit le dispositif de sauvegarde à partir de 2009</vt:lpstr>
      <vt:lpstr>Le mécanisme financier est symétrique jusqu’à 2014 et à partir de 2015 en faveur d’EDF</vt:lpstr>
      <vt:lpstr>Slide 5</vt:lpstr>
      <vt:lpstr>Slide 6</vt:lpstr>
      <vt:lpstr>Slide 7</vt:lpstr>
      <vt:lpstr>Slide 8</vt:lpstr>
      <vt:lpstr>Remuneration 2008-2009 </vt:lpstr>
      <vt:lpstr>Valuation approach</vt:lpstr>
      <vt:lpstr>Valuation overview</vt:lpstr>
      <vt:lpstr>Value profile (as of October 23rd, 2009)</vt:lpstr>
      <vt:lpstr>Addition of time value</vt:lpstr>
    </vt:vector>
  </TitlesOfParts>
  <Company>E.ON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E.ON PowerPoint</dc:title>
  <dc:creator/>
  <dc:description/>
  <cp:lastModifiedBy>J27501</cp:lastModifiedBy>
  <cp:revision>921</cp:revision>
  <dcterms:created xsi:type="dcterms:W3CDTF">2003-11-10T20:08:37Z</dcterms:created>
  <dcterms:modified xsi:type="dcterms:W3CDTF">2009-12-10T10:50:34Z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umberOfSlides">
    <vt:i4>13</vt:i4>
  </property>
  <property fmtid="{D5CDD505-2E9C-101B-9397-08002B2CF9AE}" pid="3" name="RevisionCount">
    <vt:i4>68</vt:i4>
  </property>
</Properties>
</file>