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23"/>
  </p:notesMasterIdLst>
  <p:handoutMasterIdLst>
    <p:handoutMasterId r:id="rId24"/>
  </p:handoutMasterIdLst>
  <p:sldIdLst>
    <p:sldId id="406" r:id="rId2"/>
    <p:sldId id="428" r:id="rId3"/>
    <p:sldId id="446" r:id="rId4"/>
    <p:sldId id="445" r:id="rId5"/>
    <p:sldId id="443" r:id="rId6"/>
    <p:sldId id="440" r:id="rId7"/>
    <p:sldId id="441" r:id="rId8"/>
    <p:sldId id="442" r:id="rId9"/>
    <p:sldId id="447" r:id="rId10"/>
    <p:sldId id="429" r:id="rId11"/>
    <p:sldId id="430" r:id="rId12"/>
    <p:sldId id="431" r:id="rId13"/>
    <p:sldId id="432" r:id="rId14"/>
    <p:sldId id="433" r:id="rId15"/>
    <p:sldId id="434" r:id="rId16"/>
    <p:sldId id="435" r:id="rId17"/>
    <p:sldId id="448" r:id="rId18"/>
    <p:sldId id="427" r:id="rId19"/>
    <p:sldId id="449" r:id="rId20"/>
    <p:sldId id="450" r:id="rId21"/>
    <p:sldId id="451" r:id="rId22"/>
  </p:sldIdLst>
  <p:sldSz cx="9906000" cy="6858000" type="A4"/>
  <p:notesSz cx="6708775" cy="9836150"/>
  <p:custDataLst>
    <p:tags r:id="rId25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517" autoAdjust="0"/>
    <p:restoredTop sz="94718" autoAdjust="0"/>
  </p:normalViewPr>
  <p:slideViewPr>
    <p:cSldViewPr snapToGrid="0" snapToObjects="1">
      <p:cViewPr>
        <p:scale>
          <a:sx n="100" d="100"/>
          <a:sy n="100" d="100"/>
        </p:scale>
        <p:origin x="-204" y="42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99342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99342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320AF548-BDCE-4CEC-ACCE-2BC68396DEC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9342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2150" y="738188"/>
            <a:ext cx="5326063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0564" y="4671896"/>
            <a:ext cx="5367647" cy="442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9342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68E59459-F982-42E2-8D88-6BE2758C1B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3AF8D1-93CB-464D-B912-6324CC0DEE8C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2131" y="4670323"/>
            <a:ext cx="5364513" cy="442807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E59459-F982-42E2-8D88-6BE2758C1B99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r:id="rId4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0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488238" y="6553200"/>
            <a:ext cx="17573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DEVELOPMENT - </a:t>
            </a:r>
            <a:fld id="{D5DD1764-B858-40D8-B169-08DD9A2962C4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 spd="med"/>
  <p:hf sldNum="0" hdr="0" dt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1" fontAlgn="base" hangingPunct="1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z="3000" dirty="0" err="1" smtClean="0"/>
              <a:t>EFR’s</a:t>
            </a:r>
            <a:r>
              <a:rPr lang="fr-FR" sz="3000" dirty="0" smtClean="0"/>
              <a:t> Engagement Validation </a:t>
            </a:r>
            <a:r>
              <a:rPr lang="fr-FR" sz="3000" dirty="0" err="1" smtClean="0"/>
              <a:t>Process</a:t>
            </a:r>
            <a:r>
              <a:rPr lang="fr-FR" sz="3000" dirty="0" smtClean="0"/>
              <a:t> </a:t>
            </a:r>
            <a:br>
              <a:rPr lang="fr-FR" sz="3000" dirty="0" smtClean="0"/>
            </a:br>
            <a:r>
              <a:rPr lang="fr-FR" sz="2400" b="0" dirty="0" smtClean="0"/>
              <a:t>25th May, 2009</a:t>
            </a:r>
          </a:p>
        </p:txBody>
      </p:sp>
      <p:sp>
        <p:nvSpPr>
          <p:cNvPr id="4099" name="ZoneTexte 3"/>
          <p:cNvSpPr txBox="1">
            <a:spLocks noChangeArrowheads="1"/>
          </p:cNvSpPr>
          <p:nvPr/>
        </p:nvSpPr>
        <p:spPr bwMode="auto">
          <a:xfrm>
            <a:off x="4975225" y="6500812"/>
            <a:ext cx="4930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sz="1600" b="0" dirty="0" err="1">
                <a:solidFill>
                  <a:schemeClr val="bg1"/>
                </a:solidFill>
              </a:rPr>
              <a:t>Corporate</a:t>
            </a:r>
            <a:r>
              <a:rPr lang="fr-FR" sz="1600" b="0" dirty="0">
                <a:solidFill>
                  <a:schemeClr val="bg1"/>
                </a:solidFill>
              </a:rPr>
              <a:t> </a:t>
            </a:r>
            <a:r>
              <a:rPr lang="fr-FR" sz="1600" b="0" dirty="0" err="1">
                <a:solidFill>
                  <a:schemeClr val="bg1"/>
                </a:solidFill>
              </a:rPr>
              <a:t>Development</a:t>
            </a:r>
            <a:endParaRPr lang="fr-FR" sz="16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Pouvoirs : Domaine d’Application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94657" y="2166257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600" b="0" dirty="0" smtClean="0"/>
              <a:t>Procédure applicable à la Société Eon France SAS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600" b="0" dirty="0" smtClean="0"/>
              <a:t>Tous les montants plafonds doivent </a:t>
            </a:r>
            <a:r>
              <a:rPr lang="fr-FR" sz="1600" b="0" dirty="0"/>
              <a:t>ê</a:t>
            </a:r>
            <a:r>
              <a:rPr lang="fr-FR" sz="1600" b="0" dirty="0" smtClean="0"/>
              <a:t>tre conformes aux limites définies dans les règlements intérieurs du Conseil de Surveillance et du Directoire d’Eon France du 01 Février 2009.</a:t>
            </a:r>
            <a:endParaRPr lang="fr-FR" sz="1600" b="0" dirty="0"/>
          </a:p>
        </p:txBody>
      </p:sp>
      <p:grpSp>
        <p:nvGrpSpPr>
          <p:cNvPr id="2" name="Groupe 17"/>
          <p:cNvGrpSpPr/>
          <p:nvPr/>
        </p:nvGrpSpPr>
        <p:grpSpPr>
          <a:xfrm>
            <a:off x="2053705" y="3611319"/>
            <a:ext cx="5363596" cy="1957472"/>
            <a:chOff x="1509597" y="3257490"/>
            <a:chExt cx="5363596" cy="1957472"/>
          </a:xfrm>
        </p:grpSpPr>
        <p:sp>
          <p:nvSpPr>
            <p:cNvPr id="4" name="ZoneTexte 3"/>
            <p:cNvSpPr txBox="1"/>
            <p:nvPr/>
          </p:nvSpPr>
          <p:spPr>
            <a:xfrm>
              <a:off x="3102428" y="3257490"/>
              <a:ext cx="2083840" cy="307777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>
              <a:spAutoFit/>
            </a:bodyPr>
            <a:lstStyle/>
            <a:p>
              <a:r>
                <a:rPr lang="en-GB" sz="1400" b="0" dirty="0" err="1" smtClean="0">
                  <a:solidFill>
                    <a:schemeClr val="bg1"/>
                  </a:solidFill>
                </a:rPr>
                <a:t>Autorisation</a:t>
              </a:r>
              <a:r>
                <a:rPr lang="en-GB" sz="1400" b="0" dirty="0" smtClean="0">
                  <a:solidFill>
                    <a:schemeClr val="bg1"/>
                  </a:solidFill>
                </a:rPr>
                <a:t> de signature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834075" y="3893327"/>
              <a:ext cx="2625719" cy="307777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0" dirty="0" err="1" smtClean="0">
                  <a:solidFill>
                    <a:schemeClr val="bg1"/>
                  </a:solidFill>
                </a:rPr>
                <a:t>Pouvoir</a:t>
              </a:r>
              <a:r>
                <a:rPr lang="en-GB" sz="1400" b="0" dirty="0" smtClean="0">
                  <a:solidFill>
                    <a:schemeClr val="bg1"/>
                  </a:solidFill>
                </a:rPr>
                <a:t> de </a:t>
              </a:r>
              <a:r>
                <a:rPr lang="en-GB" sz="1400" b="0" dirty="0" err="1" smtClean="0">
                  <a:solidFill>
                    <a:schemeClr val="bg1"/>
                  </a:solidFill>
                </a:rPr>
                <a:t>représenter</a:t>
              </a:r>
              <a:r>
                <a:rPr lang="en-GB" sz="1400" b="0" dirty="0" smtClean="0">
                  <a:solidFill>
                    <a:schemeClr val="bg1"/>
                  </a:solidFill>
                </a:rPr>
                <a:t> la </a:t>
              </a:r>
              <a:r>
                <a:rPr lang="en-GB" sz="1400" b="0" dirty="0" err="1" smtClean="0">
                  <a:solidFill>
                    <a:schemeClr val="bg1"/>
                  </a:solidFill>
                </a:rPr>
                <a:t>société</a:t>
              </a:r>
              <a:endParaRPr lang="en-GB" sz="1400" b="0" dirty="0">
                <a:solidFill>
                  <a:schemeClr val="bg1"/>
                </a:solidFill>
              </a:endParaRP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1509597" y="4690254"/>
              <a:ext cx="1194943" cy="523220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0" dirty="0" smtClean="0">
                  <a:solidFill>
                    <a:schemeClr val="bg1"/>
                  </a:solidFill>
                </a:rPr>
                <a:t>Rapports </a:t>
              </a:r>
            </a:p>
            <a:p>
              <a:pPr algn="ctr"/>
              <a:r>
                <a:rPr lang="en-GB" sz="1400" b="0" dirty="0" smtClean="0">
                  <a:solidFill>
                    <a:schemeClr val="bg1"/>
                  </a:solidFill>
                </a:rPr>
                <a:t>avec des tiers</a:t>
              </a:r>
              <a:endParaRPr lang="en-GB" sz="1400" b="0" dirty="0">
                <a:solidFill>
                  <a:schemeClr val="bg1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3363782" y="4691742"/>
              <a:ext cx="1371721" cy="523220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0" dirty="0" err="1" smtClean="0">
                  <a:solidFill>
                    <a:schemeClr val="bg1"/>
                  </a:solidFill>
                </a:rPr>
                <a:t>Correspondance</a:t>
              </a:r>
              <a:endParaRPr lang="en-GB" sz="1400" b="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GB" sz="1400" b="0" dirty="0" err="1" smtClean="0">
                  <a:solidFill>
                    <a:schemeClr val="bg1"/>
                  </a:solidFill>
                </a:rPr>
                <a:t>Externe</a:t>
              </a:r>
              <a:endParaRPr lang="en-GB" sz="1400" b="0" dirty="0">
                <a:solidFill>
                  <a:schemeClr val="bg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5459794" y="4690254"/>
              <a:ext cx="1413399" cy="523220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0" dirty="0" err="1" smtClean="0">
                  <a:solidFill>
                    <a:schemeClr val="bg1"/>
                  </a:solidFill>
                </a:rPr>
                <a:t>Correspondance</a:t>
              </a:r>
              <a:r>
                <a:rPr lang="en-GB" sz="1400" b="0" dirty="0" smtClean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en-GB" sz="1400" b="0" dirty="0" smtClean="0">
                  <a:solidFill>
                    <a:schemeClr val="bg1"/>
                  </a:solidFill>
                </a:rPr>
                <a:t>Interne</a:t>
              </a:r>
              <a:endParaRPr lang="en-GB" sz="1400" b="0" dirty="0">
                <a:solidFill>
                  <a:schemeClr val="bg1"/>
                </a:solidFill>
              </a:endParaRPr>
            </a:p>
          </p:txBody>
        </p:sp>
        <p:cxnSp>
          <p:nvCxnSpPr>
            <p:cNvPr id="10" name="Connecteur en angle 9"/>
            <p:cNvCxnSpPr>
              <a:stCxn id="6" idx="0"/>
              <a:endCxn id="5" idx="2"/>
            </p:cNvCxnSpPr>
            <p:nvPr/>
          </p:nvCxnSpPr>
          <p:spPr bwMode="auto">
            <a:xfrm rot="5400000" flipH="1" flipV="1">
              <a:off x="2882427" y="3425746"/>
              <a:ext cx="489150" cy="2039866"/>
            </a:xfrm>
            <a:prstGeom prst="bentConnector3">
              <a:avLst>
                <a:gd name="adj1" fmla="val 50000"/>
              </a:avLst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1" name="Connecteur en angle 10"/>
            <p:cNvCxnSpPr>
              <a:endCxn id="5" idx="2"/>
            </p:cNvCxnSpPr>
            <p:nvPr/>
          </p:nvCxnSpPr>
          <p:spPr bwMode="auto">
            <a:xfrm rot="5400000" flipH="1" flipV="1">
              <a:off x="3890730" y="4457309"/>
              <a:ext cx="512410" cy="1588"/>
            </a:xfrm>
            <a:prstGeom prst="bentConnector3">
              <a:avLst>
                <a:gd name="adj1" fmla="val 50000"/>
              </a:avLst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cxnSp>
          <p:nvCxnSpPr>
            <p:cNvPr id="14" name="Connecteur en angle 13"/>
            <p:cNvCxnSpPr>
              <a:stCxn id="8" idx="0"/>
              <a:endCxn id="5" idx="2"/>
            </p:cNvCxnSpPr>
            <p:nvPr/>
          </p:nvCxnSpPr>
          <p:spPr bwMode="auto">
            <a:xfrm rot="16200000" flipV="1">
              <a:off x="4912140" y="3435899"/>
              <a:ext cx="489150" cy="2019559"/>
            </a:xfrm>
            <a:prstGeom prst="bentConnector3">
              <a:avLst>
                <a:gd name="adj1" fmla="val 50000"/>
              </a:avLst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7" name="Triangle isocèle 16"/>
            <p:cNvSpPr/>
            <p:nvPr/>
          </p:nvSpPr>
          <p:spPr bwMode="auto">
            <a:xfrm flipV="1">
              <a:off x="3678055" y="3600433"/>
              <a:ext cx="936172" cy="260236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64772"/>
            <a:ext cx="8585200" cy="533400"/>
          </a:xfrm>
        </p:spPr>
        <p:txBody>
          <a:bodyPr/>
          <a:lstStyle/>
          <a:p>
            <a:r>
              <a:rPr lang="fr-FR" dirty="0" smtClean="0"/>
              <a:t>Délégation de Pouvoir </a:t>
            </a:r>
            <a:r>
              <a:rPr lang="fr-FR" b="1" dirty="0" smtClean="0"/>
              <a:t>Directeur et N-1</a:t>
            </a:r>
            <a:endParaRPr lang="fr-FR" b="1" dirty="0"/>
          </a:p>
        </p:txBody>
      </p:sp>
      <p:grpSp>
        <p:nvGrpSpPr>
          <p:cNvPr id="8" name="Groupe 95"/>
          <p:cNvGrpSpPr/>
          <p:nvPr/>
        </p:nvGrpSpPr>
        <p:grpSpPr>
          <a:xfrm>
            <a:off x="638627" y="1972701"/>
            <a:ext cx="4294785" cy="2416730"/>
            <a:chOff x="660399" y="1709059"/>
            <a:chExt cx="3878943" cy="2416730"/>
          </a:xfrm>
        </p:grpSpPr>
        <p:grpSp>
          <p:nvGrpSpPr>
            <p:cNvPr id="9" name="Groupe 67"/>
            <p:cNvGrpSpPr/>
            <p:nvPr/>
          </p:nvGrpSpPr>
          <p:grpSpPr>
            <a:xfrm>
              <a:off x="660399" y="1709059"/>
              <a:ext cx="3878943" cy="2416730"/>
              <a:chOff x="296061" y="1730830"/>
              <a:chExt cx="2926109" cy="3015341"/>
            </a:xfrm>
          </p:grpSpPr>
          <p:sp>
            <p:nvSpPr>
              <p:cNvPr id="3" name="ZoneTexte 2"/>
              <p:cNvSpPr txBox="1"/>
              <p:nvPr/>
            </p:nvSpPr>
            <p:spPr>
              <a:xfrm>
                <a:off x="462643" y="2656476"/>
                <a:ext cx="1126672" cy="537615"/>
              </a:xfrm>
              <a:prstGeom prst="rect">
                <a:avLst/>
              </a:prstGeom>
              <a:solidFill>
                <a:schemeClr val="tx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smtClean="0">
                    <a:solidFill>
                      <a:schemeClr val="bg1"/>
                    </a:solidFill>
                  </a:rPr>
                  <a:t>Président du </a:t>
                </a:r>
              </a:p>
              <a:p>
                <a:pPr algn="ctr"/>
                <a:r>
                  <a:rPr lang="fr-FR" sz="1100" b="0" smtClean="0">
                    <a:solidFill>
                      <a:schemeClr val="bg1"/>
                    </a:solidFill>
                  </a:rPr>
                  <a:t>Directoire</a:t>
                </a:r>
                <a:endParaRPr lang="fr-FR" sz="1100" b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ZoneTexte 3"/>
              <p:cNvSpPr txBox="1"/>
              <p:nvPr/>
            </p:nvSpPr>
            <p:spPr>
              <a:xfrm>
                <a:off x="462643" y="3525214"/>
                <a:ext cx="1126672" cy="537615"/>
              </a:xfrm>
              <a:prstGeom prst="rect">
                <a:avLst/>
              </a:prstGeom>
              <a:solidFill>
                <a:schemeClr val="tx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smtClean="0">
                    <a:solidFill>
                      <a:schemeClr val="bg1"/>
                    </a:solidFill>
                  </a:rPr>
                  <a:t>1 Membre du </a:t>
                </a:r>
              </a:p>
              <a:p>
                <a:pPr algn="ctr"/>
                <a:r>
                  <a:rPr lang="fr-FR" sz="1100" b="0" smtClean="0">
                    <a:solidFill>
                      <a:schemeClr val="bg1"/>
                    </a:solidFill>
                  </a:rPr>
                  <a:t>Directoire</a:t>
                </a:r>
                <a:endParaRPr lang="fr-FR" sz="1100" b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ZoneTexte 4"/>
              <p:cNvSpPr txBox="1"/>
              <p:nvPr/>
            </p:nvSpPr>
            <p:spPr>
              <a:xfrm>
                <a:off x="2051952" y="2791996"/>
                <a:ext cx="784268" cy="53761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smtClean="0"/>
                  <a:t>Directeur</a:t>
                </a:r>
              </a:p>
              <a:p>
                <a:pPr algn="ctr"/>
                <a:endParaRPr lang="fr-FR" sz="1100" b="0"/>
              </a:p>
            </p:txBody>
          </p:sp>
          <p:sp>
            <p:nvSpPr>
              <p:cNvPr id="6" name="ZoneTexte 5"/>
              <p:cNvSpPr txBox="1"/>
              <p:nvPr/>
            </p:nvSpPr>
            <p:spPr>
              <a:xfrm>
                <a:off x="2051952" y="3418985"/>
                <a:ext cx="784268" cy="53761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smtClean="0"/>
                  <a:t>N-1</a:t>
                </a:r>
              </a:p>
              <a:p>
                <a:pPr algn="ctr"/>
                <a:endParaRPr lang="fr-FR" sz="1100" b="0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836657" y="3101452"/>
                <a:ext cx="354584" cy="576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 smtClean="0">
                    <a:solidFill>
                      <a:schemeClr val="tx2"/>
                    </a:solidFill>
                  </a:rPr>
                  <a:t>+</a:t>
                </a:r>
                <a:endParaRPr lang="fr-FR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Triangle isocèle 36"/>
              <p:cNvSpPr/>
              <p:nvPr/>
            </p:nvSpPr>
            <p:spPr bwMode="auto">
              <a:xfrm rot="16200000" flipV="1">
                <a:off x="1700482" y="3248314"/>
                <a:ext cx="348353" cy="261256"/>
              </a:xfrm>
              <a:prstGeom prst="triangle">
                <a:avLst/>
              </a:prstGeom>
              <a:solidFill>
                <a:srgbClr val="B4B4B4"/>
              </a:solidFill>
              <a:ln w="12700" cap="flat" cmpd="sng" algn="ctr">
                <a:solidFill>
                  <a:srgbClr val="B4B4B4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olo" pitchFamily="2" charset="0"/>
                </a:endParaRPr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>
                <a:off x="296061" y="1730830"/>
                <a:ext cx="2926109" cy="345610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200" smtClean="0"/>
                  <a:t>Directeur et N-1</a:t>
                </a:r>
                <a:endParaRPr lang="fr-FR" sz="1200"/>
              </a:p>
            </p:txBody>
          </p:sp>
          <p:sp>
            <p:nvSpPr>
              <p:cNvPr id="40" name="Rectangle 39"/>
              <p:cNvSpPr/>
              <p:nvPr/>
            </p:nvSpPr>
            <p:spPr bwMode="auto">
              <a:xfrm>
                <a:off x="296061" y="2090021"/>
                <a:ext cx="2926109" cy="2656150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olo" pitchFamily="2" charset="0"/>
                </a:endParaRPr>
              </a:p>
            </p:txBody>
          </p:sp>
        </p:grpSp>
        <p:cxnSp>
          <p:nvCxnSpPr>
            <p:cNvPr id="69" name="Connecteur droit 68"/>
            <p:cNvCxnSpPr/>
            <p:nvPr/>
          </p:nvCxnSpPr>
          <p:spPr bwMode="auto">
            <a:xfrm rot="5400000">
              <a:off x="1750171" y="3135539"/>
              <a:ext cx="1490292" cy="1589"/>
            </a:xfrm>
            <a:prstGeom prst="lin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</p:grpSp>
      <p:sp>
        <p:nvSpPr>
          <p:cNvPr id="102" name="ZoneTexte 101"/>
          <p:cNvSpPr txBox="1"/>
          <p:nvPr/>
        </p:nvSpPr>
        <p:spPr>
          <a:xfrm>
            <a:off x="660400" y="4959977"/>
            <a:ext cx="8396514" cy="276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Nota</a:t>
            </a:r>
            <a:endParaRPr lang="fr-FR" sz="1200" dirty="0"/>
          </a:p>
        </p:txBody>
      </p:sp>
      <p:sp>
        <p:nvSpPr>
          <p:cNvPr id="112" name="ZoneTexte 111"/>
          <p:cNvSpPr txBox="1"/>
          <p:nvPr/>
        </p:nvSpPr>
        <p:spPr>
          <a:xfrm>
            <a:off x="660400" y="5236976"/>
            <a:ext cx="8396514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fr-FR" sz="1200" b="0" dirty="0" smtClean="0"/>
              <a:t>Les Pouvoirs de signature </a:t>
            </a:r>
            <a:r>
              <a:rPr lang="fr-FR" sz="1200" dirty="0" smtClean="0"/>
              <a:t>n’ont pas un caractère automatique </a:t>
            </a:r>
            <a:r>
              <a:rPr lang="fr-FR" sz="1200" b="0" dirty="0" smtClean="0"/>
              <a:t>et leur attribution </a:t>
            </a:r>
            <a:r>
              <a:rPr lang="fr-FR" sz="1200" b="0" dirty="0"/>
              <a:t>est laissée à la soigneuse appréciation des </a:t>
            </a:r>
            <a:r>
              <a:rPr lang="fr-FR" sz="1200" b="0" dirty="0" smtClean="0"/>
              <a:t>responsables.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endParaRPr lang="fr-FR" sz="1200" b="0" dirty="0" smtClean="0"/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fr-FR" sz="1200" b="0" dirty="0" smtClean="0"/>
              <a:t>Ils doivent être </a:t>
            </a:r>
            <a:r>
              <a:rPr lang="fr-FR" sz="1200" dirty="0" smtClean="0"/>
              <a:t>écrits</a:t>
            </a:r>
            <a:r>
              <a:rPr lang="fr-FR" sz="1200" b="0" dirty="0" smtClean="0"/>
              <a:t> et doivent porter le </a:t>
            </a:r>
            <a:r>
              <a:rPr lang="fr-FR" sz="1200" dirty="0" smtClean="0"/>
              <a:t>visa du service juridique </a:t>
            </a:r>
            <a:r>
              <a:rPr lang="fr-FR" sz="1200" b="0" dirty="0" smtClean="0"/>
              <a:t>qui conserve un exemplaire  orignal desdits pouvoirs ainsi qu’un registre où figurent les spécimens de signature.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endParaRPr lang="fr-FR" sz="1200" b="0" dirty="0"/>
          </a:p>
        </p:txBody>
      </p:sp>
      <p:sp>
        <p:nvSpPr>
          <p:cNvPr id="16" name="ZoneTexte 15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53886"/>
            <a:ext cx="8585200" cy="533400"/>
          </a:xfrm>
        </p:spPr>
        <p:txBody>
          <a:bodyPr/>
          <a:lstStyle/>
          <a:p>
            <a:r>
              <a:rPr lang="fr-FR" dirty="0" smtClean="0"/>
              <a:t>Délégation de Pouvoir </a:t>
            </a:r>
            <a:r>
              <a:rPr lang="fr-FR" b="1" dirty="0" smtClean="0"/>
              <a:t>N-2</a:t>
            </a:r>
            <a:endParaRPr lang="fr-FR" b="1" dirty="0"/>
          </a:p>
        </p:txBody>
      </p:sp>
      <p:grpSp>
        <p:nvGrpSpPr>
          <p:cNvPr id="3" name="Groupe 66"/>
          <p:cNvGrpSpPr/>
          <p:nvPr/>
        </p:nvGrpSpPr>
        <p:grpSpPr>
          <a:xfrm>
            <a:off x="660400" y="1874351"/>
            <a:ext cx="4464348" cy="2405845"/>
            <a:chOff x="3507346" y="1717124"/>
            <a:chExt cx="4526311" cy="3029047"/>
          </a:xfrm>
        </p:grpSpPr>
        <p:sp>
          <p:nvSpPr>
            <p:cNvPr id="44" name="ZoneTexte 43"/>
            <p:cNvSpPr txBox="1"/>
            <p:nvPr/>
          </p:nvSpPr>
          <p:spPr>
            <a:xfrm>
              <a:off x="3673928" y="2308123"/>
              <a:ext cx="1126672" cy="54250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>
                  <a:solidFill>
                    <a:schemeClr val="bg1"/>
                  </a:solidFill>
                </a:rPr>
                <a:t>Président du Directoire</a:t>
              </a:r>
              <a:endParaRPr lang="fr-FR" sz="1100" b="0" dirty="0">
                <a:solidFill>
                  <a:schemeClr val="bg1"/>
                </a:solidFill>
              </a:endParaRP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3673928" y="3217794"/>
              <a:ext cx="1126672" cy="54250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1 Membre du Directoire</a:t>
              </a:r>
              <a:endParaRPr lang="fr-FR" sz="1100" b="0">
                <a:solidFill>
                  <a:schemeClr val="bg1"/>
                </a:solidFill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5143484" y="3216999"/>
              <a:ext cx="1061358" cy="54250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/>
                <a:t>Directeur</a:t>
              </a:r>
            </a:p>
            <a:p>
              <a:pPr algn="ctr"/>
              <a:endParaRPr lang="fr-FR" sz="1100" b="0"/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4431191" y="2845631"/>
              <a:ext cx="336753" cy="348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0" i="1" dirty="0" smtClean="0">
                  <a:solidFill>
                    <a:schemeClr val="tx2"/>
                  </a:solidFill>
                </a:rPr>
                <a:t>ou</a:t>
              </a:r>
              <a:endParaRPr lang="fr-FR" sz="1200" b="0" i="1" dirty="0">
                <a:solidFill>
                  <a:schemeClr val="tx2"/>
                </a:solidFill>
              </a:endParaRP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3507346" y="1717124"/>
              <a:ext cx="4526311" cy="34875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smtClean="0"/>
                <a:t>N-2</a:t>
              </a:r>
              <a:endParaRPr lang="fr-FR" sz="1200"/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3507346" y="2079582"/>
              <a:ext cx="4526311" cy="2666589"/>
            </a:xfrm>
            <a:prstGeom prst="rect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3673928" y="4125788"/>
              <a:ext cx="1126672" cy="54250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1 Membre du Directoire</a:t>
              </a:r>
              <a:endParaRPr lang="fr-FR" sz="1100" b="0">
                <a:solidFill>
                  <a:schemeClr val="bg1"/>
                </a:solidFill>
              </a:endParaRPr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5143484" y="4124993"/>
              <a:ext cx="1061358" cy="54250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/>
                <a:t>N-1</a:t>
              </a:r>
            </a:p>
            <a:p>
              <a:pPr algn="ctr"/>
              <a:endParaRPr lang="fr-FR" sz="1100" b="0"/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6896097" y="3145687"/>
              <a:ext cx="1061358" cy="32937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/>
                <a:t>N-2</a:t>
              </a:r>
              <a:endParaRPr lang="fr-FR" sz="1100" b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4463847" y="3777036"/>
              <a:ext cx="336753" cy="348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0" i="1" smtClean="0">
                  <a:solidFill>
                    <a:schemeClr val="tx2"/>
                  </a:solidFill>
                </a:rPr>
                <a:t>ou</a:t>
              </a:r>
              <a:endParaRPr lang="fr-FR" sz="1200" b="0" i="1">
                <a:solidFill>
                  <a:schemeClr val="tx2"/>
                </a:solidFill>
              </a:endParaRP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4800600" y="3216998"/>
              <a:ext cx="342884" cy="581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 smtClean="0">
                  <a:solidFill>
                    <a:schemeClr val="tx2"/>
                  </a:solidFill>
                </a:rPr>
                <a:t>+</a:t>
              </a:r>
              <a:endParaRPr lang="fr-FR" sz="2400" dirty="0">
                <a:solidFill>
                  <a:schemeClr val="tx2"/>
                </a:solidFill>
              </a:endParaRPr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4781558" y="4124993"/>
              <a:ext cx="342884" cy="581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smtClean="0">
                  <a:solidFill>
                    <a:schemeClr val="tx2"/>
                  </a:solidFill>
                </a:rPr>
                <a:t>+</a:t>
              </a:r>
              <a:endParaRPr lang="fr-FR" sz="2400">
                <a:solidFill>
                  <a:schemeClr val="tx2"/>
                </a:solidFill>
              </a:endParaRPr>
            </a:p>
          </p:txBody>
        </p:sp>
        <p:cxnSp>
          <p:nvCxnSpPr>
            <p:cNvPr id="64" name="Connecteur droit 63"/>
            <p:cNvCxnSpPr/>
            <p:nvPr/>
          </p:nvCxnSpPr>
          <p:spPr bwMode="auto">
            <a:xfrm rot="5400000">
              <a:off x="5283304" y="3447391"/>
              <a:ext cx="2278534" cy="1588"/>
            </a:xfrm>
            <a:prstGeom prst="lin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sp>
          <p:nvSpPr>
            <p:cNvPr id="66" name="Triangle isocèle 65"/>
            <p:cNvSpPr/>
            <p:nvPr/>
          </p:nvSpPr>
          <p:spPr bwMode="auto">
            <a:xfrm rot="16200000" flipV="1">
              <a:off x="6525977" y="3145692"/>
              <a:ext cx="348352" cy="261256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</p:grpSp>
      <p:sp>
        <p:nvSpPr>
          <p:cNvPr id="47" name="ZoneTexte 46"/>
          <p:cNvSpPr txBox="1"/>
          <p:nvPr/>
        </p:nvSpPr>
        <p:spPr>
          <a:xfrm>
            <a:off x="660400" y="4959977"/>
            <a:ext cx="8396514" cy="276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Nota</a:t>
            </a:r>
            <a:endParaRPr lang="fr-FR" sz="1200" dirty="0"/>
          </a:p>
        </p:txBody>
      </p:sp>
      <p:sp>
        <p:nvSpPr>
          <p:cNvPr id="49" name="ZoneTexte 48"/>
          <p:cNvSpPr txBox="1"/>
          <p:nvPr/>
        </p:nvSpPr>
        <p:spPr>
          <a:xfrm>
            <a:off x="660400" y="5236976"/>
            <a:ext cx="8396514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fr-FR" sz="1200" b="0" dirty="0" smtClean="0"/>
              <a:t>Les Pouvoirs de signature </a:t>
            </a:r>
            <a:r>
              <a:rPr lang="fr-FR" sz="1200" dirty="0" smtClean="0"/>
              <a:t>n’ont pas un caractère automatique </a:t>
            </a:r>
            <a:r>
              <a:rPr lang="fr-FR" sz="1200" b="0" dirty="0" smtClean="0"/>
              <a:t>et leur attribution </a:t>
            </a:r>
            <a:r>
              <a:rPr lang="fr-FR" sz="1200" b="0" dirty="0"/>
              <a:t>est laissée à la soigneuse appréciation des </a:t>
            </a:r>
            <a:r>
              <a:rPr lang="fr-FR" sz="1200" b="0" dirty="0" smtClean="0"/>
              <a:t>responsables.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endParaRPr lang="fr-FR" sz="1200" b="0" dirty="0" smtClean="0"/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fr-FR" sz="1200" b="0" dirty="0" smtClean="0"/>
              <a:t>Ils doivent être </a:t>
            </a:r>
            <a:r>
              <a:rPr lang="fr-FR" sz="1200" dirty="0" smtClean="0"/>
              <a:t>écrits</a:t>
            </a:r>
            <a:r>
              <a:rPr lang="fr-FR" sz="1200" b="0" dirty="0" smtClean="0"/>
              <a:t> et doivent porter le </a:t>
            </a:r>
            <a:r>
              <a:rPr lang="fr-FR" sz="1200" dirty="0" smtClean="0"/>
              <a:t>visa du service juridique </a:t>
            </a:r>
            <a:r>
              <a:rPr lang="fr-FR" sz="1200" b="0" dirty="0" smtClean="0"/>
              <a:t>qui conserve un exemplaire  orignal desdits pouvoirs ainsi qu’un registre où figurent les spécimens de signature.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endParaRPr lang="fr-FR" sz="1200" b="0" dirty="0"/>
          </a:p>
        </p:txBody>
      </p:sp>
      <p:sp>
        <p:nvSpPr>
          <p:cNvPr id="20" name="ZoneTexte 19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1935950" y="2344388"/>
            <a:ext cx="33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+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255359" y="2339790"/>
            <a:ext cx="1111248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0" smtClean="0">
                <a:solidFill>
                  <a:schemeClr val="bg1"/>
                </a:solidFill>
              </a:rPr>
              <a:t>1 Membre du Directoire</a:t>
            </a:r>
            <a:endParaRPr lang="fr-FR" sz="11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86544"/>
            <a:ext cx="8585200" cy="533400"/>
          </a:xfrm>
        </p:spPr>
        <p:txBody>
          <a:bodyPr/>
          <a:lstStyle/>
          <a:p>
            <a:r>
              <a:rPr lang="fr-FR" dirty="0" smtClean="0"/>
              <a:t>Délégation de Pouvoir </a:t>
            </a:r>
            <a:r>
              <a:rPr lang="fr-FR" b="1" dirty="0" smtClean="0"/>
              <a:t>Spécial</a:t>
            </a:r>
            <a:endParaRPr lang="fr-FR" b="1" dirty="0"/>
          </a:p>
        </p:txBody>
      </p:sp>
      <p:grpSp>
        <p:nvGrpSpPr>
          <p:cNvPr id="3" name="Groupe 80"/>
          <p:cNvGrpSpPr/>
          <p:nvPr/>
        </p:nvGrpSpPr>
        <p:grpSpPr>
          <a:xfrm>
            <a:off x="664296" y="1981310"/>
            <a:ext cx="4294785" cy="2318655"/>
            <a:chOff x="3507346" y="1716606"/>
            <a:chExt cx="4526311" cy="3029565"/>
          </a:xfrm>
        </p:grpSpPr>
        <p:sp>
          <p:nvSpPr>
            <p:cNvPr id="82" name="ZoneTexte 81"/>
            <p:cNvSpPr txBox="1"/>
            <p:nvPr/>
          </p:nvSpPr>
          <p:spPr>
            <a:xfrm>
              <a:off x="3673928" y="2308124"/>
              <a:ext cx="1126672" cy="562999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Président du Directoire</a:t>
              </a:r>
              <a:endParaRPr lang="fr-FR" sz="1100" b="0">
                <a:solidFill>
                  <a:schemeClr val="bg1"/>
                </a:solidFill>
              </a:endParaRP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3673928" y="3217794"/>
              <a:ext cx="1126672" cy="562999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1 Membre du Directoire</a:t>
              </a:r>
              <a:endParaRPr lang="fr-FR" sz="1100" b="0">
                <a:solidFill>
                  <a:schemeClr val="bg1"/>
                </a:solidFill>
              </a:endParaRPr>
            </a:p>
          </p:txBody>
        </p:sp>
        <p:sp>
          <p:nvSpPr>
            <p:cNvPr id="84" name="ZoneTexte 83"/>
            <p:cNvSpPr txBox="1"/>
            <p:nvPr/>
          </p:nvSpPr>
          <p:spPr>
            <a:xfrm>
              <a:off x="5143484" y="3216998"/>
              <a:ext cx="1061358" cy="56299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/>
                <a:t>Directeur</a:t>
              </a:r>
            </a:p>
            <a:p>
              <a:pPr algn="ctr"/>
              <a:endParaRPr lang="fr-FR" sz="1100" b="0"/>
            </a:p>
          </p:txBody>
        </p:sp>
        <p:sp>
          <p:nvSpPr>
            <p:cNvPr id="85" name="ZoneTexte 84"/>
            <p:cNvSpPr txBox="1"/>
            <p:nvPr/>
          </p:nvSpPr>
          <p:spPr>
            <a:xfrm>
              <a:off x="4417896" y="2855070"/>
              <a:ext cx="350047" cy="3619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0" i="1" smtClean="0">
                  <a:solidFill>
                    <a:schemeClr val="tx2"/>
                  </a:solidFill>
                </a:rPr>
                <a:t>ou</a:t>
              </a:r>
              <a:endParaRPr lang="fr-FR" sz="1200" b="0" i="1">
                <a:solidFill>
                  <a:schemeClr val="tx2"/>
                </a:solidFill>
              </a:endParaRP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3507346" y="1716606"/>
              <a:ext cx="4526311" cy="36192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smtClean="0"/>
                <a:t>Délégation de Pouvoir Spécial</a:t>
              </a:r>
              <a:endParaRPr lang="fr-FR" sz="1200"/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3507346" y="2092758"/>
              <a:ext cx="4526311" cy="2653413"/>
            </a:xfrm>
            <a:prstGeom prst="rect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88" name="ZoneTexte 87"/>
            <p:cNvSpPr txBox="1"/>
            <p:nvPr/>
          </p:nvSpPr>
          <p:spPr>
            <a:xfrm>
              <a:off x="3673928" y="4125787"/>
              <a:ext cx="1126672" cy="562999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1 Membre du Directoire</a:t>
              </a:r>
              <a:endParaRPr lang="fr-FR" sz="1100" b="0">
                <a:solidFill>
                  <a:schemeClr val="bg1"/>
                </a:solidFill>
              </a:endParaRPr>
            </a:p>
          </p:txBody>
        </p:sp>
        <p:sp>
          <p:nvSpPr>
            <p:cNvPr id="89" name="ZoneTexte 88"/>
            <p:cNvSpPr txBox="1"/>
            <p:nvPr/>
          </p:nvSpPr>
          <p:spPr>
            <a:xfrm>
              <a:off x="5143484" y="4124993"/>
              <a:ext cx="1061358" cy="56299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/>
                <a:t>N-1</a:t>
              </a:r>
            </a:p>
            <a:p>
              <a:pPr algn="ctr"/>
              <a:endParaRPr lang="fr-FR" sz="1100" b="0"/>
            </a:p>
          </p:txBody>
        </p:sp>
        <p:sp>
          <p:nvSpPr>
            <p:cNvPr id="90" name="ZoneTexte 89"/>
            <p:cNvSpPr txBox="1"/>
            <p:nvPr/>
          </p:nvSpPr>
          <p:spPr>
            <a:xfrm>
              <a:off x="6896097" y="3145688"/>
              <a:ext cx="1061358" cy="3418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/>
                <a:t>Délégataire</a:t>
              </a:r>
              <a:endParaRPr lang="fr-FR" sz="1100" b="0"/>
            </a:p>
          </p:txBody>
        </p:sp>
        <p:sp>
          <p:nvSpPr>
            <p:cNvPr id="91" name="ZoneTexte 90"/>
            <p:cNvSpPr txBox="1"/>
            <p:nvPr/>
          </p:nvSpPr>
          <p:spPr>
            <a:xfrm>
              <a:off x="4450552" y="3785440"/>
              <a:ext cx="350047" cy="3619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0" i="1" dirty="0" smtClean="0">
                  <a:solidFill>
                    <a:schemeClr val="tx2"/>
                  </a:solidFill>
                </a:rPr>
                <a:t>ou</a:t>
              </a:r>
              <a:endParaRPr lang="fr-FR" sz="1200" b="0" i="1" dirty="0">
                <a:solidFill>
                  <a:schemeClr val="tx2"/>
                </a:solidFill>
              </a:endParaRPr>
            </a:p>
          </p:txBody>
        </p:sp>
        <p:sp>
          <p:nvSpPr>
            <p:cNvPr id="92" name="ZoneTexte 91"/>
            <p:cNvSpPr txBox="1"/>
            <p:nvPr/>
          </p:nvSpPr>
          <p:spPr>
            <a:xfrm>
              <a:off x="4800600" y="3216998"/>
              <a:ext cx="342884" cy="60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smtClean="0">
                  <a:solidFill>
                    <a:schemeClr val="tx2"/>
                  </a:solidFill>
                </a:rPr>
                <a:t>+</a:t>
              </a:r>
              <a:endParaRPr lang="fr-FR" sz="2400">
                <a:solidFill>
                  <a:schemeClr val="tx2"/>
                </a:solidFill>
              </a:endParaRPr>
            </a:p>
          </p:txBody>
        </p:sp>
        <p:sp>
          <p:nvSpPr>
            <p:cNvPr id="93" name="ZoneTexte 92"/>
            <p:cNvSpPr txBox="1"/>
            <p:nvPr/>
          </p:nvSpPr>
          <p:spPr>
            <a:xfrm>
              <a:off x="4781558" y="4124993"/>
              <a:ext cx="342884" cy="60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smtClean="0">
                  <a:solidFill>
                    <a:schemeClr val="tx2"/>
                  </a:solidFill>
                </a:rPr>
                <a:t>+</a:t>
              </a:r>
              <a:endParaRPr lang="fr-FR" sz="2400">
                <a:solidFill>
                  <a:schemeClr val="tx2"/>
                </a:solidFill>
              </a:endParaRPr>
            </a:p>
          </p:txBody>
        </p:sp>
        <p:cxnSp>
          <p:nvCxnSpPr>
            <p:cNvPr id="94" name="Connecteur droit 93"/>
            <p:cNvCxnSpPr/>
            <p:nvPr/>
          </p:nvCxnSpPr>
          <p:spPr bwMode="auto">
            <a:xfrm rot="5400000">
              <a:off x="5283304" y="3447391"/>
              <a:ext cx="2278534" cy="1588"/>
            </a:xfrm>
            <a:prstGeom prst="lin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  <p:sp>
          <p:nvSpPr>
            <p:cNvPr id="95" name="Triangle isocèle 94"/>
            <p:cNvSpPr/>
            <p:nvPr/>
          </p:nvSpPr>
          <p:spPr bwMode="auto">
            <a:xfrm rot="16200000" flipV="1">
              <a:off x="6525977" y="3145692"/>
              <a:ext cx="348352" cy="261256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</p:grpSp>
      <p:sp>
        <p:nvSpPr>
          <p:cNvPr id="47" name="ZoneTexte 46"/>
          <p:cNvSpPr txBox="1"/>
          <p:nvPr/>
        </p:nvSpPr>
        <p:spPr>
          <a:xfrm>
            <a:off x="660400" y="4959977"/>
            <a:ext cx="8396514" cy="276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Nota</a:t>
            </a:r>
            <a:endParaRPr lang="fr-FR" sz="1200" dirty="0"/>
          </a:p>
        </p:txBody>
      </p:sp>
      <p:sp>
        <p:nvSpPr>
          <p:cNvPr id="49" name="ZoneTexte 48"/>
          <p:cNvSpPr txBox="1"/>
          <p:nvPr/>
        </p:nvSpPr>
        <p:spPr>
          <a:xfrm>
            <a:off x="660400" y="5236976"/>
            <a:ext cx="8396514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fr-FR" sz="1200" b="0" dirty="0" smtClean="0"/>
              <a:t>Les Pouvoirs de signature </a:t>
            </a:r>
            <a:r>
              <a:rPr lang="fr-FR" sz="1200" dirty="0" smtClean="0"/>
              <a:t>n’ont pas un caractère automatique </a:t>
            </a:r>
            <a:r>
              <a:rPr lang="fr-FR" sz="1200" b="0" dirty="0" smtClean="0"/>
              <a:t>et leur attribution </a:t>
            </a:r>
            <a:r>
              <a:rPr lang="fr-FR" sz="1200" b="0" dirty="0"/>
              <a:t>est laissée à la soigneuse appréciation des </a:t>
            </a:r>
            <a:r>
              <a:rPr lang="fr-FR" sz="1200" b="0" dirty="0" smtClean="0"/>
              <a:t>responsables.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endParaRPr lang="fr-FR" sz="1200" b="0" dirty="0" smtClean="0"/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fr-FR" sz="1200" b="0" dirty="0" smtClean="0"/>
              <a:t>Ils doivent être </a:t>
            </a:r>
            <a:r>
              <a:rPr lang="fr-FR" sz="1200" dirty="0" smtClean="0"/>
              <a:t>écrits</a:t>
            </a:r>
            <a:r>
              <a:rPr lang="fr-FR" sz="1200" b="0" dirty="0" smtClean="0"/>
              <a:t> et doivent porter le </a:t>
            </a:r>
            <a:r>
              <a:rPr lang="fr-FR" sz="1200" dirty="0" smtClean="0"/>
              <a:t>visa du service juridique </a:t>
            </a:r>
            <a:r>
              <a:rPr lang="fr-FR" sz="1200" b="0" dirty="0" smtClean="0"/>
              <a:t>qui conserve un exemplaire  orignal desdits pouvoirs ainsi qu’un registre où figurent les spécimens de signature.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endParaRPr lang="fr-FR" sz="1200" b="0" dirty="0"/>
          </a:p>
        </p:txBody>
      </p:sp>
      <p:sp>
        <p:nvSpPr>
          <p:cNvPr id="20" name="ZoneTexte 19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1897850" y="2430113"/>
            <a:ext cx="33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tx2"/>
                </a:solidFill>
              </a:rPr>
              <a:t>+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217259" y="2425515"/>
            <a:ext cx="1111248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0" smtClean="0">
                <a:solidFill>
                  <a:schemeClr val="bg1"/>
                </a:solidFill>
              </a:rPr>
              <a:t>1 Membre du Directoire</a:t>
            </a:r>
            <a:endParaRPr lang="fr-FR" sz="11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86544"/>
            <a:ext cx="8585200" cy="533400"/>
          </a:xfrm>
        </p:spPr>
        <p:txBody>
          <a:bodyPr/>
          <a:lstStyle/>
          <a:p>
            <a:r>
              <a:rPr lang="fr-FR" dirty="0" smtClean="0"/>
              <a:t>Plafonds de Responsabilité « classique »</a:t>
            </a:r>
            <a:endParaRPr lang="fr-FR" dirty="0"/>
          </a:p>
        </p:txBody>
      </p:sp>
      <p:grpSp>
        <p:nvGrpSpPr>
          <p:cNvPr id="3" name="Groupe 122"/>
          <p:cNvGrpSpPr/>
          <p:nvPr/>
        </p:nvGrpSpPr>
        <p:grpSpPr>
          <a:xfrm>
            <a:off x="616851" y="1828676"/>
            <a:ext cx="8628749" cy="2983163"/>
            <a:chOff x="464451" y="1567541"/>
            <a:chExt cx="6959607" cy="2983163"/>
          </a:xfrm>
        </p:grpSpPr>
        <p:sp>
          <p:nvSpPr>
            <p:cNvPr id="124" name="ZoneTexte 123"/>
            <p:cNvSpPr txBox="1"/>
            <p:nvPr/>
          </p:nvSpPr>
          <p:spPr>
            <a:xfrm>
              <a:off x="3582369" y="1980838"/>
              <a:ext cx="1653668" cy="430887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Président du </a:t>
              </a:r>
            </a:p>
            <a:p>
              <a:pPr algn="ctr"/>
              <a:r>
                <a:rPr lang="fr-FR" sz="1100" b="0" smtClean="0">
                  <a:solidFill>
                    <a:schemeClr val="bg1"/>
                  </a:solidFill>
                </a:rPr>
                <a:t>Directoire</a:t>
              </a:r>
              <a:endParaRPr lang="fr-FR" sz="1100" b="0">
                <a:solidFill>
                  <a:schemeClr val="bg1"/>
                </a:solidFill>
              </a:endParaRPr>
            </a:p>
          </p:txBody>
        </p:sp>
        <p:sp>
          <p:nvSpPr>
            <p:cNvPr id="125" name="ZoneTexte 124"/>
            <p:cNvSpPr txBox="1"/>
            <p:nvPr/>
          </p:nvSpPr>
          <p:spPr>
            <a:xfrm>
              <a:off x="660400" y="1980838"/>
              <a:ext cx="2270470" cy="43088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 smtClean="0"/>
                <a:t>Sans limite </a:t>
              </a:r>
            </a:p>
            <a:p>
              <a:pPr algn="ctr"/>
              <a:endParaRPr lang="fr-FR" sz="1100" dirty="0" smtClean="0"/>
            </a:p>
          </p:txBody>
        </p:sp>
        <p:sp>
          <p:nvSpPr>
            <p:cNvPr id="126" name="ZoneTexte 125"/>
            <p:cNvSpPr txBox="1"/>
            <p:nvPr/>
          </p:nvSpPr>
          <p:spPr>
            <a:xfrm>
              <a:off x="5618000" y="1980838"/>
              <a:ext cx="1653668" cy="430887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>
                  <a:solidFill>
                    <a:schemeClr val="bg1"/>
                  </a:solidFill>
                </a:rPr>
                <a:t>Membre(s) du </a:t>
              </a:r>
            </a:p>
            <a:p>
              <a:pPr algn="ctr"/>
              <a:r>
                <a:rPr lang="fr-FR" sz="1100" b="0" dirty="0" smtClean="0">
                  <a:solidFill>
                    <a:schemeClr val="bg1"/>
                  </a:solidFill>
                </a:rPr>
                <a:t>Directoire</a:t>
              </a:r>
              <a:endParaRPr lang="fr-FR" sz="1100" b="0" dirty="0">
                <a:solidFill>
                  <a:schemeClr val="bg1"/>
                </a:solidFill>
              </a:endParaRPr>
            </a:p>
          </p:txBody>
        </p:sp>
        <p:sp>
          <p:nvSpPr>
            <p:cNvPr id="127" name="Triangle isocèle 126"/>
            <p:cNvSpPr/>
            <p:nvPr/>
          </p:nvSpPr>
          <p:spPr bwMode="auto">
            <a:xfrm rot="5400000">
              <a:off x="3025307" y="2082349"/>
              <a:ext cx="461665" cy="258644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28" name="ZoneTexte 127"/>
            <p:cNvSpPr txBox="1"/>
            <p:nvPr/>
          </p:nvSpPr>
          <p:spPr>
            <a:xfrm>
              <a:off x="3592292" y="2605790"/>
              <a:ext cx="1653668" cy="4308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/>
                <a:t>Directeur </a:t>
              </a:r>
            </a:p>
            <a:p>
              <a:pPr algn="ctr"/>
              <a:r>
                <a:rPr lang="fr-FR" sz="1100" b="0" dirty="0" smtClean="0"/>
                <a:t> (Resp.de l’Opération)</a:t>
              </a:r>
              <a:endParaRPr lang="fr-FR" sz="1100" b="0" dirty="0"/>
            </a:p>
          </p:txBody>
        </p:sp>
        <p:sp>
          <p:nvSpPr>
            <p:cNvPr id="129" name="ZoneTexte 128"/>
            <p:cNvSpPr txBox="1"/>
            <p:nvPr/>
          </p:nvSpPr>
          <p:spPr>
            <a:xfrm>
              <a:off x="670323" y="2605790"/>
              <a:ext cx="2270470" cy="43088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dirty="0" smtClean="0"/>
                <a:t>≤ </a:t>
              </a:r>
              <a:r>
                <a:rPr lang="fr-FR" sz="1100" dirty="0" smtClean="0"/>
                <a:t>1.5 M€</a:t>
              </a:r>
            </a:p>
            <a:p>
              <a:pPr algn="ctr"/>
              <a:endParaRPr lang="fr-FR" sz="700" dirty="0" smtClean="0"/>
            </a:p>
          </p:txBody>
        </p:sp>
        <p:sp>
          <p:nvSpPr>
            <p:cNvPr id="130" name="Triangle isocèle 129"/>
            <p:cNvSpPr/>
            <p:nvPr/>
          </p:nvSpPr>
          <p:spPr bwMode="auto">
            <a:xfrm rot="5400000">
              <a:off x="3035230" y="2707301"/>
              <a:ext cx="461665" cy="258644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31" name="ZoneTexte 130"/>
            <p:cNvSpPr txBox="1"/>
            <p:nvPr/>
          </p:nvSpPr>
          <p:spPr>
            <a:xfrm>
              <a:off x="5628886" y="2621179"/>
              <a:ext cx="1653668" cy="4308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/>
                <a:t>Directeur</a:t>
              </a:r>
            </a:p>
            <a:p>
              <a:pPr algn="ctr"/>
              <a:endParaRPr lang="fr-FR" sz="1100" b="0" dirty="0"/>
            </a:p>
          </p:txBody>
        </p:sp>
        <p:sp>
          <p:nvSpPr>
            <p:cNvPr id="132" name="ZoneTexte 131"/>
            <p:cNvSpPr txBox="1"/>
            <p:nvPr/>
          </p:nvSpPr>
          <p:spPr>
            <a:xfrm>
              <a:off x="5236037" y="1980838"/>
              <a:ext cx="3640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+</a:t>
              </a:r>
              <a:endParaRPr lang="fr-FR" dirty="0">
                <a:solidFill>
                  <a:schemeClr val="tx2"/>
                </a:solidFill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>
              <a:off x="5236037" y="2605790"/>
              <a:ext cx="3640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+</a:t>
              </a:r>
              <a:endParaRPr lang="fr-FR" dirty="0">
                <a:solidFill>
                  <a:schemeClr val="tx2"/>
                </a:solidFill>
              </a:endParaRPr>
            </a:p>
          </p:txBody>
        </p:sp>
        <p:sp>
          <p:nvSpPr>
            <p:cNvPr id="134" name="ZoneTexte 133"/>
            <p:cNvSpPr txBox="1"/>
            <p:nvPr/>
          </p:nvSpPr>
          <p:spPr>
            <a:xfrm>
              <a:off x="3569557" y="3233036"/>
              <a:ext cx="1653668" cy="4308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/>
                <a:t>Directeur </a:t>
              </a:r>
            </a:p>
            <a:p>
              <a:pPr algn="ctr"/>
              <a:r>
                <a:rPr lang="fr-FR" sz="1100" b="0" dirty="0" smtClean="0"/>
                <a:t> </a:t>
              </a:r>
              <a:endParaRPr lang="fr-FR" sz="1100" b="0" dirty="0"/>
            </a:p>
          </p:txBody>
        </p:sp>
        <p:sp>
          <p:nvSpPr>
            <p:cNvPr id="135" name="ZoneTexte 134"/>
            <p:cNvSpPr txBox="1"/>
            <p:nvPr/>
          </p:nvSpPr>
          <p:spPr>
            <a:xfrm>
              <a:off x="647588" y="3233035"/>
              <a:ext cx="2270470" cy="96949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fr-FR" sz="1400" dirty="0" smtClean="0"/>
            </a:p>
            <a:p>
              <a:pPr algn="ctr"/>
              <a:r>
                <a:rPr lang="fr-FR" sz="1400" dirty="0" smtClean="0"/>
                <a:t>≤ </a:t>
              </a:r>
              <a:r>
                <a:rPr lang="fr-FR" sz="1100" dirty="0" smtClean="0"/>
                <a:t>300 000 €</a:t>
              </a:r>
            </a:p>
            <a:p>
              <a:pPr algn="ctr"/>
              <a:endParaRPr lang="fr-FR" sz="1100" dirty="0"/>
            </a:p>
            <a:p>
              <a:pPr algn="ctr"/>
              <a:endParaRPr lang="fr-FR" sz="1100" dirty="0" smtClean="0"/>
            </a:p>
            <a:p>
              <a:pPr algn="ctr"/>
              <a:endParaRPr lang="fr-FR" sz="700" dirty="0" smtClean="0"/>
            </a:p>
          </p:txBody>
        </p:sp>
        <p:sp>
          <p:nvSpPr>
            <p:cNvPr id="136" name="Triangle isocèle 135"/>
            <p:cNvSpPr/>
            <p:nvPr/>
          </p:nvSpPr>
          <p:spPr bwMode="auto">
            <a:xfrm rot="5400000">
              <a:off x="3012495" y="3334547"/>
              <a:ext cx="461665" cy="258644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37" name="ZoneTexte 136"/>
            <p:cNvSpPr txBox="1"/>
            <p:nvPr/>
          </p:nvSpPr>
          <p:spPr>
            <a:xfrm>
              <a:off x="5618000" y="3248425"/>
              <a:ext cx="1653668" cy="4308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/>
                <a:t>N-1 </a:t>
              </a:r>
            </a:p>
            <a:p>
              <a:pPr algn="ctr"/>
              <a:r>
                <a:rPr lang="fr-FR" sz="1100" b="0" dirty="0" smtClean="0"/>
                <a:t>(Resp.de l’Opération)</a:t>
              </a:r>
              <a:endParaRPr lang="fr-FR" sz="1100" b="0" dirty="0"/>
            </a:p>
          </p:txBody>
        </p:sp>
        <p:sp>
          <p:nvSpPr>
            <p:cNvPr id="138" name="ZoneTexte 137"/>
            <p:cNvSpPr txBox="1"/>
            <p:nvPr/>
          </p:nvSpPr>
          <p:spPr>
            <a:xfrm>
              <a:off x="5225151" y="3233036"/>
              <a:ext cx="3640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+</a:t>
              </a:r>
              <a:endParaRPr lang="fr-FR" dirty="0">
                <a:solidFill>
                  <a:schemeClr val="tx2"/>
                </a:solidFill>
              </a:endParaRPr>
            </a:p>
          </p:txBody>
        </p:sp>
        <p:sp>
          <p:nvSpPr>
            <p:cNvPr id="139" name="ZoneTexte 138"/>
            <p:cNvSpPr txBox="1"/>
            <p:nvPr/>
          </p:nvSpPr>
          <p:spPr>
            <a:xfrm>
              <a:off x="5628882" y="3851609"/>
              <a:ext cx="1653668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/>
                <a:t>N-2</a:t>
              </a:r>
            </a:p>
            <a:p>
              <a:pPr algn="ctr"/>
              <a:r>
                <a:rPr lang="fr-FR" sz="1100" b="0" dirty="0" smtClean="0"/>
                <a:t>(Resp.de l’Opération)</a:t>
              </a:r>
            </a:p>
          </p:txBody>
        </p:sp>
        <p:sp>
          <p:nvSpPr>
            <p:cNvPr id="140" name="ZoneTexte 139"/>
            <p:cNvSpPr txBox="1"/>
            <p:nvPr/>
          </p:nvSpPr>
          <p:spPr>
            <a:xfrm>
              <a:off x="5236033" y="3836220"/>
              <a:ext cx="3640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+</a:t>
              </a:r>
              <a:endParaRPr lang="fr-FR" dirty="0">
                <a:solidFill>
                  <a:schemeClr val="tx2"/>
                </a:solidFill>
              </a:endParaRPr>
            </a:p>
          </p:txBody>
        </p:sp>
        <p:sp>
          <p:nvSpPr>
            <p:cNvPr id="141" name="ZoneTexte 140"/>
            <p:cNvSpPr txBox="1"/>
            <p:nvPr/>
          </p:nvSpPr>
          <p:spPr>
            <a:xfrm>
              <a:off x="3569557" y="3851609"/>
              <a:ext cx="1653668" cy="43088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/>
                <a:t>Directeur </a:t>
              </a:r>
            </a:p>
            <a:p>
              <a:pPr algn="ctr"/>
              <a:r>
                <a:rPr lang="fr-FR" sz="1100" b="0" dirty="0" smtClean="0"/>
                <a:t> </a:t>
              </a:r>
              <a:endParaRPr lang="fr-FR" sz="1100" b="0" dirty="0"/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063242" y="3713109"/>
              <a:ext cx="32092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100" b="0" i="1" dirty="0" smtClean="0">
                  <a:solidFill>
                    <a:schemeClr val="tx2"/>
                  </a:solidFill>
                </a:rPr>
                <a:t>ou</a:t>
              </a:r>
              <a:endParaRPr lang="fr-FR" sz="1100" b="0" i="1" dirty="0">
                <a:solidFill>
                  <a:schemeClr val="tx2"/>
                </a:solidFill>
              </a:endParaRPr>
            </a:p>
          </p:txBody>
        </p:sp>
        <p:sp>
          <p:nvSpPr>
            <p:cNvPr id="143" name="Triangle isocèle 142"/>
            <p:cNvSpPr/>
            <p:nvPr/>
          </p:nvSpPr>
          <p:spPr bwMode="auto">
            <a:xfrm rot="5400000">
              <a:off x="3012494" y="4026303"/>
              <a:ext cx="461665" cy="258644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478972" y="1861457"/>
              <a:ext cx="6945086" cy="2689247"/>
            </a:xfrm>
            <a:prstGeom prst="rect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45" name="ZoneTexte 144"/>
            <p:cNvSpPr txBox="1"/>
            <p:nvPr/>
          </p:nvSpPr>
          <p:spPr>
            <a:xfrm>
              <a:off x="464451" y="1567541"/>
              <a:ext cx="6959607" cy="27699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A partir de la procédure d’achat</a:t>
              </a:r>
              <a:endParaRPr lang="fr-FR" sz="1200" dirty="0"/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86544"/>
            <a:ext cx="8585200" cy="533400"/>
          </a:xfrm>
        </p:spPr>
        <p:txBody>
          <a:bodyPr/>
          <a:lstStyle/>
          <a:p>
            <a:r>
              <a:rPr lang="fr-FR" dirty="0" smtClean="0"/>
              <a:t>Plafonds de Responsabilité « spécifique »</a:t>
            </a:r>
            <a:endParaRPr lang="fr-FR" dirty="0"/>
          </a:p>
        </p:txBody>
      </p:sp>
      <p:grpSp>
        <p:nvGrpSpPr>
          <p:cNvPr id="3" name="Groupe 122"/>
          <p:cNvGrpSpPr/>
          <p:nvPr/>
        </p:nvGrpSpPr>
        <p:grpSpPr>
          <a:xfrm>
            <a:off x="616851" y="1828676"/>
            <a:ext cx="8628749" cy="2983163"/>
            <a:chOff x="464451" y="1567541"/>
            <a:chExt cx="6959607" cy="2983163"/>
          </a:xfrm>
        </p:grpSpPr>
        <p:sp>
          <p:nvSpPr>
            <p:cNvPr id="144" name="Rectangle 143"/>
            <p:cNvSpPr/>
            <p:nvPr/>
          </p:nvSpPr>
          <p:spPr bwMode="auto">
            <a:xfrm>
              <a:off x="478972" y="1861457"/>
              <a:ext cx="6945086" cy="2689247"/>
            </a:xfrm>
            <a:prstGeom prst="rect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45" name="ZoneTexte 144"/>
            <p:cNvSpPr txBox="1"/>
            <p:nvPr/>
          </p:nvSpPr>
          <p:spPr>
            <a:xfrm>
              <a:off x="464451" y="1567541"/>
              <a:ext cx="6959607" cy="27699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Achat Electricité / Gaz / CO2 / Combustibles </a:t>
              </a:r>
              <a:endParaRPr lang="fr-FR" sz="1200" dirty="0"/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925594" y="3334580"/>
            <a:ext cx="1471320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0" dirty="0" smtClean="0">
                <a:solidFill>
                  <a:schemeClr val="bg1"/>
                </a:solidFill>
              </a:rPr>
              <a:t>Président du </a:t>
            </a:r>
          </a:p>
          <a:p>
            <a:pPr algn="ctr"/>
            <a:r>
              <a:rPr lang="fr-FR" sz="1100" b="0" dirty="0" smtClean="0">
                <a:solidFill>
                  <a:schemeClr val="bg1"/>
                </a:solidFill>
              </a:rPr>
              <a:t>Directoire</a:t>
            </a:r>
            <a:endParaRPr lang="fr-FR" sz="1100" b="0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925594" y="2642083"/>
            <a:ext cx="1480149" cy="4308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Comité des </a:t>
            </a:r>
          </a:p>
          <a:p>
            <a:pPr algn="ctr"/>
            <a:r>
              <a:rPr lang="fr-FR" sz="1100" dirty="0" smtClean="0"/>
              <a:t>Risques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236030" y="3072970"/>
            <a:ext cx="1444162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0" dirty="0" smtClean="0"/>
              <a:t>Délégataire(s)</a:t>
            </a:r>
          </a:p>
          <a:p>
            <a:pPr algn="ctr"/>
            <a:endParaRPr lang="fr-FR" sz="1100" b="0" dirty="0" smtClean="0"/>
          </a:p>
        </p:txBody>
      </p:sp>
      <p:sp>
        <p:nvSpPr>
          <p:cNvPr id="29" name="Triangle isocèle 28"/>
          <p:cNvSpPr/>
          <p:nvPr/>
        </p:nvSpPr>
        <p:spPr bwMode="auto">
          <a:xfrm rot="5400000">
            <a:off x="2329050" y="3038461"/>
            <a:ext cx="615439" cy="330281"/>
          </a:xfrm>
          <a:prstGeom prst="triangl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876603" y="2996768"/>
            <a:ext cx="1225829" cy="43088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Fixent </a:t>
            </a:r>
          </a:p>
          <a:p>
            <a:pPr algn="ctr"/>
            <a:r>
              <a:rPr lang="fr-FR" sz="1100" dirty="0" smtClean="0"/>
              <a:t>les limites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526986" y="2211196"/>
            <a:ext cx="1336822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0" dirty="0" smtClean="0">
                <a:solidFill>
                  <a:schemeClr val="bg1"/>
                </a:solidFill>
              </a:rPr>
              <a:t>Directeur </a:t>
            </a:r>
          </a:p>
          <a:p>
            <a:pPr algn="ctr"/>
            <a:r>
              <a:rPr lang="fr-FR" sz="1100" b="0" dirty="0" smtClean="0">
                <a:solidFill>
                  <a:schemeClr val="bg1"/>
                </a:solidFill>
              </a:rPr>
              <a:t>Général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6042761" y="2211196"/>
            <a:ext cx="1336822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0" dirty="0" smtClean="0">
                <a:solidFill>
                  <a:schemeClr val="bg1"/>
                </a:solidFill>
              </a:rPr>
              <a:t>Directeur </a:t>
            </a:r>
          </a:p>
          <a:p>
            <a:pPr algn="ctr"/>
            <a:r>
              <a:rPr lang="fr-FR" sz="1100" b="0" dirty="0" smtClean="0">
                <a:solidFill>
                  <a:schemeClr val="bg1"/>
                </a:solidFill>
              </a:rPr>
              <a:t>concerné</a:t>
            </a:r>
          </a:p>
        </p:txBody>
      </p:sp>
      <p:sp>
        <p:nvSpPr>
          <p:cNvPr id="35" name="Triangle isocèle 34"/>
          <p:cNvSpPr/>
          <p:nvPr/>
        </p:nvSpPr>
        <p:spPr bwMode="auto">
          <a:xfrm rot="10800000">
            <a:off x="5456321" y="2727273"/>
            <a:ext cx="914434" cy="171521"/>
          </a:xfrm>
          <a:prstGeom prst="triangl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6" name="Double flèche horizontale 35"/>
          <p:cNvSpPr/>
          <p:nvPr/>
        </p:nvSpPr>
        <p:spPr bwMode="auto">
          <a:xfrm flipH="1">
            <a:off x="4177498" y="3085732"/>
            <a:ext cx="917245" cy="248848"/>
          </a:xfrm>
          <a:prstGeom prst="leftRightArrow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86544"/>
            <a:ext cx="8585200" cy="533400"/>
          </a:xfrm>
        </p:spPr>
        <p:txBody>
          <a:bodyPr/>
          <a:lstStyle/>
          <a:p>
            <a:r>
              <a:rPr lang="fr-FR" dirty="0" smtClean="0"/>
              <a:t>Flux de courrier interne</a:t>
            </a:r>
            <a:endParaRPr lang="fr-FR" dirty="0"/>
          </a:p>
        </p:txBody>
      </p:sp>
      <p:grpSp>
        <p:nvGrpSpPr>
          <p:cNvPr id="3" name="Groupe 14"/>
          <p:cNvGrpSpPr/>
          <p:nvPr/>
        </p:nvGrpSpPr>
        <p:grpSpPr>
          <a:xfrm>
            <a:off x="616851" y="2024624"/>
            <a:ext cx="5174349" cy="2994049"/>
            <a:chOff x="616851" y="1817790"/>
            <a:chExt cx="5174349" cy="2994049"/>
          </a:xfrm>
        </p:grpSpPr>
        <p:sp>
          <p:nvSpPr>
            <p:cNvPr id="144" name="Rectangle 143"/>
            <p:cNvSpPr/>
            <p:nvPr/>
          </p:nvSpPr>
          <p:spPr bwMode="auto">
            <a:xfrm>
              <a:off x="634855" y="2290341"/>
              <a:ext cx="5156345" cy="2521498"/>
            </a:xfrm>
            <a:prstGeom prst="rect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145" name="ZoneTexte 144"/>
            <p:cNvSpPr txBox="1"/>
            <p:nvPr/>
          </p:nvSpPr>
          <p:spPr>
            <a:xfrm>
              <a:off x="616851" y="1817790"/>
              <a:ext cx="5174349" cy="4616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Employés autorisés à signer dans la limite de leurs fonctions et de leurs compétences SANS DELEGATION DE POUVOIR</a:t>
              </a:r>
              <a:endParaRPr lang="fr-FR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218939" y="3587395"/>
              <a:ext cx="1961177" cy="430887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0" dirty="0" smtClean="0">
                  <a:solidFill>
                    <a:schemeClr val="bg1"/>
                  </a:solidFill>
                </a:rPr>
                <a:t>Signature des correspondances internes</a:t>
              </a:r>
              <a:endParaRPr lang="fr-FR" sz="1100" b="0" dirty="0">
                <a:solidFill>
                  <a:schemeClr val="bg1"/>
                </a:solidFill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2218940" y="2753384"/>
              <a:ext cx="1961176" cy="26161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dirty="0" smtClean="0"/>
                <a:t>Employés autorisés</a:t>
              </a:r>
            </a:p>
          </p:txBody>
        </p:sp>
        <p:sp>
          <p:nvSpPr>
            <p:cNvPr id="29" name="Triangle isocèle 28"/>
            <p:cNvSpPr/>
            <p:nvPr/>
          </p:nvSpPr>
          <p:spPr bwMode="auto">
            <a:xfrm rot="10800000">
              <a:off x="2895972" y="3108070"/>
              <a:ext cx="615439" cy="330281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ZoneTexte 2"/>
          <p:cNvSpPr txBox="1"/>
          <p:nvPr/>
        </p:nvSpPr>
        <p:spPr>
          <a:xfrm>
            <a:off x="1162049" y="2028825"/>
            <a:ext cx="74961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Structures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/>
          </a:p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Approbations EFR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GB" sz="1800" b="0" dirty="0" err="1" smtClean="0">
                <a:solidFill>
                  <a:schemeClr val="bg2"/>
                </a:solidFill>
              </a:rPr>
              <a:t>Délégation</a:t>
            </a:r>
            <a:r>
              <a:rPr lang="en-GB" sz="1800" b="0" dirty="0" smtClean="0">
                <a:solidFill>
                  <a:schemeClr val="bg2"/>
                </a:solidFill>
              </a:rPr>
              <a:t> de </a:t>
            </a:r>
            <a:r>
              <a:rPr lang="en-GB" sz="1800" b="0" dirty="0" err="1" smtClean="0">
                <a:solidFill>
                  <a:schemeClr val="bg2"/>
                </a:solidFill>
              </a:rPr>
              <a:t>pouvoirs</a:t>
            </a:r>
            <a:endParaRPr lang="en-GB" sz="1800" b="0" dirty="0" smtClean="0">
              <a:solidFill>
                <a:schemeClr val="bg2"/>
              </a:solidFill>
            </a:endParaRP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r>
              <a:rPr lang="en-GB" sz="1800" dirty="0" smtClean="0"/>
              <a:t>Circuits de validation</a:t>
            </a: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Circuits de </a:t>
            </a:r>
            <a:r>
              <a:rPr lang="en-GB" sz="1800" b="0" dirty="0" err="1" smtClean="0">
                <a:solidFill>
                  <a:schemeClr val="bg2"/>
                </a:solidFill>
              </a:rPr>
              <a:t>Paiement</a:t>
            </a: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 smtClean="0"/>
              <a:t>Approval Requirements Process / Business Units E.ON </a:t>
            </a:r>
            <a:r>
              <a:rPr lang="en-GB" sz="2400" dirty="0" err="1" smtClean="0"/>
              <a:t>Energie</a:t>
            </a:r>
            <a:endParaRPr lang="en-GB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  <p:sp>
        <p:nvSpPr>
          <p:cNvPr id="9" name="Rectangle 8"/>
          <p:cNvSpPr/>
          <p:nvPr/>
        </p:nvSpPr>
        <p:spPr>
          <a:xfrm>
            <a:off x="584200" y="1504950"/>
            <a:ext cx="7962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b="0" dirty="0" smtClean="0"/>
              <a:t>Investments/Costs/Engagements (not for </a:t>
            </a:r>
            <a:r>
              <a:rPr lang="en-GB" sz="1800" b="0" dirty="0" err="1" smtClean="0"/>
              <a:t>EnergyManagment</a:t>
            </a:r>
            <a:r>
              <a:rPr lang="en-GB" sz="1800" b="0" dirty="0" smtClean="0"/>
              <a:t>)</a:t>
            </a:r>
            <a:endParaRPr lang="en-GB" sz="1800" b="0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9" y="1939414"/>
            <a:ext cx="9496425" cy="418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2"/>
          <p:cNvSpPr txBox="1"/>
          <p:nvPr/>
        </p:nvSpPr>
        <p:spPr>
          <a:xfrm>
            <a:off x="5529262" y="5926227"/>
            <a:ext cx="4176712" cy="807948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00" b="0" dirty="0">
                <a:solidFill>
                  <a:srgbClr val="FF0000"/>
                </a:solidFill>
                <a:sym typeface="Wingdings"/>
              </a:rPr>
              <a:t></a:t>
            </a:r>
            <a:r>
              <a:rPr lang="fr-FR" sz="700" b="0" dirty="0">
                <a:solidFill>
                  <a:srgbClr val="FF0000"/>
                </a:solidFill>
              </a:rPr>
              <a:t> </a:t>
            </a:r>
            <a:r>
              <a:rPr lang="fr-FR" sz="700" b="0" dirty="0"/>
              <a:t>:</a:t>
            </a:r>
            <a:r>
              <a:rPr lang="fr-FR" sz="700" b="0" dirty="0" err="1"/>
              <a:t>Approval</a:t>
            </a:r>
            <a:r>
              <a:rPr lang="fr-FR" sz="700" b="0" dirty="0"/>
              <a:t>   </a:t>
            </a:r>
            <a:r>
              <a:rPr lang="fr-FR" sz="900" b="0" dirty="0">
                <a:solidFill>
                  <a:srgbClr val="00B050"/>
                </a:solidFill>
                <a:latin typeface="+mn-lt"/>
                <a:ea typeface="+mn-ea"/>
                <a:cs typeface="+mn-cs"/>
                <a:sym typeface="Wingdings"/>
              </a:rPr>
              <a:t></a:t>
            </a:r>
            <a:r>
              <a:rPr lang="fr-FR" sz="900" b="0" dirty="0">
                <a:solidFill>
                  <a:schemeClr val="dk1"/>
                </a:solidFill>
                <a:latin typeface="+mn-lt"/>
                <a:ea typeface="+mn-ea"/>
                <a:cs typeface="+mn-cs"/>
                <a:sym typeface="Wingdings"/>
              </a:rPr>
              <a:t> </a:t>
            </a:r>
            <a:r>
              <a:rPr lang="fr-FR" sz="700" b="0" dirty="0"/>
              <a:t>: Information   ©  : Coordination</a:t>
            </a:r>
          </a:p>
          <a:p>
            <a:r>
              <a:rPr lang="fr-FR" sz="700" b="0" dirty="0"/>
              <a:t>(*) : Validation auprès de</a:t>
            </a:r>
            <a:r>
              <a:rPr lang="fr-FR" sz="700" b="0" baseline="0" dirty="0"/>
              <a:t> la Commission des Marchés (Directeur concerné+DAF+Directeur Achat)</a:t>
            </a:r>
            <a:endParaRPr lang="fr-FR" sz="900" b="0" i="0" u="none" strike="noStrike" baseline="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r>
              <a:rPr lang="fr-FR" sz="700" b="0" dirty="0"/>
              <a:t>MB : Management </a:t>
            </a:r>
            <a:r>
              <a:rPr lang="fr-FR" sz="700" b="0" dirty="0" err="1"/>
              <a:t>Board</a:t>
            </a:r>
            <a:r>
              <a:rPr lang="fr-FR" sz="700" b="0" dirty="0"/>
              <a:t> / Directoire </a:t>
            </a:r>
          </a:p>
          <a:p>
            <a:r>
              <a:rPr lang="fr-FR" sz="700" b="0" dirty="0"/>
              <a:t>SB : Conseil Surveillance / </a:t>
            </a:r>
            <a:r>
              <a:rPr lang="fr-FR" sz="700" b="0" dirty="0" err="1"/>
              <a:t>Board</a:t>
            </a:r>
            <a:r>
              <a:rPr lang="fr-FR" sz="700" b="0" dirty="0"/>
              <a:t> / </a:t>
            </a:r>
            <a:r>
              <a:rPr lang="fr-FR" sz="700" b="0" dirty="0" err="1"/>
              <a:t>Supervisory</a:t>
            </a:r>
            <a:r>
              <a:rPr lang="fr-FR" sz="700" b="0" dirty="0"/>
              <a:t> </a:t>
            </a:r>
            <a:r>
              <a:rPr lang="fr-FR" sz="700" b="0" dirty="0" err="1"/>
              <a:t>Board</a:t>
            </a:r>
            <a:endParaRPr lang="fr-FR" sz="700" b="0" dirty="0"/>
          </a:p>
          <a:p>
            <a:r>
              <a:rPr lang="fr-FR" sz="700" b="0" dirty="0"/>
              <a:t>C/MA : </a:t>
            </a:r>
            <a:r>
              <a:rPr lang="fr-FR" sz="700" b="0" dirty="0" err="1"/>
              <a:t>Corporate</a:t>
            </a:r>
            <a:r>
              <a:rPr lang="fr-FR" sz="700" b="0" dirty="0"/>
              <a:t> Center </a:t>
            </a:r>
            <a:r>
              <a:rPr lang="fr-FR" sz="700" b="0" dirty="0" err="1"/>
              <a:t>deprtments</a:t>
            </a:r>
            <a:r>
              <a:rPr lang="fr-FR" sz="700" b="0" dirty="0"/>
              <a:t> of </a:t>
            </a:r>
            <a:r>
              <a:rPr lang="fr-FR" sz="700" b="0" dirty="0" err="1"/>
              <a:t>Mergers</a:t>
            </a:r>
            <a:r>
              <a:rPr lang="fr-FR" sz="700" b="0" dirty="0"/>
              <a:t> &amp; Acquisitions</a:t>
            </a:r>
          </a:p>
          <a:p>
            <a:r>
              <a:rPr lang="fr-FR" sz="700" b="0" dirty="0"/>
              <a:t>V/CP : </a:t>
            </a:r>
            <a:r>
              <a:rPr lang="fr-FR" sz="700" b="0" dirty="0" err="1"/>
              <a:t>Coroporate</a:t>
            </a:r>
            <a:r>
              <a:rPr lang="fr-FR" sz="700" b="0" baseline="0" dirty="0"/>
              <a:t> </a:t>
            </a:r>
            <a:r>
              <a:rPr lang="fr-FR" sz="700" b="0" baseline="0" dirty="0" err="1"/>
              <a:t>Development</a:t>
            </a:r>
            <a:endParaRPr lang="fr-FR" sz="700" b="0" baseline="0" dirty="0"/>
          </a:p>
          <a:p>
            <a:r>
              <a:rPr lang="fr-FR" sz="700" b="0" baseline="0" dirty="0"/>
              <a:t>C/CP : </a:t>
            </a:r>
            <a:r>
              <a:rPr lang="fr-FR" sz="700" b="0" baseline="0" dirty="0" err="1"/>
              <a:t>Corporate</a:t>
            </a:r>
            <a:r>
              <a:rPr lang="fr-FR" sz="700" b="0" baseline="0" dirty="0"/>
              <a:t> Planning/</a:t>
            </a:r>
            <a:r>
              <a:rPr lang="fr-FR" sz="700" b="0" baseline="0" dirty="0" err="1"/>
              <a:t>Controlliing</a:t>
            </a:r>
            <a:r>
              <a:rPr lang="fr-FR" sz="700" b="0" baseline="0" dirty="0"/>
              <a:t> </a:t>
            </a:r>
          </a:p>
          <a:p>
            <a:r>
              <a:rPr lang="fr-FR" sz="7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Clearance </a:t>
            </a:r>
            <a:r>
              <a:rPr lang="fr-FR" sz="700" b="0" i="0" u="none" strike="noStrike" baseline="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Comitee</a:t>
            </a:r>
            <a:r>
              <a:rPr lang="fr-FR" sz="700" b="0" i="0" u="none" strike="noStrike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: C/MA+V/CD+C/CP</a:t>
            </a:r>
            <a:endParaRPr lang="fr-FR" sz="500" b="0" baseline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ZoneTexte 2"/>
          <p:cNvSpPr txBox="1"/>
          <p:nvPr/>
        </p:nvSpPr>
        <p:spPr>
          <a:xfrm>
            <a:off x="1162049" y="2028825"/>
            <a:ext cx="74961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Structures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/>
          </a:p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Approbations EFR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GB" sz="1800" b="0" dirty="0" err="1" smtClean="0">
                <a:solidFill>
                  <a:schemeClr val="bg2"/>
                </a:solidFill>
              </a:rPr>
              <a:t>Délégation</a:t>
            </a:r>
            <a:r>
              <a:rPr lang="en-GB" sz="1800" b="0" dirty="0" smtClean="0">
                <a:solidFill>
                  <a:schemeClr val="bg2"/>
                </a:solidFill>
              </a:rPr>
              <a:t> de </a:t>
            </a:r>
            <a:r>
              <a:rPr lang="en-GB" sz="1800" b="0" dirty="0" err="1" smtClean="0">
                <a:solidFill>
                  <a:schemeClr val="bg2"/>
                </a:solidFill>
              </a:rPr>
              <a:t>pouvoirs</a:t>
            </a:r>
            <a:endParaRPr lang="en-GB" sz="1800" b="0" dirty="0" smtClean="0">
              <a:solidFill>
                <a:schemeClr val="bg2"/>
              </a:solidFill>
            </a:endParaRP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Circuits de validation</a:t>
            </a: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GB" sz="1800" dirty="0" smtClean="0"/>
              <a:t>Circuits de </a:t>
            </a:r>
            <a:r>
              <a:rPr lang="en-GB" sz="1800" dirty="0" err="1" smtClean="0"/>
              <a:t>Paiement</a:t>
            </a:r>
            <a:endParaRPr lang="en-GB" sz="1800" dirty="0" smtClean="0"/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ZoneTexte 2"/>
          <p:cNvSpPr txBox="1"/>
          <p:nvPr/>
        </p:nvSpPr>
        <p:spPr>
          <a:xfrm>
            <a:off x="1162049" y="2028825"/>
            <a:ext cx="74961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1800" b="0" dirty="0" smtClean="0"/>
              <a:t>Structures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/>
          </a:p>
          <a:p>
            <a:pPr marL="457200" indent="-457200">
              <a:buAutoNum type="arabicPeriod"/>
            </a:pPr>
            <a:r>
              <a:rPr lang="en-GB" sz="1800" b="0" dirty="0" smtClean="0"/>
              <a:t>Approbations EFR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GB" sz="1800" b="0" dirty="0" err="1" smtClean="0"/>
              <a:t>Délégation</a:t>
            </a:r>
            <a:r>
              <a:rPr lang="en-GB" sz="1800" b="0" dirty="0" smtClean="0"/>
              <a:t> de </a:t>
            </a:r>
            <a:r>
              <a:rPr lang="en-GB" sz="1800" b="0" dirty="0" err="1" smtClean="0"/>
              <a:t>pouvoirs</a:t>
            </a:r>
            <a:endParaRPr lang="en-GB" sz="1800" b="0" dirty="0" smtClean="0"/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/>
          </a:p>
          <a:p>
            <a:pPr marL="457200" indent="-457200">
              <a:buAutoNum type="arabicPeriod"/>
            </a:pPr>
            <a:r>
              <a:rPr lang="en-GB" sz="1800" b="0" dirty="0" smtClean="0"/>
              <a:t>Circuits de validation</a:t>
            </a:r>
          </a:p>
          <a:p>
            <a:pPr marL="457200" indent="-457200">
              <a:buAutoNum type="arabicPeriod"/>
            </a:pPr>
            <a:endParaRPr lang="en-GB" sz="1800" b="0" dirty="0" smtClean="0"/>
          </a:p>
          <a:p>
            <a:pPr marL="457200" indent="-457200">
              <a:buFontTx/>
              <a:buAutoNum type="arabicPeriod"/>
            </a:pPr>
            <a:r>
              <a:rPr lang="en-GB" sz="1800" b="0" dirty="0" smtClean="0"/>
              <a:t>Circuits de </a:t>
            </a:r>
            <a:r>
              <a:rPr lang="en-GB" sz="1800" b="0" dirty="0" err="1" smtClean="0"/>
              <a:t>Paiement</a:t>
            </a:r>
            <a:endParaRPr lang="en-GB" sz="1800" b="0" dirty="0" smtClean="0"/>
          </a:p>
          <a:p>
            <a:pPr marL="457200" indent="-457200">
              <a:buAutoNum type="arabicPeriod"/>
            </a:pPr>
            <a:endParaRPr lang="en-GB" sz="1800" b="0" dirty="0" smtClean="0"/>
          </a:p>
          <a:p>
            <a:pPr marL="457200" indent="-457200">
              <a:buAutoNum type="arabicPeriod"/>
            </a:pPr>
            <a:endParaRPr lang="en-GB" sz="1800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86544"/>
            <a:ext cx="8585200" cy="533400"/>
          </a:xfrm>
        </p:spPr>
        <p:txBody>
          <a:bodyPr/>
          <a:lstStyle/>
          <a:p>
            <a:r>
              <a:rPr lang="fr-FR" dirty="0" smtClean="0"/>
              <a:t>Ordres de paiement</a:t>
            </a:r>
            <a:endParaRPr lang="fr-FR" dirty="0"/>
          </a:p>
        </p:txBody>
      </p:sp>
      <p:grpSp>
        <p:nvGrpSpPr>
          <p:cNvPr id="3" name="Groupe 34"/>
          <p:cNvGrpSpPr/>
          <p:nvPr/>
        </p:nvGrpSpPr>
        <p:grpSpPr>
          <a:xfrm>
            <a:off x="1128480" y="2013738"/>
            <a:ext cx="6258354" cy="3236319"/>
            <a:chOff x="1128480" y="1806904"/>
            <a:chExt cx="6258354" cy="3236319"/>
          </a:xfrm>
        </p:grpSpPr>
        <p:grpSp>
          <p:nvGrpSpPr>
            <p:cNvPr id="4" name="Groupe 32"/>
            <p:cNvGrpSpPr/>
            <p:nvPr/>
          </p:nvGrpSpPr>
          <p:grpSpPr>
            <a:xfrm>
              <a:off x="1128480" y="1806904"/>
              <a:ext cx="2862005" cy="3222419"/>
              <a:chOff x="1128480" y="1806904"/>
              <a:chExt cx="2862005" cy="3222419"/>
            </a:xfrm>
          </p:grpSpPr>
          <p:sp>
            <p:nvSpPr>
              <p:cNvPr id="145" name="ZoneTexte 144"/>
              <p:cNvSpPr txBox="1"/>
              <p:nvPr/>
            </p:nvSpPr>
            <p:spPr>
              <a:xfrm>
                <a:off x="1128480" y="1806904"/>
                <a:ext cx="2862005" cy="27699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 smtClean="0"/>
                  <a:t>ORDRE DE PAIEMENT</a:t>
                </a:r>
                <a:endParaRPr lang="fr-FR" sz="1200" dirty="0"/>
              </a:p>
            </p:txBody>
          </p:sp>
          <p:sp>
            <p:nvSpPr>
              <p:cNvPr id="16" name="ZoneTexte 15"/>
              <p:cNvSpPr txBox="1"/>
              <p:nvPr/>
            </p:nvSpPr>
            <p:spPr>
              <a:xfrm>
                <a:off x="1687287" y="2402344"/>
                <a:ext cx="1791569" cy="307777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&gt; 1 million €</a:t>
                </a:r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1687287" y="3063033"/>
                <a:ext cx="1791569" cy="307777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≤ 1 million €</a:t>
                </a: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1687287" y="3710502"/>
                <a:ext cx="1791569" cy="307777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≤ 100 000 €</a:t>
                </a: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1687287" y="4365177"/>
                <a:ext cx="1791569" cy="307777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00" dirty="0" smtClean="0"/>
                  <a:t>≤ 50 000 €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1128480" y="2094789"/>
                <a:ext cx="2862005" cy="293453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olo" pitchFamily="2" charset="0"/>
                </a:endParaRPr>
              </a:p>
            </p:txBody>
          </p:sp>
        </p:grpSp>
        <p:grpSp>
          <p:nvGrpSpPr>
            <p:cNvPr id="5" name="Groupe 33"/>
            <p:cNvGrpSpPr/>
            <p:nvPr/>
          </p:nvGrpSpPr>
          <p:grpSpPr>
            <a:xfrm>
              <a:off x="4524829" y="1820804"/>
              <a:ext cx="2862005" cy="3222419"/>
              <a:chOff x="4524829" y="1820804"/>
              <a:chExt cx="2862005" cy="3222419"/>
            </a:xfrm>
          </p:grpSpPr>
          <p:sp>
            <p:nvSpPr>
              <p:cNvPr id="8" name="ZoneTexte 7"/>
              <p:cNvSpPr txBox="1"/>
              <p:nvPr/>
            </p:nvSpPr>
            <p:spPr>
              <a:xfrm>
                <a:off x="4659092" y="2402344"/>
                <a:ext cx="1111248" cy="430887"/>
              </a:xfrm>
              <a:prstGeom prst="rect">
                <a:avLst/>
              </a:prstGeom>
              <a:solidFill>
                <a:schemeClr val="tx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dirty="0" smtClean="0">
                    <a:solidFill>
                      <a:schemeClr val="bg1"/>
                    </a:solidFill>
                  </a:rPr>
                  <a:t>Président du Directoire</a:t>
                </a:r>
                <a:endParaRPr lang="fr-FR" sz="1100" b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6111384" y="2402344"/>
                <a:ext cx="1111248" cy="430887"/>
              </a:xfrm>
              <a:prstGeom prst="rect">
                <a:avLst/>
              </a:prstGeom>
              <a:solidFill>
                <a:schemeClr val="tx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smtClean="0">
                    <a:solidFill>
                      <a:schemeClr val="bg1"/>
                    </a:solidFill>
                  </a:rPr>
                  <a:t>1 Membre du Directoire</a:t>
                </a:r>
                <a:endParaRPr lang="fr-FR" sz="1100" b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4659092" y="3041261"/>
                <a:ext cx="1111248" cy="430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dirty="0" smtClean="0"/>
                  <a:t>Directeur</a:t>
                </a:r>
              </a:p>
              <a:p>
                <a:pPr algn="ctr"/>
                <a:endParaRPr lang="fr-FR" sz="1100" b="0" dirty="0" smtClean="0"/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4659092" y="4296100"/>
                <a:ext cx="1111248" cy="430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dirty="0" smtClean="0"/>
                  <a:t>Responsable</a:t>
                </a:r>
              </a:p>
              <a:p>
                <a:pPr algn="ctr"/>
                <a:r>
                  <a:rPr lang="fr-FR" sz="1100" b="0" dirty="0" smtClean="0"/>
                  <a:t>Trésorerie</a:t>
                </a:r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4524829" y="1820804"/>
                <a:ext cx="2862005" cy="27699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dirty="0" smtClean="0"/>
                  <a:t>AUTORISATION</a:t>
                </a:r>
                <a:endParaRPr lang="fr-FR" sz="1200" dirty="0"/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4524829" y="2108689"/>
                <a:ext cx="2862005" cy="293453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Polo" pitchFamily="2" charset="0"/>
                </a:endParaRPr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>
                <a:off x="5770340" y="2483222"/>
                <a:ext cx="29527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0" i="1" dirty="0" smtClean="0">
                    <a:solidFill>
                      <a:schemeClr val="tx2"/>
                    </a:solidFill>
                  </a:rPr>
                  <a:t>et</a:t>
                </a:r>
                <a:endParaRPr lang="fr-FR" sz="1100" b="0" i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5" name="ZoneTexte 24"/>
              <p:cNvSpPr txBox="1"/>
              <p:nvPr/>
            </p:nvSpPr>
            <p:spPr>
              <a:xfrm>
                <a:off x="4659092" y="3674083"/>
                <a:ext cx="1111248" cy="430887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b="0" dirty="0" smtClean="0"/>
                  <a:t>N-1</a:t>
                </a:r>
              </a:p>
              <a:p>
                <a:pPr algn="ctr"/>
                <a:endParaRPr lang="fr-FR" sz="1100" b="0" dirty="0" smtClean="0"/>
              </a:p>
            </p:txBody>
          </p:sp>
        </p:grpSp>
        <p:sp>
          <p:nvSpPr>
            <p:cNvPr id="28" name="Triangle isocèle 27"/>
            <p:cNvSpPr/>
            <p:nvPr/>
          </p:nvSpPr>
          <p:spPr bwMode="auto">
            <a:xfrm rot="16200000" flipV="1">
              <a:off x="4111758" y="2422092"/>
              <a:ext cx="266609" cy="247892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30" name="Triangle isocèle 29"/>
            <p:cNvSpPr/>
            <p:nvPr/>
          </p:nvSpPr>
          <p:spPr bwMode="auto">
            <a:xfrm rot="16200000" flipV="1">
              <a:off x="4129325" y="3082781"/>
              <a:ext cx="266609" cy="247892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31" name="Triangle isocèle 30"/>
            <p:cNvSpPr/>
            <p:nvPr/>
          </p:nvSpPr>
          <p:spPr bwMode="auto">
            <a:xfrm rot="16200000" flipV="1">
              <a:off x="4129324" y="3730250"/>
              <a:ext cx="266609" cy="247892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  <p:sp>
          <p:nvSpPr>
            <p:cNvPr id="32" name="Triangle isocèle 31"/>
            <p:cNvSpPr/>
            <p:nvPr/>
          </p:nvSpPr>
          <p:spPr bwMode="auto">
            <a:xfrm rot="16200000" flipV="1">
              <a:off x="4129325" y="4384925"/>
              <a:ext cx="266609" cy="247892"/>
            </a:xfrm>
            <a:prstGeom prst="triangle">
              <a:avLst/>
            </a:prstGeom>
            <a:solidFill>
              <a:srgbClr val="B4B4B4"/>
            </a:solidFill>
            <a:ln w="12700" cap="flat" cmpd="sng" algn="ctr">
              <a:solidFill>
                <a:srgbClr val="B4B4B4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endParaRPr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7712838" y="228600"/>
            <a:ext cx="1673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[Internal Procedure]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 rot="20618336">
            <a:off x="4024049" y="5417299"/>
            <a:ext cx="2629179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0" i="1" dirty="0" smtClean="0"/>
              <a:t>A confirmer avec </a:t>
            </a:r>
            <a:r>
              <a:rPr lang="en-GB" sz="1400" b="0" i="1" dirty="0" err="1" smtClean="0"/>
              <a:t>P.Perisse</a:t>
            </a:r>
            <a:endParaRPr lang="en-GB" sz="1400" b="0" i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7791450" y="536377"/>
            <a:ext cx="145415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 smtClean="0"/>
              <a:t>proposition</a:t>
            </a:r>
            <a:endParaRPr lang="en-GB" sz="1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Personnes</a:t>
            </a:r>
            <a:r>
              <a:rPr lang="en-GB" dirty="0" smtClean="0"/>
              <a:t> </a:t>
            </a:r>
            <a:r>
              <a:rPr lang="en-GB" dirty="0" err="1" smtClean="0"/>
              <a:t>associées</a:t>
            </a:r>
            <a:r>
              <a:rPr lang="en-GB" dirty="0" smtClean="0"/>
              <a:t> à </a:t>
            </a:r>
            <a:r>
              <a:rPr lang="en-GB" dirty="0" err="1" smtClean="0"/>
              <a:t>cette</a:t>
            </a:r>
            <a:r>
              <a:rPr lang="en-GB" dirty="0" smtClean="0"/>
              <a:t> documentation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660398" y="1905000"/>
          <a:ext cx="8359776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227"/>
                <a:gridCol w="4486275"/>
                <a:gridCol w="1819274"/>
              </a:tblGrid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bg1"/>
                          </a:solidFill>
                        </a:rPr>
                        <a:t>Name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bg1"/>
                          </a:solidFill>
                        </a:rPr>
                        <a:t>Function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solidFill>
                            <a:schemeClr val="bg1"/>
                          </a:solidFill>
                        </a:rPr>
                        <a:t>Meeting Day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Marta Huidobro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Contrôle Investissements et projets DFCG (SNET)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20 </a:t>
                      </a:r>
                      <a:r>
                        <a:rPr lang="en-GB" sz="1100" dirty="0" err="1" smtClean="0"/>
                        <a:t>mai</a:t>
                      </a:r>
                      <a:r>
                        <a:rPr lang="en-GB" sz="1100" baseline="0" dirty="0" smtClean="0"/>
                        <a:t> 2009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Pauline Gaget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 err="1" smtClean="0"/>
                        <a:t>Juridique</a:t>
                      </a:r>
                      <a:r>
                        <a:rPr lang="en-GB" sz="1100" baseline="0" dirty="0" smtClean="0"/>
                        <a:t> / </a:t>
                      </a:r>
                      <a:r>
                        <a:rPr lang="en-GB" sz="1100" dirty="0" err="1" smtClean="0"/>
                        <a:t>Directrice</a:t>
                      </a:r>
                      <a:r>
                        <a:rPr lang="en-GB" sz="1100" baseline="0" dirty="0" smtClean="0"/>
                        <a:t> </a:t>
                      </a:r>
                      <a:r>
                        <a:rPr lang="en-GB" sz="1100" baseline="0" dirty="0" err="1" smtClean="0"/>
                        <a:t>Adjointe</a:t>
                      </a:r>
                      <a:r>
                        <a:rPr lang="en-GB" sz="1100" baseline="0" dirty="0" smtClean="0"/>
                        <a:t>  (SNET-EFR)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semaine25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Philipp Ulbrich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/>
                        <a:t>Contrôle</a:t>
                      </a:r>
                      <a:r>
                        <a:rPr lang="en-GB" sz="1100" dirty="0" smtClean="0"/>
                        <a:t> / </a:t>
                      </a:r>
                      <a:r>
                        <a:rPr lang="en-GB" sz="1100" dirty="0" err="1" smtClean="0"/>
                        <a:t>Directeur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 err="1" smtClean="0"/>
                        <a:t>Adjoint</a:t>
                      </a:r>
                      <a:r>
                        <a:rPr lang="en-GB" sz="1100" baseline="0" dirty="0" smtClean="0"/>
                        <a:t> (EFR)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26 </a:t>
                      </a:r>
                      <a:r>
                        <a:rPr lang="en-GB" sz="1100" dirty="0" err="1" smtClean="0"/>
                        <a:t>mai</a:t>
                      </a:r>
                      <a:r>
                        <a:rPr lang="en-GB" sz="1100" smtClean="0"/>
                        <a:t> 2009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Marc Schroeder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/>
                        <a:t>Directeur</a:t>
                      </a:r>
                      <a:r>
                        <a:rPr lang="en-GB" sz="1100" dirty="0" smtClean="0"/>
                        <a:t> de la Production (SNET)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25 </a:t>
                      </a:r>
                      <a:r>
                        <a:rPr lang="en-GB" sz="1100" dirty="0" err="1" smtClean="0"/>
                        <a:t>mai</a:t>
                      </a:r>
                      <a:r>
                        <a:rPr lang="en-GB" sz="1100" baseline="0" dirty="0" smtClean="0"/>
                        <a:t> 2009</a:t>
                      </a:r>
                      <a:endParaRPr lang="en-GB" sz="1100" dirty="0" smtClean="0"/>
                    </a:p>
                    <a:p>
                      <a:pPr algn="ctr"/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Bernard</a:t>
                      </a:r>
                      <a:r>
                        <a:rPr lang="en-GB" sz="1100" baseline="0" dirty="0" smtClean="0"/>
                        <a:t> Martres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/>
                        <a:t>Directeur</a:t>
                      </a:r>
                      <a:r>
                        <a:rPr lang="en-GB" sz="1100" dirty="0" smtClean="0"/>
                        <a:t> Technique / Production</a:t>
                      </a:r>
                      <a:r>
                        <a:rPr lang="en-GB" sz="1100" baseline="0" dirty="0" smtClean="0"/>
                        <a:t> (SNET)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25 </a:t>
                      </a:r>
                      <a:r>
                        <a:rPr lang="en-GB" sz="1100" dirty="0" err="1" smtClean="0"/>
                        <a:t>mai</a:t>
                      </a:r>
                      <a:r>
                        <a:rPr lang="en-GB" sz="1100" baseline="0" dirty="0" smtClean="0"/>
                        <a:t> 2009</a:t>
                      </a:r>
                      <a:endParaRPr lang="en-GB" sz="1100" dirty="0" smtClean="0"/>
                    </a:p>
                    <a:p>
                      <a:pPr algn="ctr"/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René</a:t>
                      </a:r>
                      <a:r>
                        <a:rPr lang="en-GB" sz="1100" baseline="0" dirty="0" smtClean="0"/>
                        <a:t> Steiner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Resp. SAP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25 </a:t>
                      </a:r>
                      <a:r>
                        <a:rPr lang="en-GB" sz="1100" dirty="0" err="1" smtClean="0"/>
                        <a:t>mai</a:t>
                      </a:r>
                      <a:r>
                        <a:rPr lang="en-GB" sz="1100" dirty="0" smtClean="0"/>
                        <a:t> 2009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Patrick</a:t>
                      </a:r>
                      <a:r>
                        <a:rPr lang="en-GB" sz="1100" baseline="0" dirty="0" smtClean="0"/>
                        <a:t> Perisse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 smtClean="0"/>
                        <a:t>Trésorie</a:t>
                      </a:r>
                      <a:r>
                        <a:rPr lang="en-GB" sz="1100" dirty="0" smtClean="0"/>
                        <a:t> et </a:t>
                      </a:r>
                      <a:r>
                        <a:rPr lang="en-GB" sz="1100" dirty="0" err="1" smtClean="0"/>
                        <a:t>Comptabilité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 err="1" smtClean="0"/>
                        <a:t>Fournisseur</a:t>
                      </a:r>
                      <a:r>
                        <a:rPr lang="en-GB" sz="1100" dirty="0" smtClean="0"/>
                        <a:t> (SNET)</a:t>
                      </a: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438650" y="37141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Back-Up</a:t>
            </a:r>
            <a:endParaRPr lang="en-GB" sz="1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ZoneTexte 2"/>
          <p:cNvSpPr txBox="1"/>
          <p:nvPr/>
        </p:nvSpPr>
        <p:spPr>
          <a:xfrm>
            <a:off x="1162049" y="2028825"/>
            <a:ext cx="74961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1800" dirty="0" smtClean="0"/>
              <a:t>Structures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/>
          </a:p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Approbations EFR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GB" sz="1800" b="0" dirty="0" err="1" smtClean="0">
                <a:solidFill>
                  <a:schemeClr val="bg2"/>
                </a:solidFill>
              </a:rPr>
              <a:t>Délégation</a:t>
            </a:r>
            <a:r>
              <a:rPr lang="en-GB" sz="1800" b="0" dirty="0" smtClean="0">
                <a:solidFill>
                  <a:schemeClr val="bg2"/>
                </a:solidFill>
              </a:rPr>
              <a:t> de </a:t>
            </a:r>
            <a:r>
              <a:rPr lang="en-GB" sz="1800" b="0" dirty="0" err="1" smtClean="0">
                <a:solidFill>
                  <a:schemeClr val="bg2"/>
                </a:solidFill>
              </a:rPr>
              <a:t>pouvoirs</a:t>
            </a:r>
            <a:endParaRPr lang="en-GB" sz="1800" b="0" dirty="0" smtClean="0">
              <a:solidFill>
                <a:schemeClr val="bg2"/>
              </a:solidFill>
            </a:endParaRP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Circuits de validation</a:t>
            </a: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Circuits de </a:t>
            </a:r>
            <a:r>
              <a:rPr lang="en-GB" sz="1800" b="0" dirty="0" err="1" smtClean="0">
                <a:solidFill>
                  <a:schemeClr val="bg2"/>
                </a:solidFill>
              </a:rPr>
              <a:t>Paiement</a:t>
            </a: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Structures</a:t>
            </a:r>
            <a:endParaRPr lang="en-GB" dirty="0"/>
          </a:p>
        </p:txBody>
      </p:sp>
      <p:pic>
        <p:nvPicPr>
          <p:cNvPr id="3" name="Image 2" descr="Logo LA SNET_BlancFdRou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4170" y="3523720"/>
            <a:ext cx="1523155" cy="529209"/>
          </a:xfrm>
          <a:prstGeom prst="rect">
            <a:avLst/>
          </a:prstGeom>
        </p:spPr>
      </p:pic>
      <p:pic>
        <p:nvPicPr>
          <p:cNvPr id="4" name="Image 3" descr="Eon Fr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850" y="1779290"/>
            <a:ext cx="1714500" cy="435070"/>
          </a:xfrm>
          <a:prstGeom prst="rect">
            <a:avLst/>
          </a:prstGeom>
        </p:spPr>
      </p:pic>
      <p:pic>
        <p:nvPicPr>
          <p:cNvPr id="5" name="Image 4" descr="logo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463" y="3523720"/>
            <a:ext cx="2124075" cy="47625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798573" y="4240208"/>
            <a:ext cx="1297051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Conseil</a:t>
            </a:r>
            <a:r>
              <a:rPr lang="en-GB" sz="1000" dirty="0" smtClean="0"/>
              <a:t> Administration</a:t>
            </a:r>
          </a:p>
          <a:p>
            <a:pPr algn="ctr"/>
            <a:endParaRPr lang="en-GB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895350" y="4240208"/>
            <a:ext cx="821646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Directeur</a:t>
            </a:r>
            <a:r>
              <a:rPr lang="en-GB" sz="1000" dirty="0" smtClean="0"/>
              <a:t> </a:t>
            </a:r>
            <a:r>
              <a:rPr lang="en-GB" sz="1000" dirty="0" err="1" smtClean="0"/>
              <a:t>général</a:t>
            </a:r>
            <a:endParaRPr lang="en-GB" sz="1000" dirty="0" smtClean="0"/>
          </a:p>
          <a:p>
            <a:pPr algn="ctr"/>
            <a:endParaRPr lang="en-GB" sz="1000" dirty="0"/>
          </a:p>
        </p:txBody>
      </p:sp>
      <p:sp>
        <p:nvSpPr>
          <p:cNvPr id="9" name="ZoneTexte 8"/>
          <p:cNvSpPr txBox="1"/>
          <p:nvPr/>
        </p:nvSpPr>
        <p:spPr>
          <a:xfrm>
            <a:off x="4398898" y="2401639"/>
            <a:ext cx="1297051" cy="5539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Conseil</a:t>
            </a:r>
            <a:r>
              <a:rPr lang="en-GB" sz="1000" dirty="0" smtClean="0"/>
              <a:t> Surveillance</a:t>
            </a:r>
          </a:p>
          <a:p>
            <a:pPr algn="ctr"/>
            <a:endParaRPr lang="en-GB" sz="1000" dirty="0"/>
          </a:p>
        </p:txBody>
      </p:sp>
      <p:sp>
        <p:nvSpPr>
          <p:cNvPr id="10" name="ZoneTexte 9"/>
          <p:cNvSpPr txBox="1"/>
          <p:nvPr/>
        </p:nvSpPr>
        <p:spPr>
          <a:xfrm>
            <a:off x="3495675" y="2401639"/>
            <a:ext cx="821646" cy="5539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Directoire</a:t>
            </a:r>
            <a:endParaRPr lang="en-GB" sz="1000" dirty="0" smtClean="0"/>
          </a:p>
          <a:p>
            <a:pPr algn="ctr"/>
            <a:endParaRPr lang="en-GB" sz="1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7270686" y="4146069"/>
            <a:ext cx="1297051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Conseil</a:t>
            </a:r>
            <a:r>
              <a:rPr lang="en-GB" sz="1000" dirty="0" smtClean="0"/>
              <a:t> Administration</a:t>
            </a:r>
          </a:p>
          <a:p>
            <a:pPr algn="ctr"/>
            <a:endParaRPr lang="en-GB" sz="1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367463" y="4146069"/>
            <a:ext cx="821646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Directeur</a:t>
            </a:r>
            <a:r>
              <a:rPr lang="en-GB" sz="1000" dirty="0" smtClean="0"/>
              <a:t> </a:t>
            </a:r>
            <a:r>
              <a:rPr lang="en-GB" sz="1000" dirty="0" err="1" smtClean="0"/>
              <a:t>général</a:t>
            </a:r>
            <a:endParaRPr lang="en-GB" sz="1000" dirty="0" smtClean="0"/>
          </a:p>
          <a:p>
            <a:pPr algn="ctr"/>
            <a:endParaRPr lang="en-GB" sz="1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656073" y="4183058"/>
            <a:ext cx="1297051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Conseil</a:t>
            </a:r>
            <a:r>
              <a:rPr lang="en-GB" sz="1000" dirty="0" smtClean="0"/>
              <a:t> Administration</a:t>
            </a:r>
          </a:p>
          <a:p>
            <a:pPr algn="ctr"/>
            <a:endParaRPr lang="en-GB" sz="1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3752850" y="4183058"/>
            <a:ext cx="821646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/>
          </a:p>
          <a:p>
            <a:pPr algn="ctr"/>
            <a:r>
              <a:rPr lang="en-GB" sz="1000" dirty="0" err="1" smtClean="0"/>
              <a:t>Directeur</a:t>
            </a:r>
            <a:r>
              <a:rPr lang="en-GB" sz="1000" dirty="0" smtClean="0"/>
              <a:t> </a:t>
            </a:r>
            <a:r>
              <a:rPr lang="en-GB" sz="1000" dirty="0" err="1" smtClean="0"/>
              <a:t>général</a:t>
            </a:r>
            <a:endParaRPr lang="en-GB" sz="1000" dirty="0" smtClean="0"/>
          </a:p>
          <a:p>
            <a:pPr algn="ctr"/>
            <a:endParaRPr lang="en-GB" sz="1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752851" y="3523720"/>
            <a:ext cx="2200274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 dirty="0" smtClean="0">
                <a:solidFill>
                  <a:schemeClr val="bg1"/>
                </a:solidFill>
              </a:rPr>
              <a:t>E.ON </a:t>
            </a:r>
            <a:r>
              <a:rPr lang="fr-FR" sz="1200" cap="all" dirty="0" smtClean="0">
                <a:solidFill>
                  <a:schemeClr val="bg1"/>
                </a:solidFill>
              </a:rPr>
              <a:t>é</a:t>
            </a:r>
            <a:r>
              <a:rPr lang="fr-FR" sz="1200" dirty="0" smtClean="0">
                <a:solidFill>
                  <a:schemeClr val="bg1"/>
                </a:solidFill>
              </a:rPr>
              <a:t>nergies</a:t>
            </a:r>
          </a:p>
          <a:p>
            <a:pPr algn="ctr">
              <a:defRPr/>
            </a:pPr>
            <a:r>
              <a:rPr lang="fr-FR" sz="1200" dirty="0" smtClean="0">
                <a:solidFill>
                  <a:schemeClr val="bg1"/>
                </a:solidFill>
              </a:rPr>
              <a:t>Renouvelables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97430"/>
            <a:ext cx="8585200" cy="533400"/>
          </a:xfrm>
        </p:spPr>
        <p:txBody>
          <a:bodyPr/>
          <a:lstStyle/>
          <a:p>
            <a:r>
              <a:rPr lang="fr-FR" dirty="0" smtClean="0"/>
              <a:t>Business transactions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3202950" y="3971925"/>
            <a:ext cx="5540999" cy="263149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Investments &amp; disinvestments &lt;2.5M€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Granting of loans &lt;2.5M€ 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Granting of sureties &lt;2.5M€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Agreements related to the acquisition, pledge &amp; sale of real property &lt;2.5M€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Borrows outside the E.ON Group &lt;5years &amp; &lt;5M€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Filing of lawsuits as claimant of the amount &lt;2.5M€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Appointment of corporate bodies of firms having had a turnover &lt; 15M€ in the prior year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Change, abandonment, limitation of existent fields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Transfer (especially) Sale or Pledge of material assets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Annual Plan &amp; Profit Budget Plan (hey data of the MTP)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Transformation of the Company form (merger, demerger..)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Rent &amp; Lease of existing business / BU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Acquisition, Sale / Pledge of Subsidiaries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Essential change of existing or creation of new organisation structures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Changing the Rules of Procedure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660400" y="1780400"/>
            <a:ext cx="2285321" cy="103105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Shareholders</a:t>
            </a:r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3202950" y="1780401"/>
            <a:ext cx="5540999" cy="110799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Approval of financial statements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Appointment / Renewal / Dismissal of SB &amp; Auditors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Merger / Spin Off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Amending the By-Laws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Dissolution / Transformation / Liquidation of the Company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All other decision under MB jurisdiction</a:t>
            </a:r>
            <a:endParaRPr lang="en-GB" sz="1100" b="0" dirty="0"/>
          </a:p>
        </p:txBody>
      </p:sp>
      <p:sp>
        <p:nvSpPr>
          <p:cNvPr id="84" name="ZoneTexte 83"/>
          <p:cNvSpPr txBox="1"/>
          <p:nvPr/>
        </p:nvSpPr>
        <p:spPr>
          <a:xfrm>
            <a:off x="660400" y="2979295"/>
            <a:ext cx="2285321" cy="7386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Supervisory Board</a:t>
            </a:r>
          </a:p>
          <a:p>
            <a:pPr algn="ct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5" name="ZoneTexte 84"/>
          <p:cNvSpPr txBox="1"/>
          <p:nvPr/>
        </p:nvSpPr>
        <p:spPr>
          <a:xfrm>
            <a:off x="660400" y="3971925"/>
            <a:ext cx="2285321" cy="23698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r>
              <a:rPr lang="en-GB" sz="1100" dirty="0" smtClean="0">
                <a:solidFill>
                  <a:schemeClr val="bg1"/>
                </a:solidFill>
              </a:rPr>
              <a:t>Management Board</a:t>
            </a: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endParaRPr lang="en-GB" sz="11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6" name="Triangle isocèle 85"/>
          <p:cNvSpPr/>
          <p:nvPr/>
        </p:nvSpPr>
        <p:spPr bwMode="auto">
          <a:xfrm>
            <a:off x="1714500" y="2796064"/>
            <a:ext cx="171450" cy="148794"/>
          </a:xfrm>
          <a:prstGeom prst="triangle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87" name="Triangle isocèle 86"/>
          <p:cNvSpPr/>
          <p:nvPr/>
        </p:nvSpPr>
        <p:spPr bwMode="auto">
          <a:xfrm>
            <a:off x="1714500" y="3756456"/>
            <a:ext cx="171450" cy="148794"/>
          </a:xfrm>
          <a:prstGeom prst="triangle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02949" y="2963908"/>
            <a:ext cx="5540999" cy="76944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Supervises &amp; controls the management of the Company by the Management Board &amp; its Members.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Decides about allocation of Management Task on MB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Prior Approval of certain business transactions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036563" y="228600"/>
            <a:ext cx="24786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[By-Laws &amp; Rules of Procedure]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97430"/>
            <a:ext cx="8585200" cy="533400"/>
          </a:xfrm>
        </p:spPr>
        <p:txBody>
          <a:bodyPr/>
          <a:lstStyle/>
          <a:p>
            <a:r>
              <a:rPr lang="fr-FR" dirty="0" err="1" smtClean="0"/>
              <a:t>Rules</a:t>
            </a:r>
            <a:r>
              <a:rPr lang="fr-FR" dirty="0" smtClean="0"/>
              <a:t> of </a:t>
            </a:r>
            <a:r>
              <a:rPr lang="fr-FR" dirty="0" err="1" smtClean="0"/>
              <a:t>Procedure</a:t>
            </a:r>
            <a:r>
              <a:rPr lang="fr-FR" dirty="0" smtClean="0"/>
              <a:t> for E.ON France SAS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2837546" y="2656673"/>
            <a:ext cx="5061404" cy="127727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Approval of financial statements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Appointment / Renewal / Dismissal of SB &amp; Auditors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Merger / Spin Off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The increase, reduction or amortization of the share capital of the Company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The Amending the By-Laws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Dissolution / Transformation / Liquidation of the Company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All other decision under MB jurisdiction</a:t>
            </a:r>
            <a:endParaRPr lang="en-GB" sz="1100" b="0" dirty="0"/>
          </a:p>
        </p:txBody>
      </p:sp>
      <p:sp>
        <p:nvSpPr>
          <p:cNvPr id="40" name="ZoneTexte 39"/>
          <p:cNvSpPr txBox="1"/>
          <p:nvPr/>
        </p:nvSpPr>
        <p:spPr>
          <a:xfrm>
            <a:off x="2837546" y="2369466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POWER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660400" y="2877298"/>
            <a:ext cx="1489529" cy="8617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r>
              <a:rPr lang="en-GB" sz="1000" dirty="0" smtClean="0">
                <a:solidFill>
                  <a:schemeClr val="bg1"/>
                </a:solidFill>
              </a:rPr>
              <a:t>SHAREHOLDERS</a:t>
            </a: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38788" y="228600"/>
            <a:ext cx="907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[By-Laws]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97430"/>
            <a:ext cx="8585200" cy="533400"/>
          </a:xfrm>
        </p:spPr>
        <p:txBody>
          <a:bodyPr/>
          <a:lstStyle/>
          <a:p>
            <a:r>
              <a:rPr lang="fr-FR" dirty="0" err="1" smtClean="0"/>
              <a:t>Rules</a:t>
            </a:r>
            <a:r>
              <a:rPr lang="fr-FR" dirty="0" smtClean="0"/>
              <a:t> of </a:t>
            </a:r>
            <a:r>
              <a:rPr lang="fr-FR" dirty="0" err="1" smtClean="0"/>
              <a:t>Procedure</a:t>
            </a:r>
            <a:r>
              <a:rPr lang="fr-FR" dirty="0" smtClean="0"/>
              <a:t> for E.ON France SAS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2837546" y="2018037"/>
            <a:ext cx="5061404" cy="6001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At least </a:t>
            </a:r>
            <a:r>
              <a:rPr lang="en-GB" sz="1100" b="0" smtClean="0"/>
              <a:t>4 Members</a:t>
            </a:r>
            <a:endParaRPr lang="en-GB" sz="1100" b="0" dirty="0" smtClean="0"/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Term of office of the Member : unlimited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SB Members cannot be Management Board Members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2837546" y="1730830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COMPOSITION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660400" y="2877298"/>
            <a:ext cx="1489529" cy="892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r>
              <a:rPr lang="en-GB" sz="1000" dirty="0" smtClean="0">
                <a:solidFill>
                  <a:schemeClr val="bg1"/>
                </a:solidFill>
              </a:rPr>
              <a:t>SUPERVISORY</a:t>
            </a:r>
          </a:p>
          <a:p>
            <a:pPr algn="ctr"/>
            <a:r>
              <a:rPr lang="en-GB" sz="1000" dirty="0" smtClean="0">
                <a:solidFill>
                  <a:schemeClr val="bg1"/>
                </a:solidFill>
              </a:rPr>
              <a:t>BOARD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837546" y="3033700"/>
            <a:ext cx="5061404" cy="4308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Elected by Members of SB for an unlimited term &amp; with a remuneration awarded to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Shareholder collectively may dismiss the President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837546" y="2746493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PRESIDENT OF THESUPERVISORY BOARD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837546" y="3904194"/>
            <a:ext cx="5061404" cy="161582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Supervises &amp; controls the management of the Company by the Management Board &amp; its Members.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May proceed to any verification &amp; control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May request any documents for </a:t>
            </a:r>
            <a:r>
              <a:rPr lang="en-GB" sz="1100" b="0" dirty="0" err="1" smtClean="0"/>
              <a:t>th</a:t>
            </a:r>
            <a:r>
              <a:rPr lang="en-GB" sz="1100" b="0" dirty="0" smtClean="0"/>
              <a:t> performance of its mission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Appoint / Dismiss MB Members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Salary of MB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President of MB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Decides about allocation of </a:t>
            </a:r>
            <a:r>
              <a:rPr lang="en-GB" sz="1100" b="0" dirty="0" err="1" smtClean="0"/>
              <a:t>Managment</a:t>
            </a:r>
            <a:r>
              <a:rPr lang="en-GB" sz="1100" b="0" dirty="0" smtClean="0"/>
              <a:t> Task on MB</a:t>
            </a:r>
          </a:p>
          <a:p>
            <a:pPr>
              <a:buClr>
                <a:schemeClr val="tx2"/>
              </a:buClr>
              <a:buFont typeface="Arial" pitchFamily="34" charset="0"/>
              <a:buChar char="•"/>
            </a:pPr>
            <a:r>
              <a:rPr lang="en-GB" sz="1100" b="0" dirty="0" smtClean="0"/>
              <a:t>Prior Approval of certain business transactions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837546" y="3616987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POWER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837546" y="6093738"/>
            <a:ext cx="5061404" cy="4308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Regular contact with the Management Board &amp; its President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Discusses the strategy, business development &amp; risk management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837546" y="5806531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COOPERATION WITH SUPERVISORY BOARD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712838" y="228600"/>
            <a:ext cx="1723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[Rules of Procedure]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1197430"/>
            <a:ext cx="8585200" cy="533400"/>
          </a:xfrm>
        </p:spPr>
        <p:txBody>
          <a:bodyPr/>
          <a:lstStyle/>
          <a:p>
            <a:r>
              <a:rPr lang="fr-FR" dirty="0" err="1" smtClean="0"/>
              <a:t>Rules</a:t>
            </a:r>
            <a:r>
              <a:rPr lang="fr-FR" dirty="0" smtClean="0"/>
              <a:t> of </a:t>
            </a:r>
            <a:r>
              <a:rPr lang="fr-FR" dirty="0" err="1" smtClean="0"/>
              <a:t>Procedure</a:t>
            </a:r>
            <a:r>
              <a:rPr lang="fr-FR" dirty="0" smtClean="0"/>
              <a:t> for E.ON France SAS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2837546" y="2018037"/>
            <a:ext cx="5061404" cy="4308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Comprises between 2 and 5 Members appointed for 3 years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Remuneration awarded by the Supervisory Board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2837546" y="1730830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COMPOSITION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2837546" y="2844657"/>
            <a:ext cx="5061404" cy="161582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Decides on all questions of fundamental or essential importance of the Company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Legal Aspects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Requirement the approval of the SB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Changes to the Company or Company’s organisation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Establishment of a surveillance system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Agreements &amp; directives (workforce)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Representation in SB, Organisations &amp; Associations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Cooperates with the :Shareholders / Supervisory Board / Workforce representation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endParaRPr lang="en-GB" sz="1100" b="0" dirty="0" smtClean="0"/>
          </a:p>
        </p:txBody>
      </p:sp>
      <p:sp>
        <p:nvSpPr>
          <p:cNvPr id="42" name="ZoneTexte 41"/>
          <p:cNvSpPr txBox="1"/>
          <p:nvPr/>
        </p:nvSpPr>
        <p:spPr>
          <a:xfrm>
            <a:off x="2837546" y="2569520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RESPONSABILITY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2837546" y="4942537"/>
            <a:ext cx="5061404" cy="76944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In regular contact with the SB &amp; the public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Responsible for the coordination of the duties &amp; activities 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&gt;2 members : MB President regulates the cooperation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2 Members : SB shall decide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2837546" y="4655330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MANAGEMENT BOARD PRESIDENT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660400" y="2877298"/>
            <a:ext cx="1489529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r>
              <a:rPr lang="en-GB" sz="1000" dirty="0" smtClean="0">
                <a:solidFill>
                  <a:schemeClr val="bg1"/>
                </a:solidFill>
              </a:rPr>
              <a:t>MANAGEMENT BOARD</a:t>
            </a:r>
            <a:endParaRPr lang="en-GB" sz="1000" dirty="0">
              <a:solidFill>
                <a:schemeClr val="bg1"/>
              </a:solidFill>
            </a:endParaRPr>
          </a:p>
          <a:p>
            <a:pPr algn="ctr"/>
            <a:endParaRPr lang="en-GB" sz="1000" dirty="0" smtClean="0">
              <a:solidFill>
                <a:schemeClr val="bg1"/>
              </a:solidFill>
            </a:endParaRPr>
          </a:p>
          <a:p>
            <a:pPr algn="ct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2837546" y="6190058"/>
            <a:ext cx="5061404" cy="6001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In regular contact with the SB : strategy, planning, business development, risk..)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en-GB" sz="1100" b="0" dirty="0" smtClean="0"/>
              <a:t>Submits a Report every Quarter (corporate policy, business plans, </a:t>
            </a:r>
            <a:r>
              <a:rPr lang="en-GB" sz="1100" b="0" dirty="0" err="1" smtClean="0"/>
              <a:t>rentability</a:t>
            </a:r>
            <a:r>
              <a:rPr lang="en-GB" sz="1100" b="0" dirty="0" smtClean="0"/>
              <a:t>, commercial position, turnover, effect on </a:t>
            </a:r>
            <a:r>
              <a:rPr lang="en-GB" sz="1100" b="0" dirty="0" err="1" smtClean="0"/>
              <a:t>rentability</a:t>
            </a:r>
            <a:r>
              <a:rPr lang="en-GB" sz="1100" b="0" dirty="0" smtClean="0"/>
              <a:t> or liquidity of the Company)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837546" y="5902851"/>
            <a:ext cx="5061404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COOPERATION WITH SUPERVISORY BOARD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7712838" y="228600"/>
            <a:ext cx="1723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[Rules of Procedure]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ZoneTexte 2"/>
          <p:cNvSpPr txBox="1"/>
          <p:nvPr/>
        </p:nvSpPr>
        <p:spPr>
          <a:xfrm>
            <a:off x="1162049" y="2028825"/>
            <a:ext cx="74961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Structures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/>
          </a:p>
          <a:p>
            <a:pPr marL="457200" indent="-457200">
              <a:buAutoNum type="arabicPeriod"/>
            </a:pPr>
            <a:r>
              <a:rPr lang="en-GB" sz="1800" dirty="0" smtClean="0"/>
              <a:t>Approbations EFR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GB" sz="1800" dirty="0" err="1" smtClean="0"/>
              <a:t>Délégation</a:t>
            </a:r>
            <a:r>
              <a:rPr lang="en-GB" sz="1800" dirty="0" smtClean="0"/>
              <a:t> de </a:t>
            </a:r>
            <a:r>
              <a:rPr lang="en-GB" sz="1800" dirty="0" err="1" smtClean="0"/>
              <a:t>pouvoirs</a:t>
            </a:r>
            <a:endParaRPr lang="en-GB" sz="1800" dirty="0" smtClean="0"/>
          </a:p>
          <a:p>
            <a:pPr marL="914400" lvl="1" indent="-457200">
              <a:buFont typeface="Arial" pitchFamily="34" charset="0"/>
              <a:buChar char="•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Circuits de validation</a:t>
            </a: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GB" sz="1800" b="0" dirty="0" smtClean="0">
                <a:solidFill>
                  <a:schemeClr val="bg2"/>
                </a:solidFill>
              </a:rPr>
              <a:t>Circuits de </a:t>
            </a:r>
            <a:r>
              <a:rPr lang="en-GB" sz="1800" b="0" dirty="0" err="1" smtClean="0">
                <a:solidFill>
                  <a:schemeClr val="bg2"/>
                </a:solidFill>
              </a:rPr>
              <a:t>Paiement</a:t>
            </a: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 smtClean="0">
              <a:solidFill>
                <a:schemeClr val="bg2"/>
              </a:solidFill>
            </a:endParaRPr>
          </a:p>
          <a:p>
            <a:pPr marL="457200" indent="-457200">
              <a:buAutoNum type="arabicPeriod"/>
            </a:pPr>
            <a:endParaRPr lang="en-GB" sz="1800" b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893</TotalTime>
  <Words>1320</Words>
  <Application>Microsoft Office PowerPoint</Application>
  <PresentationFormat>Format A4 (210 x 297 mm)</PresentationFormat>
  <Paragraphs>345</Paragraphs>
  <Slides>21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Modele_Pres PPT_CORPORATE DEV</vt:lpstr>
      <vt:lpstr>EFR’s Engagement Validation Process  25th May, 2009</vt:lpstr>
      <vt:lpstr>Agenda</vt:lpstr>
      <vt:lpstr>Agenda</vt:lpstr>
      <vt:lpstr>Structures</vt:lpstr>
      <vt:lpstr>Business transactions</vt:lpstr>
      <vt:lpstr>Rules of Procedure for E.ON France SAS</vt:lpstr>
      <vt:lpstr>Rules of Procedure for E.ON France SAS</vt:lpstr>
      <vt:lpstr>Rules of Procedure for E.ON France SAS</vt:lpstr>
      <vt:lpstr>Agenda</vt:lpstr>
      <vt:lpstr>Les Pouvoirs : Domaine d’Application</vt:lpstr>
      <vt:lpstr>Délégation de Pouvoir Directeur et N-1</vt:lpstr>
      <vt:lpstr>Délégation de Pouvoir N-2</vt:lpstr>
      <vt:lpstr>Délégation de Pouvoir Spécial</vt:lpstr>
      <vt:lpstr>Plafonds de Responsabilité « classique »</vt:lpstr>
      <vt:lpstr>Plafonds de Responsabilité « spécifique »</vt:lpstr>
      <vt:lpstr>Flux de courrier interne</vt:lpstr>
      <vt:lpstr>Agenda</vt:lpstr>
      <vt:lpstr>Approval Requirements Process / Business Units E.ON Energie</vt:lpstr>
      <vt:lpstr>Agenda</vt:lpstr>
      <vt:lpstr>Ordres de paiement</vt:lpstr>
      <vt:lpstr>Personnes associées à cette documentation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EFR’s Engagement Validation Process  14th May, 2009</dc:title>
  <dc:creator>baudon</dc:creator>
  <dc:description/>
  <cp:lastModifiedBy>baudon</cp:lastModifiedBy>
  <cp:revision>106</cp:revision>
  <dcterms:created xsi:type="dcterms:W3CDTF">2009-05-14T11:59:19Z</dcterms:created>
  <dcterms:modified xsi:type="dcterms:W3CDTF">2009-06-11T12:40:26Z</dcterms:modified>
</cp:coreProperties>
</file>