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0" r:id="rId1"/>
  </p:sldMasterIdLst>
  <p:notesMasterIdLst>
    <p:notesMasterId r:id="rId41"/>
  </p:notesMasterIdLst>
  <p:handoutMasterIdLst>
    <p:handoutMasterId r:id="rId42"/>
  </p:handoutMasterIdLst>
  <p:sldIdLst>
    <p:sldId id="396" r:id="rId2"/>
    <p:sldId id="400" r:id="rId3"/>
    <p:sldId id="510" r:id="rId4"/>
    <p:sldId id="524" r:id="rId5"/>
    <p:sldId id="525" r:id="rId6"/>
    <p:sldId id="511" r:id="rId7"/>
    <p:sldId id="512" r:id="rId8"/>
    <p:sldId id="513" r:id="rId9"/>
    <p:sldId id="527" r:id="rId10"/>
    <p:sldId id="526" r:id="rId11"/>
    <p:sldId id="537" r:id="rId12"/>
    <p:sldId id="555" r:id="rId13"/>
    <p:sldId id="538" r:id="rId14"/>
    <p:sldId id="539" r:id="rId15"/>
    <p:sldId id="509" r:id="rId16"/>
    <p:sldId id="548" r:id="rId17"/>
    <p:sldId id="549" r:id="rId18"/>
    <p:sldId id="550" r:id="rId19"/>
    <p:sldId id="552" r:id="rId20"/>
    <p:sldId id="553" r:id="rId21"/>
    <p:sldId id="554" r:id="rId22"/>
    <p:sldId id="540" r:id="rId23"/>
    <p:sldId id="541" r:id="rId24"/>
    <p:sldId id="556" r:id="rId25"/>
    <p:sldId id="557" r:id="rId26"/>
    <p:sldId id="558" r:id="rId27"/>
    <p:sldId id="559" r:id="rId28"/>
    <p:sldId id="560" r:id="rId29"/>
    <p:sldId id="562" r:id="rId30"/>
    <p:sldId id="546" r:id="rId31"/>
    <p:sldId id="561" r:id="rId32"/>
    <p:sldId id="547" r:id="rId33"/>
    <p:sldId id="501" r:id="rId34"/>
    <p:sldId id="490" r:id="rId35"/>
    <p:sldId id="532" r:id="rId36"/>
    <p:sldId id="533" r:id="rId37"/>
    <p:sldId id="534" r:id="rId38"/>
    <p:sldId id="535" r:id="rId39"/>
    <p:sldId id="536" r:id="rId40"/>
  </p:sldIdLst>
  <p:sldSz cx="9144000" cy="6858000" type="screen4x3"/>
  <p:notesSz cx="6735763" cy="98663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4D4D4D"/>
    <a:srgbClr val="FF0000"/>
    <a:srgbClr val="5F5F5F"/>
    <a:srgbClr val="808080"/>
    <a:srgbClr val="CC0066"/>
  </p:clrMru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D03447BB-5D67-496B-8E87-E561075AD55C}" styleName="Style foncé 1 - Accentuation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70" autoAdjust="0"/>
    <p:restoredTop sz="86410"/>
  </p:normalViewPr>
  <p:slideViewPr>
    <p:cSldViewPr>
      <p:cViewPr varScale="1">
        <p:scale>
          <a:sx n="110" d="100"/>
          <a:sy n="110" d="100"/>
        </p:scale>
        <p:origin x="-25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rueils15\privrep\Cadeau\ALPHA\Copil%20Alpha\2009-05-26\Graphe%20masse%20salariale%202009-05-2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4"/>
  <c:chart>
    <c:plotArea>
      <c:layout/>
      <c:barChart>
        <c:barDir val="col"/>
        <c:grouping val="stacked"/>
        <c:ser>
          <c:idx val="0"/>
          <c:order val="0"/>
          <c:tx>
            <c:strRef>
              <c:f>'Feuil1 (2)'!$B$1</c:f>
              <c:strCache>
                <c:ptCount val="1"/>
                <c:pt idx="0">
                  <c:v>cumul</c:v>
                </c:pt>
              </c:strCache>
            </c:strRef>
          </c:tx>
          <c:spPr>
            <a:noFill/>
            <a:ln>
              <a:noFill/>
            </a:ln>
          </c:spPr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(2)'!$B$2:$B$14</c:f>
              <c:numCache>
                <c:formatCode>#,##0</c:formatCode>
                <c:ptCount val="13"/>
                <c:pt idx="0" formatCode="General">
                  <c:v>0</c:v>
                </c:pt>
                <c:pt idx="1">
                  <c:v>70129</c:v>
                </c:pt>
                <c:pt idx="2">
                  <c:v>69469</c:v>
                </c:pt>
                <c:pt idx="3">
                  <c:v>69469</c:v>
                </c:pt>
                <c:pt idx="4">
                  <c:v>70193</c:v>
                </c:pt>
                <c:pt idx="5">
                  <c:v>70785</c:v>
                </c:pt>
                <c:pt idx="6">
                  <c:v>71340</c:v>
                </c:pt>
                <c:pt idx="7">
                  <c:v>72240</c:v>
                </c:pt>
                <c:pt idx="8">
                  <c:v>75377</c:v>
                </c:pt>
                <c:pt idx="9">
                  <c:v>75777</c:v>
                </c:pt>
                <c:pt idx="10">
                  <c:v>76048</c:v>
                </c:pt>
                <c:pt idx="11">
                  <c:v>76448</c:v>
                </c:pt>
                <c:pt idx="12" formatCode="General">
                  <c:v>0</c:v>
                </c:pt>
              </c:numCache>
            </c:numRef>
          </c:val>
        </c:ser>
        <c:ser>
          <c:idx val="1"/>
          <c:order val="1"/>
          <c:tx>
            <c:strRef>
              <c:f>'Feuil1 (2)'!$C$1</c:f>
              <c:strCache>
                <c:ptCount val="1"/>
                <c:pt idx="0">
                  <c:v>Mesures</c:v>
                </c:pt>
              </c:strCache>
            </c:strRef>
          </c:tx>
          <c:spPr>
            <a:solidFill>
              <a:schemeClr val="accent2"/>
            </a:solidFill>
          </c:spPr>
          <c:dPt>
            <c:idx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1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2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12"/>
            <c:spPr>
              <a:solidFill>
                <a:schemeClr val="bg1">
                  <a:lumMod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900"/>
                      <a:t>Base Réelle 2008 </a:t>
                    </a:r>
                  </a:p>
                </c:rich>
              </c:tx>
              <c:showVal val="1"/>
              <c:showCatName val="1"/>
              <c:separator>
</c:separator>
            </c:dLbl>
            <c:dLbl>
              <c:idx val="1"/>
              <c:layout>
                <c:manualLayout>
                  <c:x val="0"/>
                  <c:y val="-3.7616583022151838E-2"/>
                </c:manualLayout>
              </c:layout>
              <c:tx>
                <c:rich>
                  <a:bodyPr/>
                  <a:lstStyle/>
                  <a:p>
                    <a:r>
                      <a:rPr lang="en-US" sz="900" dirty="0" err="1"/>
                      <a:t>Baisse</a:t>
                    </a:r>
                    <a:endParaRPr lang="en-US" sz="900" dirty="0"/>
                  </a:p>
                  <a:p>
                    <a:r>
                      <a:rPr lang="en-US" sz="900" dirty="0"/>
                      <a:t>Effect. </a:t>
                    </a:r>
                    <a:r>
                      <a:rPr lang="en-US" sz="900" dirty="0" err="1"/>
                      <a:t>Charbon</a:t>
                    </a:r>
                    <a:r>
                      <a:rPr lang="en-US" sz="900" dirty="0"/>
                      <a:t> 
</a:t>
                    </a:r>
                    <a:r>
                      <a:rPr lang="en-US" sz="900" dirty="0" smtClean="0"/>
                      <a:t>-150</a:t>
                    </a:r>
                    <a:endParaRPr lang="en-US" sz="900" dirty="0"/>
                  </a:p>
                </c:rich>
              </c:tx>
              <c:showVal val="1"/>
              <c:showCatName val="1"/>
              <c:separator>
</c:separator>
            </c:dLbl>
            <c:dLbl>
              <c:idx val="2"/>
              <c:layout>
                <c:manualLayout>
                  <c:x val="-5.4596727399077328E-3"/>
                  <c:y val="1.0449050839486622E-2"/>
                </c:manualLayout>
              </c:layout>
              <c:tx>
                <c:rich>
                  <a:bodyPr/>
                  <a:lstStyle/>
                  <a:p>
                    <a:r>
                      <a:rPr lang="en-US" sz="900" dirty="0"/>
                      <a:t>Prov. </a:t>
                    </a:r>
                  </a:p>
                  <a:p>
                    <a:r>
                      <a:rPr lang="en-US" sz="900" dirty="0"/>
                      <a:t>CET/</a:t>
                    </a:r>
                    <a:r>
                      <a:rPr lang="en-US" sz="900" dirty="0" err="1"/>
                      <a:t>Perco</a:t>
                    </a:r>
                    <a:r>
                      <a:rPr lang="en-US" sz="900" dirty="0"/>
                      <a:t>
</a:t>
                    </a:r>
                    <a:r>
                      <a:rPr lang="en-US" sz="900" dirty="0" smtClean="0"/>
                      <a:t>-660</a:t>
                    </a:r>
                    <a:endParaRPr lang="en-US" sz="900" dirty="0"/>
                  </a:p>
                </c:rich>
              </c:tx>
              <c:showVal val="1"/>
              <c:showCatName val="1"/>
              <c:separator>
</c:separator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900"/>
                      <a:t>SNB </a:t>
                    </a:r>
                  </a:p>
                  <a:p>
                    <a:r>
                      <a:rPr lang="en-US" sz="900"/>
                      <a:t>(0,80% + 0,30%)
724</a:t>
                    </a:r>
                  </a:p>
                </c:rich>
              </c:tx>
              <c:showVal val="1"/>
              <c:showCatName val="1"/>
              <c:separator>
</c:separator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900"/>
                      <a:t>Avancements</a:t>
                    </a:r>
                  </a:p>
                  <a:p>
                    <a:r>
                      <a:rPr lang="en-US" sz="900"/>
                      <a:t>(0,96%)
592</a:t>
                    </a:r>
                  </a:p>
                </c:rich>
              </c:tx>
              <c:showVal val="1"/>
              <c:showCatName val="1"/>
              <c:separator>
</c:separator>
            </c:dLbl>
            <c:dLbl>
              <c:idx val="5"/>
              <c:layout>
                <c:manualLayout>
                  <c:x val="1.3649181849769393E-3"/>
                  <c:y val="1.2538861007383941E-2"/>
                </c:manualLayout>
              </c:layout>
              <c:tx>
                <c:rich>
                  <a:bodyPr/>
                  <a:lstStyle/>
                  <a:p>
                    <a:r>
                      <a:rPr lang="en-US" sz="900"/>
                      <a:t>Ancienneté </a:t>
                    </a:r>
                  </a:p>
                  <a:p>
                    <a:r>
                      <a:rPr lang="en-US" sz="900"/>
                      <a:t>0,90%)
555</a:t>
                    </a:r>
                  </a:p>
                </c:rich>
              </c:tx>
              <c:showVal val="1"/>
              <c:showCatName val="1"/>
              <c:separator>
</c:separator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900"/>
                      <a:t>Reclassements </a:t>
                    </a:r>
                  </a:p>
                  <a:p>
                    <a:r>
                      <a:rPr lang="en-US" sz="900"/>
                      <a:t>(1,46%)
900</a:t>
                    </a:r>
                  </a:p>
                </c:rich>
              </c:tx>
              <c:showVal val="1"/>
              <c:showCatName val="1"/>
              <c:separator>
</c:separator>
            </c:dLbl>
            <c:dLbl>
              <c:idx val="8"/>
              <c:layout>
                <c:manualLayout>
                  <c:x val="0"/>
                  <c:y val="2.7167532182665238E-2"/>
                </c:manualLayout>
              </c:layout>
              <c:tx>
                <c:rich>
                  <a:bodyPr/>
                  <a:lstStyle/>
                  <a:p>
                    <a:r>
                      <a:rPr lang="en-US" sz="900"/>
                      <a:t>Prime </a:t>
                    </a:r>
                  </a:p>
                  <a:p>
                    <a:r>
                      <a:rPr lang="en-US" sz="900"/>
                      <a:t>except.
400</a:t>
                    </a:r>
                  </a:p>
                </c:rich>
              </c:tx>
              <c:showVal val="1"/>
              <c:showCatName val="1"/>
              <c:separator>
</c:separator>
            </c:dLbl>
            <c:dLbl>
              <c:idx val="9"/>
              <c:layout>
                <c:manualLayout>
                  <c:x val="4.0947545549308096E-3"/>
                  <c:y val="3.1347152518459896E-2"/>
                </c:manualLayout>
              </c:layout>
              <c:tx>
                <c:rich>
                  <a:bodyPr/>
                  <a:lstStyle/>
                  <a:p>
                    <a:r>
                      <a:rPr lang="en-US" sz="900"/>
                      <a:t>Suppl. </a:t>
                    </a:r>
                  </a:p>
                  <a:p>
                    <a:r>
                      <a:rPr lang="en-US" sz="900"/>
                      <a:t>avancements</a:t>
                    </a:r>
                  </a:p>
                  <a:p>
                    <a:r>
                      <a:rPr lang="en-US" sz="900"/>
                      <a:t>(0,44%)
271</a:t>
                    </a:r>
                  </a:p>
                </c:rich>
              </c:tx>
              <c:showVal val="1"/>
              <c:showCatName val="1"/>
              <c:separator>
</c:separator>
            </c:dLbl>
            <c:dLbl>
              <c:idx val="10"/>
              <c:layout>
                <c:manualLayout>
                  <c:x val="4.0947545549308096E-3"/>
                  <c:y val="3.5526772854254506E-2"/>
                </c:manualLayout>
              </c:layout>
              <c:tx>
                <c:rich>
                  <a:bodyPr/>
                  <a:lstStyle/>
                  <a:p>
                    <a:r>
                      <a:rPr lang="en-US" sz="900"/>
                      <a:t>Charges </a:t>
                    </a:r>
                  </a:p>
                  <a:p>
                    <a:r>
                      <a:rPr lang="en-US" sz="900"/>
                      <a:t>diverses </a:t>
                    </a:r>
                  </a:p>
                  <a:p>
                    <a:r>
                      <a:rPr lang="en-US" sz="900"/>
                      <a:t>(4,85%)
400</a:t>
                    </a:r>
                  </a:p>
                </c:rich>
              </c:tx>
              <c:showVal val="1"/>
              <c:showCatName val="1"/>
              <c:separator>
</c:separator>
            </c:dLbl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 sz="900"/>
                      <a:t>MTP 2009</a:t>
                    </a:r>
                  </a:p>
                </c:rich>
              </c:tx>
              <c:showVal val="1"/>
              <c:showCatName val="1"/>
              <c:separator>
</c:separator>
            </c:dLbl>
            <c:txPr>
              <a:bodyPr/>
              <a:lstStyle/>
              <a:p>
                <a:pPr>
                  <a:defRPr sz="900" b="1"/>
                </a:pPr>
                <a:endParaRPr lang="fr-FR"/>
              </a:p>
            </c:txPr>
            <c:showVal val="1"/>
            <c:showCatName val="1"/>
            <c:separator>
</c:separator>
          </c:dLbls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(2)'!$C$2:$C$14</c:f>
              <c:numCache>
                <c:formatCode>#,##0</c:formatCode>
                <c:ptCount val="13"/>
                <c:pt idx="0">
                  <c:v>70279</c:v>
                </c:pt>
                <c:pt idx="1">
                  <c:v>150</c:v>
                </c:pt>
                <c:pt idx="2">
                  <c:v>660</c:v>
                </c:pt>
                <c:pt idx="3">
                  <c:v>724</c:v>
                </c:pt>
                <c:pt idx="4">
                  <c:v>592</c:v>
                </c:pt>
                <c:pt idx="5">
                  <c:v>555</c:v>
                </c:pt>
                <c:pt idx="6">
                  <c:v>900</c:v>
                </c:pt>
                <c:pt idx="7">
                  <c:v>3137</c:v>
                </c:pt>
                <c:pt idx="8">
                  <c:v>400</c:v>
                </c:pt>
                <c:pt idx="9">
                  <c:v>271</c:v>
                </c:pt>
                <c:pt idx="10">
                  <c:v>400</c:v>
                </c:pt>
                <c:pt idx="11">
                  <c:v>2000</c:v>
                </c:pt>
                <c:pt idx="12">
                  <c:v>78967</c:v>
                </c:pt>
              </c:numCache>
            </c:numRef>
          </c:val>
        </c:ser>
        <c:overlap val="100"/>
        <c:axId val="51559424"/>
        <c:axId val="51589888"/>
      </c:barChart>
      <c:lineChart>
        <c:grouping val="standard"/>
        <c:ser>
          <c:idx val="2"/>
          <c:order val="2"/>
          <c:tx>
            <c:strRef>
              <c:f>'Feuil1 (2)'!$D$1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dLbls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0"/>
              <c:delete val="1"/>
            </c:dLbl>
            <c:txPr>
              <a:bodyPr/>
              <a:lstStyle/>
              <a:p>
                <a:pPr>
                  <a:defRPr sz="1100" b="1">
                    <a:solidFill>
                      <a:srgbClr val="FF0000"/>
                    </a:solidFill>
                  </a:defRPr>
                </a:pPr>
                <a:endParaRPr lang="fr-FR"/>
              </a:p>
            </c:txPr>
            <c:dLblPos val="t"/>
            <c:showVal val="1"/>
          </c:dLbls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(2)'!$D$2:$D$14</c:f>
              <c:numCache>
                <c:formatCode>#,##0</c:formatCode>
                <c:ptCount val="13"/>
                <c:pt idx="0">
                  <c:v>70279</c:v>
                </c:pt>
                <c:pt idx="1">
                  <c:v>70129</c:v>
                </c:pt>
                <c:pt idx="2">
                  <c:v>69469</c:v>
                </c:pt>
                <c:pt idx="3">
                  <c:v>70193</c:v>
                </c:pt>
                <c:pt idx="4">
                  <c:v>70785</c:v>
                </c:pt>
                <c:pt idx="5">
                  <c:v>71340</c:v>
                </c:pt>
                <c:pt idx="6">
                  <c:v>72240</c:v>
                </c:pt>
                <c:pt idx="7">
                  <c:v>75377</c:v>
                </c:pt>
                <c:pt idx="8">
                  <c:v>75777</c:v>
                </c:pt>
                <c:pt idx="9">
                  <c:v>76048</c:v>
                </c:pt>
                <c:pt idx="10">
                  <c:v>76448</c:v>
                </c:pt>
                <c:pt idx="11">
                  <c:v>78448</c:v>
                </c:pt>
                <c:pt idx="12">
                  <c:v>78967</c:v>
                </c:pt>
              </c:numCache>
            </c:numRef>
          </c:val>
        </c:ser>
        <c:ser>
          <c:idx val="3"/>
          <c:order val="3"/>
          <c:tx>
            <c:strRef>
              <c:f>'Feuil1 (2)'!$E$1</c:f>
              <c:strCache>
                <c:ptCount val="1"/>
                <c:pt idx="0">
                  <c:v>Total 1</c:v>
                </c:pt>
              </c:strCache>
            </c:strRef>
          </c:tx>
          <c:spPr>
            <a:ln w="6350"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(2)'!$E$2:$E$14</c:f>
              <c:numCache>
                <c:formatCode>#,##0</c:formatCode>
                <c:ptCount val="13"/>
                <c:pt idx="0">
                  <c:v>70279</c:v>
                </c:pt>
                <c:pt idx="1">
                  <c:v>70279</c:v>
                </c:pt>
                <c:pt idx="2">
                  <c:v>70279</c:v>
                </c:pt>
                <c:pt idx="3">
                  <c:v>70279</c:v>
                </c:pt>
                <c:pt idx="4">
                  <c:v>70279</c:v>
                </c:pt>
                <c:pt idx="5">
                  <c:v>70279</c:v>
                </c:pt>
                <c:pt idx="6">
                  <c:v>70279</c:v>
                </c:pt>
                <c:pt idx="7">
                  <c:v>70279</c:v>
                </c:pt>
                <c:pt idx="8">
                  <c:v>70279</c:v>
                </c:pt>
                <c:pt idx="9">
                  <c:v>70279</c:v>
                </c:pt>
                <c:pt idx="10">
                  <c:v>70279</c:v>
                </c:pt>
                <c:pt idx="11">
                  <c:v>70279</c:v>
                </c:pt>
                <c:pt idx="12">
                  <c:v>70279</c:v>
                </c:pt>
              </c:numCache>
            </c:numRef>
          </c:val>
        </c:ser>
        <c:ser>
          <c:idx val="4"/>
          <c:order val="4"/>
          <c:tx>
            <c:strRef>
              <c:f>'Feuil1 (2)'!$F$1</c:f>
              <c:strCache>
                <c:ptCount val="1"/>
                <c:pt idx="0">
                  <c:v>Total 2</c:v>
                </c:pt>
              </c:strCache>
            </c:strRef>
          </c:tx>
          <c:spPr>
            <a:ln w="6350"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(2)'!$F$2:$F$14</c:f>
              <c:numCache>
                <c:formatCode>#,##0</c:formatCode>
                <c:ptCount val="13"/>
                <c:pt idx="0">
                  <c:v>70129</c:v>
                </c:pt>
                <c:pt idx="1">
                  <c:v>70129</c:v>
                </c:pt>
                <c:pt idx="2">
                  <c:v>70129</c:v>
                </c:pt>
                <c:pt idx="3">
                  <c:v>70129</c:v>
                </c:pt>
                <c:pt idx="4">
                  <c:v>70129</c:v>
                </c:pt>
                <c:pt idx="5">
                  <c:v>70129</c:v>
                </c:pt>
                <c:pt idx="6">
                  <c:v>70129</c:v>
                </c:pt>
                <c:pt idx="7">
                  <c:v>70129</c:v>
                </c:pt>
                <c:pt idx="8">
                  <c:v>70129</c:v>
                </c:pt>
                <c:pt idx="9">
                  <c:v>70129</c:v>
                </c:pt>
                <c:pt idx="10">
                  <c:v>70129</c:v>
                </c:pt>
                <c:pt idx="11">
                  <c:v>70129</c:v>
                </c:pt>
                <c:pt idx="12">
                  <c:v>70129</c:v>
                </c:pt>
              </c:numCache>
            </c:numRef>
          </c:val>
        </c:ser>
        <c:ser>
          <c:idx val="5"/>
          <c:order val="5"/>
          <c:tx>
            <c:strRef>
              <c:f>'Feuil1 (2)'!$G$1</c:f>
              <c:strCache>
                <c:ptCount val="1"/>
                <c:pt idx="0">
                  <c:v>Total 3</c:v>
                </c:pt>
              </c:strCache>
            </c:strRef>
          </c:tx>
          <c:spPr>
            <a:ln w="6350"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(2)'!$G$2:$G$14</c:f>
              <c:numCache>
                <c:formatCode>#,##0</c:formatCode>
                <c:ptCount val="13"/>
                <c:pt idx="0">
                  <c:v>69469</c:v>
                </c:pt>
                <c:pt idx="1">
                  <c:v>69469</c:v>
                </c:pt>
                <c:pt idx="2">
                  <c:v>69469</c:v>
                </c:pt>
                <c:pt idx="3">
                  <c:v>69469</c:v>
                </c:pt>
                <c:pt idx="4">
                  <c:v>69469</c:v>
                </c:pt>
                <c:pt idx="5">
                  <c:v>69469</c:v>
                </c:pt>
                <c:pt idx="6">
                  <c:v>69469</c:v>
                </c:pt>
                <c:pt idx="7">
                  <c:v>69469</c:v>
                </c:pt>
                <c:pt idx="8">
                  <c:v>69469</c:v>
                </c:pt>
                <c:pt idx="9">
                  <c:v>69469</c:v>
                </c:pt>
                <c:pt idx="10">
                  <c:v>69469</c:v>
                </c:pt>
                <c:pt idx="11">
                  <c:v>69469</c:v>
                </c:pt>
                <c:pt idx="12">
                  <c:v>69469</c:v>
                </c:pt>
              </c:numCache>
            </c:numRef>
          </c:val>
        </c:ser>
        <c:ser>
          <c:idx val="6"/>
          <c:order val="6"/>
          <c:tx>
            <c:strRef>
              <c:f>'Feuil1 (2)'!$H$1</c:f>
              <c:strCache>
                <c:ptCount val="1"/>
                <c:pt idx="0">
                  <c:v>Total 4</c:v>
                </c:pt>
              </c:strCache>
            </c:strRef>
          </c:tx>
          <c:spPr>
            <a:ln w="6350"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(2)'!$H$2:$H$14</c:f>
              <c:numCache>
                <c:formatCode>#,##0</c:formatCode>
                <c:ptCount val="13"/>
                <c:pt idx="0">
                  <c:v>70193</c:v>
                </c:pt>
                <c:pt idx="1">
                  <c:v>70193</c:v>
                </c:pt>
                <c:pt idx="2">
                  <c:v>70193</c:v>
                </c:pt>
                <c:pt idx="3">
                  <c:v>70193</c:v>
                </c:pt>
                <c:pt idx="4">
                  <c:v>70193</c:v>
                </c:pt>
                <c:pt idx="5">
                  <c:v>70193</c:v>
                </c:pt>
                <c:pt idx="6">
                  <c:v>70193</c:v>
                </c:pt>
                <c:pt idx="7">
                  <c:v>70193</c:v>
                </c:pt>
                <c:pt idx="8">
                  <c:v>70193</c:v>
                </c:pt>
                <c:pt idx="9">
                  <c:v>70193</c:v>
                </c:pt>
                <c:pt idx="10">
                  <c:v>70193</c:v>
                </c:pt>
                <c:pt idx="11">
                  <c:v>70193</c:v>
                </c:pt>
                <c:pt idx="12">
                  <c:v>70193</c:v>
                </c:pt>
              </c:numCache>
            </c:numRef>
          </c:val>
        </c:ser>
        <c:ser>
          <c:idx val="7"/>
          <c:order val="7"/>
          <c:tx>
            <c:strRef>
              <c:f>'Feuil1 (2)'!$I$1</c:f>
              <c:strCache>
                <c:ptCount val="1"/>
                <c:pt idx="0">
                  <c:v>Total 5</c:v>
                </c:pt>
              </c:strCache>
            </c:strRef>
          </c:tx>
          <c:spPr>
            <a:ln w="6350"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(2)'!$I$2:$I$14</c:f>
              <c:numCache>
                <c:formatCode>#,##0</c:formatCode>
                <c:ptCount val="13"/>
                <c:pt idx="0">
                  <c:v>70785</c:v>
                </c:pt>
                <c:pt idx="1">
                  <c:v>70785</c:v>
                </c:pt>
                <c:pt idx="2">
                  <c:v>70785</c:v>
                </c:pt>
                <c:pt idx="3">
                  <c:v>70785</c:v>
                </c:pt>
                <c:pt idx="4">
                  <c:v>70785</c:v>
                </c:pt>
                <c:pt idx="5">
                  <c:v>70785</c:v>
                </c:pt>
                <c:pt idx="6">
                  <c:v>70785</c:v>
                </c:pt>
                <c:pt idx="7">
                  <c:v>70785</c:v>
                </c:pt>
                <c:pt idx="8">
                  <c:v>70785</c:v>
                </c:pt>
                <c:pt idx="9">
                  <c:v>70785</c:v>
                </c:pt>
                <c:pt idx="10">
                  <c:v>70785</c:v>
                </c:pt>
                <c:pt idx="11">
                  <c:v>70785</c:v>
                </c:pt>
                <c:pt idx="12">
                  <c:v>70785</c:v>
                </c:pt>
              </c:numCache>
            </c:numRef>
          </c:val>
        </c:ser>
        <c:ser>
          <c:idx val="8"/>
          <c:order val="8"/>
          <c:tx>
            <c:strRef>
              <c:f>'Feuil1 (2)'!$J$1</c:f>
              <c:strCache>
                <c:ptCount val="1"/>
                <c:pt idx="0">
                  <c:v>Total 6</c:v>
                </c:pt>
              </c:strCache>
            </c:strRef>
          </c:tx>
          <c:spPr>
            <a:ln w="6350"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(2)'!$J$2:$J$14</c:f>
              <c:numCache>
                <c:formatCode>#,##0</c:formatCode>
                <c:ptCount val="13"/>
                <c:pt idx="0">
                  <c:v>71340</c:v>
                </c:pt>
                <c:pt idx="1">
                  <c:v>71340</c:v>
                </c:pt>
                <c:pt idx="2">
                  <c:v>71340</c:v>
                </c:pt>
                <c:pt idx="3">
                  <c:v>71340</c:v>
                </c:pt>
                <c:pt idx="4">
                  <c:v>71340</c:v>
                </c:pt>
                <c:pt idx="5">
                  <c:v>71340</c:v>
                </c:pt>
                <c:pt idx="6">
                  <c:v>71340</c:v>
                </c:pt>
                <c:pt idx="7">
                  <c:v>71340</c:v>
                </c:pt>
                <c:pt idx="8">
                  <c:v>71340</c:v>
                </c:pt>
                <c:pt idx="9">
                  <c:v>71340</c:v>
                </c:pt>
                <c:pt idx="10">
                  <c:v>71340</c:v>
                </c:pt>
                <c:pt idx="11">
                  <c:v>71340</c:v>
                </c:pt>
                <c:pt idx="12">
                  <c:v>71340</c:v>
                </c:pt>
              </c:numCache>
            </c:numRef>
          </c:val>
        </c:ser>
        <c:ser>
          <c:idx val="9"/>
          <c:order val="9"/>
          <c:tx>
            <c:strRef>
              <c:f>'Feuil1 (2)'!$K$1</c:f>
              <c:strCache>
                <c:ptCount val="1"/>
                <c:pt idx="0">
                  <c:v>Total 7</c:v>
                </c:pt>
              </c:strCache>
            </c:strRef>
          </c:tx>
          <c:spPr>
            <a:ln w="6350"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(2)'!$K$2:$K$14</c:f>
              <c:numCache>
                <c:formatCode>#,##0</c:formatCode>
                <c:ptCount val="13"/>
                <c:pt idx="0">
                  <c:v>72240</c:v>
                </c:pt>
                <c:pt idx="1">
                  <c:v>72240</c:v>
                </c:pt>
                <c:pt idx="2">
                  <c:v>72240</c:v>
                </c:pt>
                <c:pt idx="3">
                  <c:v>72240</c:v>
                </c:pt>
                <c:pt idx="4">
                  <c:v>72240</c:v>
                </c:pt>
                <c:pt idx="5">
                  <c:v>72240</c:v>
                </c:pt>
                <c:pt idx="6">
                  <c:v>72240</c:v>
                </c:pt>
                <c:pt idx="7">
                  <c:v>72240</c:v>
                </c:pt>
                <c:pt idx="8">
                  <c:v>72240</c:v>
                </c:pt>
                <c:pt idx="9">
                  <c:v>72240</c:v>
                </c:pt>
                <c:pt idx="10">
                  <c:v>72240</c:v>
                </c:pt>
                <c:pt idx="11">
                  <c:v>72240</c:v>
                </c:pt>
                <c:pt idx="12">
                  <c:v>72240</c:v>
                </c:pt>
              </c:numCache>
            </c:numRef>
          </c:val>
        </c:ser>
        <c:ser>
          <c:idx val="10"/>
          <c:order val="10"/>
          <c:tx>
            <c:strRef>
              <c:f>'Feuil1 (2)'!$L$1</c:f>
              <c:strCache>
                <c:ptCount val="1"/>
                <c:pt idx="0">
                  <c:v>Total 8</c:v>
                </c:pt>
              </c:strCache>
            </c:strRef>
          </c:tx>
          <c:spPr>
            <a:ln w="6350"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(2)'!$L$2:$L$14</c:f>
              <c:numCache>
                <c:formatCode>#,##0</c:formatCode>
                <c:ptCount val="13"/>
                <c:pt idx="0">
                  <c:v>75377</c:v>
                </c:pt>
                <c:pt idx="1">
                  <c:v>75377</c:v>
                </c:pt>
                <c:pt idx="2">
                  <c:v>75377</c:v>
                </c:pt>
                <c:pt idx="3">
                  <c:v>75377</c:v>
                </c:pt>
                <c:pt idx="4">
                  <c:v>75377</c:v>
                </c:pt>
                <c:pt idx="5">
                  <c:v>75377</c:v>
                </c:pt>
                <c:pt idx="6">
                  <c:v>75377</c:v>
                </c:pt>
                <c:pt idx="7">
                  <c:v>75377</c:v>
                </c:pt>
                <c:pt idx="8">
                  <c:v>75377</c:v>
                </c:pt>
                <c:pt idx="9">
                  <c:v>75377</c:v>
                </c:pt>
                <c:pt idx="10">
                  <c:v>75377</c:v>
                </c:pt>
                <c:pt idx="11">
                  <c:v>75377</c:v>
                </c:pt>
                <c:pt idx="12">
                  <c:v>75377</c:v>
                </c:pt>
              </c:numCache>
            </c:numRef>
          </c:val>
        </c:ser>
        <c:ser>
          <c:idx val="11"/>
          <c:order val="11"/>
          <c:tx>
            <c:strRef>
              <c:f>'Feuil1 (2)'!$M$1</c:f>
              <c:strCache>
                <c:ptCount val="1"/>
                <c:pt idx="0">
                  <c:v>Total 9</c:v>
                </c:pt>
              </c:strCache>
            </c:strRef>
          </c:tx>
          <c:spPr>
            <a:ln w="6350"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(2)'!$M$2:$M$14</c:f>
              <c:numCache>
                <c:formatCode>#,##0</c:formatCode>
                <c:ptCount val="13"/>
                <c:pt idx="0">
                  <c:v>75777</c:v>
                </c:pt>
                <c:pt idx="1">
                  <c:v>75777</c:v>
                </c:pt>
                <c:pt idx="2">
                  <c:v>75777</c:v>
                </c:pt>
                <c:pt idx="3">
                  <c:v>75777</c:v>
                </c:pt>
                <c:pt idx="4">
                  <c:v>75777</c:v>
                </c:pt>
                <c:pt idx="5">
                  <c:v>75777</c:v>
                </c:pt>
                <c:pt idx="6">
                  <c:v>75777</c:v>
                </c:pt>
                <c:pt idx="7">
                  <c:v>75777</c:v>
                </c:pt>
                <c:pt idx="8">
                  <c:v>75777</c:v>
                </c:pt>
                <c:pt idx="9">
                  <c:v>75777</c:v>
                </c:pt>
                <c:pt idx="10">
                  <c:v>75777</c:v>
                </c:pt>
                <c:pt idx="11">
                  <c:v>75777</c:v>
                </c:pt>
                <c:pt idx="12">
                  <c:v>75777</c:v>
                </c:pt>
              </c:numCache>
            </c:numRef>
          </c:val>
        </c:ser>
        <c:ser>
          <c:idx val="12"/>
          <c:order val="12"/>
          <c:tx>
            <c:strRef>
              <c:f>'Feuil1 (2)'!$N$1</c:f>
              <c:strCache>
                <c:ptCount val="1"/>
                <c:pt idx="0">
                  <c:v>Total 10</c:v>
                </c:pt>
              </c:strCache>
            </c:strRef>
          </c:tx>
          <c:spPr>
            <a:ln w="6350"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(2)'!$N$2:$N$14</c:f>
              <c:numCache>
                <c:formatCode>#,##0</c:formatCode>
                <c:ptCount val="13"/>
                <c:pt idx="0">
                  <c:v>76048</c:v>
                </c:pt>
                <c:pt idx="1">
                  <c:v>76048</c:v>
                </c:pt>
                <c:pt idx="2">
                  <c:v>76048</c:v>
                </c:pt>
                <c:pt idx="3">
                  <c:v>76048</c:v>
                </c:pt>
                <c:pt idx="4">
                  <c:v>76048</c:v>
                </c:pt>
                <c:pt idx="5">
                  <c:v>76048</c:v>
                </c:pt>
                <c:pt idx="6">
                  <c:v>76048</c:v>
                </c:pt>
                <c:pt idx="7">
                  <c:v>76048</c:v>
                </c:pt>
                <c:pt idx="8">
                  <c:v>76048</c:v>
                </c:pt>
                <c:pt idx="9">
                  <c:v>76048</c:v>
                </c:pt>
                <c:pt idx="10">
                  <c:v>76048</c:v>
                </c:pt>
                <c:pt idx="11">
                  <c:v>76048</c:v>
                </c:pt>
                <c:pt idx="12">
                  <c:v>76048</c:v>
                </c:pt>
              </c:numCache>
            </c:numRef>
          </c:val>
        </c:ser>
        <c:ser>
          <c:idx val="13"/>
          <c:order val="13"/>
          <c:tx>
            <c:strRef>
              <c:f>'Feuil1 (2)'!$O$1</c:f>
              <c:strCache>
                <c:ptCount val="1"/>
                <c:pt idx="0">
                  <c:v>Total 11</c:v>
                </c:pt>
              </c:strCache>
            </c:strRef>
          </c:tx>
          <c:spPr>
            <a:ln w="6350"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(2)'!$O$2:$O$14</c:f>
              <c:numCache>
                <c:formatCode>#,##0</c:formatCode>
                <c:ptCount val="13"/>
                <c:pt idx="0">
                  <c:v>76448</c:v>
                </c:pt>
                <c:pt idx="1">
                  <c:v>76448</c:v>
                </c:pt>
                <c:pt idx="2">
                  <c:v>76448</c:v>
                </c:pt>
                <c:pt idx="3">
                  <c:v>76448</c:v>
                </c:pt>
                <c:pt idx="4">
                  <c:v>76448</c:v>
                </c:pt>
                <c:pt idx="5">
                  <c:v>76448</c:v>
                </c:pt>
                <c:pt idx="6">
                  <c:v>76448</c:v>
                </c:pt>
                <c:pt idx="7">
                  <c:v>76448</c:v>
                </c:pt>
                <c:pt idx="8">
                  <c:v>76448</c:v>
                </c:pt>
                <c:pt idx="9">
                  <c:v>76448</c:v>
                </c:pt>
                <c:pt idx="10">
                  <c:v>76448</c:v>
                </c:pt>
                <c:pt idx="11">
                  <c:v>76448</c:v>
                </c:pt>
                <c:pt idx="12">
                  <c:v>76448</c:v>
                </c:pt>
              </c:numCache>
            </c:numRef>
          </c:val>
        </c:ser>
        <c:ser>
          <c:idx val="14"/>
          <c:order val="14"/>
          <c:tx>
            <c:strRef>
              <c:f>'Feuil1 (2)'!$P$1</c:f>
              <c:strCache>
                <c:ptCount val="1"/>
                <c:pt idx="0">
                  <c:v>Total 12</c:v>
                </c:pt>
              </c:strCache>
            </c:strRef>
          </c:tx>
          <c:spPr>
            <a:ln w="6350">
              <a:solidFill>
                <a:sysClr val="windowText" lastClr="000000"/>
              </a:solidFill>
              <a:prstDash val="sysDash"/>
            </a:ln>
          </c:spPr>
          <c:marker>
            <c:symbol val="none"/>
          </c:marker>
          <c:cat>
            <c:strRef>
              <c:f>'Feuil1 (2)'!$A$2:$A$14</c:f>
              <c:strCache>
                <c:ptCount val="13"/>
                <c:pt idx="0">
                  <c:v>Base Réelle 2008 </c:v>
                </c:pt>
                <c:pt idx="1">
                  <c:v>Baisse Effect. Charbon </c:v>
                </c:pt>
                <c:pt idx="2">
                  <c:v>Prov. CET/Perco</c:v>
                </c:pt>
                <c:pt idx="3">
                  <c:v>SNB  (0,80% + 0,30%)</c:v>
                </c:pt>
                <c:pt idx="4">
                  <c:v>Avancements (0,96%)</c:v>
                </c:pt>
                <c:pt idx="5">
                  <c:v>Ancienneté (0,90%)</c:v>
                </c:pt>
                <c:pt idx="6">
                  <c:v>Reclassements (1,46%)</c:v>
                </c:pt>
                <c:pt idx="7">
                  <c:v>Effectif CCGT </c:v>
                </c:pt>
                <c:pt idx="8">
                  <c:v>Prime except.</c:v>
                </c:pt>
                <c:pt idx="9">
                  <c:v>Suppl. avancements (0,44%)</c:v>
                </c:pt>
                <c:pt idx="10">
                  <c:v>Charges diverses (4,85%)</c:v>
                </c:pt>
                <c:pt idx="11">
                  <c:v>Perform to Win </c:v>
                </c:pt>
                <c:pt idx="12">
                  <c:v>MTP 2009</c:v>
                </c:pt>
              </c:strCache>
            </c:strRef>
          </c:cat>
          <c:val>
            <c:numRef>
              <c:f>'Feuil1 (2)'!$P$2:$P$14</c:f>
              <c:numCache>
                <c:formatCode>#,##0</c:formatCode>
                <c:ptCount val="13"/>
                <c:pt idx="0">
                  <c:v>78448</c:v>
                </c:pt>
                <c:pt idx="1">
                  <c:v>78448</c:v>
                </c:pt>
                <c:pt idx="2">
                  <c:v>78448</c:v>
                </c:pt>
                <c:pt idx="3">
                  <c:v>78448</c:v>
                </c:pt>
                <c:pt idx="4">
                  <c:v>78448</c:v>
                </c:pt>
                <c:pt idx="5">
                  <c:v>78448</c:v>
                </c:pt>
                <c:pt idx="6">
                  <c:v>78448</c:v>
                </c:pt>
                <c:pt idx="7">
                  <c:v>78448</c:v>
                </c:pt>
                <c:pt idx="8">
                  <c:v>78448</c:v>
                </c:pt>
                <c:pt idx="9">
                  <c:v>78448</c:v>
                </c:pt>
                <c:pt idx="10">
                  <c:v>78448</c:v>
                </c:pt>
                <c:pt idx="11">
                  <c:v>78448</c:v>
                </c:pt>
                <c:pt idx="12">
                  <c:v>78448</c:v>
                </c:pt>
              </c:numCache>
            </c:numRef>
          </c:val>
        </c:ser>
        <c:marker val="1"/>
        <c:axId val="51559424"/>
        <c:axId val="51589888"/>
      </c:lineChart>
      <c:catAx>
        <c:axId val="51559424"/>
        <c:scaling>
          <c:orientation val="minMax"/>
        </c:scaling>
        <c:delete val="1"/>
        <c:axPos val="b"/>
        <c:tickLblPos val="nextTo"/>
        <c:crossAx val="51589888"/>
        <c:crosses val="autoZero"/>
        <c:auto val="1"/>
        <c:lblAlgn val="ctr"/>
        <c:lblOffset val="100"/>
      </c:catAx>
      <c:valAx>
        <c:axId val="51589888"/>
        <c:scaling>
          <c:orientation val="minMax"/>
          <c:max val="80000"/>
          <c:min val="69000"/>
        </c:scaling>
        <c:axPos val="l"/>
        <c:majorGridlines>
          <c:spPr>
            <a:ln>
              <a:solidFill>
                <a:sysClr val="window" lastClr="FFFFFF">
                  <a:alpha val="0"/>
                </a:sysClr>
              </a:solidFill>
            </a:ln>
          </c:spPr>
        </c:majorGridlines>
        <c:numFmt formatCode="General" sourceLinked="1"/>
        <c:tickLblPos val="nextTo"/>
        <c:crossAx val="51559424"/>
        <c:crosses val="autoZero"/>
        <c:crossBetween val="between"/>
      </c:valAx>
      <c:spPr>
        <a:noFill/>
      </c:spPr>
    </c:plotArea>
    <c:plotVisOnly val="1"/>
    <c:dispBlanksAs val="gap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955811-D9C2-4991-A3E5-7FD555690DB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E5BEC0E-3F23-4784-A73C-A142C6B4C199}">
      <dgm:prSet phldrT="[Texte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1</a:t>
          </a:r>
          <a:endParaRPr lang="fr-FR" dirty="0"/>
        </a:p>
      </dgm:t>
    </dgm:pt>
    <dgm:pt modelId="{84C13DDD-02FB-4F6A-B8D5-E195E868D54C}" type="parTrans" cxnId="{5DFAEA31-83E7-4E61-841B-750984332BD5}">
      <dgm:prSet/>
      <dgm:spPr/>
      <dgm:t>
        <a:bodyPr/>
        <a:lstStyle/>
        <a:p>
          <a:endParaRPr lang="fr-FR"/>
        </a:p>
      </dgm:t>
    </dgm:pt>
    <dgm:pt modelId="{E45FA10E-4974-43D9-9AB8-39EA422F25DA}" type="sibTrans" cxnId="{5DFAEA31-83E7-4E61-841B-750984332BD5}">
      <dgm:prSet/>
      <dgm:spPr/>
      <dgm:t>
        <a:bodyPr/>
        <a:lstStyle/>
        <a:p>
          <a:endParaRPr lang="fr-FR"/>
        </a:p>
      </dgm:t>
    </dgm:pt>
    <dgm:pt modelId="{3DEB2BAA-7D6D-4A8D-A5CB-AED9EC77FAD0}">
      <dgm:prSet phldrT="[Texte]"/>
      <dgm:spPr>
        <a:solidFill>
          <a:schemeClr val="bg1">
            <a:lumMod val="85000"/>
            <a:alpha val="90000"/>
          </a:schemeClr>
        </a:solidFill>
        <a:ln>
          <a:noFill/>
        </a:ln>
      </dgm:spPr>
      <dgm:t>
        <a:bodyPr/>
        <a:lstStyle/>
        <a:p>
          <a:r>
            <a:rPr lang="fr-FR" dirty="0" smtClean="0"/>
            <a:t>Négociations salariales et intéressement</a:t>
          </a:r>
          <a:endParaRPr lang="fr-FR" dirty="0"/>
        </a:p>
      </dgm:t>
    </dgm:pt>
    <dgm:pt modelId="{51DFA1F9-8039-4431-91A4-D9B48107E444}" type="parTrans" cxnId="{818DEF76-4C9C-4B4D-973B-54989524FF63}">
      <dgm:prSet/>
      <dgm:spPr/>
      <dgm:t>
        <a:bodyPr/>
        <a:lstStyle/>
        <a:p>
          <a:endParaRPr lang="fr-FR"/>
        </a:p>
      </dgm:t>
    </dgm:pt>
    <dgm:pt modelId="{32C0A794-929D-4701-A418-5396D52857EE}" type="sibTrans" cxnId="{818DEF76-4C9C-4B4D-973B-54989524FF63}">
      <dgm:prSet/>
      <dgm:spPr/>
      <dgm:t>
        <a:bodyPr/>
        <a:lstStyle/>
        <a:p>
          <a:endParaRPr lang="fr-FR"/>
        </a:p>
      </dgm:t>
    </dgm:pt>
    <dgm:pt modelId="{9FAA598D-4DDE-4ED2-B56A-75286D83A444}">
      <dgm:prSet phldrT="[Texte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2</a:t>
          </a:r>
          <a:endParaRPr lang="fr-FR" dirty="0"/>
        </a:p>
      </dgm:t>
    </dgm:pt>
    <dgm:pt modelId="{08D2563B-21E9-4DDA-90DA-F14F79A43205}" type="parTrans" cxnId="{527341F9-DC69-40CD-9E8A-521F35CDB4B0}">
      <dgm:prSet/>
      <dgm:spPr/>
      <dgm:t>
        <a:bodyPr/>
        <a:lstStyle/>
        <a:p>
          <a:endParaRPr lang="fr-FR"/>
        </a:p>
      </dgm:t>
    </dgm:pt>
    <dgm:pt modelId="{6A1C5963-6B83-4276-90A6-27A4FF0AA5B0}" type="sibTrans" cxnId="{527341F9-DC69-40CD-9E8A-521F35CDB4B0}">
      <dgm:prSet/>
      <dgm:spPr/>
      <dgm:t>
        <a:bodyPr/>
        <a:lstStyle/>
        <a:p>
          <a:endParaRPr lang="fr-FR"/>
        </a:p>
      </dgm:t>
    </dgm:pt>
    <dgm:pt modelId="{2AA6303D-E4D2-4677-9D51-8D53356BE0BE}">
      <dgm:prSet phldrT="[Texte]"/>
      <dgm:spPr>
        <a:solidFill>
          <a:schemeClr val="bg1">
            <a:lumMod val="85000"/>
            <a:alpha val="90000"/>
          </a:schemeClr>
        </a:solidFill>
        <a:ln>
          <a:noFill/>
        </a:ln>
      </dgm:spPr>
      <dgm:t>
        <a:bodyPr/>
        <a:lstStyle/>
        <a:p>
          <a:r>
            <a:rPr lang="fr-FR" dirty="0" smtClean="0"/>
            <a:t>Négociations GPEC</a:t>
          </a:r>
          <a:endParaRPr lang="fr-FR" dirty="0"/>
        </a:p>
      </dgm:t>
    </dgm:pt>
    <dgm:pt modelId="{09EDF8F5-7BB8-4689-943C-091EB4B77EE6}" type="parTrans" cxnId="{48CB411B-5643-42C0-8268-2BF17155E4EC}">
      <dgm:prSet/>
      <dgm:spPr/>
      <dgm:t>
        <a:bodyPr/>
        <a:lstStyle/>
        <a:p>
          <a:endParaRPr lang="fr-FR"/>
        </a:p>
      </dgm:t>
    </dgm:pt>
    <dgm:pt modelId="{522C0181-E93A-40F1-AB42-96E817012D0E}" type="sibTrans" cxnId="{48CB411B-5643-42C0-8268-2BF17155E4EC}">
      <dgm:prSet/>
      <dgm:spPr/>
      <dgm:t>
        <a:bodyPr/>
        <a:lstStyle/>
        <a:p>
          <a:endParaRPr lang="fr-FR"/>
        </a:p>
      </dgm:t>
    </dgm:pt>
    <dgm:pt modelId="{3B5B62C8-5889-411C-893F-1E2F5C0D26F1}">
      <dgm:prSet phldrT="[Texte]"/>
      <dgm:spPr>
        <a:solidFill>
          <a:schemeClr val="bg1">
            <a:lumMod val="85000"/>
            <a:alpha val="90000"/>
          </a:schemeClr>
        </a:solidFill>
        <a:ln>
          <a:noFill/>
        </a:ln>
      </dgm:spPr>
      <dgm:t>
        <a:bodyPr/>
        <a:lstStyle/>
        <a:p>
          <a:r>
            <a:rPr lang="fr-FR" dirty="0" smtClean="0"/>
            <a:t>Calendrier</a:t>
          </a:r>
          <a:endParaRPr lang="fr-FR" dirty="0"/>
        </a:p>
      </dgm:t>
    </dgm:pt>
    <dgm:pt modelId="{B1015268-8F94-4280-9564-A53F053C12D9}" type="parTrans" cxnId="{647E54DD-5D93-4305-A405-BB5B6521109E}">
      <dgm:prSet/>
      <dgm:spPr/>
      <dgm:t>
        <a:bodyPr/>
        <a:lstStyle/>
        <a:p>
          <a:endParaRPr lang="fr-FR"/>
        </a:p>
      </dgm:t>
    </dgm:pt>
    <dgm:pt modelId="{5BAAC34A-C8DF-4EAD-9FCD-206CEBA079BC}" type="sibTrans" cxnId="{647E54DD-5D93-4305-A405-BB5B6521109E}">
      <dgm:prSet/>
      <dgm:spPr/>
      <dgm:t>
        <a:bodyPr/>
        <a:lstStyle/>
        <a:p>
          <a:endParaRPr lang="fr-FR"/>
        </a:p>
      </dgm:t>
    </dgm:pt>
    <dgm:pt modelId="{1C886F2E-3637-4826-B3A5-37BBB96BCF81}">
      <dgm:prSet phldrT="[Texte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dirty="0" smtClean="0"/>
            <a:t>3</a:t>
          </a:r>
          <a:endParaRPr lang="fr-FR" dirty="0"/>
        </a:p>
      </dgm:t>
    </dgm:pt>
    <dgm:pt modelId="{7ED0FD58-7C8C-4D69-8DD0-CCC54C08CED2}" type="parTrans" cxnId="{6918C670-DF85-46CF-8A42-7BF679A073ED}">
      <dgm:prSet/>
      <dgm:spPr/>
    </dgm:pt>
    <dgm:pt modelId="{A04EDD41-E9D8-4B11-BC31-7953860DDD51}" type="sibTrans" cxnId="{6918C670-DF85-46CF-8A42-7BF679A073ED}">
      <dgm:prSet/>
      <dgm:spPr/>
    </dgm:pt>
    <dgm:pt modelId="{CE727EF3-0FDC-4CDE-9FD4-090C70A1901D}" type="pres">
      <dgm:prSet presAssocID="{C8955811-D9C2-4991-A3E5-7FD555690DB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193A71A-8D2B-4E5F-8704-F4DBBC0B5714}" type="pres">
      <dgm:prSet presAssocID="{2E5BEC0E-3F23-4784-A73C-A142C6B4C199}" presName="linNode" presStyleCnt="0"/>
      <dgm:spPr/>
    </dgm:pt>
    <dgm:pt modelId="{5B1F5726-6BAB-4A99-9FF8-91640B3FDFB0}" type="pres">
      <dgm:prSet presAssocID="{2E5BEC0E-3F23-4784-A73C-A142C6B4C199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B36121A-391E-471D-8C27-A97884EC63A7}" type="pres">
      <dgm:prSet presAssocID="{2E5BEC0E-3F23-4784-A73C-A142C6B4C199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EA1A23-8AB4-474D-BA58-4DCEFDFF6E5F}" type="pres">
      <dgm:prSet presAssocID="{E45FA10E-4974-43D9-9AB8-39EA422F25DA}" presName="sp" presStyleCnt="0"/>
      <dgm:spPr/>
    </dgm:pt>
    <dgm:pt modelId="{7A26A087-80EC-43D1-8A4F-013C0BB96044}" type="pres">
      <dgm:prSet presAssocID="{9FAA598D-4DDE-4ED2-B56A-75286D83A444}" presName="linNode" presStyleCnt="0"/>
      <dgm:spPr/>
    </dgm:pt>
    <dgm:pt modelId="{28982E92-6464-42D1-9A87-FC53F8263F1C}" type="pres">
      <dgm:prSet presAssocID="{9FAA598D-4DDE-4ED2-B56A-75286D83A444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DD18005-4D08-4FBE-90EB-1357CF22ACA3}" type="pres">
      <dgm:prSet presAssocID="{9FAA598D-4DDE-4ED2-B56A-75286D83A444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19FDD5A-B397-4678-AB87-6F1D1BD95F62}" type="pres">
      <dgm:prSet presAssocID="{6A1C5963-6B83-4276-90A6-27A4FF0AA5B0}" presName="sp" presStyleCnt="0"/>
      <dgm:spPr/>
    </dgm:pt>
    <dgm:pt modelId="{2C6D8BFE-638C-45D8-B8AF-BB91D88A04CA}" type="pres">
      <dgm:prSet presAssocID="{1C886F2E-3637-4826-B3A5-37BBB96BCF81}" presName="linNode" presStyleCnt="0"/>
      <dgm:spPr/>
    </dgm:pt>
    <dgm:pt modelId="{C656184B-D528-439A-ABF4-E62E77AB42EA}" type="pres">
      <dgm:prSet presAssocID="{1C886F2E-3637-4826-B3A5-37BBB96BCF81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3218C5B-FEF0-4517-86D2-1AC2C045B561}" type="pres">
      <dgm:prSet presAssocID="{1C886F2E-3637-4826-B3A5-37BBB96BCF81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930A1DE-3215-483E-890F-CA0024A11498}" type="presOf" srcId="{9FAA598D-4DDE-4ED2-B56A-75286D83A444}" destId="{28982E92-6464-42D1-9A87-FC53F8263F1C}" srcOrd="0" destOrd="0" presId="urn:microsoft.com/office/officeart/2005/8/layout/vList5"/>
    <dgm:cxn modelId="{647E54DD-5D93-4305-A405-BB5B6521109E}" srcId="{1C886F2E-3637-4826-B3A5-37BBB96BCF81}" destId="{3B5B62C8-5889-411C-893F-1E2F5C0D26F1}" srcOrd="0" destOrd="0" parTransId="{B1015268-8F94-4280-9564-A53F053C12D9}" sibTransId="{5BAAC34A-C8DF-4EAD-9FCD-206CEBA079BC}"/>
    <dgm:cxn modelId="{A33242B4-D083-4282-9C83-E8D736C98247}" type="presOf" srcId="{3B5B62C8-5889-411C-893F-1E2F5C0D26F1}" destId="{A3218C5B-FEF0-4517-86D2-1AC2C045B561}" srcOrd="0" destOrd="0" presId="urn:microsoft.com/office/officeart/2005/8/layout/vList5"/>
    <dgm:cxn modelId="{6918C670-DF85-46CF-8A42-7BF679A073ED}" srcId="{C8955811-D9C2-4991-A3E5-7FD555690DB9}" destId="{1C886F2E-3637-4826-B3A5-37BBB96BCF81}" srcOrd="2" destOrd="0" parTransId="{7ED0FD58-7C8C-4D69-8DD0-CCC54C08CED2}" sibTransId="{A04EDD41-E9D8-4B11-BC31-7953860DDD51}"/>
    <dgm:cxn modelId="{7249A1A4-D556-4FE2-BA51-FE05B68635AE}" type="presOf" srcId="{2E5BEC0E-3F23-4784-A73C-A142C6B4C199}" destId="{5B1F5726-6BAB-4A99-9FF8-91640B3FDFB0}" srcOrd="0" destOrd="0" presId="urn:microsoft.com/office/officeart/2005/8/layout/vList5"/>
    <dgm:cxn modelId="{527341F9-DC69-40CD-9E8A-521F35CDB4B0}" srcId="{C8955811-D9C2-4991-A3E5-7FD555690DB9}" destId="{9FAA598D-4DDE-4ED2-B56A-75286D83A444}" srcOrd="1" destOrd="0" parTransId="{08D2563B-21E9-4DDA-90DA-F14F79A43205}" sibTransId="{6A1C5963-6B83-4276-90A6-27A4FF0AA5B0}"/>
    <dgm:cxn modelId="{2E27623B-378B-43A1-9A8B-2EB012FAAD14}" type="presOf" srcId="{1C886F2E-3637-4826-B3A5-37BBB96BCF81}" destId="{C656184B-D528-439A-ABF4-E62E77AB42EA}" srcOrd="0" destOrd="0" presId="urn:microsoft.com/office/officeart/2005/8/layout/vList5"/>
    <dgm:cxn modelId="{73DFE9CE-D42E-4F78-8CBD-BC8B3FF25957}" type="presOf" srcId="{3DEB2BAA-7D6D-4A8D-A5CB-AED9EC77FAD0}" destId="{EB36121A-391E-471D-8C27-A97884EC63A7}" srcOrd="0" destOrd="0" presId="urn:microsoft.com/office/officeart/2005/8/layout/vList5"/>
    <dgm:cxn modelId="{48CB411B-5643-42C0-8268-2BF17155E4EC}" srcId="{9FAA598D-4DDE-4ED2-B56A-75286D83A444}" destId="{2AA6303D-E4D2-4677-9D51-8D53356BE0BE}" srcOrd="0" destOrd="0" parTransId="{09EDF8F5-7BB8-4689-943C-091EB4B77EE6}" sibTransId="{522C0181-E93A-40F1-AB42-96E817012D0E}"/>
    <dgm:cxn modelId="{5DFAEA31-83E7-4E61-841B-750984332BD5}" srcId="{C8955811-D9C2-4991-A3E5-7FD555690DB9}" destId="{2E5BEC0E-3F23-4784-A73C-A142C6B4C199}" srcOrd="0" destOrd="0" parTransId="{84C13DDD-02FB-4F6A-B8D5-E195E868D54C}" sibTransId="{E45FA10E-4974-43D9-9AB8-39EA422F25DA}"/>
    <dgm:cxn modelId="{818DEF76-4C9C-4B4D-973B-54989524FF63}" srcId="{2E5BEC0E-3F23-4784-A73C-A142C6B4C199}" destId="{3DEB2BAA-7D6D-4A8D-A5CB-AED9EC77FAD0}" srcOrd="0" destOrd="0" parTransId="{51DFA1F9-8039-4431-91A4-D9B48107E444}" sibTransId="{32C0A794-929D-4701-A418-5396D52857EE}"/>
    <dgm:cxn modelId="{6907B4D9-5B7C-4084-AEE9-D5E94ECDB44D}" type="presOf" srcId="{2AA6303D-E4D2-4677-9D51-8D53356BE0BE}" destId="{2DD18005-4D08-4FBE-90EB-1357CF22ACA3}" srcOrd="0" destOrd="0" presId="urn:microsoft.com/office/officeart/2005/8/layout/vList5"/>
    <dgm:cxn modelId="{3A674B6E-3FD4-4C7A-8DED-B5D1E5DECE97}" type="presOf" srcId="{C8955811-D9C2-4991-A3E5-7FD555690DB9}" destId="{CE727EF3-0FDC-4CDE-9FD4-090C70A1901D}" srcOrd="0" destOrd="0" presId="urn:microsoft.com/office/officeart/2005/8/layout/vList5"/>
    <dgm:cxn modelId="{8593BA7B-7E82-4514-B349-E08FF54DA78D}" type="presParOf" srcId="{CE727EF3-0FDC-4CDE-9FD4-090C70A1901D}" destId="{8193A71A-8D2B-4E5F-8704-F4DBBC0B5714}" srcOrd="0" destOrd="0" presId="urn:microsoft.com/office/officeart/2005/8/layout/vList5"/>
    <dgm:cxn modelId="{01548BC6-0C27-450A-A87F-4579CD60C165}" type="presParOf" srcId="{8193A71A-8D2B-4E5F-8704-F4DBBC0B5714}" destId="{5B1F5726-6BAB-4A99-9FF8-91640B3FDFB0}" srcOrd="0" destOrd="0" presId="urn:microsoft.com/office/officeart/2005/8/layout/vList5"/>
    <dgm:cxn modelId="{F41D255D-2C71-430B-8929-A5BF6986EFC1}" type="presParOf" srcId="{8193A71A-8D2B-4E5F-8704-F4DBBC0B5714}" destId="{EB36121A-391E-471D-8C27-A97884EC63A7}" srcOrd="1" destOrd="0" presId="urn:microsoft.com/office/officeart/2005/8/layout/vList5"/>
    <dgm:cxn modelId="{320D27C5-E2B3-472B-8FC3-24CEAFF17535}" type="presParOf" srcId="{CE727EF3-0FDC-4CDE-9FD4-090C70A1901D}" destId="{24EA1A23-8AB4-474D-BA58-4DCEFDFF6E5F}" srcOrd="1" destOrd="0" presId="urn:microsoft.com/office/officeart/2005/8/layout/vList5"/>
    <dgm:cxn modelId="{7E8F81EA-3957-4690-B148-F8D3323A8185}" type="presParOf" srcId="{CE727EF3-0FDC-4CDE-9FD4-090C70A1901D}" destId="{7A26A087-80EC-43D1-8A4F-013C0BB96044}" srcOrd="2" destOrd="0" presId="urn:microsoft.com/office/officeart/2005/8/layout/vList5"/>
    <dgm:cxn modelId="{18F58B79-9381-41E2-8A0A-EDE1FE17D886}" type="presParOf" srcId="{7A26A087-80EC-43D1-8A4F-013C0BB96044}" destId="{28982E92-6464-42D1-9A87-FC53F8263F1C}" srcOrd="0" destOrd="0" presId="urn:microsoft.com/office/officeart/2005/8/layout/vList5"/>
    <dgm:cxn modelId="{60AFBAF4-DF62-4836-801B-1AA2480A6046}" type="presParOf" srcId="{7A26A087-80EC-43D1-8A4F-013C0BB96044}" destId="{2DD18005-4D08-4FBE-90EB-1357CF22ACA3}" srcOrd="1" destOrd="0" presId="urn:microsoft.com/office/officeart/2005/8/layout/vList5"/>
    <dgm:cxn modelId="{C9E1753F-3EF6-4ECF-87E8-F2FA664A8AFF}" type="presParOf" srcId="{CE727EF3-0FDC-4CDE-9FD4-090C70A1901D}" destId="{819FDD5A-B397-4678-AB87-6F1D1BD95F62}" srcOrd="3" destOrd="0" presId="urn:microsoft.com/office/officeart/2005/8/layout/vList5"/>
    <dgm:cxn modelId="{D3F31ABE-A63A-47A0-8989-F12AC35E7AF0}" type="presParOf" srcId="{CE727EF3-0FDC-4CDE-9FD4-090C70A1901D}" destId="{2C6D8BFE-638C-45D8-B8AF-BB91D88A04CA}" srcOrd="4" destOrd="0" presId="urn:microsoft.com/office/officeart/2005/8/layout/vList5"/>
    <dgm:cxn modelId="{ECE60CCD-F032-4ABE-B7F3-9AFED508B82F}" type="presParOf" srcId="{2C6D8BFE-638C-45D8-B8AF-BB91D88A04CA}" destId="{C656184B-D528-439A-ABF4-E62E77AB42EA}" srcOrd="0" destOrd="0" presId="urn:microsoft.com/office/officeart/2005/8/layout/vList5"/>
    <dgm:cxn modelId="{CC8AFD39-2638-409D-BFEF-347805ECD2BD}" type="presParOf" srcId="{2C6D8BFE-638C-45D8-B8AF-BB91D88A04CA}" destId="{A3218C5B-FEF0-4517-86D2-1AC2C045B561}" srcOrd="1" destOrd="0" presId="urn:microsoft.com/office/officeart/2005/8/layout/vList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5" tIns="45723" rIns="91445" bIns="45723" numCol="1" anchor="t" anchorCtr="0" compatLnSpc="1">
            <a:prstTxWarp prst="textNoShape">
              <a:avLst/>
            </a:prstTxWarp>
          </a:bodyPr>
          <a:lstStyle>
            <a:lvl1pPr defTabSz="915102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 bwMode="auto">
          <a:xfrm>
            <a:off x="3816351" y="1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5" tIns="45723" rIns="91445" bIns="45723" numCol="1" anchor="t" anchorCtr="0" compatLnSpc="1">
            <a:prstTxWarp prst="textNoShape">
              <a:avLst/>
            </a:prstTxWarp>
          </a:bodyPr>
          <a:lstStyle>
            <a:lvl1pPr algn="r" defTabSz="915102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3C5C715-3A68-4988-9F7A-DC351C55ABEB}" type="datetimeFigureOut">
              <a:rPr lang="fr-FR"/>
              <a:pPr>
                <a:defRPr/>
              </a:pPr>
              <a:t>26/05/2009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 bwMode="auto">
          <a:xfrm>
            <a:off x="1" y="9371013"/>
            <a:ext cx="29178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5" tIns="45723" rIns="91445" bIns="45723" numCol="1" anchor="b" anchorCtr="0" compatLnSpc="1">
            <a:prstTxWarp prst="textNoShape">
              <a:avLst/>
            </a:prstTxWarp>
          </a:bodyPr>
          <a:lstStyle>
            <a:lvl1pPr defTabSz="915102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 bwMode="auto">
          <a:xfrm>
            <a:off x="3816351" y="9371013"/>
            <a:ext cx="29178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5" tIns="45723" rIns="91445" bIns="45723" numCol="1" anchor="b" anchorCtr="0" compatLnSpc="1">
            <a:prstTxWarp prst="textNoShape">
              <a:avLst/>
            </a:prstTxWarp>
          </a:bodyPr>
          <a:lstStyle>
            <a:lvl1pPr algn="r" defTabSz="915102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4BA5C47-9E20-4EB3-99C4-EB908C6233C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1" y="1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5" tIns="45723" rIns="91445" bIns="45723" numCol="1" anchor="t" anchorCtr="0" compatLnSpc="1">
            <a:prstTxWarp prst="textNoShape">
              <a:avLst/>
            </a:prstTxWarp>
          </a:bodyPr>
          <a:lstStyle>
            <a:lvl1pPr defTabSz="915102">
              <a:defRPr sz="1200">
                <a:latin typeface="Calibri" pitchFamily="-111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3816351" y="1"/>
            <a:ext cx="291782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5" tIns="45723" rIns="91445" bIns="45723" numCol="1" anchor="t" anchorCtr="0" compatLnSpc="1">
            <a:prstTxWarp prst="textNoShape">
              <a:avLst/>
            </a:prstTxWarp>
          </a:bodyPr>
          <a:lstStyle>
            <a:lvl1pPr algn="r" defTabSz="915102">
              <a:defRPr sz="1200">
                <a:latin typeface="Calibri" pitchFamily="-111" charset="0"/>
                <a:cs typeface="Arial" charset="0"/>
              </a:defRPr>
            </a:lvl1pPr>
          </a:lstStyle>
          <a:p>
            <a:pPr>
              <a:defRPr/>
            </a:pPr>
            <a:fld id="{B2311C5C-047A-4D92-9E0E-16BF0EA78C8D}" type="datetimeFigureOut">
              <a:rPr lang="fr-FR"/>
              <a:pPr>
                <a:defRPr/>
              </a:pPr>
              <a:t>26/05/2009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41363"/>
            <a:ext cx="4930775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558" tIns="43779" rIns="87558" bIns="43779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 bwMode="auto">
          <a:xfrm>
            <a:off x="673101" y="4686301"/>
            <a:ext cx="5389563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5" tIns="45723" rIns="91445" bIns="457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1" y="9371013"/>
            <a:ext cx="29178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5" tIns="45723" rIns="91445" bIns="45723" numCol="1" anchor="b" anchorCtr="0" compatLnSpc="1">
            <a:prstTxWarp prst="textNoShape">
              <a:avLst/>
            </a:prstTxWarp>
          </a:bodyPr>
          <a:lstStyle>
            <a:lvl1pPr defTabSz="915102">
              <a:defRPr sz="1200">
                <a:latin typeface="Calibri" pitchFamily="-111" charset="0"/>
                <a:cs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3816351" y="9371013"/>
            <a:ext cx="291782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5" tIns="45723" rIns="91445" bIns="45723" numCol="1" anchor="b" anchorCtr="0" compatLnSpc="1">
            <a:prstTxWarp prst="textNoShape">
              <a:avLst/>
            </a:prstTxWarp>
          </a:bodyPr>
          <a:lstStyle>
            <a:lvl1pPr algn="r" defTabSz="915102">
              <a:defRPr sz="1200">
                <a:latin typeface="Calibri" pitchFamily="-111" charset="0"/>
                <a:cs typeface="Arial" charset="0"/>
              </a:defRPr>
            </a:lvl1pPr>
          </a:lstStyle>
          <a:p>
            <a:pPr>
              <a:defRPr/>
            </a:pPr>
            <a:fld id="{76C4CC34-FFC2-46B6-9222-80D514B45C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09FF88C4-5D59-456F-ACEB-D5C15F940B98}" type="slidenum">
              <a:rPr lang="fr-FR" smtClean="0">
                <a:latin typeface="Calibri" pitchFamily="34" charset="0"/>
              </a:rPr>
              <a:pPr defTabSz="914253"/>
              <a:t>10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09FF88C4-5D59-456F-ACEB-D5C15F940B98}" type="slidenum">
              <a:rPr lang="fr-FR" smtClean="0">
                <a:latin typeface="Calibri" pitchFamily="34" charset="0"/>
              </a:rPr>
              <a:pPr defTabSz="914253"/>
              <a:t>11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63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666"/>
            <a:fld id="{BE303AB3-865C-4EC3-8DF2-A36CD14BD73A}" type="slidenum">
              <a:rPr lang="fr-FR" smtClean="0">
                <a:latin typeface="Calibri" pitchFamily="34" charset="0"/>
              </a:rPr>
              <a:pPr defTabSz="912666"/>
              <a:t>12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09FF88C4-5D59-456F-ACEB-D5C15F940B98}" type="slidenum">
              <a:rPr lang="fr-FR" smtClean="0">
                <a:latin typeface="Calibri" pitchFamily="34" charset="0"/>
              </a:rPr>
              <a:pPr defTabSz="914253"/>
              <a:t>13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09FF88C4-5D59-456F-ACEB-D5C15F940B98}" type="slidenum">
              <a:rPr lang="fr-FR" smtClean="0">
                <a:latin typeface="Calibri" pitchFamily="34" charset="0"/>
              </a:rPr>
              <a:pPr defTabSz="914253"/>
              <a:t>14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A56A3F58-A4D0-4EF3-9773-12EB36B2B7A5}" type="slidenum">
              <a:rPr lang="fr-FR" smtClean="0">
                <a:latin typeface="Calibri" pitchFamily="34" charset="0"/>
              </a:rPr>
              <a:pPr defTabSz="912209"/>
              <a:t>16</a:t>
            </a:fld>
            <a:endParaRPr lang="fr-FR" dirty="0" smtClean="0">
              <a:latin typeface="Calibri" pitchFamily="34" charset="0"/>
            </a:endParaRPr>
          </a:p>
        </p:txBody>
      </p:sp>
      <p:sp>
        <p:nvSpPr>
          <p:cNvPr id="32772" name="Espace réservé des commentaires 4"/>
          <p:cNvSpPr>
            <a:spLocks noGrp="1"/>
          </p:cNvSpPr>
          <p:nvPr/>
        </p:nvSpPr>
        <p:spPr bwMode="auto">
          <a:xfrm>
            <a:off x="673276" y="4686001"/>
            <a:ext cx="5389213" cy="443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/>
          <a:lstStyle/>
          <a:p>
            <a:pPr eaLnBrk="0" hangingPunct="0">
              <a:spcBef>
                <a:spcPct val="30000"/>
              </a:spcBef>
            </a:pPr>
            <a:endParaRPr lang="fr-FR" sz="12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B9C78E6C-3315-4634-A7B5-E4BDBC7C14F9}" type="slidenum">
              <a:rPr lang="fr-FR" smtClean="0">
                <a:latin typeface="Calibri" pitchFamily="34" charset="0"/>
              </a:rPr>
              <a:pPr defTabSz="912209"/>
              <a:t>17</a:t>
            </a:fld>
            <a:endParaRPr lang="fr-FR" dirty="0" smtClean="0">
              <a:latin typeface="Calibri" pitchFamily="34" charset="0"/>
            </a:endParaRPr>
          </a:p>
        </p:txBody>
      </p:sp>
      <p:sp>
        <p:nvSpPr>
          <p:cNvPr id="33796" name="Espace réservé des commentaires 4"/>
          <p:cNvSpPr>
            <a:spLocks noGrp="1"/>
          </p:cNvSpPr>
          <p:nvPr/>
        </p:nvSpPr>
        <p:spPr bwMode="auto">
          <a:xfrm>
            <a:off x="673276" y="4686001"/>
            <a:ext cx="5389213" cy="443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/>
          <a:lstStyle/>
          <a:p>
            <a:pPr eaLnBrk="0" hangingPunct="0">
              <a:spcBef>
                <a:spcPct val="30000"/>
              </a:spcBef>
            </a:pPr>
            <a:endParaRPr lang="fr-FR" sz="12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56EFDF35-4FBF-435C-805B-4736AE556820}" type="slidenum">
              <a:rPr lang="fr-FR" smtClean="0">
                <a:latin typeface="Calibri" pitchFamily="34" charset="0"/>
              </a:rPr>
              <a:pPr defTabSz="912209"/>
              <a:t>18</a:t>
            </a:fld>
            <a:endParaRPr lang="fr-FR" dirty="0" smtClean="0">
              <a:latin typeface="Calibri" pitchFamily="34" charset="0"/>
            </a:endParaRPr>
          </a:p>
        </p:txBody>
      </p:sp>
      <p:sp>
        <p:nvSpPr>
          <p:cNvPr id="34820" name="Espace réservé des commentaires 4"/>
          <p:cNvSpPr>
            <a:spLocks noGrp="1"/>
          </p:cNvSpPr>
          <p:nvPr/>
        </p:nvSpPr>
        <p:spPr bwMode="auto">
          <a:xfrm>
            <a:off x="673276" y="4686001"/>
            <a:ext cx="5389213" cy="443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/>
          <a:lstStyle/>
          <a:p>
            <a:pPr eaLnBrk="0" hangingPunct="0">
              <a:spcBef>
                <a:spcPct val="30000"/>
              </a:spcBef>
            </a:pPr>
            <a:endParaRPr lang="fr-FR" sz="12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BAE5F772-31DA-42D2-BA37-445A585E2959}" type="slidenum">
              <a:rPr lang="fr-FR" smtClean="0">
                <a:latin typeface="Calibri" pitchFamily="34" charset="0"/>
              </a:rPr>
              <a:pPr defTabSz="912209"/>
              <a:t>19</a:t>
            </a:fld>
            <a:endParaRPr lang="fr-FR" dirty="0" smtClean="0">
              <a:latin typeface="Calibri" pitchFamily="34" charset="0"/>
            </a:endParaRPr>
          </a:p>
        </p:txBody>
      </p:sp>
      <p:sp>
        <p:nvSpPr>
          <p:cNvPr id="36868" name="Espace réservé des commentaires 4"/>
          <p:cNvSpPr>
            <a:spLocks noGrp="1"/>
          </p:cNvSpPr>
          <p:nvPr/>
        </p:nvSpPr>
        <p:spPr bwMode="auto">
          <a:xfrm>
            <a:off x="673276" y="4686001"/>
            <a:ext cx="5389213" cy="443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/>
          <a:lstStyle/>
          <a:p>
            <a:pPr eaLnBrk="0" hangingPunct="0">
              <a:spcBef>
                <a:spcPct val="30000"/>
              </a:spcBef>
            </a:pPr>
            <a:endParaRPr lang="fr-FR" sz="12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813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A78EF42F-BDC3-4592-904A-5550FEA71FBB}" type="slidenum">
              <a:rPr lang="fr-FR" smtClean="0">
                <a:latin typeface="Calibri" pitchFamily="34" charset="0"/>
              </a:rPr>
              <a:pPr defTabSz="914253"/>
              <a:t>2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6E7EAE77-508D-4BE5-9509-AAF2204E783E}" type="slidenum">
              <a:rPr lang="fr-FR" smtClean="0">
                <a:latin typeface="Calibri" pitchFamily="34" charset="0"/>
              </a:rPr>
              <a:pPr defTabSz="912209"/>
              <a:t>20</a:t>
            </a:fld>
            <a:endParaRPr lang="fr-FR" dirty="0" smtClean="0">
              <a:latin typeface="Calibri" pitchFamily="34" charset="0"/>
            </a:endParaRPr>
          </a:p>
        </p:txBody>
      </p:sp>
      <p:sp>
        <p:nvSpPr>
          <p:cNvPr id="37892" name="Espace réservé des commentaires 4"/>
          <p:cNvSpPr>
            <a:spLocks noGrp="1"/>
          </p:cNvSpPr>
          <p:nvPr/>
        </p:nvSpPr>
        <p:spPr bwMode="auto">
          <a:xfrm>
            <a:off x="673276" y="4686001"/>
            <a:ext cx="5389213" cy="443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/>
          <a:lstStyle/>
          <a:p>
            <a:pPr eaLnBrk="0" hangingPunct="0">
              <a:spcBef>
                <a:spcPct val="30000"/>
              </a:spcBef>
            </a:pPr>
            <a:endParaRPr lang="fr-FR" sz="12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51ADD652-2757-4687-AE16-E8812F1F8920}" type="slidenum">
              <a:rPr lang="fr-FR" smtClean="0">
                <a:latin typeface="Calibri" pitchFamily="34" charset="0"/>
              </a:rPr>
              <a:pPr defTabSz="912209"/>
              <a:t>21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13BF517C-24F5-4681-9AAA-61867E0606CA}" type="slidenum">
              <a:rPr lang="fr-FR" smtClean="0">
                <a:latin typeface="Calibri" pitchFamily="34" charset="0"/>
              </a:rPr>
              <a:pPr defTabSz="912209"/>
              <a:t>22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0F275B4E-4066-4A06-A899-B7277C4EC58C}" type="slidenum">
              <a:rPr lang="fr-FR" smtClean="0">
                <a:latin typeface="Calibri" pitchFamily="34" charset="0"/>
              </a:rPr>
              <a:pPr defTabSz="912209"/>
              <a:t>23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0F275B4E-4066-4A06-A899-B7277C4EC58C}" type="slidenum">
              <a:rPr lang="fr-FR" smtClean="0">
                <a:latin typeface="Calibri" pitchFamily="34" charset="0"/>
              </a:rPr>
              <a:pPr defTabSz="912209"/>
              <a:t>24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0F275B4E-4066-4A06-A899-B7277C4EC58C}" type="slidenum">
              <a:rPr lang="fr-FR" smtClean="0">
                <a:latin typeface="Calibri" pitchFamily="34" charset="0"/>
              </a:rPr>
              <a:pPr defTabSz="912209"/>
              <a:t>25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0F275B4E-4066-4A06-A899-B7277C4EC58C}" type="slidenum">
              <a:rPr lang="fr-FR" smtClean="0">
                <a:latin typeface="Calibri" pitchFamily="34" charset="0"/>
              </a:rPr>
              <a:pPr defTabSz="912209"/>
              <a:t>26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0F275B4E-4066-4A06-A899-B7277C4EC58C}" type="slidenum">
              <a:rPr lang="fr-FR" smtClean="0">
                <a:latin typeface="Calibri" pitchFamily="34" charset="0"/>
              </a:rPr>
              <a:pPr defTabSz="912209"/>
              <a:t>27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0F275B4E-4066-4A06-A899-B7277C4EC58C}" type="slidenum">
              <a:rPr lang="fr-FR" smtClean="0">
                <a:latin typeface="Calibri" pitchFamily="34" charset="0"/>
              </a:rPr>
              <a:pPr defTabSz="912209"/>
              <a:t>28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0F275B4E-4066-4A06-A899-B7277C4EC58C}" type="slidenum">
              <a:rPr lang="fr-FR" smtClean="0">
                <a:latin typeface="Calibri" pitchFamily="34" charset="0"/>
              </a:rPr>
              <a:pPr defTabSz="912209"/>
              <a:t>29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209"/>
            <a:fld id="{0F275B4E-4066-4A06-A899-B7277C4EC58C}" type="slidenum">
              <a:rPr lang="fr-FR" smtClean="0">
                <a:latin typeface="Calibri" pitchFamily="34" charset="0"/>
              </a:rPr>
              <a:pPr defTabSz="912209"/>
              <a:t>31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399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666"/>
            <a:fld id="{6153B710-8644-455E-B560-4F6BB9A675B6}" type="slidenum">
              <a:rPr lang="fr-FR" smtClean="0">
                <a:latin typeface="Calibri" pitchFamily="34" charset="0"/>
                <a:cs typeface="Arial" pitchFamily="34" charset="0"/>
              </a:rPr>
              <a:pPr defTabSz="912666"/>
              <a:t>33</a:t>
            </a:fld>
            <a:endParaRPr lang="fr-FR" dirty="0" smtClean="0"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3814201B-1A82-4191-A468-F1ED556CEBBA}" type="slidenum">
              <a:rPr lang="fr-FR" smtClean="0">
                <a:latin typeface="Calibri" pitchFamily="34" charset="0"/>
              </a:rPr>
              <a:pPr defTabSz="914253"/>
              <a:t>35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B937245D-47B3-4EB0-A79B-431625DC057D}" type="slidenum">
              <a:rPr lang="fr-FR" smtClean="0">
                <a:latin typeface="Calibri" pitchFamily="34" charset="0"/>
              </a:rPr>
              <a:pPr defTabSz="914253"/>
              <a:t>36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6F5415F2-A2B5-40CA-8814-626D71520885}" type="slidenum">
              <a:rPr lang="fr-FR" smtClean="0">
                <a:latin typeface="Calibri" pitchFamily="34" charset="0"/>
              </a:rPr>
              <a:pPr defTabSz="914253"/>
              <a:t>37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6F5415F2-A2B5-40CA-8814-626D71520885}" type="slidenum">
              <a:rPr lang="fr-FR" smtClean="0">
                <a:latin typeface="Calibri" pitchFamily="34" charset="0"/>
              </a:rPr>
              <a:pPr defTabSz="914253"/>
              <a:t>38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6F5415F2-A2B5-40CA-8814-626D71520885}" type="slidenum">
              <a:rPr lang="fr-FR" smtClean="0">
                <a:latin typeface="Calibri" pitchFamily="34" charset="0"/>
              </a:rPr>
              <a:pPr defTabSz="914253"/>
              <a:t>39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09FF88C4-5D59-456F-ACEB-D5C15F940B98}" type="slidenum">
              <a:rPr lang="fr-FR" smtClean="0">
                <a:latin typeface="Calibri" pitchFamily="34" charset="0"/>
              </a:rPr>
              <a:pPr defTabSz="914253"/>
              <a:t>4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09FF88C4-5D59-456F-ACEB-D5C15F940B98}" type="slidenum">
              <a:rPr lang="fr-FR" smtClean="0">
                <a:latin typeface="Calibri" pitchFamily="34" charset="0"/>
              </a:rPr>
              <a:pPr defTabSz="914253"/>
              <a:t>5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09FF88C4-5D59-456F-ACEB-D5C15F940B98}" type="slidenum">
              <a:rPr lang="fr-FR" smtClean="0">
                <a:latin typeface="Calibri" pitchFamily="34" charset="0"/>
              </a:rPr>
              <a:pPr defTabSz="914253"/>
              <a:t>6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09FF88C4-5D59-456F-ACEB-D5C15F940B98}" type="slidenum">
              <a:rPr lang="fr-FR" smtClean="0">
                <a:latin typeface="Calibri" pitchFamily="34" charset="0"/>
              </a:rPr>
              <a:pPr defTabSz="914253"/>
              <a:t>7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09FF88C4-5D59-456F-ACEB-D5C15F940B98}" type="slidenum">
              <a:rPr lang="fr-FR" smtClean="0">
                <a:latin typeface="Calibri" pitchFamily="34" charset="0"/>
              </a:rPr>
              <a:pPr defTabSz="914253"/>
              <a:t>8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1434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253"/>
            <a:fld id="{09FF88C4-5D59-456F-ACEB-D5C15F940B98}" type="slidenum">
              <a:rPr lang="fr-FR" smtClean="0">
                <a:latin typeface="Calibri" pitchFamily="34" charset="0"/>
              </a:rPr>
              <a:pPr defTabSz="914253"/>
              <a:t>9</a:t>
            </a:fld>
            <a:endParaRPr lang="fr-FR" dirty="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0"/>
            <a:ext cx="642938" cy="688340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</p:txBody>
      </p:sp>
      <p:sp>
        <p:nvSpPr>
          <p:cNvPr id="5" name="ZoneTexte 4"/>
          <p:cNvSpPr txBox="1"/>
          <p:nvPr userDrawn="1"/>
        </p:nvSpPr>
        <p:spPr>
          <a:xfrm>
            <a:off x="838200" y="6400800"/>
            <a:ext cx="3409950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fr-FR" sz="1000" dirty="0">
                <a:solidFill>
                  <a:srgbClr val="262626"/>
                </a:solidFill>
                <a:ea typeface="ＭＳ Ｐゴシック" pitchFamily="-111" charset="-128"/>
                <a:cs typeface="+mn-cs"/>
              </a:rPr>
              <a:t>« L’énergie est notre avenir, économisons-la ! »</a:t>
            </a: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2571744"/>
            <a:ext cx="8215370" cy="785818"/>
          </a:xfrm>
          <a:solidFill>
            <a:srgbClr val="FF0000"/>
          </a:solidFill>
        </p:spPr>
        <p:txBody>
          <a:bodyPr/>
          <a:lstStyle>
            <a:lvl1pPr algn="r">
              <a:defRPr sz="24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857875" y="6492875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6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0"/>
            <a:ext cx="642938" cy="688340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</p:txBody>
      </p:sp>
      <p:sp>
        <p:nvSpPr>
          <p:cNvPr id="5" name="ZoneTexte 4"/>
          <p:cNvSpPr txBox="1"/>
          <p:nvPr userDrawn="1"/>
        </p:nvSpPr>
        <p:spPr>
          <a:xfrm>
            <a:off x="990600" y="6400800"/>
            <a:ext cx="3409950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fr-FR" sz="1000" dirty="0">
                <a:solidFill>
                  <a:srgbClr val="262626"/>
                </a:solidFill>
                <a:ea typeface="ＭＳ Ｐゴシック" pitchFamily="-111" charset="-128"/>
                <a:cs typeface="+mn-cs"/>
              </a:rPr>
              <a:t>« L’énergie est notre avenir, économisons-la ! »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60324"/>
            <a:ext cx="8501090" cy="582594"/>
          </a:xfrm>
          <a:solidFill>
            <a:schemeClr val="bg1"/>
          </a:solidFill>
        </p:spPr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0" y="0"/>
            <a:ext cx="642938" cy="688340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762000" y="6400800"/>
            <a:ext cx="3409950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fr-FR" sz="1000" dirty="0">
                <a:solidFill>
                  <a:srgbClr val="262626"/>
                </a:solidFill>
                <a:ea typeface="ＭＳ Ｐゴシック" pitchFamily="-111" charset="-128"/>
                <a:cs typeface="+mn-cs"/>
              </a:rPr>
              <a:t>« L’énergie est notre avenir, économisons-la ! »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2910" y="71414"/>
            <a:ext cx="8501090" cy="582594"/>
          </a:xfrm>
          <a:solidFill>
            <a:schemeClr val="bg1"/>
          </a:solidFill>
        </p:spPr>
        <p:txBody>
          <a:bodyPr/>
          <a:lstStyle>
            <a:lvl1pPr>
              <a:defRPr sz="2400">
                <a:solidFill>
                  <a:srgbClr val="FF0000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85786" y="1600200"/>
            <a:ext cx="37100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976786" y="1600200"/>
            <a:ext cx="3710014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5857875" y="6492875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6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0"/>
            <a:ext cx="642938" cy="688340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latin typeface="+mn-lt"/>
              <a:cs typeface="+mn-cs"/>
            </a:endParaRPr>
          </a:p>
        </p:txBody>
      </p:sp>
      <p:sp>
        <p:nvSpPr>
          <p:cNvPr id="3" name="ZoneTexte 2"/>
          <p:cNvSpPr txBox="1"/>
          <p:nvPr userDrawn="1"/>
        </p:nvSpPr>
        <p:spPr>
          <a:xfrm>
            <a:off x="685800" y="6400800"/>
            <a:ext cx="3409950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fr-FR" sz="1000" dirty="0">
                <a:solidFill>
                  <a:srgbClr val="262626"/>
                </a:solidFill>
                <a:ea typeface="ＭＳ Ｐゴシック" pitchFamily="-111" charset="-128"/>
                <a:cs typeface="+mn-cs"/>
              </a:rPr>
              <a:t>« L’énergie est notre avenir, économisons-la ! »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42938" y="71438"/>
            <a:ext cx="8501062" cy="5826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4339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785813" y="1214438"/>
            <a:ext cx="790098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1447800" y="6477000"/>
            <a:ext cx="3409950" cy="2460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57200">
              <a:defRPr/>
            </a:pPr>
            <a:r>
              <a:rPr lang="fr-FR" sz="1000" dirty="0">
                <a:solidFill>
                  <a:srgbClr val="262626"/>
                </a:solidFill>
                <a:ea typeface="ＭＳ Ｐゴシック" pitchFamily="-111" charset="-128"/>
                <a:cs typeface="+mn-cs"/>
              </a:rPr>
              <a:t>« L’énergie est notre avenir, économisons-la ! »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  <p:sldLayoutId id="2147484317" r:id="rId2"/>
    <p:sldLayoutId id="2147484318" r:id="rId3"/>
    <p:sldLayoutId id="2147484319" r:id="rId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37609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37609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37609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37609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 txBox="1">
            <a:spLocks/>
          </p:cNvSpPr>
          <p:nvPr/>
        </p:nvSpPr>
        <p:spPr bwMode="auto">
          <a:xfrm>
            <a:off x="2290763" y="2438400"/>
            <a:ext cx="50673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GB" sz="2800">
                <a:solidFill>
                  <a:srgbClr val="4D4D4D"/>
                </a:solidFill>
              </a:rPr>
              <a:t>Comité de Pilotage</a:t>
            </a:r>
            <a:endParaRPr lang="en-GB" sz="2800" b="1">
              <a:solidFill>
                <a:srgbClr val="4D4D4D"/>
              </a:solidFill>
            </a:endParaRPr>
          </a:p>
          <a:p>
            <a:r>
              <a:rPr lang="en-GB" sz="2800" b="1">
                <a:solidFill>
                  <a:srgbClr val="4D4D4D"/>
                </a:solidFill>
              </a:rPr>
              <a:t>Projet ALPHA</a:t>
            </a:r>
          </a:p>
        </p:txBody>
      </p:sp>
      <p:pic>
        <p:nvPicPr>
          <p:cNvPr id="19459" name="Image 8" descr="Logo LA SNET_Roug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3538" y="457200"/>
            <a:ext cx="3090862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ZoneTexte 3"/>
          <p:cNvSpPr txBox="1">
            <a:spLocks noChangeArrowheads="1"/>
          </p:cNvSpPr>
          <p:nvPr/>
        </p:nvSpPr>
        <p:spPr bwMode="auto">
          <a:xfrm>
            <a:off x="6572250" y="5143500"/>
            <a:ext cx="2071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 smtClean="0"/>
              <a:t>26 mai 2009</a:t>
            </a:r>
            <a:endParaRPr lang="fr-FR" dirty="0"/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3A7BD36B-59F0-4F79-9A4E-B82D63EB4D8F}" type="slidenum">
              <a:rPr lang="en-US"/>
              <a:pPr/>
              <a:t>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re 3"/>
          <p:cNvSpPr>
            <a:spLocks noGrp="1"/>
          </p:cNvSpPr>
          <p:nvPr>
            <p:ph type="title"/>
          </p:nvPr>
        </p:nvSpPr>
        <p:spPr>
          <a:xfrm>
            <a:off x="714348" y="-24"/>
            <a:ext cx="8286777" cy="582613"/>
          </a:xfrm>
        </p:spPr>
        <p:txBody>
          <a:bodyPr/>
          <a:lstStyle/>
          <a:p>
            <a:pPr algn="r" eaLnBrk="1" hangingPunct="1"/>
            <a:r>
              <a:rPr lang="fr-FR" b="0" dirty="0" smtClean="0"/>
              <a:t>Synthèse primes</a:t>
            </a:r>
          </a:p>
        </p:txBody>
      </p:sp>
      <p:sp>
        <p:nvSpPr>
          <p:cNvPr id="7175" name="ZoneTexte 10"/>
          <p:cNvSpPr txBox="1">
            <a:spLocks noChangeArrowheads="1"/>
          </p:cNvSpPr>
          <p:nvPr/>
        </p:nvSpPr>
        <p:spPr bwMode="auto">
          <a:xfrm>
            <a:off x="6429375" y="6488113"/>
            <a:ext cx="714375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  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8AE984C6-0204-4876-B477-93436833B44F}" type="slidenum">
              <a:rPr lang="en-US"/>
              <a:pPr/>
              <a:t>10</a:t>
            </a:fld>
            <a:endParaRPr lang="fr-FR" dirty="0"/>
          </a:p>
        </p:txBody>
      </p:sp>
      <p:cxnSp>
        <p:nvCxnSpPr>
          <p:cNvPr id="16" name="Connecteur droit 15"/>
          <p:cNvCxnSpPr/>
          <p:nvPr/>
        </p:nvCxnSpPr>
        <p:spPr>
          <a:xfrm rot="5400000">
            <a:off x="785389" y="3500041"/>
            <a:ext cx="6000792" cy="79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643042" y="5000636"/>
            <a:ext cx="1643074" cy="142796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Prime exceptionnelle intéressement</a:t>
            </a: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1500€</a:t>
            </a:r>
          </a:p>
          <a:p>
            <a:pPr algn="ctr"/>
            <a:r>
              <a:rPr lang="fr-FR" sz="1100" i="1" dirty="0" smtClean="0">
                <a:solidFill>
                  <a:schemeClr val="tx1"/>
                </a:solidFill>
              </a:rPr>
              <a:t>non fiscalisée, non chargée</a:t>
            </a:r>
            <a:endParaRPr lang="fr-FR" sz="1100" i="1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43042" y="3714752"/>
            <a:ext cx="1643074" cy="121365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Prime exceptionnelle</a:t>
            </a: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1520€</a:t>
            </a:r>
          </a:p>
          <a:p>
            <a:pPr algn="ctr"/>
            <a:r>
              <a:rPr lang="fr-FR" sz="1100" i="1" dirty="0" smtClean="0">
                <a:solidFill>
                  <a:schemeClr val="tx1"/>
                </a:solidFill>
              </a:rPr>
              <a:t>fiscalisée, chargée</a:t>
            </a:r>
            <a:endParaRPr lang="fr-FR" sz="1100" i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85786" y="3714752"/>
            <a:ext cx="785818" cy="2713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3020€</a:t>
            </a:r>
          </a:p>
          <a:p>
            <a:pPr algn="ctr"/>
            <a:r>
              <a:rPr lang="fr-FR" sz="800" b="1" i="1" dirty="0" smtClean="0">
                <a:solidFill>
                  <a:schemeClr val="tx1"/>
                </a:solidFill>
              </a:rPr>
              <a:t>en moyenne</a:t>
            </a:r>
            <a:endParaRPr lang="fr-FR" sz="800" b="1" i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14348" y="2571744"/>
            <a:ext cx="2643206" cy="92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Prime fixe amélioration du pouvoir d’achat</a:t>
            </a: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400 €</a:t>
            </a:r>
          </a:p>
          <a:p>
            <a:pPr algn="ctr"/>
            <a:r>
              <a:rPr lang="fr-FR" sz="1100" i="1" dirty="0" smtClean="0">
                <a:solidFill>
                  <a:schemeClr val="tx1"/>
                </a:solidFill>
              </a:rPr>
              <a:t>fiscalisée, chargée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14348" y="1286654"/>
            <a:ext cx="2643206" cy="114221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Abondement intéressement</a:t>
            </a:r>
          </a:p>
          <a:p>
            <a:pPr algn="ctr"/>
            <a:r>
              <a:rPr lang="fr-FR" sz="1100" i="1" dirty="0" smtClean="0">
                <a:solidFill>
                  <a:schemeClr val="tx1"/>
                </a:solidFill>
              </a:rPr>
              <a:t>si placement PEE ou PERCO-I</a:t>
            </a: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1050€</a:t>
            </a:r>
          </a:p>
          <a:p>
            <a:pPr algn="ctr"/>
            <a:r>
              <a:rPr lang="fr-FR" sz="1100" i="1" dirty="0" smtClean="0">
                <a:solidFill>
                  <a:schemeClr val="tx1"/>
                </a:solidFill>
              </a:rPr>
              <a:t>non fiscalisé, non chargé</a:t>
            </a:r>
          </a:p>
        </p:txBody>
      </p:sp>
      <p:cxnSp>
        <p:nvCxnSpPr>
          <p:cNvPr id="41" name="Connecteur en angle 40"/>
          <p:cNvCxnSpPr>
            <a:stCxn id="25" idx="3"/>
            <a:endCxn id="29" idx="3"/>
          </p:cNvCxnSpPr>
          <p:nvPr/>
        </p:nvCxnSpPr>
        <p:spPr>
          <a:xfrm flipV="1">
            <a:off x="3286116" y="1857761"/>
            <a:ext cx="71438" cy="3856858"/>
          </a:xfrm>
          <a:prstGeom prst="bentConnector3">
            <a:avLst>
              <a:gd name="adj1" fmla="val 419998"/>
            </a:avLst>
          </a:prstGeom>
          <a:ln>
            <a:prstDash val="sysDot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6" name="ZoneTexte 45"/>
          <p:cNvSpPr txBox="1"/>
          <p:nvPr/>
        </p:nvSpPr>
        <p:spPr>
          <a:xfrm>
            <a:off x="714348" y="475758"/>
            <a:ext cx="2643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Signature de l’accord salarial </a:t>
            </a:r>
            <a:r>
              <a:rPr lang="fr-FR" sz="1400" b="1" u="sng" dirty="0" smtClean="0"/>
              <a:t>et</a:t>
            </a:r>
            <a:r>
              <a:rPr lang="fr-FR" sz="1400" b="1" dirty="0" smtClean="0"/>
              <a:t> de l’accord d’intéressement</a:t>
            </a:r>
            <a:endParaRPr lang="fr-FR" sz="1400" b="1" dirty="0"/>
          </a:p>
        </p:txBody>
      </p:sp>
      <p:sp>
        <p:nvSpPr>
          <p:cNvPr id="52" name="Rectangle 51"/>
          <p:cNvSpPr/>
          <p:nvPr/>
        </p:nvSpPr>
        <p:spPr>
          <a:xfrm>
            <a:off x="3929058" y="3643314"/>
            <a:ext cx="2357454" cy="285752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Prime exceptionnelle « épargne salariale »</a:t>
            </a: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3020€</a:t>
            </a:r>
          </a:p>
          <a:p>
            <a:pPr algn="ctr"/>
            <a:r>
              <a:rPr lang="fr-FR" sz="1000" i="1" dirty="0" smtClean="0">
                <a:solidFill>
                  <a:schemeClr val="tx1"/>
                </a:solidFill>
              </a:rPr>
              <a:t>en moyenne</a:t>
            </a: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100" i="1" dirty="0" smtClean="0">
                <a:solidFill>
                  <a:schemeClr val="tx1"/>
                </a:solidFill>
              </a:rPr>
              <a:t>fiscalisée, chargée</a:t>
            </a:r>
            <a:endParaRPr lang="fr-FR" sz="1100" i="1" dirty="0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3929058" y="2572538"/>
            <a:ext cx="2357454" cy="92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Prime fixe amélioration du pouvoir d’achat</a:t>
            </a: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400 €</a:t>
            </a:r>
          </a:p>
          <a:p>
            <a:pPr algn="ctr"/>
            <a:r>
              <a:rPr lang="fr-FR" sz="1100" i="1" dirty="0" smtClean="0">
                <a:solidFill>
                  <a:schemeClr val="tx1"/>
                </a:solidFill>
              </a:rPr>
              <a:t>fiscalisée, chargée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6" name="ZoneTexte 55"/>
          <p:cNvSpPr txBox="1"/>
          <p:nvPr/>
        </p:nvSpPr>
        <p:spPr>
          <a:xfrm>
            <a:off x="3929058" y="547196"/>
            <a:ext cx="24288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Signature de l’accord salarial </a:t>
            </a:r>
            <a:r>
              <a:rPr lang="fr-FR" sz="1400" b="1" u="sng" dirty="0" smtClean="0"/>
              <a:t>sans</a:t>
            </a:r>
            <a:r>
              <a:rPr lang="fr-FR" sz="1400" b="1" dirty="0" smtClean="0"/>
              <a:t> l’accord d’intéressement</a:t>
            </a:r>
            <a:endParaRPr lang="fr-FR" sz="1400" b="1" dirty="0"/>
          </a:p>
        </p:txBody>
      </p:sp>
      <p:cxnSp>
        <p:nvCxnSpPr>
          <p:cNvPr id="57" name="Connecteur droit 56"/>
          <p:cNvCxnSpPr/>
          <p:nvPr/>
        </p:nvCxnSpPr>
        <p:spPr>
          <a:xfrm rot="5400000">
            <a:off x="3429390" y="3500041"/>
            <a:ext cx="6000792" cy="79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714348" y="3643314"/>
            <a:ext cx="2643206" cy="285752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ZoneTexte 66"/>
          <p:cNvSpPr txBox="1"/>
          <p:nvPr/>
        </p:nvSpPr>
        <p:spPr>
          <a:xfrm>
            <a:off x="6643702" y="547196"/>
            <a:ext cx="23574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/>
              <a:t>Sans signature</a:t>
            </a:r>
            <a:endParaRPr lang="fr-FR" sz="1400" b="1" dirty="0"/>
          </a:p>
        </p:txBody>
      </p:sp>
      <p:sp>
        <p:nvSpPr>
          <p:cNvPr id="69" name="Rectangle 68"/>
          <p:cNvSpPr/>
          <p:nvPr/>
        </p:nvSpPr>
        <p:spPr>
          <a:xfrm>
            <a:off x="6572264" y="3643314"/>
            <a:ext cx="2428892" cy="2857520"/>
          </a:xfrm>
          <a:prstGeom prst="rect">
            <a:avLst/>
          </a:prstGeom>
          <a:noFill/>
          <a:ln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Prime exceptionnelle « épargne salariale »</a:t>
            </a: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3020€</a:t>
            </a:r>
          </a:p>
          <a:p>
            <a:pPr algn="ctr"/>
            <a:r>
              <a:rPr lang="fr-FR" sz="1000" i="1" dirty="0" smtClean="0">
                <a:solidFill>
                  <a:schemeClr val="tx1"/>
                </a:solidFill>
              </a:rPr>
              <a:t>en moyenne</a:t>
            </a: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100" i="1" dirty="0" smtClean="0">
                <a:solidFill>
                  <a:schemeClr val="tx1"/>
                </a:solidFill>
              </a:rPr>
              <a:t>fiscalisée, chargée</a:t>
            </a:r>
            <a:endParaRPr lang="fr-FR" sz="11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785786" y="2285992"/>
            <a:ext cx="3429024" cy="1169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171" name="Titre 3"/>
          <p:cNvSpPr>
            <a:spLocks noGrp="1"/>
          </p:cNvSpPr>
          <p:nvPr>
            <p:ph type="title"/>
          </p:nvPr>
        </p:nvSpPr>
        <p:spPr>
          <a:xfrm>
            <a:off x="714348" y="71414"/>
            <a:ext cx="8286777" cy="582613"/>
          </a:xfrm>
        </p:spPr>
        <p:txBody>
          <a:bodyPr/>
          <a:lstStyle/>
          <a:p>
            <a:pPr algn="r" eaLnBrk="1" hangingPunct="1"/>
            <a:r>
              <a:rPr lang="fr-FR" b="0" dirty="0" smtClean="0"/>
              <a:t>3. Quotas d’avancements 2009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8AE984C6-0204-4876-B477-93436833B44F}" type="slidenum">
              <a:rPr lang="en-US"/>
              <a:pPr/>
              <a:t>11</a:t>
            </a:fld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928662" y="1669592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2008</a:t>
            </a:r>
            <a:endParaRPr lang="fr-FR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5572132" y="1669592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2009</a:t>
            </a:r>
            <a:endParaRPr lang="fr-FR" b="1" dirty="0"/>
          </a:p>
        </p:txBody>
      </p:sp>
      <p:cxnSp>
        <p:nvCxnSpPr>
          <p:cNvPr id="20" name="Connecteur droit 19"/>
          <p:cNvCxnSpPr/>
          <p:nvPr/>
        </p:nvCxnSpPr>
        <p:spPr>
          <a:xfrm>
            <a:off x="785786" y="2098220"/>
            <a:ext cx="3429024" cy="15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5500694" y="2098220"/>
            <a:ext cx="3429024" cy="15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928662" y="2455410"/>
            <a:ext cx="1000132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Exécution</a:t>
            </a:r>
          </a:p>
          <a:p>
            <a:pPr algn="ctr"/>
            <a:r>
              <a:rPr lang="fr-FR" sz="1400" dirty="0" smtClean="0"/>
              <a:t>45%</a:t>
            </a:r>
            <a:endParaRPr lang="fr-FR" sz="1400" dirty="0"/>
          </a:p>
        </p:txBody>
      </p:sp>
      <p:sp>
        <p:nvSpPr>
          <p:cNvPr id="16" name="Rectangle 15"/>
          <p:cNvSpPr/>
          <p:nvPr/>
        </p:nvSpPr>
        <p:spPr>
          <a:xfrm>
            <a:off x="2000232" y="2455410"/>
            <a:ext cx="1000132" cy="8572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Maîtrise</a:t>
            </a:r>
          </a:p>
          <a:p>
            <a:pPr algn="ctr"/>
            <a:r>
              <a:rPr lang="fr-FR" sz="1400" dirty="0" smtClean="0"/>
              <a:t>45%</a:t>
            </a:r>
            <a:endParaRPr lang="fr-FR" sz="1400" dirty="0"/>
          </a:p>
        </p:txBody>
      </p:sp>
      <p:sp>
        <p:nvSpPr>
          <p:cNvPr id="17" name="Rectangle 16"/>
          <p:cNvSpPr/>
          <p:nvPr/>
        </p:nvSpPr>
        <p:spPr>
          <a:xfrm>
            <a:off x="3071802" y="2455410"/>
            <a:ext cx="1000132" cy="85725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Cadres</a:t>
            </a:r>
          </a:p>
          <a:p>
            <a:pPr algn="ctr"/>
            <a:r>
              <a:rPr lang="fr-FR" sz="1400" dirty="0" smtClean="0"/>
              <a:t>63%</a:t>
            </a:r>
            <a:endParaRPr lang="fr-FR" sz="1400" dirty="0"/>
          </a:p>
        </p:txBody>
      </p:sp>
      <p:sp>
        <p:nvSpPr>
          <p:cNvPr id="22" name="Rectangle 21"/>
          <p:cNvSpPr/>
          <p:nvPr/>
        </p:nvSpPr>
        <p:spPr>
          <a:xfrm>
            <a:off x="5500694" y="2285992"/>
            <a:ext cx="3429024" cy="1169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643570" y="2455410"/>
            <a:ext cx="1000132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Exécution</a:t>
            </a:r>
          </a:p>
          <a:p>
            <a:pPr algn="ctr"/>
            <a:r>
              <a:rPr lang="fr-FR" sz="1400" dirty="0" smtClean="0"/>
              <a:t>50%</a:t>
            </a:r>
            <a:endParaRPr lang="fr-FR" sz="1400" dirty="0"/>
          </a:p>
        </p:txBody>
      </p:sp>
      <p:sp>
        <p:nvSpPr>
          <p:cNvPr id="25" name="Rectangle 24"/>
          <p:cNvSpPr/>
          <p:nvPr/>
        </p:nvSpPr>
        <p:spPr>
          <a:xfrm>
            <a:off x="6715140" y="2455410"/>
            <a:ext cx="1000132" cy="8572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Maîtrise</a:t>
            </a:r>
          </a:p>
          <a:p>
            <a:pPr algn="ctr"/>
            <a:r>
              <a:rPr lang="fr-FR" sz="1400" dirty="0" smtClean="0"/>
              <a:t>45%</a:t>
            </a:r>
            <a:endParaRPr lang="fr-FR" sz="1400" dirty="0"/>
          </a:p>
        </p:txBody>
      </p:sp>
      <p:sp>
        <p:nvSpPr>
          <p:cNvPr id="26" name="Rectangle 25"/>
          <p:cNvSpPr/>
          <p:nvPr/>
        </p:nvSpPr>
        <p:spPr>
          <a:xfrm>
            <a:off x="7786710" y="2455410"/>
            <a:ext cx="1000132" cy="85725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Cadres</a:t>
            </a:r>
          </a:p>
          <a:p>
            <a:pPr algn="ctr"/>
            <a:r>
              <a:rPr lang="fr-FR" sz="1400" dirty="0" smtClean="0"/>
              <a:t>63%</a:t>
            </a:r>
            <a:endParaRPr lang="fr-FR" sz="1400" dirty="0"/>
          </a:p>
        </p:txBody>
      </p:sp>
      <p:sp>
        <p:nvSpPr>
          <p:cNvPr id="35" name="Flèche droite 34"/>
          <p:cNvSpPr/>
          <p:nvPr/>
        </p:nvSpPr>
        <p:spPr>
          <a:xfrm>
            <a:off x="4429124" y="2526848"/>
            <a:ext cx="857256" cy="785818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ZoneTexte 43"/>
          <p:cNvSpPr txBox="1"/>
          <p:nvPr/>
        </p:nvSpPr>
        <p:spPr>
          <a:xfrm>
            <a:off x="928662" y="3621289"/>
            <a:ext cx="242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Mesure Egalité hommes/femmes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714348" y="3598418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928662" y="4287102"/>
            <a:ext cx="3000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Jeunes Techniciens Supérieurs débutants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714348" y="4264231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928662" y="4572854"/>
            <a:ext cx="1928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Jeunes Cadres débutants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714348" y="4549983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3857620" y="4286256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70%</a:t>
            </a:r>
            <a:endParaRPr lang="fr-FR" sz="1200" b="1" dirty="0"/>
          </a:p>
        </p:txBody>
      </p:sp>
      <p:sp>
        <p:nvSpPr>
          <p:cNvPr id="53" name="ZoneTexte 52"/>
          <p:cNvSpPr txBox="1"/>
          <p:nvPr/>
        </p:nvSpPr>
        <p:spPr>
          <a:xfrm>
            <a:off x="3857620" y="4580761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70%</a:t>
            </a:r>
            <a:endParaRPr lang="fr-FR" sz="1200" b="1" dirty="0"/>
          </a:p>
        </p:txBody>
      </p:sp>
      <p:sp>
        <p:nvSpPr>
          <p:cNvPr id="68" name="ZoneTexte 67"/>
          <p:cNvSpPr txBox="1"/>
          <p:nvPr/>
        </p:nvSpPr>
        <p:spPr>
          <a:xfrm>
            <a:off x="3857620" y="3643314"/>
            <a:ext cx="57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+3 %</a:t>
            </a:r>
            <a:endParaRPr lang="fr-FR" sz="1200" b="1" dirty="0"/>
          </a:p>
        </p:txBody>
      </p:sp>
      <p:sp>
        <p:nvSpPr>
          <p:cNvPr id="71" name="ZoneTexte 70"/>
          <p:cNvSpPr txBox="1"/>
          <p:nvPr/>
        </p:nvSpPr>
        <p:spPr>
          <a:xfrm>
            <a:off x="928662" y="4858606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Mise en invalidité</a:t>
            </a:r>
          </a:p>
        </p:txBody>
      </p:sp>
      <p:sp>
        <p:nvSpPr>
          <p:cNvPr id="72" name="ZoneTexte 71"/>
          <p:cNvSpPr txBox="1"/>
          <p:nvPr/>
        </p:nvSpPr>
        <p:spPr>
          <a:xfrm>
            <a:off x="714348" y="4835735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3" name="ZoneTexte 72"/>
          <p:cNvSpPr txBox="1"/>
          <p:nvPr/>
        </p:nvSpPr>
        <p:spPr>
          <a:xfrm>
            <a:off x="928662" y="5144358"/>
            <a:ext cx="328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Longue maladie</a:t>
            </a:r>
          </a:p>
        </p:txBody>
      </p:sp>
      <p:sp>
        <p:nvSpPr>
          <p:cNvPr id="74" name="ZoneTexte 73"/>
          <p:cNvSpPr txBox="1"/>
          <p:nvPr/>
        </p:nvSpPr>
        <p:spPr>
          <a:xfrm>
            <a:off x="714348" y="5121487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928662" y="3951937"/>
            <a:ext cx="242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Jeunes Exécution débutants</a:t>
            </a:r>
          </a:p>
        </p:txBody>
      </p:sp>
      <p:sp>
        <p:nvSpPr>
          <p:cNvPr id="76" name="ZoneTexte 75"/>
          <p:cNvSpPr txBox="1"/>
          <p:nvPr/>
        </p:nvSpPr>
        <p:spPr>
          <a:xfrm>
            <a:off x="714348" y="3929066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3857620" y="3973962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70%</a:t>
            </a:r>
            <a:endParaRPr lang="fr-FR" sz="1200" b="1" dirty="0"/>
          </a:p>
        </p:txBody>
      </p:sp>
      <p:sp>
        <p:nvSpPr>
          <p:cNvPr id="78" name="ZoneTexte 77"/>
          <p:cNvSpPr txBox="1"/>
          <p:nvPr/>
        </p:nvSpPr>
        <p:spPr>
          <a:xfrm>
            <a:off x="5643570" y="3621289"/>
            <a:ext cx="242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Mesure Egalité hommes/femmes</a:t>
            </a:r>
          </a:p>
        </p:txBody>
      </p:sp>
      <p:sp>
        <p:nvSpPr>
          <p:cNvPr id="79" name="ZoneTexte 78"/>
          <p:cNvSpPr txBox="1"/>
          <p:nvPr/>
        </p:nvSpPr>
        <p:spPr>
          <a:xfrm>
            <a:off x="5429256" y="3598418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0" name="ZoneTexte 79"/>
          <p:cNvSpPr txBox="1"/>
          <p:nvPr/>
        </p:nvSpPr>
        <p:spPr>
          <a:xfrm>
            <a:off x="5643570" y="4287102"/>
            <a:ext cx="3000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Jeunes Techniciens Supérieurs débutants</a:t>
            </a:r>
          </a:p>
        </p:txBody>
      </p:sp>
      <p:sp>
        <p:nvSpPr>
          <p:cNvPr id="81" name="ZoneTexte 80"/>
          <p:cNvSpPr txBox="1"/>
          <p:nvPr/>
        </p:nvSpPr>
        <p:spPr>
          <a:xfrm>
            <a:off x="5429256" y="4264231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2" name="ZoneTexte 81"/>
          <p:cNvSpPr txBox="1"/>
          <p:nvPr/>
        </p:nvSpPr>
        <p:spPr>
          <a:xfrm>
            <a:off x="5643570" y="4572854"/>
            <a:ext cx="1928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Jeunes Cadres débutants</a:t>
            </a:r>
          </a:p>
        </p:txBody>
      </p:sp>
      <p:sp>
        <p:nvSpPr>
          <p:cNvPr id="83" name="ZoneTexte 82"/>
          <p:cNvSpPr txBox="1"/>
          <p:nvPr/>
        </p:nvSpPr>
        <p:spPr>
          <a:xfrm>
            <a:off x="5429256" y="4549983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4" name="ZoneTexte 83"/>
          <p:cNvSpPr txBox="1"/>
          <p:nvPr/>
        </p:nvSpPr>
        <p:spPr>
          <a:xfrm>
            <a:off x="8572528" y="4286256"/>
            <a:ext cx="571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70%</a:t>
            </a:r>
            <a:endParaRPr lang="fr-FR" sz="1200" b="1" dirty="0"/>
          </a:p>
        </p:txBody>
      </p:sp>
      <p:sp>
        <p:nvSpPr>
          <p:cNvPr id="85" name="ZoneTexte 84"/>
          <p:cNvSpPr txBox="1"/>
          <p:nvPr/>
        </p:nvSpPr>
        <p:spPr>
          <a:xfrm>
            <a:off x="8572528" y="4580761"/>
            <a:ext cx="571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70%</a:t>
            </a:r>
            <a:endParaRPr lang="fr-FR" sz="1200" b="1" dirty="0"/>
          </a:p>
        </p:txBody>
      </p:sp>
      <p:sp>
        <p:nvSpPr>
          <p:cNvPr id="86" name="ZoneTexte 85"/>
          <p:cNvSpPr txBox="1"/>
          <p:nvPr/>
        </p:nvSpPr>
        <p:spPr>
          <a:xfrm>
            <a:off x="8572528" y="3643314"/>
            <a:ext cx="57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+3 %</a:t>
            </a:r>
            <a:endParaRPr lang="fr-FR" sz="1200" b="1" dirty="0"/>
          </a:p>
        </p:txBody>
      </p:sp>
      <p:sp>
        <p:nvSpPr>
          <p:cNvPr id="87" name="ZoneTexte 86"/>
          <p:cNvSpPr txBox="1"/>
          <p:nvPr/>
        </p:nvSpPr>
        <p:spPr>
          <a:xfrm>
            <a:off x="5643570" y="4858606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Mise en invalidité</a:t>
            </a:r>
          </a:p>
        </p:txBody>
      </p:sp>
      <p:sp>
        <p:nvSpPr>
          <p:cNvPr id="88" name="ZoneTexte 87"/>
          <p:cNvSpPr txBox="1"/>
          <p:nvPr/>
        </p:nvSpPr>
        <p:spPr>
          <a:xfrm>
            <a:off x="5429256" y="4835735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9" name="ZoneTexte 88"/>
          <p:cNvSpPr txBox="1"/>
          <p:nvPr/>
        </p:nvSpPr>
        <p:spPr>
          <a:xfrm>
            <a:off x="5643570" y="5144358"/>
            <a:ext cx="328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Longue maladie</a:t>
            </a:r>
          </a:p>
        </p:txBody>
      </p:sp>
      <p:sp>
        <p:nvSpPr>
          <p:cNvPr id="90" name="ZoneTexte 89"/>
          <p:cNvSpPr txBox="1"/>
          <p:nvPr/>
        </p:nvSpPr>
        <p:spPr>
          <a:xfrm>
            <a:off x="5429256" y="5121487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91" name="ZoneTexte 90"/>
          <p:cNvSpPr txBox="1"/>
          <p:nvPr/>
        </p:nvSpPr>
        <p:spPr>
          <a:xfrm>
            <a:off x="5643570" y="3951937"/>
            <a:ext cx="242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Jeunes Exécution débutants</a:t>
            </a:r>
          </a:p>
        </p:txBody>
      </p:sp>
      <p:sp>
        <p:nvSpPr>
          <p:cNvPr id="92" name="ZoneTexte 91"/>
          <p:cNvSpPr txBox="1"/>
          <p:nvPr/>
        </p:nvSpPr>
        <p:spPr>
          <a:xfrm>
            <a:off x="5429256" y="3929066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93" name="ZoneTexte 92"/>
          <p:cNvSpPr txBox="1"/>
          <p:nvPr/>
        </p:nvSpPr>
        <p:spPr>
          <a:xfrm>
            <a:off x="8572528" y="3973962"/>
            <a:ext cx="571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70%</a:t>
            </a:r>
            <a:endParaRPr lang="fr-FR" sz="1200" b="1" dirty="0"/>
          </a:p>
        </p:txBody>
      </p:sp>
      <p:sp>
        <p:nvSpPr>
          <p:cNvPr id="94" name="ZoneTexte 93"/>
          <p:cNvSpPr txBox="1"/>
          <p:nvPr/>
        </p:nvSpPr>
        <p:spPr>
          <a:xfrm>
            <a:off x="714348" y="741745"/>
            <a:ext cx="842965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Reprise des taux </a:t>
            </a:r>
            <a:r>
              <a:rPr lang="fr-FR" b="1" dirty="0" err="1" smtClean="0"/>
              <a:t>Snet</a:t>
            </a:r>
            <a:r>
              <a:rPr lang="fr-FR" b="1" dirty="0" smtClean="0"/>
              <a:t> 2008</a:t>
            </a:r>
          </a:p>
          <a:p>
            <a:r>
              <a:rPr lang="fr-FR" sz="1600" dirty="0" smtClean="0"/>
              <a:t>avec effort supplémentaire pour le collège Exécution correspondant aux plus bas salaires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3"/>
          <p:cNvSpPr>
            <a:spLocks noGrp="1"/>
          </p:cNvSpPr>
          <p:nvPr>
            <p:ph type="title"/>
          </p:nvPr>
        </p:nvSpPr>
        <p:spPr>
          <a:xfrm>
            <a:off x="642910" y="0"/>
            <a:ext cx="8501090" cy="582613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dirty="0" smtClean="0"/>
              <a:t>Masse salariale </a:t>
            </a:r>
            <a:r>
              <a:rPr lang="fr-FR" b="0" dirty="0" err="1" smtClean="0"/>
              <a:t>Snet</a:t>
            </a:r>
            <a:r>
              <a:rPr lang="fr-FR" b="0" dirty="0" smtClean="0"/>
              <a:t> (France) </a:t>
            </a:r>
            <a:r>
              <a:rPr lang="fr-FR" b="0" dirty="0" smtClean="0"/>
              <a:t>en 2009 (en k€</a:t>
            </a:r>
            <a:r>
              <a:rPr lang="fr-FR" b="0" dirty="0" smtClean="0"/>
              <a:t>)</a:t>
            </a:r>
            <a:endParaRPr lang="fr-FR" b="0" dirty="0" smtClean="0"/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8AE984C6-0204-4876-B477-93436833B44F}" type="slidenum">
              <a:rPr lang="en-US"/>
              <a:pPr/>
              <a:t>12</a:t>
            </a:fld>
            <a:endParaRPr lang="fr-FR" dirty="0"/>
          </a:p>
        </p:txBody>
      </p:sp>
      <p:graphicFrame>
        <p:nvGraphicFramePr>
          <p:cNvPr id="6" name="Graphique 5"/>
          <p:cNvGraphicFramePr>
            <a:graphicFrameLocks noGrp="1"/>
          </p:cNvGraphicFramePr>
          <p:nvPr/>
        </p:nvGraphicFramePr>
        <p:xfrm>
          <a:off x="571472" y="142852"/>
          <a:ext cx="8572528" cy="6324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928662" y="1142984"/>
            <a:ext cx="3429024" cy="1169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171" name="Titre 3"/>
          <p:cNvSpPr>
            <a:spLocks noGrp="1"/>
          </p:cNvSpPr>
          <p:nvPr>
            <p:ph type="title"/>
          </p:nvPr>
        </p:nvSpPr>
        <p:spPr>
          <a:xfrm>
            <a:off x="714348" y="71414"/>
            <a:ext cx="8286777" cy="582613"/>
          </a:xfrm>
        </p:spPr>
        <p:txBody>
          <a:bodyPr/>
          <a:lstStyle/>
          <a:p>
            <a:pPr algn="r" eaLnBrk="1" hangingPunct="1"/>
            <a:r>
              <a:rPr lang="fr-FR" b="0" dirty="0" smtClean="0"/>
              <a:t>Bilan négociation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8AE984C6-0204-4876-B477-93436833B44F}" type="slidenum">
              <a:rPr lang="en-US"/>
              <a:pPr/>
              <a:t>13</a:t>
            </a:fld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1071538" y="571480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Cadrage</a:t>
            </a:r>
            <a:endParaRPr lang="fr-FR" b="1" dirty="0"/>
          </a:p>
        </p:txBody>
      </p:sp>
      <p:sp>
        <p:nvSpPr>
          <p:cNvPr id="19" name="ZoneTexte 18"/>
          <p:cNvSpPr txBox="1"/>
          <p:nvPr/>
        </p:nvSpPr>
        <p:spPr>
          <a:xfrm>
            <a:off x="5357818" y="571480"/>
            <a:ext cx="314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Accord mis à la signature</a:t>
            </a:r>
            <a:endParaRPr lang="fr-FR" b="1" dirty="0"/>
          </a:p>
        </p:txBody>
      </p:sp>
      <p:cxnSp>
        <p:nvCxnSpPr>
          <p:cNvPr id="20" name="Connecteur droit 19"/>
          <p:cNvCxnSpPr/>
          <p:nvPr/>
        </p:nvCxnSpPr>
        <p:spPr>
          <a:xfrm>
            <a:off x="928662" y="1000108"/>
            <a:ext cx="3429024" cy="15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5286380" y="1000108"/>
            <a:ext cx="3429024" cy="15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071538" y="1312402"/>
            <a:ext cx="1000132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Exécution</a:t>
            </a:r>
          </a:p>
          <a:p>
            <a:pPr algn="ctr"/>
            <a:r>
              <a:rPr lang="fr-FR" sz="1400" dirty="0" smtClean="0"/>
              <a:t>45%</a:t>
            </a:r>
            <a:endParaRPr lang="fr-FR" sz="1400" dirty="0"/>
          </a:p>
        </p:txBody>
      </p:sp>
      <p:sp>
        <p:nvSpPr>
          <p:cNvPr id="16" name="Rectangle 15"/>
          <p:cNvSpPr/>
          <p:nvPr/>
        </p:nvSpPr>
        <p:spPr>
          <a:xfrm>
            <a:off x="2143108" y="1312402"/>
            <a:ext cx="1000132" cy="8572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Maîtrise</a:t>
            </a:r>
          </a:p>
          <a:p>
            <a:pPr algn="ctr"/>
            <a:r>
              <a:rPr lang="fr-FR" sz="1400" dirty="0" smtClean="0"/>
              <a:t>45%</a:t>
            </a:r>
            <a:endParaRPr lang="fr-FR" sz="1400" dirty="0"/>
          </a:p>
        </p:txBody>
      </p:sp>
      <p:sp>
        <p:nvSpPr>
          <p:cNvPr id="17" name="Rectangle 16"/>
          <p:cNvSpPr/>
          <p:nvPr/>
        </p:nvSpPr>
        <p:spPr>
          <a:xfrm>
            <a:off x="3214678" y="1312402"/>
            <a:ext cx="1000132" cy="85725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Cadres</a:t>
            </a:r>
          </a:p>
          <a:p>
            <a:pPr algn="ctr"/>
            <a:r>
              <a:rPr lang="fr-FR" sz="1400" dirty="0" smtClean="0"/>
              <a:t>63%</a:t>
            </a:r>
            <a:endParaRPr lang="fr-FR" sz="1400" dirty="0"/>
          </a:p>
        </p:txBody>
      </p:sp>
      <p:sp>
        <p:nvSpPr>
          <p:cNvPr id="22" name="Rectangle 21"/>
          <p:cNvSpPr/>
          <p:nvPr/>
        </p:nvSpPr>
        <p:spPr>
          <a:xfrm>
            <a:off x="5286380" y="1142984"/>
            <a:ext cx="3429024" cy="1169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429256" y="1312402"/>
            <a:ext cx="1000132" cy="857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Exécution</a:t>
            </a:r>
          </a:p>
          <a:p>
            <a:pPr algn="ctr"/>
            <a:r>
              <a:rPr lang="fr-FR" sz="1400" dirty="0" smtClean="0"/>
              <a:t>50%</a:t>
            </a:r>
            <a:endParaRPr lang="fr-FR" sz="1400" dirty="0"/>
          </a:p>
        </p:txBody>
      </p:sp>
      <p:sp>
        <p:nvSpPr>
          <p:cNvPr id="25" name="Rectangle 24"/>
          <p:cNvSpPr/>
          <p:nvPr/>
        </p:nvSpPr>
        <p:spPr>
          <a:xfrm>
            <a:off x="6500826" y="1312402"/>
            <a:ext cx="1000132" cy="85725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Maîtrise</a:t>
            </a:r>
          </a:p>
          <a:p>
            <a:pPr algn="ctr"/>
            <a:r>
              <a:rPr lang="fr-FR" sz="1400" dirty="0" smtClean="0"/>
              <a:t>45%</a:t>
            </a:r>
            <a:endParaRPr lang="fr-FR" sz="1400" dirty="0"/>
          </a:p>
        </p:txBody>
      </p:sp>
      <p:sp>
        <p:nvSpPr>
          <p:cNvPr id="26" name="Rectangle 25"/>
          <p:cNvSpPr/>
          <p:nvPr/>
        </p:nvSpPr>
        <p:spPr>
          <a:xfrm>
            <a:off x="7572396" y="1312402"/>
            <a:ext cx="1000132" cy="85725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Cadres</a:t>
            </a:r>
          </a:p>
          <a:p>
            <a:pPr algn="ctr"/>
            <a:r>
              <a:rPr lang="fr-FR" sz="1400" dirty="0" smtClean="0"/>
              <a:t>63%</a:t>
            </a:r>
            <a:endParaRPr lang="fr-FR" sz="1400" dirty="0"/>
          </a:p>
        </p:txBody>
      </p:sp>
      <p:sp>
        <p:nvSpPr>
          <p:cNvPr id="44" name="ZoneTexte 43"/>
          <p:cNvSpPr txBox="1"/>
          <p:nvPr/>
        </p:nvSpPr>
        <p:spPr>
          <a:xfrm>
            <a:off x="1071538" y="2478281"/>
            <a:ext cx="242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Mesure Egalité hommes/femmes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857224" y="2455410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1071538" y="3144094"/>
            <a:ext cx="3000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Jeunes Techniciens Supérieurs débutants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857224" y="3121223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1071538" y="3429846"/>
            <a:ext cx="1928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Jeunes Cadres débutants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857224" y="3406975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52" name="ZoneTexte 51"/>
          <p:cNvSpPr txBox="1"/>
          <p:nvPr/>
        </p:nvSpPr>
        <p:spPr>
          <a:xfrm>
            <a:off x="3857620" y="3143248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70%</a:t>
            </a:r>
            <a:endParaRPr lang="fr-FR" sz="1200" b="1" dirty="0"/>
          </a:p>
        </p:txBody>
      </p:sp>
      <p:sp>
        <p:nvSpPr>
          <p:cNvPr id="53" name="ZoneTexte 52"/>
          <p:cNvSpPr txBox="1"/>
          <p:nvPr/>
        </p:nvSpPr>
        <p:spPr>
          <a:xfrm>
            <a:off x="3857620" y="3437753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70%</a:t>
            </a:r>
            <a:endParaRPr lang="fr-FR" sz="1200" b="1" dirty="0"/>
          </a:p>
        </p:txBody>
      </p:sp>
      <p:sp>
        <p:nvSpPr>
          <p:cNvPr id="68" name="ZoneTexte 67"/>
          <p:cNvSpPr txBox="1"/>
          <p:nvPr/>
        </p:nvSpPr>
        <p:spPr>
          <a:xfrm>
            <a:off x="3857620" y="2500306"/>
            <a:ext cx="57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+3 %</a:t>
            </a:r>
            <a:endParaRPr lang="fr-FR" sz="1200" b="1" dirty="0"/>
          </a:p>
        </p:txBody>
      </p:sp>
      <p:sp>
        <p:nvSpPr>
          <p:cNvPr id="71" name="ZoneTexte 70"/>
          <p:cNvSpPr txBox="1"/>
          <p:nvPr/>
        </p:nvSpPr>
        <p:spPr>
          <a:xfrm>
            <a:off x="1071538" y="3715598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Mise en invalidité</a:t>
            </a:r>
          </a:p>
        </p:txBody>
      </p:sp>
      <p:sp>
        <p:nvSpPr>
          <p:cNvPr id="72" name="ZoneTexte 71"/>
          <p:cNvSpPr txBox="1"/>
          <p:nvPr/>
        </p:nvSpPr>
        <p:spPr>
          <a:xfrm>
            <a:off x="857224" y="3692727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3" name="ZoneTexte 72"/>
          <p:cNvSpPr txBox="1"/>
          <p:nvPr/>
        </p:nvSpPr>
        <p:spPr>
          <a:xfrm>
            <a:off x="1071538" y="4001350"/>
            <a:ext cx="328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Longue maladie</a:t>
            </a:r>
          </a:p>
        </p:txBody>
      </p:sp>
      <p:sp>
        <p:nvSpPr>
          <p:cNvPr id="74" name="ZoneTexte 73"/>
          <p:cNvSpPr txBox="1"/>
          <p:nvPr/>
        </p:nvSpPr>
        <p:spPr>
          <a:xfrm>
            <a:off x="857224" y="3978479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5" name="ZoneTexte 74"/>
          <p:cNvSpPr txBox="1"/>
          <p:nvPr/>
        </p:nvSpPr>
        <p:spPr>
          <a:xfrm>
            <a:off x="1071538" y="2808929"/>
            <a:ext cx="242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Jeunes Exécution débutants</a:t>
            </a:r>
          </a:p>
        </p:txBody>
      </p:sp>
      <p:sp>
        <p:nvSpPr>
          <p:cNvPr id="76" name="ZoneTexte 75"/>
          <p:cNvSpPr txBox="1"/>
          <p:nvPr/>
        </p:nvSpPr>
        <p:spPr>
          <a:xfrm>
            <a:off x="857224" y="2786058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77" name="ZoneTexte 76"/>
          <p:cNvSpPr txBox="1"/>
          <p:nvPr/>
        </p:nvSpPr>
        <p:spPr>
          <a:xfrm>
            <a:off x="3857620" y="2830954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70%</a:t>
            </a:r>
            <a:endParaRPr lang="fr-FR" sz="1200" b="1" dirty="0"/>
          </a:p>
        </p:txBody>
      </p:sp>
      <p:sp>
        <p:nvSpPr>
          <p:cNvPr id="78" name="ZoneTexte 77"/>
          <p:cNvSpPr txBox="1"/>
          <p:nvPr/>
        </p:nvSpPr>
        <p:spPr>
          <a:xfrm>
            <a:off x="5429256" y="2478281"/>
            <a:ext cx="242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Mesure Egalité hommes/femmes</a:t>
            </a:r>
          </a:p>
        </p:txBody>
      </p:sp>
      <p:sp>
        <p:nvSpPr>
          <p:cNvPr id="79" name="ZoneTexte 78"/>
          <p:cNvSpPr txBox="1"/>
          <p:nvPr/>
        </p:nvSpPr>
        <p:spPr>
          <a:xfrm>
            <a:off x="5214942" y="2455410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0" name="ZoneTexte 79"/>
          <p:cNvSpPr txBox="1"/>
          <p:nvPr/>
        </p:nvSpPr>
        <p:spPr>
          <a:xfrm>
            <a:off x="5429256" y="3144094"/>
            <a:ext cx="3000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Jeunes Techniciens Supérieurs débutants</a:t>
            </a:r>
          </a:p>
        </p:txBody>
      </p:sp>
      <p:sp>
        <p:nvSpPr>
          <p:cNvPr id="81" name="ZoneTexte 80"/>
          <p:cNvSpPr txBox="1"/>
          <p:nvPr/>
        </p:nvSpPr>
        <p:spPr>
          <a:xfrm>
            <a:off x="5214942" y="3121223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2" name="ZoneTexte 81"/>
          <p:cNvSpPr txBox="1"/>
          <p:nvPr/>
        </p:nvSpPr>
        <p:spPr>
          <a:xfrm>
            <a:off x="5429256" y="3429846"/>
            <a:ext cx="19288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Jeunes Cadres débutants</a:t>
            </a:r>
          </a:p>
        </p:txBody>
      </p:sp>
      <p:sp>
        <p:nvSpPr>
          <p:cNvPr id="83" name="ZoneTexte 82"/>
          <p:cNvSpPr txBox="1"/>
          <p:nvPr/>
        </p:nvSpPr>
        <p:spPr>
          <a:xfrm>
            <a:off x="5214942" y="3406975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4" name="ZoneTexte 83"/>
          <p:cNvSpPr txBox="1"/>
          <p:nvPr/>
        </p:nvSpPr>
        <p:spPr>
          <a:xfrm>
            <a:off x="8358214" y="3143248"/>
            <a:ext cx="571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70%</a:t>
            </a:r>
            <a:endParaRPr lang="fr-FR" sz="1200" b="1" dirty="0"/>
          </a:p>
        </p:txBody>
      </p:sp>
      <p:sp>
        <p:nvSpPr>
          <p:cNvPr id="85" name="ZoneTexte 84"/>
          <p:cNvSpPr txBox="1"/>
          <p:nvPr/>
        </p:nvSpPr>
        <p:spPr>
          <a:xfrm>
            <a:off x="8358214" y="3437753"/>
            <a:ext cx="571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70%</a:t>
            </a:r>
            <a:endParaRPr lang="fr-FR" sz="1200" b="1" dirty="0"/>
          </a:p>
        </p:txBody>
      </p:sp>
      <p:sp>
        <p:nvSpPr>
          <p:cNvPr id="86" name="ZoneTexte 85"/>
          <p:cNvSpPr txBox="1"/>
          <p:nvPr/>
        </p:nvSpPr>
        <p:spPr>
          <a:xfrm>
            <a:off x="8358214" y="2500306"/>
            <a:ext cx="57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+3 %</a:t>
            </a:r>
            <a:endParaRPr lang="fr-FR" sz="1200" b="1" dirty="0"/>
          </a:p>
        </p:txBody>
      </p:sp>
      <p:sp>
        <p:nvSpPr>
          <p:cNvPr id="87" name="ZoneTexte 86"/>
          <p:cNvSpPr txBox="1"/>
          <p:nvPr/>
        </p:nvSpPr>
        <p:spPr>
          <a:xfrm>
            <a:off x="5429256" y="3715598"/>
            <a:ext cx="2714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Mise en invalidité</a:t>
            </a:r>
          </a:p>
        </p:txBody>
      </p:sp>
      <p:sp>
        <p:nvSpPr>
          <p:cNvPr id="88" name="ZoneTexte 87"/>
          <p:cNvSpPr txBox="1"/>
          <p:nvPr/>
        </p:nvSpPr>
        <p:spPr>
          <a:xfrm>
            <a:off x="5214942" y="3692727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9" name="ZoneTexte 88"/>
          <p:cNvSpPr txBox="1"/>
          <p:nvPr/>
        </p:nvSpPr>
        <p:spPr>
          <a:xfrm>
            <a:off x="5429256" y="4001350"/>
            <a:ext cx="32861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Longue maladie</a:t>
            </a:r>
          </a:p>
        </p:txBody>
      </p:sp>
      <p:sp>
        <p:nvSpPr>
          <p:cNvPr id="90" name="ZoneTexte 89"/>
          <p:cNvSpPr txBox="1"/>
          <p:nvPr/>
        </p:nvSpPr>
        <p:spPr>
          <a:xfrm>
            <a:off x="5214942" y="3978479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91" name="ZoneTexte 90"/>
          <p:cNvSpPr txBox="1"/>
          <p:nvPr/>
        </p:nvSpPr>
        <p:spPr>
          <a:xfrm>
            <a:off x="5429256" y="2808929"/>
            <a:ext cx="242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200" dirty="0" smtClean="0"/>
              <a:t>Jeunes Exécution débutants</a:t>
            </a:r>
          </a:p>
        </p:txBody>
      </p:sp>
      <p:sp>
        <p:nvSpPr>
          <p:cNvPr id="92" name="ZoneTexte 91"/>
          <p:cNvSpPr txBox="1"/>
          <p:nvPr/>
        </p:nvSpPr>
        <p:spPr>
          <a:xfrm>
            <a:off x="5214942" y="2786058"/>
            <a:ext cx="428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 smtClean="0">
                <a:solidFill>
                  <a:srgbClr val="FF0000"/>
                </a:solidFill>
              </a:rPr>
              <a:t> 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93" name="ZoneTexte 92"/>
          <p:cNvSpPr txBox="1"/>
          <p:nvPr/>
        </p:nvSpPr>
        <p:spPr>
          <a:xfrm>
            <a:off x="8358214" y="2830954"/>
            <a:ext cx="571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70%</a:t>
            </a:r>
            <a:endParaRPr lang="fr-FR" sz="1200" b="1" dirty="0"/>
          </a:p>
        </p:txBody>
      </p:sp>
      <p:cxnSp>
        <p:nvCxnSpPr>
          <p:cNvPr id="54" name="Connecteur droit 53"/>
          <p:cNvCxnSpPr/>
          <p:nvPr/>
        </p:nvCxnSpPr>
        <p:spPr>
          <a:xfrm>
            <a:off x="928662" y="4384236"/>
            <a:ext cx="3429024" cy="15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/>
          <p:nvPr/>
        </p:nvCxnSpPr>
        <p:spPr>
          <a:xfrm>
            <a:off x="5286380" y="4384236"/>
            <a:ext cx="3429024" cy="15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/>
          <p:cNvSpPr/>
          <p:nvPr/>
        </p:nvSpPr>
        <p:spPr>
          <a:xfrm>
            <a:off x="928662" y="4527112"/>
            <a:ext cx="3429024" cy="7143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Prime complémentaire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500€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286380" y="4527112"/>
            <a:ext cx="3429024" cy="7143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Prime complémentaire</a:t>
            </a:r>
          </a:p>
          <a:p>
            <a:pPr algn="ctr"/>
            <a:r>
              <a:rPr lang="fr-FR" dirty="0" smtClean="0">
                <a:solidFill>
                  <a:schemeClr val="tx1"/>
                </a:solidFill>
              </a:rPr>
              <a:t>400€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58" name="Connecteur droit 57"/>
          <p:cNvCxnSpPr/>
          <p:nvPr/>
        </p:nvCxnSpPr>
        <p:spPr>
          <a:xfrm>
            <a:off x="928662" y="5384368"/>
            <a:ext cx="3429024" cy="15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/>
          <p:nvPr/>
        </p:nvCxnSpPr>
        <p:spPr>
          <a:xfrm>
            <a:off x="5286380" y="5384368"/>
            <a:ext cx="3429024" cy="15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5286380" y="5572140"/>
            <a:ext cx="3429024" cy="78581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fr-FR" b="1" dirty="0" smtClean="0"/>
              <a:t>77 k€</a:t>
            </a:r>
          </a:p>
          <a:p>
            <a:pPr algn="ctr"/>
            <a:r>
              <a:rPr lang="fr-FR" sz="1400" dirty="0" smtClean="0"/>
              <a:t>par rapport au cadrage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re 3"/>
          <p:cNvSpPr>
            <a:spLocks noGrp="1"/>
          </p:cNvSpPr>
          <p:nvPr>
            <p:ph type="title"/>
          </p:nvPr>
        </p:nvSpPr>
        <p:spPr>
          <a:xfrm>
            <a:off x="1143000" y="131743"/>
            <a:ext cx="7858125" cy="582613"/>
          </a:xfrm>
        </p:spPr>
        <p:txBody>
          <a:bodyPr/>
          <a:lstStyle/>
          <a:p>
            <a:pPr algn="r" eaLnBrk="1" hangingPunct="1"/>
            <a:r>
              <a:rPr lang="fr-FR" b="0" dirty="0" smtClean="0"/>
              <a:t>Prochaines étapes</a:t>
            </a:r>
          </a:p>
        </p:txBody>
      </p:sp>
      <p:sp>
        <p:nvSpPr>
          <p:cNvPr id="7175" name="ZoneTexte 10"/>
          <p:cNvSpPr txBox="1">
            <a:spLocks noChangeArrowheads="1"/>
          </p:cNvSpPr>
          <p:nvPr/>
        </p:nvSpPr>
        <p:spPr bwMode="auto">
          <a:xfrm>
            <a:off x="6429375" y="6488113"/>
            <a:ext cx="714375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  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8AE984C6-0204-4876-B477-93436833B44F}" type="slidenum">
              <a:rPr lang="en-US"/>
              <a:pPr/>
              <a:t>14</a:t>
            </a:fld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857224" y="1294613"/>
            <a:ext cx="800105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Prime de bonne fin de révision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857224" y="1794679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 smtClean="0"/>
              <a:t>Envoi d’un avenant prorogeant d’une année l’accord de bonne fin de révision du 9 juillet 2007 arrivé à échéance fin 2008.</a:t>
            </a:r>
            <a:endParaRPr lang="fr-FR" sz="1600" dirty="0"/>
          </a:p>
        </p:txBody>
      </p:sp>
      <p:sp>
        <p:nvSpPr>
          <p:cNvPr id="38" name="ZoneTexte 37"/>
          <p:cNvSpPr txBox="1"/>
          <p:nvPr/>
        </p:nvSpPr>
        <p:spPr>
          <a:xfrm>
            <a:off x="857224" y="2913403"/>
            <a:ext cx="800105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Intéressement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57224" y="3403587"/>
            <a:ext cx="79296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 smtClean="0"/>
              <a:t>Négociation et conclusion avant le 30 juin 2009 d’un accord triennal d’intéressement 2009/2010/ 2011.</a:t>
            </a:r>
          </a:p>
          <a:p>
            <a:pPr algn="just"/>
            <a:r>
              <a:rPr lang="fr-FR" sz="1600" dirty="0" smtClean="0"/>
              <a:t>Cet accord doit également permettre le versement de 1500€ de la prime exceptionnelle épargne salariale sous forme d’intéressement.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 txBox="1">
            <a:spLocks/>
          </p:cNvSpPr>
          <p:nvPr/>
        </p:nvSpPr>
        <p:spPr bwMode="auto">
          <a:xfrm>
            <a:off x="2290763" y="2438400"/>
            <a:ext cx="50673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GB" sz="2800" dirty="0" err="1" smtClean="0">
                <a:solidFill>
                  <a:srgbClr val="4D4D4D"/>
                </a:solidFill>
              </a:rPr>
              <a:t>Négociations</a:t>
            </a:r>
            <a:r>
              <a:rPr lang="en-GB" sz="2800" dirty="0" smtClean="0">
                <a:solidFill>
                  <a:srgbClr val="4D4D4D"/>
                </a:solidFill>
              </a:rPr>
              <a:t> </a:t>
            </a:r>
            <a:r>
              <a:rPr lang="en-GB" sz="2800" dirty="0" smtClean="0">
                <a:solidFill>
                  <a:srgbClr val="4D4D4D"/>
                </a:solidFill>
              </a:rPr>
              <a:t>GPEC</a:t>
            </a:r>
            <a:endParaRPr lang="en-GB" sz="2800" b="1" dirty="0">
              <a:solidFill>
                <a:srgbClr val="4D4D4D"/>
              </a:solidFill>
            </a:endParaRPr>
          </a:p>
        </p:txBody>
      </p:sp>
      <p:pic>
        <p:nvPicPr>
          <p:cNvPr id="19459" name="Image 8" descr="Logo LA SNET_Roug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3538" y="457200"/>
            <a:ext cx="3090862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3A7BD36B-59F0-4F79-9A4E-B82D63EB4D8F}" type="slidenum">
              <a:rPr lang="en-US"/>
              <a:pPr/>
              <a:t>15</a:t>
            </a:fld>
            <a:endParaRPr lang="fr-FR"/>
          </a:p>
        </p:txBody>
      </p:sp>
      <p:sp>
        <p:nvSpPr>
          <p:cNvPr id="6" name="ZoneTexte 3"/>
          <p:cNvSpPr txBox="1">
            <a:spLocks noChangeArrowheads="1"/>
          </p:cNvSpPr>
          <p:nvPr/>
        </p:nvSpPr>
        <p:spPr bwMode="auto">
          <a:xfrm>
            <a:off x="6572250" y="5143500"/>
            <a:ext cx="2071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 smtClean="0"/>
              <a:t>26 mai 2009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3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81925" cy="582613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smtClean="0"/>
              <a:t>Objectifs de la politique GPEC</a:t>
            </a: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D41C8339-45A8-4D12-BDAD-0DAF267EE605}" type="slidenum">
              <a:rPr lang="en-US"/>
              <a:pPr/>
              <a:t>16</a:t>
            </a:fld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1143000" y="1071563"/>
            <a:ext cx="7215188" cy="36988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fr-FR" b="1" dirty="0">
                <a:solidFill>
                  <a:schemeClr val="bg1"/>
                </a:solidFill>
              </a:rPr>
              <a:t>Objectif principal</a:t>
            </a:r>
          </a:p>
        </p:txBody>
      </p:sp>
      <p:sp>
        <p:nvSpPr>
          <p:cNvPr id="8197" name="ZoneTexte 10"/>
          <p:cNvSpPr txBox="1">
            <a:spLocks noChangeArrowheads="1"/>
          </p:cNvSpPr>
          <p:nvPr/>
        </p:nvSpPr>
        <p:spPr bwMode="auto">
          <a:xfrm>
            <a:off x="1071563" y="1785938"/>
            <a:ext cx="7286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sz="2400" b="1"/>
              <a:t>Préparer l’ensemble des salariés à faire face aux évolutions futures de l’entreprise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143000" y="3000375"/>
            <a:ext cx="7215188" cy="33813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1600" b="1" dirty="0">
                <a:solidFill>
                  <a:schemeClr val="bg1"/>
                </a:solidFill>
              </a:rPr>
              <a:t>Objectifs secondaires</a:t>
            </a:r>
          </a:p>
        </p:txBody>
      </p:sp>
      <p:sp>
        <p:nvSpPr>
          <p:cNvPr id="8199" name="ZoneTexte 13"/>
          <p:cNvSpPr txBox="1">
            <a:spLocks noChangeArrowheads="1"/>
          </p:cNvSpPr>
          <p:nvPr/>
        </p:nvSpPr>
        <p:spPr bwMode="auto">
          <a:xfrm>
            <a:off x="1571625" y="3571875"/>
            <a:ext cx="707231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/>
              <a:t>Aboutir à un accord signé</a:t>
            </a:r>
          </a:p>
          <a:p>
            <a:endParaRPr lang="fr-FR" sz="1600"/>
          </a:p>
          <a:p>
            <a:r>
              <a:rPr lang="fr-FR" sz="1600"/>
              <a:t>Responsabilisation des salariés et de l’encadrement</a:t>
            </a:r>
          </a:p>
          <a:p>
            <a:endParaRPr lang="fr-FR" sz="1600"/>
          </a:p>
          <a:p>
            <a:r>
              <a:rPr lang="fr-FR" sz="1600"/>
              <a:t>Ne pas compromettre la mise en place d’un statut de droit commun pour certaines fonctions</a:t>
            </a:r>
          </a:p>
        </p:txBody>
      </p:sp>
      <p:sp>
        <p:nvSpPr>
          <p:cNvPr id="8200" name="ZoneTexte 34"/>
          <p:cNvSpPr txBox="1">
            <a:spLocks noChangeArrowheads="1"/>
          </p:cNvSpPr>
          <p:nvPr/>
        </p:nvSpPr>
        <p:spPr bwMode="auto">
          <a:xfrm>
            <a:off x="1214438" y="3571875"/>
            <a:ext cx="5000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201" name="ZoneTexte 34"/>
          <p:cNvSpPr txBox="1">
            <a:spLocks noChangeArrowheads="1"/>
          </p:cNvSpPr>
          <p:nvPr/>
        </p:nvSpPr>
        <p:spPr bwMode="auto">
          <a:xfrm>
            <a:off x="1214438" y="4071938"/>
            <a:ext cx="5000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202" name="ZoneTexte 34"/>
          <p:cNvSpPr txBox="1">
            <a:spLocks noChangeArrowheads="1"/>
          </p:cNvSpPr>
          <p:nvPr/>
        </p:nvSpPr>
        <p:spPr bwMode="auto">
          <a:xfrm>
            <a:off x="1214438" y="4071938"/>
            <a:ext cx="5000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203" name="ZoneTexte 34"/>
          <p:cNvSpPr txBox="1">
            <a:spLocks noChangeArrowheads="1"/>
          </p:cNvSpPr>
          <p:nvPr/>
        </p:nvSpPr>
        <p:spPr bwMode="auto">
          <a:xfrm>
            <a:off x="1214438" y="4572000"/>
            <a:ext cx="5000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3"/>
          <p:cNvSpPr>
            <a:spLocks noGrp="1"/>
          </p:cNvSpPr>
          <p:nvPr>
            <p:ph type="title"/>
          </p:nvPr>
        </p:nvSpPr>
        <p:spPr>
          <a:xfrm>
            <a:off x="1143000" y="0"/>
            <a:ext cx="7781925" cy="582613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smtClean="0"/>
              <a:t>SWOT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73A1A04B-0CC9-4685-AA16-DBCBD18B0DA1}" type="slidenum">
              <a:rPr lang="en-US"/>
              <a:pPr/>
              <a:t>17</a:t>
            </a:fld>
            <a:endParaRPr lang="fr-FR"/>
          </a:p>
        </p:txBody>
      </p:sp>
      <p:cxnSp>
        <p:nvCxnSpPr>
          <p:cNvPr id="11" name="Connecteur droit 10"/>
          <p:cNvCxnSpPr/>
          <p:nvPr/>
        </p:nvCxnSpPr>
        <p:spPr>
          <a:xfrm>
            <a:off x="714375" y="3857625"/>
            <a:ext cx="8286750" cy="1588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21" name="ZoneTexte 28"/>
          <p:cNvSpPr txBox="1">
            <a:spLocks noChangeArrowheads="1"/>
          </p:cNvSpPr>
          <p:nvPr/>
        </p:nvSpPr>
        <p:spPr bwMode="auto">
          <a:xfrm>
            <a:off x="785813" y="500063"/>
            <a:ext cx="3714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/>
              <a:t>STRENGTHS</a:t>
            </a:r>
          </a:p>
        </p:txBody>
      </p:sp>
      <p:sp>
        <p:nvSpPr>
          <p:cNvPr id="9222" name="ZoneTexte 18"/>
          <p:cNvSpPr txBox="1">
            <a:spLocks noChangeArrowheads="1"/>
          </p:cNvSpPr>
          <p:nvPr/>
        </p:nvSpPr>
        <p:spPr bwMode="auto">
          <a:xfrm>
            <a:off x="857250" y="1071563"/>
            <a:ext cx="37147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/>
              <a:t>Volonté d’éviter les licenciements</a:t>
            </a:r>
          </a:p>
          <a:p>
            <a:endParaRPr lang="fr-FR" sz="1600"/>
          </a:p>
          <a:p>
            <a:r>
              <a:rPr lang="fr-FR" sz="1600"/>
              <a:t>Facteur temps</a:t>
            </a:r>
          </a:p>
          <a:p>
            <a:endParaRPr lang="fr-FR" sz="1600"/>
          </a:p>
          <a:p>
            <a:r>
              <a:rPr lang="fr-FR" sz="1600"/>
              <a:t>Anticipation de la GPEC dès 2008</a:t>
            </a:r>
          </a:p>
          <a:p>
            <a:endParaRPr lang="fr-FR" sz="1600"/>
          </a:p>
          <a:p>
            <a:r>
              <a:rPr lang="fr-FR" sz="1600"/>
              <a:t>Obligation légale de négocier GPEC et stratégie</a:t>
            </a:r>
          </a:p>
          <a:p>
            <a:endParaRPr lang="fr-FR" sz="1600"/>
          </a:p>
          <a:p>
            <a:r>
              <a:rPr lang="fr-FR" sz="1600"/>
              <a:t>Arrêt réglementaire de certaines tranches</a:t>
            </a:r>
          </a:p>
        </p:txBody>
      </p:sp>
      <p:cxnSp>
        <p:nvCxnSpPr>
          <p:cNvPr id="22" name="Connecteur droit 21"/>
          <p:cNvCxnSpPr/>
          <p:nvPr/>
        </p:nvCxnSpPr>
        <p:spPr>
          <a:xfrm rot="5400000">
            <a:off x="1677988" y="3463925"/>
            <a:ext cx="5788025" cy="3175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24" name="ZoneTexte 34"/>
          <p:cNvSpPr txBox="1">
            <a:spLocks noChangeArrowheads="1"/>
          </p:cNvSpPr>
          <p:nvPr/>
        </p:nvSpPr>
        <p:spPr bwMode="auto">
          <a:xfrm>
            <a:off x="642938" y="1071563"/>
            <a:ext cx="5000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25" name="ZoneTexte 34"/>
          <p:cNvSpPr txBox="1">
            <a:spLocks noChangeArrowheads="1"/>
          </p:cNvSpPr>
          <p:nvPr/>
        </p:nvSpPr>
        <p:spPr bwMode="auto">
          <a:xfrm>
            <a:off x="642938" y="1571625"/>
            <a:ext cx="5000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26" name="ZoneTexte 34"/>
          <p:cNvSpPr txBox="1">
            <a:spLocks noChangeArrowheads="1"/>
          </p:cNvSpPr>
          <p:nvPr/>
        </p:nvSpPr>
        <p:spPr bwMode="auto">
          <a:xfrm>
            <a:off x="642938" y="2071688"/>
            <a:ext cx="5000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27" name="ZoneTexte 34"/>
          <p:cNvSpPr txBox="1">
            <a:spLocks noChangeArrowheads="1"/>
          </p:cNvSpPr>
          <p:nvPr/>
        </p:nvSpPr>
        <p:spPr bwMode="auto">
          <a:xfrm>
            <a:off x="642938" y="2519363"/>
            <a:ext cx="5000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28" name="ZoneTexte 34"/>
          <p:cNvSpPr txBox="1">
            <a:spLocks noChangeArrowheads="1"/>
          </p:cNvSpPr>
          <p:nvPr/>
        </p:nvSpPr>
        <p:spPr bwMode="auto">
          <a:xfrm>
            <a:off x="642938" y="3286125"/>
            <a:ext cx="5000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29" name="ZoneTexte 28"/>
          <p:cNvSpPr txBox="1">
            <a:spLocks noChangeArrowheads="1"/>
          </p:cNvSpPr>
          <p:nvPr/>
        </p:nvSpPr>
        <p:spPr bwMode="auto">
          <a:xfrm>
            <a:off x="4857750" y="500063"/>
            <a:ext cx="3714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/>
              <a:t>OPPORTUNITIES</a:t>
            </a:r>
          </a:p>
        </p:txBody>
      </p:sp>
      <p:sp>
        <p:nvSpPr>
          <p:cNvPr id="9230" name="ZoneTexte 29"/>
          <p:cNvSpPr txBox="1">
            <a:spLocks noChangeArrowheads="1"/>
          </p:cNvSpPr>
          <p:nvPr/>
        </p:nvSpPr>
        <p:spPr bwMode="auto">
          <a:xfrm>
            <a:off x="4929188" y="1071563"/>
            <a:ext cx="3929062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/>
              <a:t>Situation économique générale</a:t>
            </a:r>
          </a:p>
          <a:p>
            <a:endParaRPr lang="fr-FR" sz="1600"/>
          </a:p>
          <a:p>
            <a:r>
              <a:rPr lang="fr-FR" sz="1600"/>
              <a:t>Exemples d’entreprises non responsables</a:t>
            </a:r>
          </a:p>
          <a:p>
            <a:endParaRPr lang="fr-FR" sz="1600"/>
          </a:p>
          <a:p>
            <a:r>
              <a:rPr lang="fr-FR" sz="1600"/>
              <a:t>Communiquer sur « entreprise socialement responsable »</a:t>
            </a:r>
          </a:p>
          <a:p>
            <a:endParaRPr lang="fr-FR" sz="1600"/>
          </a:p>
          <a:p>
            <a:r>
              <a:rPr lang="fr-FR" sz="1600"/>
              <a:t>Facteur temps</a:t>
            </a:r>
          </a:p>
          <a:p>
            <a:endParaRPr lang="fr-FR" sz="1600"/>
          </a:p>
        </p:txBody>
      </p:sp>
      <p:sp>
        <p:nvSpPr>
          <p:cNvPr id="9231" name="ZoneTexte 34"/>
          <p:cNvSpPr txBox="1">
            <a:spLocks noChangeArrowheads="1"/>
          </p:cNvSpPr>
          <p:nvPr/>
        </p:nvSpPr>
        <p:spPr bwMode="auto">
          <a:xfrm>
            <a:off x="4714875" y="1071563"/>
            <a:ext cx="5000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32" name="ZoneTexte 34"/>
          <p:cNvSpPr txBox="1">
            <a:spLocks noChangeArrowheads="1"/>
          </p:cNvSpPr>
          <p:nvPr/>
        </p:nvSpPr>
        <p:spPr bwMode="auto">
          <a:xfrm>
            <a:off x="4714875" y="1571625"/>
            <a:ext cx="5000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33" name="ZoneTexte 34"/>
          <p:cNvSpPr txBox="1">
            <a:spLocks noChangeArrowheads="1"/>
          </p:cNvSpPr>
          <p:nvPr/>
        </p:nvSpPr>
        <p:spPr bwMode="auto">
          <a:xfrm>
            <a:off x="4714875" y="2286000"/>
            <a:ext cx="5000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34" name="ZoneTexte 34"/>
          <p:cNvSpPr txBox="1">
            <a:spLocks noChangeArrowheads="1"/>
          </p:cNvSpPr>
          <p:nvPr/>
        </p:nvSpPr>
        <p:spPr bwMode="auto">
          <a:xfrm>
            <a:off x="4714875" y="3019425"/>
            <a:ext cx="5000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35" name="ZoneTexte 28"/>
          <p:cNvSpPr txBox="1">
            <a:spLocks noChangeArrowheads="1"/>
          </p:cNvSpPr>
          <p:nvPr/>
        </p:nvSpPr>
        <p:spPr bwMode="auto">
          <a:xfrm>
            <a:off x="785813" y="3857625"/>
            <a:ext cx="3714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/>
              <a:t>WEAKNESSES</a:t>
            </a:r>
          </a:p>
        </p:txBody>
      </p:sp>
      <p:sp>
        <p:nvSpPr>
          <p:cNvPr id="9236" name="ZoneTexte 39"/>
          <p:cNvSpPr txBox="1">
            <a:spLocks noChangeArrowheads="1"/>
          </p:cNvSpPr>
          <p:nvPr/>
        </p:nvSpPr>
        <p:spPr bwMode="auto">
          <a:xfrm>
            <a:off x="857250" y="4429125"/>
            <a:ext cx="3714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/>
              <a:t>Dogmatisme et manque de maturité politique des OS</a:t>
            </a:r>
          </a:p>
          <a:p>
            <a:endParaRPr lang="fr-FR" sz="1600"/>
          </a:p>
          <a:p>
            <a:r>
              <a:rPr lang="fr-FR" sz="1600"/>
              <a:t>Vulnérabilité à un conflit social</a:t>
            </a:r>
          </a:p>
          <a:p>
            <a:endParaRPr lang="fr-FR" sz="1600"/>
          </a:p>
          <a:p>
            <a:r>
              <a:rPr lang="fr-FR" sz="1600"/>
              <a:t>Forte attente de l’actionnaire (rentabilité et paix sociale)</a:t>
            </a:r>
          </a:p>
        </p:txBody>
      </p:sp>
      <p:sp>
        <p:nvSpPr>
          <p:cNvPr id="9237" name="ZoneTexte 34"/>
          <p:cNvSpPr txBox="1">
            <a:spLocks noChangeArrowheads="1"/>
          </p:cNvSpPr>
          <p:nvPr/>
        </p:nvSpPr>
        <p:spPr bwMode="auto">
          <a:xfrm>
            <a:off x="642938" y="4429125"/>
            <a:ext cx="5000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38" name="ZoneTexte 34"/>
          <p:cNvSpPr txBox="1">
            <a:spLocks noChangeArrowheads="1"/>
          </p:cNvSpPr>
          <p:nvPr/>
        </p:nvSpPr>
        <p:spPr bwMode="auto">
          <a:xfrm>
            <a:off x="642938" y="5162550"/>
            <a:ext cx="5000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39" name="ZoneTexte 34"/>
          <p:cNvSpPr txBox="1">
            <a:spLocks noChangeArrowheads="1"/>
          </p:cNvSpPr>
          <p:nvPr/>
        </p:nvSpPr>
        <p:spPr bwMode="auto">
          <a:xfrm>
            <a:off x="642938" y="5643563"/>
            <a:ext cx="5000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40" name="ZoneTexte 28"/>
          <p:cNvSpPr txBox="1">
            <a:spLocks noChangeArrowheads="1"/>
          </p:cNvSpPr>
          <p:nvPr/>
        </p:nvSpPr>
        <p:spPr bwMode="auto">
          <a:xfrm>
            <a:off x="4857750" y="3857625"/>
            <a:ext cx="3714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/>
              <a:t>THREATS</a:t>
            </a:r>
          </a:p>
        </p:txBody>
      </p:sp>
      <p:sp>
        <p:nvSpPr>
          <p:cNvPr id="9241" name="ZoneTexte 48"/>
          <p:cNvSpPr txBox="1">
            <a:spLocks noChangeArrowheads="1"/>
          </p:cNvSpPr>
          <p:nvPr/>
        </p:nvSpPr>
        <p:spPr bwMode="auto">
          <a:xfrm>
            <a:off x="4929188" y="4429125"/>
            <a:ext cx="392906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/>
              <a:t>Surenchère syndicale aggravant le coût</a:t>
            </a:r>
          </a:p>
          <a:p>
            <a:endParaRPr lang="fr-FR" sz="1600"/>
          </a:p>
          <a:p>
            <a:r>
              <a:rPr lang="fr-FR" sz="1600"/>
              <a:t>Conflits sociaux (image clients et rentabilité)</a:t>
            </a:r>
          </a:p>
          <a:p>
            <a:endParaRPr lang="fr-FR" sz="1600"/>
          </a:p>
          <a:p>
            <a:r>
              <a:rPr lang="fr-FR" sz="1600"/>
              <a:t>Individualisme des « retraitables »</a:t>
            </a:r>
          </a:p>
          <a:p>
            <a:endParaRPr lang="fr-FR" sz="1600"/>
          </a:p>
          <a:p>
            <a:r>
              <a:rPr lang="fr-FR" sz="1600"/>
              <a:t>Pression des pouvoirs publics</a:t>
            </a:r>
          </a:p>
          <a:p>
            <a:endParaRPr lang="fr-FR" sz="1600"/>
          </a:p>
        </p:txBody>
      </p:sp>
      <p:sp>
        <p:nvSpPr>
          <p:cNvPr id="9242" name="ZoneTexte 34"/>
          <p:cNvSpPr txBox="1">
            <a:spLocks noChangeArrowheads="1"/>
          </p:cNvSpPr>
          <p:nvPr/>
        </p:nvSpPr>
        <p:spPr bwMode="auto">
          <a:xfrm>
            <a:off x="4714875" y="4429125"/>
            <a:ext cx="5000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43" name="ZoneTexte 34"/>
          <p:cNvSpPr txBox="1">
            <a:spLocks noChangeArrowheads="1"/>
          </p:cNvSpPr>
          <p:nvPr/>
        </p:nvSpPr>
        <p:spPr bwMode="auto">
          <a:xfrm>
            <a:off x="4714875" y="4929188"/>
            <a:ext cx="5000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44" name="ZoneTexte 34"/>
          <p:cNvSpPr txBox="1">
            <a:spLocks noChangeArrowheads="1"/>
          </p:cNvSpPr>
          <p:nvPr/>
        </p:nvSpPr>
        <p:spPr bwMode="auto">
          <a:xfrm>
            <a:off x="4714875" y="5643563"/>
            <a:ext cx="5000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245" name="ZoneTexte 34"/>
          <p:cNvSpPr txBox="1">
            <a:spLocks noChangeArrowheads="1"/>
          </p:cNvSpPr>
          <p:nvPr/>
        </p:nvSpPr>
        <p:spPr bwMode="auto">
          <a:xfrm>
            <a:off x="4714875" y="6143625"/>
            <a:ext cx="5000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re 3"/>
          <p:cNvSpPr>
            <a:spLocks noGrp="1"/>
          </p:cNvSpPr>
          <p:nvPr>
            <p:ph type="title"/>
          </p:nvPr>
        </p:nvSpPr>
        <p:spPr>
          <a:xfrm>
            <a:off x="1143000" y="0"/>
            <a:ext cx="7781925" cy="582613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smtClean="0"/>
              <a:t>Atouts et contraintes</a:t>
            </a: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55E03457-A965-4BE7-9D9F-C7429D342A11}" type="slidenum">
              <a:rPr lang="en-US"/>
              <a:pPr/>
              <a:t>18</a:t>
            </a:fld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785813" y="733425"/>
            <a:ext cx="8143875" cy="33813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fr-FR" sz="1600" b="1" dirty="0">
                <a:solidFill>
                  <a:schemeClr val="bg1"/>
                </a:solidFill>
              </a:rPr>
              <a:t>Préparer l’ensemble des salariés à faire face aux évolutions futures de l’entreprise</a:t>
            </a:r>
          </a:p>
        </p:txBody>
      </p:sp>
      <p:sp>
        <p:nvSpPr>
          <p:cNvPr id="10245" name="ZoneTexte 28"/>
          <p:cNvSpPr txBox="1">
            <a:spLocks noChangeArrowheads="1"/>
          </p:cNvSpPr>
          <p:nvPr/>
        </p:nvSpPr>
        <p:spPr bwMode="auto">
          <a:xfrm>
            <a:off x="857250" y="1214438"/>
            <a:ext cx="3714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/>
              <a:t>Ce qui favorise</a:t>
            </a:r>
          </a:p>
        </p:txBody>
      </p:sp>
      <p:sp>
        <p:nvSpPr>
          <p:cNvPr id="10246" name="ZoneTexte 29"/>
          <p:cNvSpPr txBox="1">
            <a:spLocks noChangeArrowheads="1"/>
          </p:cNvSpPr>
          <p:nvPr/>
        </p:nvSpPr>
        <p:spPr bwMode="auto">
          <a:xfrm>
            <a:off x="5072063" y="1214438"/>
            <a:ext cx="3714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/>
              <a:t>Ce qui compromet</a:t>
            </a:r>
          </a:p>
        </p:txBody>
      </p:sp>
      <p:cxnSp>
        <p:nvCxnSpPr>
          <p:cNvPr id="20" name="Connecteur droit 19"/>
          <p:cNvCxnSpPr/>
          <p:nvPr/>
        </p:nvCxnSpPr>
        <p:spPr>
          <a:xfrm>
            <a:off x="785813" y="1643063"/>
            <a:ext cx="3857625" cy="1587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8" name="ZoneTexte 33"/>
          <p:cNvSpPr txBox="1">
            <a:spLocks noChangeArrowheads="1"/>
          </p:cNvSpPr>
          <p:nvPr/>
        </p:nvSpPr>
        <p:spPr bwMode="auto">
          <a:xfrm>
            <a:off x="1214438" y="1785938"/>
            <a:ext cx="3500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Obligations légales en matière de GPEC</a:t>
            </a:r>
          </a:p>
        </p:txBody>
      </p:sp>
      <p:sp>
        <p:nvSpPr>
          <p:cNvPr id="10249" name="ZoneTexte 34"/>
          <p:cNvSpPr txBox="1">
            <a:spLocks noChangeArrowheads="1"/>
          </p:cNvSpPr>
          <p:nvPr/>
        </p:nvSpPr>
        <p:spPr bwMode="auto">
          <a:xfrm>
            <a:off x="714375" y="1785938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cxnSp>
        <p:nvCxnSpPr>
          <p:cNvPr id="36" name="Connecteur droit 35"/>
          <p:cNvCxnSpPr/>
          <p:nvPr/>
        </p:nvCxnSpPr>
        <p:spPr>
          <a:xfrm>
            <a:off x="5000625" y="1643063"/>
            <a:ext cx="3857625" cy="1587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1" name="ZoneTexte 33"/>
          <p:cNvSpPr txBox="1">
            <a:spLocks noChangeArrowheads="1"/>
          </p:cNvSpPr>
          <p:nvPr/>
        </p:nvSpPr>
        <p:spPr bwMode="auto">
          <a:xfrm>
            <a:off x="1214438" y="2190750"/>
            <a:ext cx="3500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Arrêts de tranches imposés par la réglementation</a:t>
            </a:r>
          </a:p>
        </p:txBody>
      </p:sp>
      <p:sp>
        <p:nvSpPr>
          <p:cNvPr id="10252" name="ZoneTexte 34"/>
          <p:cNvSpPr txBox="1">
            <a:spLocks noChangeArrowheads="1"/>
          </p:cNvSpPr>
          <p:nvPr/>
        </p:nvSpPr>
        <p:spPr bwMode="auto">
          <a:xfrm>
            <a:off x="714375" y="2190750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53" name="ZoneTexte 33"/>
          <p:cNvSpPr txBox="1">
            <a:spLocks noChangeArrowheads="1"/>
          </p:cNvSpPr>
          <p:nvPr/>
        </p:nvSpPr>
        <p:spPr bwMode="auto">
          <a:xfrm>
            <a:off x="1214438" y="2784475"/>
            <a:ext cx="3500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Pyramide des âges</a:t>
            </a:r>
          </a:p>
        </p:txBody>
      </p:sp>
      <p:sp>
        <p:nvSpPr>
          <p:cNvPr id="10254" name="ZoneTexte 34"/>
          <p:cNvSpPr txBox="1">
            <a:spLocks noChangeArrowheads="1"/>
          </p:cNvSpPr>
          <p:nvPr/>
        </p:nvSpPr>
        <p:spPr bwMode="auto">
          <a:xfrm>
            <a:off x="714375" y="2784475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55" name="ZoneTexte 33"/>
          <p:cNvSpPr txBox="1">
            <a:spLocks noChangeArrowheads="1"/>
          </p:cNvSpPr>
          <p:nvPr/>
        </p:nvSpPr>
        <p:spPr bwMode="auto">
          <a:xfrm>
            <a:off x="1214438" y="3141663"/>
            <a:ext cx="3500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Expérience réelle des outils de GPEC</a:t>
            </a:r>
          </a:p>
        </p:txBody>
      </p:sp>
      <p:sp>
        <p:nvSpPr>
          <p:cNvPr id="10256" name="ZoneTexte 34"/>
          <p:cNvSpPr txBox="1">
            <a:spLocks noChangeArrowheads="1"/>
          </p:cNvSpPr>
          <p:nvPr/>
        </p:nvSpPr>
        <p:spPr bwMode="auto">
          <a:xfrm>
            <a:off x="714375" y="3141663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57" name="ZoneTexte 33"/>
          <p:cNvSpPr txBox="1">
            <a:spLocks noChangeArrowheads="1"/>
          </p:cNvSpPr>
          <p:nvPr/>
        </p:nvSpPr>
        <p:spPr bwMode="auto">
          <a:xfrm>
            <a:off x="1214438" y="3500438"/>
            <a:ext cx="3500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Projet conjoint OS/Direction</a:t>
            </a:r>
          </a:p>
        </p:txBody>
      </p:sp>
      <p:sp>
        <p:nvSpPr>
          <p:cNvPr id="10258" name="ZoneTexte 34"/>
          <p:cNvSpPr txBox="1">
            <a:spLocks noChangeArrowheads="1"/>
          </p:cNvSpPr>
          <p:nvPr/>
        </p:nvSpPr>
        <p:spPr bwMode="auto">
          <a:xfrm>
            <a:off x="714375" y="3498850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59" name="ZoneTexte 33"/>
          <p:cNvSpPr txBox="1">
            <a:spLocks noChangeArrowheads="1"/>
          </p:cNvSpPr>
          <p:nvPr/>
        </p:nvSpPr>
        <p:spPr bwMode="auto">
          <a:xfrm>
            <a:off x="1214438" y="3857625"/>
            <a:ext cx="3500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Culture de l’accompagnement social (E.ON et SNET)</a:t>
            </a:r>
          </a:p>
        </p:txBody>
      </p:sp>
      <p:sp>
        <p:nvSpPr>
          <p:cNvPr id="10260" name="ZoneTexte 34"/>
          <p:cNvSpPr txBox="1">
            <a:spLocks noChangeArrowheads="1"/>
          </p:cNvSpPr>
          <p:nvPr/>
        </p:nvSpPr>
        <p:spPr bwMode="auto">
          <a:xfrm>
            <a:off x="714375" y="3857625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61" name="ZoneTexte 33"/>
          <p:cNvSpPr txBox="1">
            <a:spLocks noChangeArrowheads="1"/>
          </p:cNvSpPr>
          <p:nvPr/>
        </p:nvSpPr>
        <p:spPr bwMode="auto">
          <a:xfrm>
            <a:off x="1214438" y="4427538"/>
            <a:ext cx="3500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Un accord de mobilité à actualiser</a:t>
            </a:r>
          </a:p>
        </p:txBody>
      </p:sp>
      <p:sp>
        <p:nvSpPr>
          <p:cNvPr id="10262" name="ZoneTexte 34"/>
          <p:cNvSpPr txBox="1">
            <a:spLocks noChangeArrowheads="1"/>
          </p:cNvSpPr>
          <p:nvPr/>
        </p:nvSpPr>
        <p:spPr bwMode="auto">
          <a:xfrm>
            <a:off x="714375" y="4427538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63" name="ZoneTexte 33"/>
          <p:cNvSpPr txBox="1">
            <a:spLocks noChangeArrowheads="1"/>
          </p:cNvSpPr>
          <p:nvPr/>
        </p:nvSpPr>
        <p:spPr bwMode="auto">
          <a:xfrm>
            <a:off x="1214438" y="4784725"/>
            <a:ext cx="350043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Un groupe ayant des ambitions pour la France : investissements possibles si la France le mérite</a:t>
            </a:r>
          </a:p>
        </p:txBody>
      </p:sp>
      <p:sp>
        <p:nvSpPr>
          <p:cNvPr id="10264" name="ZoneTexte 34"/>
          <p:cNvSpPr txBox="1">
            <a:spLocks noChangeArrowheads="1"/>
          </p:cNvSpPr>
          <p:nvPr/>
        </p:nvSpPr>
        <p:spPr bwMode="auto">
          <a:xfrm>
            <a:off x="714375" y="4784725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65" name="ZoneTexte 33"/>
          <p:cNvSpPr txBox="1">
            <a:spLocks noChangeArrowheads="1"/>
          </p:cNvSpPr>
          <p:nvPr/>
        </p:nvSpPr>
        <p:spPr bwMode="auto">
          <a:xfrm>
            <a:off x="1214438" y="5619750"/>
            <a:ext cx="35004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Des moyens financiers limités mais suffisants</a:t>
            </a:r>
          </a:p>
        </p:txBody>
      </p:sp>
      <p:sp>
        <p:nvSpPr>
          <p:cNvPr id="10266" name="ZoneTexte 34"/>
          <p:cNvSpPr txBox="1">
            <a:spLocks noChangeArrowheads="1"/>
          </p:cNvSpPr>
          <p:nvPr/>
        </p:nvSpPr>
        <p:spPr bwMode="auto">
          <a:xfrm>
            <a:off x="714375" y="5619750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67" name="ZoneTexte 33"/>
          <p:cNvSpPr txBox="1">
            <a:spLocks noChangeArrowheads="1"/>
          </p:cNvSpPr>
          <p:nvPr/>
        </p:nvSpPr>
        <p:spPr bwMode="auto">
          <a:xfrm>
            <a:off x="5429250" y="1785938"/>
            <a:ext cx="35004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Stratégie industrielle pas encore figée</a:t>
            </a:r>
          </a:p>
        </p:txBody>
      </p:sp>
      <p:sp>
        <p:nvSpPr>
          <p:cNvPr id="10268" name="ZoneTexte 34"/>
          <p:cNvSpPr txBox="1">
            <a:spLocks noChangeArrowheads="1"/>
          </p:cNvSpPr>
          <p:nvPr/>
        </p:nvSpPr>
        <p:spPr bwMode="auto">
          <a:xfrm>
            <a:off x="4929188" y="1785938"/>
            <a:ext cx="500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69" name="ZoneTexte 33"/>
          <p:cNvSpPr txBox="1">
            <a:spLocks noChangeArrowheads="1"/>
          </p:cNvSpPr>
          <p:nvPr/>
        </p:nvSpPr>
        <p:spPr bwMode="auto">
          <a:xfrm>
            <a:off x="5429250" y="2168525"/>
            <a:ext cx="35004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Un avenir différent pour chaque site</a:t>
            </a:r>
          </a:p>
        </p:txBody>
      </p:sp>
      <p:sp>
        <p:nvSpPr>
          <p:cNvPr id="10270" name="ZoneTexte 34"/>
          <p:cNvSpPr txBox="1">
            <a:spLocks noChangeArrowheads="1"/>
          </p:cNvSpPr>
          <p:nvPr/>
        </p:nvSpPr>
        <p:spPr bwMode="auto">
          <a:xfrm>
            <a:off x="4929188" y="2168525"/>
            <a:ext cx="500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71" name="ZoneTexte 33"/>
          <p:cNvSpPr txBox="1">
            <a:spLocks noChangeArrowheads="1"/>
          </p:cNvSpPr>
          <p:nvPr/>
        </p:nvSpPr>
        <p:spPr bwMode="auto">
          <a:xfrm>
            <a:off x="5429250" y="2525713"/>
            <a:ext cx="35004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Les outils sont appliqués de manière hétérogène sur le terrain</a:t>
            </a:r>
          </a:p>
        </p:txBody>
      </p:sp>
      <p:sp>
        <p:nvSpPr>
          <p:cNvPr id="10272" name="ZoneTexte 34"/>
          <p:cNvSpPr txBox="1">
            <a:spLocks noChangeArrowheads="1"/>
          </p:cNvSpPr>
          <p:nvPr/>
        </p:nvSpPr>
        <p:spPr bwMode="auto">
          <a:xfrm>
            <a:off x="4929188" y="2525713"/>
            <a:ext cx="500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73" name="ZoneTexte 33"/>
          <p:cNvSpPr txBox="1">
            <a:spLocks noChangeArrowheads="1"/>
          </p:cNvSpPr>
          <p:nvPr/>
        </p:nvSpPr>
        <p:spPr bwMode="auto">
          <a:xfrm>
            <a:off x="5429250" y="3119438"/>
            <a:ext cx="35004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Manque de mobilité</a:t>
            </a:r>
          </a:p>
        </p:txBody>
      </p:sp>
      <p:sp>
        <p:nvSpPr>
          <p:cNvPr id="10274" name="ZoneTexte 34"/>
          <p:cNvSpPr txBox="1">
            <a:spLocks noChangeArrowheads="1"/>
          </p:cNvSpPr>
          <p:nvPr/>
        </p:nvSpPr>
        <p:spPr bwMode="auto">
          <a:xfrm>
            <a:off x="4929188" y="3119438"/>
            <a:ext cx="500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75" name="ZoneTexte 33"/>
          <p:cNvSpPr txBox="1">
            <a:spLocks noChangeArrowheads="1"/>
          </p:cNvSpPr>
          <p:nvPr/>
        </p:nvSpPr>
        <p:spPr bwMode="auto">
          <a:xfrm>
            <a:off x="5429250" y="3476625"/>
            <a:ext cx="35004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Personnel âgé sur des sites ayant de l’avenir</a:t>
            </a:r>
          </a:p>
        </p:txBody>
      </p:sp>
      <p:sp>
        <p:nvSpPr>
          <p:cNvPr id="10276" name="ZoneTexte 34"/>
          <p:cNvSpPr txBox="1">
            <a:spLocks noChangeArrowheads="1"/>
          </p:cNvSpPr>
          <p:nvPr/>
        </p:nvSpPr>
        <p:spPr bwMode="auto">
          <a:xfrm>
            <a:off x="4929188" y="3476625"/>
            <a:ext cx="500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77" name="ZoneTexte 33"/>
          <p:cNvSpPr txBox="1">
            <a:spLocks noChangeArrowheads="1"/>
          </p:cNvSpPr>
          <p:nvPr/>
        </p:nvSpPr>
        <p:spPr bwMode="auto">
          <a:xfrm>
            <a:off x="5429250" y="4027488"/>
            <a:ext cx="350043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Benchmark difficile au sein des IEG</a:t>
            </a:r>
          </a:p>
        </p:txBody>
      </p:sp>
      <p:sp>
        <p:nvSpPr>
          <p:cNvPr id="10278" name="ZoneTexte 34"/>
          <p:cNvSpPr txBox="1">
            <a:spLocks noChangeArrowheads="1"/>
          </p:cNvSpPr>
          <p:nvPr/>
        </p:nvSpPr>
        <p:spPr bwMode="auto">
          <a:xfrm>
            <a:off x="4929188" y="4027488"/>
            <a:ext cx="500062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79" name="ZoneTexte 33"/>
          <p:cNvSpPr txBox="1">
            <a:spLocks noChangeArrowheads="1"/>
          </p:cNvSpPr>
          <p:nvPr/>
        </p:nvSpPr>
        <p:spPr bwMode="auto">
          <a:xfrm>
            <a:off x="5429250" y="4405313"/>
            <a:ext cx="35004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Statut IEG : séparations difficiles à l’initiative de l’employeur</a:t>
            </a:r>
          </a:p>
        </p:txBody>
      </p:sp>
      <p:sp>
        <p:nvSpPr>
          <p:cNvPr id="10280" name="ZoneTexte 34"/>
          <p:cNvSpPr txBox="1">
            <a:spLocks noChangeArrowheads="1"/>
          </p:cNvSpPr>
          <p:nvPr/>
        </p:nvSpPr>
        <p:spPr bwMode="auto">
          <a:xfrm>
            <a:off x="4929188" y="4405313"/>
            <a:ext cx="500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81" name="ZoneTexte 33"/>
          <p:cNvSpPr txBox="1">
            <a:spLocks noChangeArrowheads="1"/>
          </p:cNvSpPr>
          <p:nvPr/>
        </p:nvSpPr>
        <p:spPr bwMode="auto">
          <a:xfrm>
            <a:off x="5429250" y="4976813"/>
            <a:ext cx="3500438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/>
              <a:t>Evolution des règles de liquidation de la retraite : le salarié est seul maître de sa date de départ</a:t>
            </a:r>
          </a:p>
        </p:txBody>
      </p:sp>
      <p:sp>
        <p:nvSpPr>
          <p:cNvPr id="10282" name="ZoneTexte 34"/>
          <p:cNvSpPr txBox="1">
            <a:spLocks noChangeArrowheads="1"/>
          </p:cNvSpPr>
          <p:nvPr/>
        </p:nvSpPr>
        <p:spPr bwMode="auto">
          <a:xfrm>
            <a:off x="4929188" y="4976813"/>
            <a:ext cx="5000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3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81925" cy="582613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smtClean="0"/>
              <a:t>Quelles ambitions pour la GPEC ?</a:t>
            </a:r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754F0AC3-96B8-4CC6-9D44-F9453B319811}" type="slidenum">
              <a:rPr lang="en-US"/>
              <a:pPr/>
              <a:t>19</a:t>
            </a:fld>
            <a:endParaRPr lang="fr-FR"/>
          </a:p>
        </p:txBody>
      </p:sp>
      <p:sp>
        <p:nvSpPr>
          <p:cNvPr id="12292" name="ZoneTexte 9"/>
          <p:cNvSpPr txBox="1">
            <a:spLocks noChangeArrowheads="1"/>
          </p:cNvSpPr>
          <p:nvPr/>
        </p:nvSpPr>
        <p:spPr bwMode="auto">
          <a:xfrm>
            <a:off x="2214563" y="2087563"/>
            <a:ext cx="5643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Définir un processus de partage de la stratégie</a:t>
            </a:r>
          </a:p>
        </p:txBody>
      </p:sp>
      <p:sp>
        <p:nvSpPr>
          <p:cNvPr id="12293" name="ZoneTexte 10"/>
          <p:cNvSpPr txBox="1">
            <a:spLocks noChangeArrowheads="1"/>
          </p:cNvSpPr>
          <p:nvPr/>
        </p:nvSpPr>
        <p:spPr bwMode="auto">
          <a:xfrm>
            <a:off x="1214438" y="2074863"/>
            <a:ext cx="500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1.</a:t>
            </a:r>
          </a:p>
        </p:txBody>
      </p:sp>
      <p:cxnSp>
        <p:nvCxnSpPr>
          <p:cNvPr id="19" name="Connecteur droit 18"/>
          <p:cNvCxnSpPr/>
          <p:nvPr/>
        </p:nvCxnSpPr>
        <p:spPr>
          <a:xfrm>
            <a:off x="1143000" y="2659063"/>
            <a:ext cx="6858000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5" name="ZoneTexte 21"/>
          <p:cNvSpPr txBox="1">
            <a:spLocks noChangeArrowheads="1"/>
          </p:cNvSpPr>
          <p:nvPr/>
        </p:nvSpPr>
        <p:spPr bwMode="auto">
          <a:xfrm>
            <a:off x="2214563" y="2800350"/>
            <a:ext cx="56435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Décliner les conséquences qualitatives et quantitatives de cette stratégie sur l’emploi et les compétences</a:t>
            </a:r>
          </a:p>
        </p:txBody>
      </p:sp>
      <p:sp>
        <p:nvSpPr>
          <p:cNvPr id="12296" name="ZoneTexte 22"/>
          <p:cNvSpPr txBox="1">
            <a:spLocks noChangeArrowheads="1"/>
          </p:cNvSpPr>
          <p:nvPr/>
        </p:nvSpPr>
        <p:spPr bwMode="auto">
          <a:xfrm>
            <a:off x="1214438" y="2787650"/>
            <a:ext cx="500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FF0000"/>
                </a:solidFill>
              </a:rPr>
              <a:t>2.</a:t>
            </a:r>
          </a:p>
        </p:txBody>
      </p:sp>
      <p:cxnSp>
        <p:nvCxnSpPr>
          <p:cNvPr id="24" name="Connecteur droit 23"/>
          <p:cNvCxnSpPr/>
          <p:nvPr/>
        </p:nvCxnSpPr>
        <p:spPr>
          <a:xfrm>
            <a:off x="1143000" y="3800475"/>
            <a:ext cx="6858000" cy="15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8" name="ZoneTexte 24"/>
          <p:cNvSpPr txBox="1">
            <a:spLocks noChangeArrowheads="1"/>
          </p:cNvSpPr>
          <p:nvPr/>
        </p:nvSpPr>
        <p:spPr bwMode="auto">
          <a:xfrm>
            <a:off x="2214563" y="3943350"/>
            <a:ext cx="56435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/>
              <a:t>Définir et déployer des outils ainsi qu’une démarche permettant d’adapter en permanence les compétences de chacun aux évolutions de l’entreprise</a:t>
            </a:r>
          </a:p>
        </p:txBody>
      </p:sp>
      <p:sp>
        <p:nvSpPr>
          <p:cNvPr id="12299" name="ZoneTexte 25"/>
          <p:cNvSpPr txBox="1">
            <a:spLocks noChangeArrowheads="1"/>
          </p:cNvSpPr>
          <p:nvPr/>
        </p:nvSpPr>
        <p:spPr bwMode="auto">
          <a:xfrm>
            <a:off x="1214438" y="3930650"/>
            <a:ext cx="500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FF0000"/>
                </a:solidFill>
              </a:rPr>
              <a:t>3.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857250" y="1214438"/>
            <a:ext cx="7000875" cy="3698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/>
              <a:t>En concertation avec les Organisations Syndicales et les IRP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3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858125" cy="582613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smtClean="0"/>
              <a:t>Ordre du jour</a:t>
            </a:r>
          </a:p>
        </p:txBody>
      </p:sp>
      <p:graphicFrame>
        <p:nvGraphicFramePr>
          <p:cNvPr id="4" name="Diagramme 3"/>
          <p:cNvGraphicFramePr/>
          <p:nvPr/>
        </p:nvGraphicFramePr>
        <p:xfrm>
          <a:off x="1524000" y="785794"/>
          <a:ext cx="6096000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BA34535A-120E-48A4-B090-1331C728B037}" type="slidenum">
              <a:rPr lang="en-US"/>
              <a:pPr/>
              <a:t>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3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81925" cy="582613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smtClean="0"/>
              <a:t>Où en sommes-nous ?</a:t>
            </a:r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171F48DE-E1A8-40BC-BD44-2B5427FB5636}" type="slidenum">
              <a:rPr lang="en-US"/>
              <a:pPr/>
              <a:t>20</a:t>
            </a:fld>
            <a:endParaRPr lang="fr-FR"/>
          </a:p>
        </p:txBody>
      </p:sp>
      <p:sp>
        <p:nvSpPr>
          <p:cNvPr id="13316" name="ZoneTexte 28"/>
          <p:cNvSpPr txBox="1">
            <a:spLocks noChangeArrowheads="1"/>
          </p:cNvSpPr>
          <p:nvPr/>
        </p:nvSpPr>
        <p:spPr bwMode="auto">
          <a:xfrm>
            <a:off x="1071563" y="1428750"/>
            <a:ext cx="3714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/>
              <a:t>Beaucoup a été fait</a:t>
            </a:r>
          </a:p>
        </p:txBody>
      </p:sp>
      <p:sp>
        <p:nvSpPr>
          <p:cNvPr id="13317" name="ZoneTexte 29"/>
          <p:cNvSpPr txBox="1">
            <a:spLocks noChangeArrowheads="1"/>
          </p:cNvSpPr>
          <p:nvPr/>
        </p:nvSpPr>
        <p:spPr bwMode="auto">
          <a:xfrm>
            <a:off x="5000625" y="1428750"/>
            <a:ext cx="3714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b="1"/>
              <a:t>Beaucoup reste à faire</a:t>
            </a:r>
          </a:p>
        </p:txBody>
      </p:sp>
      <p:cxnSp>
        <p:nvCxnSpPr>
          <p:cNvPr id="32" name="Connecteur droit 31"/>
          <p:cNvCxnSpPr/>
          <p:nvPr/>
        </p:nvCxnSpPr>
        <p:spPr>
          <a:xfrm>
            <a:off x="1143000" y="1928813"/>
            <a:ext cx="3500438" cy="1587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5072063" y="1928813"/>
            <a:ext cx="3500437" cy="1587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0" name="ZoneTexte 33"/>
          <p:cNvSpPr txBox="1">
            <a:spLocks noChangeArrowheads="1"/>
          </p:cNvSpPr>
          <p:nvPr/>
        </p:nvSpPr>
        <p:spPr bwMode="auto">
          <a:xfrm>
            <a:off x="1500188" y="2214563"/>
            <a:ext cx="3214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/>
              <a:t>Définition des outils de base de la GPEC</a:t>
            </a:r>
          </a:p>
        </p:txBody>
      </p:sp>
      <p:sp>
        <p:nvSpPr>
          <p:cNvPr id="13321" name="ZoneTexte 34"/>
          <p:cNvSpPr txBox="1">
            <a:spLocks noChangeArrowheads="1"/>
          </p:cNvSpPr>
          <p:nvPr/>
        </p:nvSpPr>
        <p:spPr bwMode="auto">
          <a:xfrm>
            <a:off x="1000125" y="2214563"/>
            <a:ext cx="5000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3322" name="ZoneTexte 35"/>
          <p:cNvSpPr txBox="1">
            <a:spLocks noChangeArrowheads="1"/>
          </p:cNvSpPr>
          <p:nvPr/>
        </p:nvSpPr>
        <p:spPr bwMode="auto">
          <a:xfrm>
            <a:off x="1500188" y="2987675"/>
            <a:ext cx="3214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 dirty="0"/>
              <a:t>Expérimentation de ces outils à </a:t>
            </a:r>
            <a:r>
              <a:rPr lang="fr-FR" sz="1600" dirty="0" smtClean="0"/>
              <a:t>CEH</a:t>
            </a:r>
            <a:endParaRPr lang="fr-FR" sz="1600" dirty="0"/>
          </a:p>
        </p:txBody>
      </p:sp>
      <p:sp>
        <p:nvSpPr>
          <p:cNvPr id="13323" name="ZoneTexte 36"/>
          <p:cNvSpPr txBox="1">
            <a:spLocks noChangeArrowheads="1"/>
          </p:cNvSpPr>
          <p:nvPr/>
        </p:nvSpPr>
        <p:spPr bwMode="auto">
          <a:xfrm>
            <a:off x="1000125" y="2987675"/>
            <a:ext cx="5000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3324" name="ZoneTexte 37"/>
          <p:cNvSpPr txBox="1">
            <a:spLocks noChangeArrowheads="1"/>
          </p:cNvSpPr>
          <p:nvPr/>
        </p:nvSpPr>
        <p:spPr bwMode="auto">
          <a:xfrm>
            <a:off x="1500188" y="3844925"/>
            <a:ext cx="32146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/>
              <a:t>Prise en compte des remarques et suggestions</a:t>
            </a:r>
          </a:p>
        </p:txBody>
      </p:sp>
      <p:sp>
        <p:nvSpPr>
          <p:cNvPr id="13325" name="ZoneTexte 38"/>
          <p:cNvSpPr txBox="1">
            <a:spLocks noChangeArrowheads="1"/>
          </p:cNvSpPr>
          <p:nvPr/>
        </p:nvSpPr>
        <p:spPr bwMode="auto">
          <a:xfrm>
            <a:off x="1000125" y="3844925"/>
            <a:ext cx="500063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3326" name="ZoneTexte 39"/>
          <p:cNvSpPr txBox="1">
            <a:spLocks noChangeArrowheads="1"/>
          </p:cNvSpPr>
          <p:nvPr/>
        </p:nvSpPr>
        <p:spPr bwMode="auto">
          <a:xfrm>
            <a:off x="5429250" y="2214563"/>
            <a:ext cx="3357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/>
              <a:t>Définir les modalités d’information et de dialogue sur la stratégie</a:t>
            </a:r>
          </a:p>
        </p:txBody>
      </p:sp>
      <p:sp>
        <p:nvSpPr>
          <p:cNvPr id="13327" name="ZoneTexte 40"/>
          <p:cNvSpPr txBox="1">
            <a:spLocks noChangeArrowheads="1"/>
          </p:cNvSpPr>
          <p:nvPr/>
        </p:nvSpPr>
        <p:spPr bwMode="auto">
          <a:xfrm>
            <a:off x="4929188" y="2214563"/>
            <a:ext cx="5000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3328" name="ZoneTexte 41"/>
          <p:cNvSpPr txBox="1">
            <a:spLocks noChangeArrowheads="1"/>
          </p:cNvSpPr>
          <p:nvPr/>
        </p:nvSpPr>
        <p:spPr bwMode="auto">
          <a:xfrm>
            <a:off x="5429250" y="2987675"/>
            <a:ext cx="33575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/>
              <a:t>Définir les conditions d’information, au plus tôt, sur les évolutions possibles ou probables</a:t>
            </a:r>
          </a:p>
        </p:txBody>
      </p:sp>
      <p:sp>
        <p:nvSpPr>
          <p:cNvPr id="13329" name="ZoneTexte 42"/>
          <p:cNvSpPr txBox="1">
            <a:spLocks noChangeArrowheads="1"/>
          </p:cNvSpPr>
          <p:nvPr/>
        </p:nvSpPr>
        <p:spPr bwMode="auto">
          <a:xfrm>
            <a:off x="4929188" y="2987675"/>
            <a:ext cx="5000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3330" name="ZoneTexte 43"/>
          <p:cNvSpPr txBox="1">
            <a:spLocks noChangeArrowheads="1"/>
          </p:cNvSpPr>
          <p:nvPr/>
        </p:nvSpPr>
        <p:spPr bwMode="auto">
          <a:xfrm>
            <a:off x="5429250" y="3884613"/>
            <a:ext cx="3357563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600"/>
              <a:t>Définir les moyens d’accompagnement social anticipé de ces évolutions possibles ou probables</a:t>
            </a:r>
          </a:p>
        </p:txBody>
      </p:sp>
      <p:sp>
        <p:nvSpPr>
          <p:cNvPr id="13331" name="ZoneTexte 44"/>
          <p:cNvSpPr txBox="1">
            <a:spLocks noChangeArrowheads="1"/>
          </p:cNvSpPr>
          <p:nvPr/>
        </p:nvSpPr>
        <p:spPr bwMode="auto">
          <a:xfrm>
            <a:off x="4929188" y="3884613"/>
            <a:ext cx="50006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60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re 3"/>
          <p:cNvSpPr>
            <a:spLocks noGrp="1"/>
          </p:cNvSpPr>
          <p:nvPr>
            <p:ph type="title"/>
          </p:nvPr>
        </p:nvSpPr>
        <p:spPr>
          <a:xfrm>
            <a:off x="1143000" y="71438"/>
            <a:ext cx="7781925" cy="582612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smtClean="0"/>
              <a:t>Structure du dispositif GPEC</a:t>
            </a:r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E02C72DE-E905-4251-89D1-992999CB38DF}" type="slidenum">
              <a:rPr lang="en-US"/>
              <a:pPr/>
              <a:t>21</a:t>
            </a:fld>
            <a:endParaRPr lang="fr-FR"/>
          </a:p>
        </p:txBody>
      </p:sp>
      <p:sp>
        <p:nvSpPr>
          <p:cNvPr id="14340" name="ZoneTexte 22"/>
          <p:cNvSpPr txBox="1">
            <a:spLocks noChangeArrowheads="1"/>
          </p:cNvSpPr>
          <p:nvPr/>
        </p:nvSpPr>
        <p:spPr bwMode="auto">
          <a:xfrm>
            <a:off x="642938" y="3749675"/>
            <a:ext cx="242887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Avenant spécifique</a:t>
            </a:r>
          </a:p>
          <a:p>
            <a:r>
              <a:rPr lang="fr-FR" sz="1200"/>
              <a:t>adapté aux évolutions prévues des compétences et de l’emploi </a:t>
            </a:r>
          </a:p>
        </p:txBody>
      </p:sp>
      <p:sp>
        <p:nvSpPr>
          <p:cNvPr id="14341" name="ZoneTexte 23"/>
          <p:cNvSpPr txBox="1">
            <a:spLocks noChangeArrowheads="1"/>
          </p:cNvSpPr>
          <p:nvPr/>
        </p:nvSpPr>
        <p:spPr bwMode="auto">
          <a:xfrm>
            <a:off x="642938" y="2201863"/>
            <a:ext cx="2357437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Accord cadre GPEC</a:t>
            </a:r>
          </a:p>
          <a:p>
            <a:r>
              <a:rPr lang="fr-FR" sz="1200"/>
              <a:t>avec une méthodologie et des principes généraux</a:t>
            </a:r>
          </a:p>
        </p:txBody>
      </p:sp>
      <p:sp>
        <p:nvSpPr>
          <p:cNvPr id="14342" name="ZoneTexte 81"/>
          <p:cNvSpPr txBox="1">
            <a:spLocks noChangeArrowheads="1"/>
          </p:cNvSpPr>
          <p:nvPr/>
        </p:nvSpPr>
        <p:spPr bwMode="auto">
          <a:xfrm>
            <a:off x="2428875" y="5487988"/>
            <a:ext cx="6357938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3" name="ZoneTexte 82"/>
          <p:cNvSpPr txBox="1"/>
          <p:nvPr/>
        </p:nvSpPr>
        <p:spPr>
          <a:xfrm>
            <a:off x="1571625" y="1844675"/>
            <a:ext cx="285750" cy="36988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5" name="ZoneTexte 84"/>
          <p:cNvSpPr txBox="1"/>
          <p:nvPr/>
        </p:nvSpPr>
        <p:spPr>
          <a:xfrm>
            <a:off x="1571625" y="3405188"/>
            <a:ext cx="285750" cy="3683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071813" y="2143125"/>
            <a:ext cx="3000375" cy="8572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/>
              <a:t>Accord cadre GPEC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286500" y="3643313"/>
            <a:ext cx="2643188" cy="8572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dirty="0"/>
              <a:t>Avenant spécifique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3"/>
          <p:cNvSpPr>
            <a:spLocks noGrp="1"/>
          </p:cNvSpPr>
          <p:nvPr>
            <p:ph type="title"/>
          </p:nvPr>
        </p:nvSpPr>
        <p:spPr>
          <a:xfrm>
            <a:off x="1143000" y="71438"/>
            <a:ext cx="7781925" cy="582612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smtClean="0"/>
              <a:t>UN ACCORD GPEC POURQUOI ET COMMENT ?</a:t>
            </a:r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2F2D3C9D-7008-4B9A-BB62-FC5708D1F72B}" type="slidenum">
              <a:rPr lang="en-US"/>
              <a:pPr/>
              <a:t>22</a:t>
            </a:fld>
            <a:endParaRPr lang="fr-FR"/>
          </a:p>
        </p:txBody>
      </p:sp>
      <p:sp>
        <p:nvSpPr>
          <p:cNvPr id="15365" name="ZoneTexte 10"/>
          <p:cNvSpPr txBox="1">
            <a:spLocks noChangeArrowheads="1"/>
          </p:cNvSpPr>
          <p:nvPr/>
        </p:nvSpPr>
        <p:spPr bwMode="auto">
          <a:xfrm>
            <a:off x="928662" y="1648414"/>
            <a:ext cx="755847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dirty="0" smtClean="0"/>
              <a:t>Une </a:t>
            </a:r>
            <a:r>
              <a:rPr lang="fr-FR" dirty="0"/>
              <a:t>obligation légale de :</a:t>
            </a:r>
          </a:p>
          <a:p>
            <a:pPr lvl="1">
              <a:buFontTx/>
              <a:buChar char="-"/>
            </a:pPr>
            <a:r>
              <a:rPr lang="fr-FR" dirty="0"/>
              <a:t> négocier les modalités d’information et de dialogue sur la stratégie</a:t>
            </a:r>
          </a:p>
          <a:p>
            <a:pPr lvl="1">
              <a:buFontTx/>
              <a:buChar char="-"/>
            </a:pPr>
            <a:r>
              <a:rPr lang="fr-FR" dirty="0"/>
              <a:t> négocier un accord de GPEC</a:t>
            </a:r>
          </a:p>
        </p:txBody>
      </p:sp>
      <p:sp>
        <p:nvSpPr>
          <p:cNvPr id="15366" name="ZoneTexte 12"/>
          <p:cNvSpPr txBox="1">
            <a:spLocks noChangeArrowheads="1"/>
          </p:cNvSpPr>
          <p:nvPr/>
        </p:nvSpPr>
        <p:spPr bwMode="auto">
          <a:xfrm>
            <a:off x="1214438" y="3469377"/>
            <a:ext cx="764381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dirty="0" smtClean="0"/>
              <a:t>P</a:t>
            </a:r>
            <a:r>
              <a:rPr lang="fr-FR" dirty="0" smtClean="0"/>
              <a:t>oser </a:t>
            </a:r>
            <a:r>
              <a:rPr lang="fr-FR" dirty="0"/>
              <a:t>les bases d’un </a:t>
            </a:r>
            <a:r>
              <a:rPr lang="fr-FR" b="1" dirty="0"/>
              <a:t>accord cadre </a:t>
            </a:r>
            <a:r>
              <a:rPr lang="fr-FR" dirty="0"/>
              <a:t>définissant les ambitions et les outils d’une GPEC « dans la durée ». Cet accord doit créer les conditions de légitimité et d’efficacité du dispositif  d’accompagnement du </a:t>
            </a:r>
            <a:r>
              <a:rPr lang="fr-FR" dirty="0" smtClean="0"/>
              <a:t>plan industriel</a:t>
            </a:r>
            <a:r>
              <a:rPr lang="fr-FR" dirty="0"/>
              <a:t>.</a:t>
            </a:r>
          </a:p>
          <a:p>
            <a:pPr algn="just"/>
            <a:endParaRPr lang="fr-FR" dirty="0"/>
          </a:p>
          <a:p>
            <a:pPr algn="just"/>
            <a:r>
              <a:rPr lang="fr-FR" dirty="0" smtClean="0"/>
              <a:t>N</a:t>
            </a:r>
            <a:r>
              <a:rPr lang="fr-FR" dirty="0" smtClean="0"/>
              <a:t>égocier </a:t>
            </a:r>
            <a:r>
              <a:rPr lang="fr-FR" dirty="0"/>
              <a:t>un </a:t>
            </a:r>
            <a:r>
              <a:rPr lang="fr-FR" b="1" dirty="0" smtClean="0"/>
              <a:t>avenant spécifique</a:t>
            </a:r>
            <a:r>
              <a:rPr lang="fr-FR" dirty="0" smtClean="0"/>
              <a:t> </a:t>
            </a:r>
            <a:r>
              <a:rPr lang="fr-FR" dirty="0"/>
              <a:t>permettant de </a:t>
            </a:r>
            <a:r>
              <a:rPr lang="fr-FR" dirty="0" smtClean="0"/>
              <a:t>mettre </a:t>
            </a:r>
            <a:r>
              <a:rPr lang="fr-FR" dirty="0"/>
              <a:t>en place les conditions de succès au moindre coût du Plan Industriel.</a:t>
            </a:r>
          </a:p>
        </p:txBody>
      </p:sp>
      <p:sp>
        <p:nvSpPr>
          <p:cNvPr id="7" name="ZoneTexte 10"/>
          <p:cNvSpPr txBox="1">
            <a:spLocks noChangeArrowheads="1"/>
          </p:cNvSpPr>
          <p:nvPr/>
        </p:nvSpPr>
        <p:spPr bwMode="auto">
          <a:xfrm>
            <a:off x="857224" y="3456680"/>
            <a:ext cx="500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1.</a:t>
            </a:r>
          </a:p>
        </p:txBody>
      </p:sp>
      <p:sp>
        <p:nvSpPr>
          <p:cNvPr id="8" name="ZoneTexte 10"/>
          <p:cNvSpPr txBox="1">
            <a:spLocks noChangeArrowheads="1"/>
          </p:cNvSpPr>
          <p:nvPr/>
        </p:nvSpPr>
        <p:spPr bwMode="auto">
          <a:xfrm>
            <a:off x="857224" y="4814002"/>
            <a:ext cx="500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  <a:r>
              <a:rPr lang="fr-FR" b="1" dirty="0" smtClean="0">
                <a:solidFill>
                  <a:srgbClr val="FF0000"/>
                </a:solidFill>
              </a:rPr>
              <a:t>.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928662" y="3040749"/>
            <a:ext cx="7858180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Comment ?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928662" y="1142984"/>
            <a:ext cx="7858180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Pourquoi ?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3"/>
          <p:cNvSpPr>
            <a:spLocks noGrp="1"/>
          </p:cNvSpPr>
          <p:nvPr>
            <p:ph type="title"/>
          </p:nvPr>
        </p:nvSpPr>
        <p:spPr>
          <a:xfrm>
            <a:off x="1143000" y="71438"/>
            <a:ext cx="7781925" cy="582612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dirty="0" smtClean="0"/>
              <a:t>Structure de l’accord cadre GPEC</a:t>
            </a:r>
            <a:endParaRPr lang="fr-FR" b="0" dirty="0" smtClean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F86305F8-8636-48F9-92AD-FE7A0E6484ED}" type="slidenum">
              <a:rPr lang="en-US"/>
              <a:pPr/>
              <a:t>23</a:t>
            </a:fld>
            <a:endParaRPr lang="fr-FR"/>
          </a:p>
        </p:txBody>
      </p:sp>
      <p:sp>
        <p:nvSpPr>
          <p:cNvPr id="6" name="ZoneTexte 9"/>
          <p:cNvSpPr txBox="1">
            <a:spLocks noChangeArrowheads="1"/>
          </p:cNvSpPr>
          <p:nvPr/>
        </p:nvSpPr>
        <p:spPr bwMode="auto">
          <a:xfrm>
            <a:off x="2214563" y="1655750"/>
            <a:ext cx="5643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 smtClean="0"/>
              <a:t>Préambule</a:t>
            </a:r>
            <a:endParaRPr lang="fr-FR" b="1" dirty="0"/>
          </a:p>
        </p:txBody>
      </p:sp>
      <p:sp>
        <p:nvSpPr>
          <p:cNvPr id="7" name="ZoneTexte 10"/>
          <p:cNvSpPr txBox="1">
            <a:spLocks noChangeArrowheads="1"/>
          </p:cNvSpPr>
          <p:nvPr/>
        </p:nvSpPr>
        <p:spPr bwMode="auto">
          <a:xfrm>
            <a:off x="1214438" y="1643050"/>
            <a:ext cx="500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1.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1143000" y="2016133"/>
            <a:ext cx="6858000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21"/>
          <p:cNvSpPr txBox="1">
            <a:spLocks noChangeArrowheads="1"/>
          </p:cNvSpPr>
          <p:nvPr/>
        </p:nvSpPr>
        <p:spPr bwMode="auto">
          <a:xfrm>
            <a:off x="2214563" y="2157420"/>
            <a:ext cx="5643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 smtClean="0"/>
              <a:t>La stratégie</a:t>
            </a:r>
            <a:endParaRPr lang="fr-FR" b="1" dirty="0"/>
          </a:p>
        </p:txBody>
      </p:sp>
      <p:sp>
        <p:nvSpPr>
          <p:cNvPr id="10" name="ZoneTexte 22"/>
          <p:cNvSpPr txBox="1">
            <a:spLocks noChangeArrowheads="1"/>
          </p:cNvSpPr>
          <p:nvPr/>
        </p:nvSpPr>
        <p:spPr bwMode="auto">
          <a:xfrm>
            <a:off x="1214438" y="2144720"/>
            <a:ext cx="500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FF0000"/>
                </a:solidFill>
              </a:rPr>
              <a:t>2.</a:t>
            </a:r>
          </a:p>
        </p:txBody>
      </p:sp>
      <p:cxnSp>
        <p:nvCxnSpPr>
          <p:cNvPr id="12" name="Connecteur droit 11"/>
          <p:cNvCxnSpPr/>
          <p:nvPr/>
        </p:nvCxnSpPr>
        <p:spPr>
          <a:xfrm>
            <a:off x="1143000" y="2586041"/>
            <a:ext cx="6858000" cy="15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24"/>
          <p:cNvSpPr txBox="1">
            <a:spLocks noChangeArrowheads="1"/>
          </p:cNvSpPr>
          <p:nvPr/>
        </p:nvSpPr>
        <p:spPr bwMode="auto">
          <a:xfrm>
            <a:off x="2214563" y="2728916"/>
            <a:ext cx="5643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 smtClean="0"/>
              <a:t>La GPEC</a:t>
            </a:r>
            <a:endParaRPr lang="fr-FR" b="1" dirty="0"/>
          </a:p>
        </p:txBody>
      </p:sp>
      <p:sp>
        <p:nvSpPr>
          <p:cNvPr id="14" name="ZoneTexte 25"/>
          <p:cNvSpPr txBox="1">
            <a:spLocks noChangeArrowheads="1"/>
          </p:cNvSpPr>
          <p:nvPr/>
        </p:nvSpPr>
        <p:spPr bwMode="auto">
          <a:xfrm>
            <a:off x="1214438" y="2716216"/>
            <a:ext cx="500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rgbClr val="FF0000"/>
                </a:solidFill>
              </a:rPr>
              <a:t>3.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857250" y="1142984"/>
            <a:ext cx="7000875" cy="36988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 smtClean="0"/>
              <a:t>L’accord se divise en 4 parties</a:t>
            </a:r>
            <a:endParaRPr lang="fr-FR" b="1" dirty="0"/>
          </a:p>
        </p:txBody>
      </p:sp>
      <p:sp>
        <p:nvSpPr>
          <p:cNvPr id="16" name="ZoneTexte 33"/>
          <p:cNvSpPr txBox="1">
            <a:spLocks noChangeArrowheads="1"/>
          </p:cNvSpPr>
          <p:nvPr/>
        </p:nvSpPr>
        <p:spPr bwMode="auto">
          <a:xfrm>
            <a:off x="2714637" y="3143248"/>
            <a:ext cx="3500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dirty="0" smtClean="0"/>
              <a:t>Détection des problèmes d’emploi à venir</a:t>
            </a:r>
            <a:endParaRPr lang="fr-FR" sz="1400" dirty="0"/>
          </a:p>
        </p:txBody>
      </p:sp>
      <p:sp>
        <p:nvSpPr>
          <p:cNvPr id="17" name="ZoneTexte 34"/>
          <p:cNvSpPr txBox="1">
            <a:spLocks noChangeArrowheads="1"/>
          </p:cNvSpPr>
          <p:nvPr/>
        </p:nvSpPr>
        <p:spPr bwMode="auto">
          <a:xfrm>
            <a:off x="2214574" y="3143248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8" name="ZoneTexte 33"/>
          <p:cNvSpPr txBox="1">
            <a:spLocks noChangeArrowheads="1"/>
          </p:cNvSpPr>
          <p:nvPr/>
        </p:nvSpPr>
        <p:spPr bwMode="auto">
          <a:xfrm>
            <a:off x="2714609" y="3478215"/>
            <a:ext cx="564360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Accompagnement social anticipé de ces problèmes d’emploi futurs</a:t>
            </a:r>
            <a:endParaRPr lang="fr-FR" sz="1400" dirty="0"/>
          </a:p>
        </p:txBody>
      </p:sp>
      <p:sp>
        <p:nvSpPr>
          <p:cNvPr id="19" name="ZoneTexte 34"/>
          <p:cNvSpPr txBox="1">
            <a:spLocks noChangeArrowheads="1"/>
          </p:cNvSpPr>
          <p:nvPr/>
        </p:nvSpPr>
        <p:spPr bwMode="auto">
          <a:xfrm>
            <a:off x="2214546" y="3478215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0" name="ZoneTexte 33"/>
          <p:cNvSpPr txBox="1">
            <a:spLocks noChangeArrowheads="1"/>
          </p:cNvSpPr>
          <p:nvPr/>
        </p:nvSpPr>
        <p:spPr bwMode="auto">
          <a:xfrm>
            <a:off x="2714609" y="3835405"/>
            <a:ext cx="564360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Procédures associées (partie accord de méthode à valider)</a:t>
            </a:r>
            <a:endParaRPr lang="fr-FR" sz="1400" dirty="0"/>
          </a:p>
        </p:txBody>
      </p:sp>
      <p:sp>
        <p:nvSpPr>
          <p:cNvPr id="21" name="ZoneTexte 34"/>
          <p:cNvSpPr txBox="1">
            <a:spLocks noChangeArrowheads="1"/>
          </p:cNvSpPr>
          <p:nvPr/>
        </p:nvSpPr>
        <p:spPr bwMode="auto">
          <a:xfrm>
            <a:off x="2214546" y="3835405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cxnSp>
        <p:nvCxnSpPr>
          <p:cNvPr id="22" name="Connecteur droit 21"/>
          <p:cNvCxnSpPr/>
          <p:nvPr/>
        </p:nvCxnSpPr>
        <p:spPr>
          <a:xfrm>
            <a:off x="1143024" y="4204265"/>
            <a:ext cx="6858000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1"/>
          <p:cNvSpPr txBox="1">
            <a:spLocks noChangeArrowheads="1"/>
          </p:cNvSpPr>
          <p:nvPr/>
        </p:nvSpPr>
        <p:spPr bwMode="auto">
          <a:xfrm>
            <a:off x="2214587" y="4345552"/>
            <a:ext cx="5643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 smtClean="0"/>
              <a:t>Les modalités d’application</a:t>
            </a:r>
            <a:endParaRPr lang="fr-FR" b="1" dirty="0"/>
          </a:p>
        </p:txBody>
      </p:sp>
      <p:sp>
        <p:nvSpPr>
          <p:cNvPr id="24" name="ZoneTexte 22"/>
          <p:cNvSpPr txBox="1">
            <a:spLocks noChangeArrowheads="1"/>
          </p:cNvSpPr>
          <p:nvPr/>
        </p:nvSpPr>
        <p:spPr bwMode="auto">
          <a:xfrm>
            <a:off x="1214462" y="4332852"/>
            <a:ext cx="500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4</a:t>
            </a:r>
            <a:r>
              <a:rPr lang="fr-FR" b="1" dirty="0" smtClean="0">
                <a:solidFill>
                  <a:srgbClr val="FF0000"/>
                </a:solidFill>
              </a:rPr>
              <a:t>.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3"/>
          <p:cNvSpPr>
            <a:spLocks noGrp="1"/>
          </p:cNvSpPr>
          <p:nvPr>
            <p:ph type="title"/>
          </p:nvPr>
        </p:nvSpPr>
        <p:spPr>
          <a:xfrm>
            <a:off x="1143000" y="71438"/>
            <a:ext cx="7781925" cy="582612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dirty="0" smtClean="0"/>
              <a:t>Structure de l’accord cadre GPEC</a:t>
            </a:r>
            <a:endParaRPr lang="fr-FR" b="0" dirty="0" smtClean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F86305F8-8636-48F9-92AD-FE7A0E6484ED}" type="slidenum">
              <a:rPr lang="en-US"/>
              <a:pPr/>
              <a:t>24</a:t>
            </a:fld>
            <a:endParaRPr lang="fr-FR"/>
          </a:p>
        </p:txBody>
      </p:sp>
      <p:sp>
        <p:nvSpPr>
          <p:cNvPr id="6" name="ZoneTexte 9"/>
          <p:cNvSpPr txBox="1">
            <a:spLocks noChangeArrowheads="1"/>
          </p:cNvSpPr>
          <p:nvPr/>
        </p:nvSpPr>
        <p:spPr bwMode="auto">
          <a:xfrm>
            <a:off x="2214563" y="1655750"/>
            <a:ext cx="5643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 smtClean="0"/>
              <a:t>Préambule</a:t>
            </a:r>
            <a:endParaRPr lang="fr-FR" b="1" dirty="0"/>
          </a:p>
        </p:txBody>
      </p:sp>
      <p:sp>
        <p:nvSpPr>
          <p:cNvPr id="7" name="ZoneTexte 10"/>
          <p:cNvSpPr txBox="1">
            <a:spLocks noChangeArrowheads="1"/>
          </p:cNvSpPr>
          <p:nvPr/>
        </p:nvSpPr>
        <p:spPr bwMode="auto">
          <a:xfrm>
            <a:off x="1214438" y="1643050"/>
            <a:ext cx="500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1.</a:t>
            </a:r>
          </a:p>
        </p:txBody>
      </p:sp>
      <p:cxnSp>
        <p:nvCxnSpPr>
          <p:cNvPr id="8" name="Connecteur droit 7"/>
          <p:cNvCxnSpPr/>
          <p:nvPr/>
        </p:nvCxnSpPr>
        <p:spPr>
          <a:xfrm>
            <a:off x="1143000" y="2016133"/>
            <a:ext cx="6858000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1000100" y="2428868"/>
            <a:ext cx="8001000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Une </a:t>
            </a:r>
            <a:r>
              <a:rPr lang="fr-FR" dirty="0">
                <a:latin typeface="Arial" pitchFamily="34" charset="0"/>
                <a:cs typeface="Arial" pitchFamily="34" charset="0"/>
              </a:rPr>
              <a:t>partie essentielle de l’accord car :</a:t>
            </a:r>
          </a:p>
          <a:p>
            <a:pPr>
              <a:buFontTx/>
              <a:buChar char="-"/>
              <a:defRPr/>
            </a:pPr>
            <a:r>
              <a:rPr lang="fr-FR" dirty="0">
                <a:latin typeface="Arial" pitchFamily="34" charset="0"/>
                <a:cs typeface="Arial" pitchFamily="34" charset="0"/>
              </a:rPr>
              <a:t> Il doit mettre le lecteur en </a:t>
            </a:r>
            <a:r>
              <a:rPr lang="fr-FR" b="1" dirty="0">
                <a:latin typeface="+mj-lt"/>
                <a:cs typeface="Arial" pitchFamily="34" charset="0"/>
              </a:rPr>
              <a:t>«</a:t>
            </a:r>
            <a:r>
              <a:rPr lang="fr-FR" b="1" dirty="0">
                <a:latin typeface="French Script MT"/>
                <a:cs typeface="Arial" pitchFamily="34" charset="0"/>
              </a:rPr>
              <a:t> </a:t>
            </a:r>
            <a:r>
              <a:rPr lang="fr-FR" b="1" dirty="0">
                <a:latin typeface="Arial" pitchFamily="34" charset="0"/>
                <a:cs typeface="Arial" pitchFamily="34" charset="0"/>
              </a:rPr>
              <a:t>condition d’écoute et d’adhésion </a:t>
            </a:r>
            <a:r>
              <a:rPr lang="fr-FR" b="1" dirty="0">
                <a:latin typeface="+mj-lt"/>
                <a:cs typeface="Arial" pitchFamily="34" charset="0"/>
              </a:rPr>
              <a:t> »</a:t>
            </a:r>
            <a:r>
              <a:rPr lang="fr-FR" b="1" dirty="0">
                <a:latin typeface="French Script MT"/>
                <a:cs typeface="Arial" pitchFamily="34" charset="0"/>
              </a:rPr>
              <a:t> </a:t>
            </a:r>
          </a:p>
          <a:p>
            <a:pPr algn="just">
              <a:defRPr/>
            </a:pPr>
            <a:r>
              <a:rPr lang="fr-FR" dirty="0">
                <a:latin typeface="+mj-lt"/>
                <a:cs typeface="Arial" pitchFamily="34" charset="0"/>
              </a:rPr>
              <a:t>- Il « porte » </a:t>
            </a:r>
            <a:r>
              <a:rPr lang="fr-FR" b="1" dirty="0">
                <a:latin typeface="+mj-lt"/>
                <a:cs typeface="Arial" pitchFamily="34" charset="0"/>
              </a:rPr>
              <a:t>l’ambition politique</a:t>
            </a:r>
            <a:r>
              <a:rPr lang="fr-FR" dirty="0">
                <a:latin typeface="+mj-lt"/>
                <a:cs typeface="Arial" pitchFamily="34" charset="0"/>
              </a:rPr>
              <a:t> de la Direction Générale</a:t>
            </a:r>
          </a:p>
          <a:p>
            <a:pPr>
              <a:defRPr/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3"/>
          <p:cNvSpPr>
            <a:spLocks noGrp="1"/>
          </p:cNvSpPr>
          <p:nvPr>
            <p:ph type="title"/>
          </p:nvPr>
        </p:nvSpPr>
        <p:spPr>
          <a:xfrm>
            <a:off x="1143000" y="71438"/>
            <a:ext cx="7781925" cy="582612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dirty="0" smtClean="0"/>
              <a:t>Structure de l’accord cadre GPEC</a:t>
            </a:r>
            <a:endParaRPr lang="fr-FR" b="0" dirty="0" smtClean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F86305F8-8636-48F9-92AD-FE7A0E6484ED}" type="slidenum">
              <a:rPr lang="en-US"/>
              <a:pPr/>
              <a:t>25</a:t>
            </a:fld>
            <a:endParaRPr lang="fr-FR"/>
          </a:p>
        </p:txBody>
      </p:sp>
      <p:sp>
        <p:nvSpPr>
          <p:cNvPr id="6" name="ZoneTexte 9"/>
          <p:cNvSpPr txBox="1">
            <a:spLocks noChangeArrowheads="1"/>
          </p:cNvSpPr>
          <p:nvPr/>
        </p:nvSpPr>
        <p:spPr bwMode="auto">
          <a:xfrm>
            <a:off x="2214563" y="1369998"/>
            <a:ext cx="56435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 smtClean="0"/>
              <a:t>La stratégie</a:t>
            </a:r>
            <a:endParaRPr lang="fr-FR" b="1" dirty="0"/>
          </a:p>
        </p:txBody>
      </p:sp>
      <p:sp>
        <p:nvSpPr>
          <p:cNvPr id="7" name="ZoneTexte 10"/>
          <p:cNvSpPr txBox="1">
            <a:spLocks noChangeArrowheads="1"/>
          </p:cNvSpPr>
          <p:nvPr/>
        </p:nvSpPr>
        <p:spPr bwMode="auto">
          <a:xfrm>
            <a:off x="1214438" y="1357298"/>
            <a:ext cx="500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  <a:r>
              <a:rPr lang="fr-FR" b="1" dirty="0" smtClean="0">
                <a:solidFill>
                  <a:srgbClr val="FF0000"/>
                </a:solidFill>
              </a:rPr>
              <a:t>.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1143000" y="1730381"/>
            <a:ext cx="6858000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>
            <a:spLocks noChangeArrowheads="1"/>
          </p:cNvSpPr>
          <p:nvPr/>
        </p:nvSpPr>
        <p:spPr bwMode="auto">
          <a:xfrm>
            <a:off x="1071594" y="2000240"/>
            <a:ext cx="735805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dirty="0" smtClean="0"/>
              <a:t>Communiquer </a:t>
            </a:r>
            <a:r>
              <a:rPr lang="fr-FR" dirty="0"/>
              <a:t>sur la </a:t>
            </a:r>
            <a:r>
              <a:rPr lang="fr-FR" dirty="0" smtClean="0"/>
              <a:t>stratégie, </a:t>
            </a:r>
            <a:r>
              <a:rPr lang="fr-FR" dirty="0"/>
              <a:t>c’est se donner les moyens de </a:t>
            </a:r>
            <a:r>
              <a:rPr lang="fr-FR" b="1" dirty="0"/>
              <a:t>préparer le corps social  aux évolutions futures de </a:t>
            </a:r>
            <a:r>
              <a:rPr lang="fr-FR" b="1" dirty="0" smtClean="0"/>
              <a:t>l’Entreprise</a:t>
            </a:r>
            <a:r>
              <a:rPr lang="fr-FR" dirty="0"/>
              <a:t> </a:t>
            </a:r>
            <a:r>
              <a:rPr lang="fr-FR" dirty="0" smtClean="0"/>
              <a:t>(positives </a:t>
            </a:r>
            <a:r>
              <a:rPr lang="fr-FR" dirty="0"/>
              <a:t>ou négatives) le plus longtemps possible avant l’évènement  donc à un </a:t>
            </a:r>
            <a:r>
              <a:rPr lang="fr-FR" dirty="0" smtClean="0"/>
              <a:t>moment </a:t>
            </a:r>
            <a:r>
              <a:rPr lang="fr-FR" dirty="0"/>
              <a:t>où il est moins susceptible de déclencher une agitation sociale incontrôlable. </a:t>
            </a:r>
          </a:p>
          <a:p>
            <a:pPr algn="just"/>
            <a:r>
              <a:rPr lang="fr-FR" b="1" dirty="0"/>
              <a:t>Cette communication donne, par ailleurs, du sens aux actions individuelles et collectives et permet un management, sans à-coup, des nécessaires évolutions</a:t>
            </a:r>
            <a:r>
              <a:rPr lang="fr-FR" dirty="0"/>
              <a:t>.</a:t>
            </a:r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1142976" y="4643446"/>
            <a:ext cx="7500990" cy="646113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Un constat : le corps social s’oppose toujours et plus ou moins violemment, à une évolution à laquelle il n’a pas été </a:t>
            </a:r>
            <a:r>
              <a:rPr lang="fr-FR" b="1" dirty="0" smtClean="0">
                <a:solidFill>
                  <a:schemeClr val="bg1"/>
                </a:solidFill>
              </a:rPr>
              <a:t>préparé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3"/>
          <p:cNvSpPr>
            <a:spLocks noGrp="1"/>
          </p:cNvSpPr>
          <p:nvPr>
            <p:ph type="title"/>
          </p:nvPr>
        </p:nvSpPr>
        <p:spPr>
          <a:xfrm>
            <a:off x="1143000" y="71438"/>
            <a:ext cx="7781925" cy="582612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dirty="0" smtClean="0"/>
              <a:t>Structure de l’accord cadre GPEC</a:t>
            </a:r>
            <a:endParaRPr lang="fr-FR" b="0" dirty="0" smtClean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F86305F8-8636-48F9-92AD-FE7A0E6484ED}" type="slidenum">
              <a:rPr lang="en-US"/>
              <a:pPr/>
              <a:t>26</a:t>
            </a:fld>
            <a:endParaRPr lang="fr-FR"/>
          </a:p>
        </p:txBody>
      </p:sp>
      <p:sp>
        <p:nvSpPr>
          <p:cNvPr id="13" name="ZoneTexte 24"/>
          <p:cNvSpPr txBox="1">
            <a:spLocks noChangeArrowheads="1"/>
          </p:cNvSpPr>
          <p:nvPr/>
        </p:nvSpPr>
        <p:spPr bwMode="auto">
          <a:xfrm>
            <a:off x="2214563" y="798494"/>
            <a:ext cx="5643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 smtClean="0"/>
              <a:t>La GPEC</a:t>
            </a:r>
            <a:endParaRPr lang="fr-FR" b="1" dirty="0"/>
          </a:p>
        </p:txBody>
      </p:sp>
      <p:sp>
        <p:nvSpPr>
          <p:cNvPr id="14" name="ZoneTexte 25"/>
          <p:cNvSpPr txBox="1">
            <a:spLocks noChangeArrowheads="1"/>
          </p:cNvSpPr>
          <p:nvPr/>
        </p:nvSpPr>
        <p:spPr bwMode="auto">
          <a:xfrm>
            <a:off x="1214438" y="785794"/>
            <a:ext cx="500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3.</a:t>
            </a:r>
          </a:p>
        </p:txBody>
      </p:sp>
      <p:sp>
        <p:nvSpPr>
          <p:cNvPr id="16" name="ZoneTexte 33"/>
          <p:cNvSpPr txBox="1">
            <a:spLocks noChangeArrowheads="1"/>
          </p:cNvSpPr>
          <p:nvPr/>
        </p:nvSpPr>
        <p:spPr bwMode="auto">
          <a:xfrm>
            <a:off x="2714637" y="1212826"/>
            <a:ext cx="3500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dirty="0" smtClean="0"/>
              <a:t>Détection des problèmes d’emploi à venir</a:t>
            </a:r>
            <a:endParaRPr lang="fr-FR" sz="1400" dirty="0"/>
          </a:p>
        </p:txBody>
      </p:sp>
      <p:sp>
        <p:nvSpPr>
          <p:cNvPr id="17" name="ZoneTexte 34"/>
          <p:cNvSpPr txBox="1">
            <a:spLocks noChangeArrowheads="1"/>
          </p:cNvSpPr>
          <p:nvPr/>
        </p:nvSpPr>
        <p:spPr bwMode="auto">
          <a:xfrm>
            <a:off x="2214574" y="1212826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1143057" y="2071688"/>
            <a:ext cx="750091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b="1" dirty="0"/>
              <a:t>La primauté aux </a:t>
            </a:r>
            <a:r>
              <a:rPr lang="fr-FR" b="1" dirty="0" smtClean="0"/>
              <a:t>opérationnels</a:t>
            </a:r>
            <a:endParaRPr lang="fr-FR" b="1" dirty="0"/>
          </a:p>
          <a:p>
            <a:pPr algn="just"/>
            <a:endParaRPr lang="fr-FR" dirty="0"/>
          </a:p>
          <a:p>
            <a:pPr algn="just"/>
            <a:r>
              <a:rPr lang="fr-FR" dirty="0"/>
              <a:t>Pour être efficace, la GPEC doit être « portée » par les opérationnels qui seuls maitrisent l’évolution des métiers et en assument les conséquences (en bien ou en mal). </a:t>
            </a:r>
          </a:p>
        </p:txBody>
      </p:sp>
      <p:sp>
        <p:nvSpPr>
          <p:cNvPr id="26" name="ZoneTexte 25"/>
          <p:cNvSpPr txBox="1">
            <a:spLocks noChangeArrowheads="1"/>
          </p:cNvSpPr>
          <p:nvPr/>
        </p:nvSpPr>
        <p:spPr bwMode="auto">
          <a:xfrm>
            <a:off x="1143030" y="3714750"/>
            <a:ext cx="7500936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b="1" dirty="0"/>
              <a:t>Le rôle essentiel de la </a:t>
            </a:r>
            <a:r>
              <a:rPr lang="fr-FR" b="1" dirty="0" smtClean="0"/>
              <a:t>DRH</a:t>
            </a:r>
            <a:endParaRPr lang="fr-FR" b="1" dirty="0"/>
          </a:p>
          <a:p>
            <a:pPr algn="just"/>
            <a:endParaRPr lang="fr-FR" dirty="0"/>
          </a:p>
          <a:p>
            <a:pPr algn="just"/>
            <a:r>
              <a:rPr lang="fr-FR" dirty="0"/>
              <a:t>Si les opérationnels détiennent l’expertise indispensable à une bonne GPEC et en sont les premiers clients, c’est à la DRH que revient le rôle </a:t>
            </a:r>
            <a:r>
              <a:rPr lang="fr-FR" b="1" dirty="0"/>
              <a:t>d’élaborer et d’animer les outils et processus visant à atteindre le résultat attendu.</a:t>
            </a:r>
          </a:p>
          <a:p>
            <a:pPr algn="just"/>
            <a:endParaRPr lang="fr-FR" dirty="0"/>
          </a:p>
        </p:txBody>
      </p:sp>
      <p:cxnSp>
        <p:nvCxnSpPr>
          <p:cNvPr id="27" name="Connecteur droit 26"/>
          <p:cNvCxnSpPr/>
          <p:nvPr/>
        </p:nvCxnSpPr>
        <p:spPr>
          <a:xfrm>
            <a:off x="1143000" y="1641463"/>
            <a:ext cx="6858000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3"/>
          <p:cNvSpPr>
            <a:spLocks noGrp="1"/>
          </p:cNvSpPr>
          <p:nvPr>
            <p:ph type="title"/>
          </p:nvPr>
        </p:nvSpPr>
        <p:spPr>
          <a:xfrm>
            <a:off x="1143000" y="71438"/>
            <a:ext cx="7781925" cy="582612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dirty="0" smtClean="0"/>
              <a:t>Structure de l’accord cadre GPEC</a:t>
            </a:r>
            <a:endParaRPr lang="fr-FR" b="0" dirty="0" smtClean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F86305F8-8636-48F9-92AD-FE7A0E6484ED}" type="slidenum">
              <a:rPr lang="en-US"/>
              <a:pPr/>
              <a:t>27</a:t>
            </a:fld>
            <a:endParaRPr lang="fr-FR"/>
          </a:p>
        </p:txBody>
      </p:sp>
      <p:sp>
        <p:nvSpPr>
          <p:cNvPr id="13" name="ZoneTexte 24"/>
          <p:cNvSpPr txBox="1">
            <a:spLocks noChangeArrowheads="1"/>
          </p:cNvSpPr>
          <p:nvPr/>
        </p:nvSpPr>
        <p:spPr bwMode="auto">
          <a:xfrm>
            <a:off x="2214563" y="798494"/>
            <a:ext cx="5643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 smtClean="0"/>
              <a:t>La GPEC</a:t>
            </a:r>
            <a:endParaRPr lang="fr-FR" b="1" dirty="0"/>
          </a:p>
        </p:txBody>
      </p:sp>
      <p:sp>
        <p:nvSpPr>
          <p:cNvPr id="14" name="ZoneTexte 25"/>
          <p:cNvSpPr txBox="1">
            <a:spLocks noChangeArrowheads="1"/>
          </p:cNvSpPr>
          <p:nvPr/>
        </p:nvSpPr>
        <p:spPr bwMode="auto">
          <a:xfrm>
            <a:off x="1214438" y="785794"/>
            <a:ext cx="500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3.</a:t>
            </a:r>
          </a:p>
        </p:txBody>
      </p:sp>
      <p:sp>
        <p:nvSpPr>
          <p:cNvPr id="16" name="ZoneTexte 33"/>
          <p:cNvSpPr txBox="1">
            <a:spLocks noChangeArrowheads="1"/>
          </p:cNvSpPr>
          <p:nvPr/>
        </p:nvSpPr>
        <p:spPr bwMode="auto">
          <a:xfrm>
            <a:off x="2714637" y="1212826"/>
            <a:ext cx="3500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400" dirty="0" smtClean="0"/>
              <a:t>Détection des problèmes d’emploi à venir</a:t>
            </a:r>
            <a:endParaRPr lang="fr-FR" sz="1400" dirty="0"/>
          </a:p>
        </p:txBody>
      </p:sp>
      <p:sp>
        <p:nvSpPr>
          <p:cNvPr id="17" name="ZoneTexte 34"/>
          <p:cNvSpPr txBox="1">
            <a:spLocks noChangeArrowheads="1"/>
          </p:cNvSpPr>
          <p:nvPr/>
        </p:nvSpPr>
        <p:spPr bwMode="auto">
          <a:xfrm>
            <a:off x="2214574" y="1212826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cxnSp>
        <p:nvCxnSpPr>
          <p:cNvPr id="27" name="Connecteur droit 26"/>
          <p:cNvCxnSpPr/>
          <p:nvPr/>
        </p:nvCxnSpPr>
        <p:spPr>
          <a:xfrm>
            <a:off x="1143000" y="1641463"/>
            <a:ext cx="6858000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4"/>
          <p:cNvSpPr txBox="1">
            <a:spLocks noChangeArrowheads="1"/>
          </p:cNvSpPr>
          <p:nvPr/>
        </p:nvSpPr>
        <p:spPr bwMode="auto">
          <a:xfrm>
            <a:off x="1214438" y="1690767"/>
            <a:ext cx="76438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b="1" dirty="0"/>
              <a:t>Le Diagnostic :</a:t>
            </a:r>
          </a:p>
          <a:p>
            <a:pPr algn="just"/>
            <a:endParaRPr lang="fr-FR" b="1" dirty="0"/>
          </a:p>
          <a:p>
            <a:pPr algn="just"/>
            <a:r>
              <a:rPr lang="fr-FR" dirty="0"/>
              <a:t>Il constitue la finalité de la démarche GPEC. Il comporte 3 parties :</a:t>
            </a:r>
          </a:p>
          <a:p>
            <a:pPr algn="just"/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 l’identification des </a:t>
            </a:r>
            <a:r>
              <a:rPr lang="fr-FR" b="1" dirty="0"/>
              <a:t>« métiers clefs » </a:t>
            </a:r>
            <a:r>
              <a:rPr lang="fr-FR" dirty="0"/>
              <a:t>(</a:t>
            </a:r>
            <a:r>
              <a:rPr lang="fr-FR" dirty="0">
                <a:cs typeface="Times New Roman" pitchFamily="18" charset="0"/>
              </a:rPr>
              <a:t>indispensables à l'exercice de l'activité cœur de l'entreprise ou de l'établissement) et en projeter l’évolution</a:t>
            </a:r>
          </a:p>
          <a:p>
            <a:pPr algn="just"/>
            <a:endParaRPr lang="fr-FR" dirty="0">
              <a:cs typeface="Times New Roman" pitchFamily="18" charset="0"/>
            </a:endParaRPr>
          </a:p>
          <a:p>
            <a:pPr algn="just" eaLnBrk="0" hangingPunct="0"/>
            <a:r>
              <a:rPr lang="fr-FR" dirty="0">
                <a:cs typeface="Times New Roman" pitchFamily="18" charset="0"/>
              </a:rPr>
              <a:t> - l’identification des </a:t>
            </a:r>
            <a:r>
              <a:rPr lang="fr-FR" b="1" dirty="0">
                <a:cs typeface="Times New Roman" pitchFamily="18" charset="0"/>
              </a:rPr>
              <a:t>« métiers sensibles » </a:t>
            </a:r>
            <a:r>
              <a:rPr lang="fr-FR" dirty="0">
                <a:cs typeface="Times New Roman" pitchFamily="18" charset="0"/>
              </a:rPr>
              <a:t>(métiers en voie de disparition ou d'attrition quelles qu’en soient les causes,</a:t>
            </a:r>
            <a:r>
              <a:rPr lang="fr-FR" sz="1200" dirty="0"/>
              <a:t> </a:t>
            </a:r>
            <a:r>
              <a:rPr lang="fr-FR" dirty="0">
                <a:cs typeface="Times New Roman" pitchFamily="18" charset="0"/>
              </a:rPr>
              <a:t>métiers en émergence forte pour lesquels le Groupe ne dispose pas des compétences nécessaires ou</a:t>
            </a:r>
            <a:r>
              <a:rPr lang="fr-FR" sz="1200" dirty="0"/>
              <a:t> </a:t>
            </a:r>
            <a:r>
              <a:rPr lang="fr-FR" dirty="0">
                <a:cs typeface="Times New Roman" pitchFamily="18" charset="0"/>
              </a:rPr>
              <a:t>métiers dont le risque tient à la pyramide des âges de la population</a:t>
            </a:r>
          </a:p>
          <a:p>
            <a:pPr algn="just" eaLnBrk="0" hangingPunct="0"/>
            <a:endParaRPr lang="fr-FR" dirty="0"/>
          </a:p>
          <a:p>
            <a:pPr algn="just" eaLnBrk="0" hangingPunct="0">
              <a:buFontTx/>
              <a:buChar char="-"/>
            </a:pPr>
            <a:r>
              <a:rPr lang="fr-FR" b="1" dirty="0" smtClean="0"/>
              <a:t>Les </a:t>
            </a:r>
            <a:r>
              <a:rPr lang="fr-FR" b="1" dirty="0"/>
              <a:t>plans d’action individuels et collectifs </a:t>
            </a:r>
            <a:r>
              <a:rPr lang="fr-FR" dirty="0"/>
              <a:t>donnant au management et au personnel « un coup d’avance </a:t>
            </a:r>
            <a:r>
              <a:rPr lang="fr-FR" dirty="0" smtClean="0"/>
              <a:t>»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3"/>
          <p:cNvSpPr>
            <a:spLocks noGrp="1"/>
          </p:cNvSpPr>
          <p:nvPr>
            <p:ph type="title"/>
          </p:nvPr>
        </p:nvSpPr>
        <p:spPr>
          <a:xfrm>
            <a:off x="1143000" y="71438"/>
            <a:ext cx="7781925" cy="582612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dirty="0" smtClean="0"/>
              <a:t>Structure de l’accord cadre GPEC</a:t>
            </a:r>
            <a:endParaRPr lang="fr-FR" b="0" dirty="0" smtClean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F86305F8-8636-48F9-92AD-FE7A0E6484ED}" type="slidenum">
              <a:rPr lang="en-US"/>
              <a:pPr/>
              <a:t>28</a:t>
            </a:fld>
            <a:endParaRPr lang="fr-FR"/>
          </a:p>
        </p:txBody>
      </p:sp>
      <p:sp>
        <p:nvSpPr>
          <p:cNvPr id="13" name="ZoneTexte 24"/>
          <p:cNvSpPr txBox="1">
            <a:spLocks noChangeArrowheads="1"/>
          </p:cNvSpPr>
          <p:nvPr/>
        </p:nvSpPr>
        <p:spPr bwMode="auto">
          <a:xfrm>
            <a:off x="2214563" y="798494"/>
            <a:ext cx="5643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 smtClean="0"/>
              <a:t>La GPEC</a:t>
            </a:r>
            <a:endParaRPr lang="fr-FR" b="1" dirty="0"/>
          </a:p>
        </p:txBody>
      </p:sp>
      <p:sp>
        <p:nvSpPr>
          <p:cNvPr id="14" name="ZoneTexte 25"/>
          <p:cNvSpPr txBox="1">
            <a:spLocks noChangeArrowheads="1"/>
          </p:cNvSpPr>
          <p:nvPr/>
        </p:nvSpPr>
        <p:spPr bwMode="auto">
          <a:xfrm>
            <a:off x="1214438" y="785794"/>
            <a:ext cx="500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3.</a:t>
            </a:r>
          </a:p>
        </p:txBody>
      </p:sp>
      <p:sp>
        <p:nvSpPr>
          <p:cNvPr id="17" name="ZoneTexte 34"/>
          <p:cNvSpPr txBox="1">
            <a:spLocks noChangeArrowheads="1"/>
          </p:cNvSpPr>
          <p:nvPr/>
        </p:nvSpPr>
        <p:spPr bwMode="auto">
          <a:xfrm>
            <a:off x="2214574" y="1212826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cxnSp>
        <p:nvCxnSpPr>
          <p:cNvPr id="27" name="Connecteur droit 26"/>
          <p:cNvCxnSpPr/>
          <p:nvPr/>
        </p:nvCxnSpPr>
        <p:spPr>
          <a:xfrm>
            <a:off x="1143000" y="1641463"/>
            <a:ext cx="6858000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33"/>
          <p:cNvSpPr txBox="1">
            <a:spLocks noChangeArrowheads="1"/>
          </p:cNvSpPr>
          <p:nvPr/>
        </p:nvSpPr>
        <p:spPr bwMode="auto">
          <a:xfrm>
            <a:off x="2571736" y="1192397"/>
            <a:ext cx="564360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Accompagnement social anticipé de ces problèmes d’emploi futurs</a:t>
            </a:r>
            <a:endParaRPr lang="fr-FR" sz="1400" dirty="0"/>
          </a:p>
        </p:txBody>
      </p:sp>
      <p:sp>
        <p:nvSpPr>
          <p:cNvPr id="12" name="ZoneTexte 11"/>
          <p:cNvSpPr txBox="1">
            <a:spLocks noChangeArrowheads="1"/>
          </p:cNvSpPr>
          <p:nvPr/>
        </p:nvSpPr>
        <p:spPr bwMode="auto">
          <a:xfrm>
            <a:off x="1000100" y="1643050"/>
            <a:ext cx="78581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fr-FR" dirty="0" smtClean="0"/>
              <a:t>Ayant </a:t>
            </a:r>
            <a:r>
              <a:rPr lang="fr-FR" dirty="0"/>
              <a:t>posé le principe de la priorité aux ressources internes « PARI » l’accord cadre vise à créer les meilleures conditions de négociation de l’avenant spécifique « plan industriel ».</a:t>
            </a:r>
          </a:p>
          <a:p>
            <a:pPr algn="just"/>
            <a:endParaRPr lang="fr-FR" dirty="0"/>
          </a:p>
        </p:txBody>
      </p:sp>
      <p:sp>
        <p:nvSpPr>
          <p:cNvPr id="15" name="ZoneTexte 14"/>
          <p:cNvSpPr txBox="1">
            <a:spLocks noChangeArrowheads="1"/>
          </p:cNvSpPr>
          <p:nvPr/>
        </p:nvSpPr>
        <p:spPr bwMode="auto">
          <a:xfrm>
            <a:off x="1000100" y="2728916"/>
            <a:ext cx="77866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b="1" dirty="0"/>
              <a:t>Le reclassement </a:t>
            </a:r>
            <a:r>
              <a:rPr lang="fr-FR" b="1" dirty="0" smtClean="0"/>
              <a:t>interne</a:t>
            </a:r>
            <a:endParaRPr lang="fr-FR" b="1" dirty="0"/>
          </a:p>
          <a:p>
            <a:pPr algn="just"/>
            <a:endParaRPr lang="fr-FR" b="1" dirty="0"/>
          </a:p>
          <a:p>
            <a:pPr algn="just"/>
            <a:r>
              <a:rPr lang="fr-FR" dirty="0"/>
              <a:t>Description des processus et outils en vue de réaliser le maximum de reclassements internes</a:t>
            </a:r>
          </a:p>
        </p:txBody>
      </p:sp>
      <p:sp>
        <p:nvSpPr>
          <p:cNvPr id="18" name="ZoneTexte 17"/>
          <p:cNvSpPr txBox="1">
            <a:spLocks noChangeArrowheads="1"/>
          </p:cNvSpPr>
          <p:nvPr/>
        </p:nvSpPr>
        <p:spPr bwMode="auto">
          <a:xfrm>
            <a:off x="1000154" y="4121171"/>
            <a:ext cx="77866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b="1" dirty="0"/>
              <a:t>Le reclassement externe :</a:t>
            </a:r>
          </a:p>
          <a:p>
            <a:pPr algn="just"/>
            <a:endParaRPr lang="fr-FR" b="1" dirty="0"/>
          </a:p>
          <a:p>
            <a:pPr algn="just"/>
            <a:r>
              <a:rPr lang="fr-FR" dirty="0"/>
              <a:t>C’est la partie la plus délicate car elle induit que </a:t>
            </a:r>
            <a:r>
              <a:rPr lang="fr-FR" b="1" dirty="0"/>
              <a:t>tous pourraient ne pas avoir de solution interne</a:t>
            </a:r>
            <a:r>
              <a:rPr lang="fr-FR" dirty="0"/>
              <a:t>. </a:t>
            </a:r>
            <a:r>
              <a:rPr lang="fr-FR" b="1" dirty="0"/>
              <a:t>Ouvrir ce débat </a:t>
            </a:r>
            <a:r>
              <a:rPr lang="fr-FR" dirty="0"/>
              <a:t>maintenant, alors que les fermetures de tranches ne sont pas encore fixées dans le temps est le </a:t>
            </a:r>
            <a:r>
              <a:rPr lang="fr-FR" b="1" dirty="0"/>
              <a:t>meilleur moyen de poser sereinement le problème sans risque de dérapage social</a:t>
            </a:r>
            <a:r>
              <a:rPr lang="fr-FR" dirty="0"/>
              <a:t>.</a:t>
            </a:r>
          </a:p>
          <a:p>
            <a:pPr algn="just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3"/>
          <p:cNvSpPr>
            <a:spLocks noGrp="1"/>
          </p:cNvSpPr>
          <p:nvPr>
            <p:ph type="title"/>
          </p:nvPr>
        </p:nvSpPr>
        <p:spPr>
          <a:xfrm>
            <a:off x="1143000" y="71438"/>
            <a:ext cx="7781925" cy="582612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dirty="0" smtClean="0"/>
              <a:t>Structure de l’accord cadre GPEC</a:t>
            </a:r>
            <a:endParaRPr lang="fr-FR" b="0" dirty="0" smtClean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F86305F8-8636-48F9-92AD-FE7A0E6484ED}" type="slidenum">
              <a:rPr lang="en-US"/>
              <a:pPr/>
              <a:t>29</a:t>
            </a:fld>
            <a:endParaRPr lang="fr-FR"/>
          </a:p>
        </p:txBody>
      </p:sp>
      <p:sp>
        <p:nvSpPr>
          <p:cNvPr id="13" name="ZoneTexte 24"/>
          <p:cNvSpPr txBox="1">
            <a:spLocks noChangeArrowheads="1"/>
          </p:cNvSpPr>
          <p:nvPr/>
        </p:nvSpPr>
        <p:spPr bwMode="auto">
          <a:xfrm>
            <a:off x="2214563" y="798494"/>
            <a:ext cx="5643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 smtClean="0"/>
              <a:t>La GPEC</a:t>
            </a:r>
            <a:endParaRPr lang="fr-FR" b="1" dirty="0"/>
          </a:p>
        </p:txBody>
      </p:sp>
      <p:sp>
        <p:nvSpPr>
          <p:cNvPr id="14" name="ZoneTexte 25"/>
          <p:cNvSpPr txBox="1">
            <a:spLocks noChangeArrowheads="1"/>
          </p:cNvSpPr>
          <p:nvPr/>
        </p:nvSpPr>
        <p:spPr bwMode="auto">
          <a:xfrm>
            <a:off x="1214438" y="785794"/>
            <a:ext cx="500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3.</a:t>
            </a:r>
          </a:p>
        </p:txBody>
      </p:sp>
      <p:sp>
        <p:nvSpPr>
          <p:cNvPr id="17" name="ZoneTexte 34"/>
          <p:cNvSpPr txBox="1">
            <a:spLocks noChangeArrowheads="1"/>
          </p:cNvSpPr>
          <p:nvPr/>
        </p:nvSpPr>
        <p:spPr bwMode="auto">
          <a:xfrm>
            <a:off x="2214574" y="1212826"/>
            <a:ext cx="500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cxnSp>
        <p:nvCxnSpPr>
          <p:cNvPr id="27" name="Connecteur droit 26"/>
          <p:cNvCxnSpPr/>
          <p:nvPr/>
        </p:nvCxnSpPr>
        <p:spPr>
          <a:xfrm>
            <a:off x="1143000" y="1641463"/>
            <a:ext cx="6858000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33"/>
          <p:cNvSpPr txBox="1">
            <a:spLocks noChangeArrowheads="1"/>
          </p:cNvSpPr>
          <p:nvPr/>
        </p:nvSpPr>
        <p:spPr bwMode="auto">
          <a:xfrm>
            <a:off x="2571736" y="1192397"/>
            <a:ext cx="564360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Procédures associées (à valider)</a:t>
            </a:r>
            <a:endParaRPr lang="fr-FR" sz="1400" dirty="0"/>
          </a:p>
        </p:txBody>
      </p:sp>
      <p:sp>
        <p:nvSpPr>
          <p:cNvPr id="16" name="ZoneTexte 15"/>
          <p:cNvSpPr txBox="1">
            <a:spLocks noChangeArrowheads="1"/>
          </p:cNvSpPr>
          <p:nvPr/>
        </p:nvSpPr>
        <p:spPr bwMode="auto">
          <a:xfrm>
            <a:off x="1071563" y="1915247"/>
            <a:ext cx="7786687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dirty="0" smtClean="0"/>
              <a:t>Il </a:t>
            </a:r>
            <a:r>
              <a:rPr lang="fr-FR" dirty="0"/>
              <a:t>s’agit de la partie « accord de méthode » visant à arrêter dès maintenant les jalons de procédure, les délais et le contenu des informations fournies aux IRP. </a:t>
            </a:r>
          </a:p>
          <a:p>
            <a:pPr algn="just"/>
            <a:r>
              <a:rPr lang="fr-FR" dirty="0"/>
              <a:t>Cette partie est particulièrement intéressante pour la Direction de l’Entreprise car elle permet de sécuriser les délais des opérations futures.</a:t>
            </a:r>
          </a:p>
          <a:p>
            <a:pPr algn="just"/>
            <a:r>
              <a:rPr lang="fr-FR" dirty="0"/>
              <a:t>Mais c’est aussi la plus délicate vis-à-vis des OS car elle suppose le « cadrage » de l’exercice de certains de leurs droits. </a:t>
            </a:r>
          </a:p>
          <a:p>
            <a:pPr algn="just"/>
            <a:r>
              <a:rPr lang="fr-FR" dirty="0"/>
              <a:t>A ce titre, </a:t>
            </a:r>
            <a:r>
              <a:rPr lang="fr-FR" b="1" dirty="0"/>
              <a:t>il est possible qu’elle puisse ne pas aboutir</a:t>
            </a:r>
            <a:r>
              <a:rPr lang="fr-FR" dirty="0"/>
              <a:t>. Il est toutefois essentiel de tenter la démarche.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 txBox="1">
            <a:spLocks/>
          </p:cNvSpPr>
          <p:nvPr/>
        </p:nvSpPr>
        <p:spPr bwMode="auto">
          <a:xfrm>
            <a:off x="2290763" y="2438400"/>
            <a:ext cx="50673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GB" sz="2800" dirty="0" err="1" smtClean="0">
                <a:solidFill>
                  <a:srgbClr val="4D4D4D"/>
                </a:solidFill>
              </a:rPr>
              <a:t>Négociation</a:t>
            </a:r>
            <a:endParaRPr lang="en-GB" sz="2800" b="1" dirty="0">
              <a:solidFill>
                <a:srgbClr val="4D4D4D"/>
              </a:solidFill>
            </a:endParaRPr>
          </a:p>
          <a:p>
            <a:r>
              <a:rPr lang="en-GB" sz="2800" b="1" dirty="0" err="1" smtClean="0">
                <a:solidFill>
                  <a:srgbClr val="4D4D4D"/>
                </a:solidFill>
              </a:rPr>
              <a:t>Mesures</a:t>
            </a:r>
            <a:r>
              <a:rPr lang="en-GB" sz="2800" b="1" dirty="0" smtClean="0">
                <a:solidFill>
                  <a:srgbClr val="4D4D4D"/>
                </a:solidFill>
              </a:rPr>
              <a:t> </a:t>
            </a:r>
            <a:r>
              <a:rPr lang="en-GB" sz="2800" b="1" dirty="0" err="1" smtClean="0">
                <a:solidFill>
                  <a:srgbClr val="4D4D4D"/>
                </a:solidFill>
              </a:rPr>
              <a:t>salariales</a:t>
            </a:r>
            <a:endParaRPr lang="en-GB" sz="2800" b="1" dirty="0">
              <a:solidFill>
                <a:srgbClr val="4D4D4D"/>
              </a:solidFill>
            </a:endParaRPr>
          </a:p>
        </p:txBody>
      </p:sp>
      <p:pic>
        <p:nvPicPr>
          <p:cNvPr id="6147" name="Image 8" descr="Logo LA SNET_Roug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3538" y="457200"/>
            <a:ext cx="3090862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8AE984C6-0204-4876-B477-93436833B44F}" type="slidenum">
              <a:rPr lang="en-US"/>
              <a:pPr/>
              <a:t>3</a:t>
            </a:fld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715008" y="4988494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26 mai 2009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F2AB1A00-DF7F-45AA-9E86-C2C9F7437252}" type="slidenum">
              <a:rPr lang="en-US"/>
              <a:pPr/>
              <a:t>30</a:t>
            </a:fld>
            <a:endParaRPr lang="fr-FR"/>
          </a:p>
        </p:txBody>
      </p:sp>
      <p:sp>
        <p:nvSpPr>
          <p:cNvPr id="21507" name="ZoneTexte 5"/>
          <p:cNvSpPr txBox="1">
            <a:spLocks noChangeArrowheads="1"/>
          </p:cNvSpPr>
          <p:nvPr/>
        </p:nvSpPr>
        <p:spPr bwMode="auto">
          <a:xfrm>
            <a:off x="1714500" y="142875"/>
            <a:ext cx="71485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>
                <a:solidFill>
                  <a:srgbClr val="FF0000"/>
                </a:solidFill>
              </a:rPr>
              <a:t>UN ACCORD GPEC POURQUOI ET COMMENT ?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071563" y="1500188"/>
            <a:ext cx="7786687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 smtClean="0"/>
              <a:t>Il </a:t>
            </a:r>
            <a:r>
              <a:rPr lang="fr-FR" dirty="0"/>
              <a:t>s’agit de la partie « accord de méthode » visant à arrêter dès maintenant les jalons de procédure, les délais et le contenu des informations fournies aux IRP. </a:t>
            </a:r>
          </a:p>
          <a:p>
            <a:r>
              <a:rPr lang="fr-FR" dirty="0"/>
              <a:t>Cette partie est particulièrement intéressante pour la Direction de l’Entreprise car elle permet de sécuriser les délais des opérations futures.</a:t>
            </a:r>
          </a:p>
          <a:p>
            <a:r>
              <a:rPr lang="fr-FR" dirty="0"/>
              <a:t>Mais c’est aussi la plus délicate vis-à-vis des OS car elle suppose le « cadrage » de l’exercice de certains de leurs droits. </a:t>
            </a:r>
          </a:p>
          <a:p>
            <a:r>
              <a:rPr lang="fr-FR" dirty="0"/>
              <a:t>A ce titre, </a:t>
            </a:r>
            <a:r>
              <a:rPr lang="fr-FR" u="sng" dirty="0"/>
              <a:t>il est possible qu’elle puisse ne pas aboutir</a:t>
            </a:r>
            <a:r>
              <a:rPr lang="fr-FR" dirty="0"/>
              <a:t>. Il est toutefois essentiel de tenter la démarche.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1071563" y="4857750"/>
            <a:ext cx="75723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 smtClean="0"/>
              <a:t>Partie </a:t>
            </a:r>
            <a:r>
              <a:rPr lang="fr-FR" dirty="0"/>
              <a:t>purement formelle au plan juridique. Il à noter toutefois que c’est là qu’est proposé que cet accord soit à durée indéterminée.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3"/>
          <p:cNvSpPr>
            <a:spLocks noGrp="1"/>
          </p:cNvSpPr>
          <p:nvPr>
            <p:ph type="title"/>
          </p:nvPr>
        </p:nvSpPr>
        <p:spPr>
          <a:xfrm>
            <a:off x="1143000" y="71438"/>
            <a:ext cx="7781925" cy="582612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dirty="0" smtClean="0"/>
              <a:t>Structure de l’accord cadre GPEC</a:t>
            </a:r>
            <a:endParaRPr lang="fr-FR" b="0" dirty="0" smtClean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F86305F8-8636-48F9-92AD-FE7A0E6484ED}" type="slidenum">
              <a:rPr lang="en-US"/>
              <a:pPr/>
              <a:t>31</a:t>
            </a:fld>
            <a:endParaRPr lang="fr-FR"/>
          </a:p>
        </p:txBody>
      </p:sp>
      <p:cxnSp>
        <p:nvCxnSpPr>
          <p:cNvPr id="22" name="Connecteur droit 21"/>
          <p:cNvCxnSpPr/>
          <p:nvPr/>
        </p:nvCxnSpPr>
        <p:spPr>
          <a:xfrm>
            <a:off x="1143024" y="1600231"/>
            <a:ext cx="6858000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1"/>
          <p:cNvSpPr txBox="1">
            <a:spLocks noChangeArrowheads="1"/>
          </p:cNvSpPr>
          <p:nvPr/>
        </p:nvSpPr>
        <p:spPr bwMode="auto">
          <a:xfrm>
            <a:off x="2214587" y="1161048"/>
            <a:ext cx="5643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 smtClean="0"/>
              <a:t>Les modalités d’application</a:t>
            </a:r>
            <a:endParaRPr lang="fr-FR" b="1" dirty="0"/>
          </a:p>
        </p:txBody>
      </p:sp>
      <p:sp>
        <p:nvSpPr>
          <p:cNvPr id="24" name="ZoneTexte 22"/>
          <p:cNvSpPr txBox="1">
            <a:spLocks noChangeArrowheads="1"/>
          </p:cNvSpPr>
          <p:nvPr/>
        </p:nvSpPr>
        <p:spPr bwMode="auto">
          <a:xfrm>
            <a:off x="1214462" y="1148348"/>
            <a:ext cx="500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4</a:t>
            </a:r>
            <a:r>
              <a:rPr lang="fr-FR" b="1" dirty="0" smtClean="0">
                <a:solidFill>
                  <a:srgbClr val="FF0000"/>
                </a:solidFill>
              </a:rPr>
              <a:t>.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5" name="ZoneTexte 24"/>
          <p:cNvSpPr txBox="1">
            <a:spLocks noChangeArrowheads="1"/>
          </p:cNvSpPr>
          <p:nvPr/>
        </p:nvSpPr>
        <p:spPr bwMode="auto">
          <a:xfrm>
            <a:off x="1071563" y="1862728"/>
            <a:ext cx="75723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 smtClean="0"/>
              <a:t>Partie </a:t>
            </a:r>
            <a:r>
              <a:rPr lang="fr-FR" dirty="0"/>
              <a:t>purement formelle au plan juridique. Il à noter toutefois que c’est là qu’est proposé que cet accord soit à </a:t>
            </a:r>
            <a:r>
              <a:rPr lang="fr-FR" b="1" dirty="0"/>
              <a:t>durée indéterminée</a:t>
            </a:r>
            <a:r>
              <a:rPr lang="fr-FR" dirty="0"/>
              <a:t>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A475F571-7516-46B9-9017-E0A686A03805}" type="slidenum">
              <a:rPr lang="en-US"/>
              <a:pPr/>
              <a:t>32</a:t>
            </a:fld>
            <a:endParaRPr lang="fr-FR"/>
          </a:p>
        </p:txBody>
      </p:sp>
      <p:sp>
        <p:nvSpPr>
          <p:cNvPr id="22531" name="ZoneTexte 2"/>
          <p:cNvSpPr txBox="1">
            <a:spLocks noChangeArrowheads="1"/>
          </p:cNvSpPr>
          <p:nvPr/>
        </p:nvSpPr>
        <p:spPr bwMode="auto">
          <a:xfrm>
            <a:off x="4674121" y="214313"/>
            <a:ext cx="41841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Le futur avenant spécifique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2532" name="ZoneTexte 3"/>
          <p:cNvSpPr txBox="1">
            <a:spLocks noChangeArrowheads="1"/>
          </p:cNvSpPr>
          <p:nvPr/>
        </p:nvSpPr>
        <p:spPr bwMode="auto">
          <a:xfrm>
            <a:off x="1071563" y="928688"/>
            <a:ext cx="7643812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fr-FR" b="1" dirty="0"/>
              <a:t>Ses ambitions :</a:t>
            </a:r>
          </a:p>
          <a:p>
            <a:pPr algn="just"/>
            <a:endParaRPr lang="fr-FR" b="1" dirty="0"/>
          </a:p>
          <a:p>
            <a:pPr algn="just"/>
            <a:r>
              <a:rPr lang="fr-FR" dirty="0"/>
              <a:t>Définir les modalités contractuelles :</a:t>
            </a:r>
          </a:p>
          <a:p>
            <a:pPr algn="just"/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 d’une réelle gestion planifiée des départs en retraite,</a:t>
            </a:r>
          </a:p>
          <a:p>
            <a:pPr algn="just">
              <a:buFontTx/>
              <a:buChar char="-"/>
            </a:pPr>
            <a:r>
              <a:rPr lang="fr-FR" dirty="0"/>
              <a:t> des avantages financiers associés,</a:t>
            </a:r>
          </a:p>
          <a:p>
            <a:pPr algn="just">
              <a:buFontTx/>
              <a:buChar char="-"/>
            </a:pPr>
            <a:r>
              <a:rPr lang="fr-FR" dirty="0"/>
              <a:t> des conditions applicables en cas de départ hors du schéma contractuel,</a:t>
            </a:r>
          </a:p>
          <a:p>
            <a:pPr algn="just"/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 des modalités de mise en œuvre des formations « reconversion »,</a:t>
            </a:r>
          </a:p>
          <a:p>
            <a:pPr algn="just"/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 des conditions matérielles et financières d’aide à la mobilité, </a:t>
            </a:r>
          </a:p>
          <a:p>
            <a:pPr algn="just">
              <a:buFontTx/>
              <a:buChar char="-"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 des conditions matérielles et financières des départs ou cessations d’activité (y compris les aides au reclassement externe)</a:t>
            </a:r>
          </a:p>
          <a:p>
            <a:pPr algn="just">
              <a:buFontTx/>
              <a:buChar char="-"/>
            </a:pPr>
            <a:endParaRPr lang="fr-FR" dirty="0"/>
          </a:p>
          <a:p>
            <a:pPr algn="just"/>
            <a:r>
              <a:rPr lang="fr-FR" b="1" dirty="0"/>
              <a:t>Sa forme :</a:t>
            </a:r>
          </a:p>
          <a:p>
            <a:pPr algn="just"/>
            <a:endParaRPr lang="fr-FR" b="1" dirty="0"/>
          </a:p>
          <a:p>
            <a:pPr algn="just"/>
            <a:r>
              <a:rPr lang="fr-FR" dirty="0"/>
              <a:t>Un accord à </a:t>
            </a:r>
            <a:r>
              <a:rPr lang="fr-FR" b="1" dirty="0"/>
              <a:t>durée </a:t>
            </a:r>
            <a:r>
              <a:rPr lang="fr-FR" b="1" dirty="0" smtClean="0"/>
              <a:t>déterminée</a:t>
            </a:r>
            <a:endParaRPr lang="fr-FR" b="1" dirty="0"/>
          </a:p>
          <a:p>
            <a:pPr algn="just"/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re 3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81925" cy="582613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smtClean="0"/>
              <a:t>Prochaines étapes</a:t>
            </a: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10E09505-D78C-4502-A215-CD9F363D8DF7}" type="slidenum">
              <a:rPr lang="en-US"/>
              <a:pPr/>
              <a:t>33</a:t>
            </a:fld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1000125" y="642938"/>
            <a:ext cx="200025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16 janvier 2008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786188" y="642938"/>
            <a:ext cx="45720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Réunion 1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982663" y="2201863"/>
            <a:ext cx="2160587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7 mai 2009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3786188" y="2201863"/>
            <a:ext cx="4572000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Réunion 3</a:t>
            </a:r>
          </a:p>
        </p:txBody>
      </p:sp>
      <p:sp>
        <p:nvSpPr>
          <p:cNvPr id="21512" name="ZoneTexte 19"/>
          <p:cNvSpPr txBox="1">
            <a:spLocks noChangeArrowheads="1"/>
          </p:cNvSpPr>
          <p:nvPr/>
        </p:nvSpPr>
        <p:spPr bwMode="auto">
          <a:xfrm>
            <a:off x="1000125" y="2986088"/>
            <a:ext cx="2000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25 juin </a:t>
            </a:r>
            <a:r>
              <a:rPr lang="fr-FR" dirty="0">
                <a:solidFill>
                  <a:srgbClr val="FF0000"/>
                </a:solidFill>
              </a:rPr>
              <a:t>2009</a:t>
            </a:r>
          </a:p>
        </p:txBody>
      </p:sp>
      <p:sp>
        <p:nvSpPr>
          <p:cNvPr id="21513" name="ZoneTexte 20"/>
          <p:cNvSpPr txBox="1">
            <a:spLocks noChangeArrowheads="1"/>
          </p:cNvSpPr>
          <p:nvPr/>
        </p:nvSpPr>
        <p:spPr bwMode="auto">
          <a:xfrm>
            <a:off x="3786188" y="2986088"/>
            <a:ext cx="4857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Projet d’accord cadre GPEC</a:t>
            </a:r>
          </a:p>
        </p:txBody>
      </p:sp>
      <p:sp>
        <p:nvSpPr>
          <p:cNvPr id="21514" name="ZoneTexte 26"/>
          <p:cNvSpPr txBox="1">
            <a:spLocks noChangeArrowheads="1"/>
          </p:cNvSpPr>
          <p:nvPr/>
        </p:nvSpPr>
        <p:spPr bwMode="auto">
          <a:xfrm>
            <a:off x="1050925" y="3856038"/>
            <a:ext cx="15208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juillet 2009</a:t>
            </a:r>
          </a:p>
        </p:txBody>
      </p:sp>
      <p:sp>
        <p:nvSpPr>
          <p:cNvPr id="21515" name="ZoneTexte 28"/>
          <p:cNvSpPr txBox="1">
            <a:spLocks noChangeArrowheads="1"/>
          </p:cNvSpPr>
          <p:nvPr/>
        </p:nvSpPr>
        <p:spPr bwMode="auto">
          <a:xfrm>
            <a:off x="3786188" y="3856038"/>
            <a:ext cx="5143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Finalisation de l’accord cadre GPEC</a:t>
            </a:r>
          </a:p>
        </p:txBody>
      </p:sp>
      <p:sp>
        <p:nvSpPr>
          <p:cNvPr id="21516" name="ZoneTexte 29"/>
          <p:cNvSpPr txBox="1">
            <a:spLocks noChangeArrowheads="1"/>
          </p:cNvSpPr>
          <p:nvPr/>
        </p:nvSpPr>
        <p:spPr bwMode="auto">
          <a:xfrm>
            <a:off x="1050925" y="4702175"/>
            <a:ext cx="2520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début septembre 2009</a:t>
            </a:r>
          </a:p>
        </p:txBody>
      </p:sp>
      <p:sp>
        <p:nvSpPr>
          <p:cNvPr id="21517" name="ZoneTexte 30"/>
          <p:cNvSpPr txBox="1">
            <a:spLocks noChangeArrowheads="1"/>
          </p:cNvSpPr>
          <p:nvPr/>
        </p:nvSpPr>
        <p:spPr bwMode="auto">
          <a:xfrm>
            <a:off x="3786188" y="4702175"/>
            <a:ext cx="5500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Projet d’avenant spécifique stratégie industrielle</a:t>
            </a:r>
          </a:p>
        </p:txBody>
      </p:sp>
      <p:cxnSp>
        <p:nvCxnSpPr>
          <p:cNvPr id="32" name="Connecteur droit 31"/>
          <p:cNvCxnSpPr/>
          <p:nvPr/>
        </p:nvCxnSpPr>
        <p:spPr>
          <a:xfrm>
            <a:off x="1000125" y="1214438"/>
            <a:ext cx="7929563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1000125" y="2786063"/>
            <a:ext cx="7929563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1000125" y="3643313"/>
            <a:ext cx="7929563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>
            <a:off x="1000125" y="4500563"/>
            <a:ext cx="7929563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6"/>
          <p:cNvSpPr txBox="1"/>
          <p:nvPr/>
        </p:nvSpPr>
        <p:spPr>
          <a:xfrm>
            <a:off x="982663" y="1428750"/>
            <a:ext cx="2160587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charset="0"/>
                <a:cs typeface="Arial" charset="0"/>
              </a:rPr>
              <a:t>30 octobre 2008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3786188" y="1428750"/>
            <a:ext cx="45720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fr-FR" dirty="0">
                <a:solidFill>
                  <a:schemeClr val="bg1">
                    <a:lumMod val="50000"/>
                  </a:schemeClr>
                </a:solidFill>
                <a:latin typeface="Arial" charset="0"/>
                <a:cs typeface="Arial" charset="0"/>
              </a:rPr>
              <a:t>Réunion 2</a:t>
            </a:r>
          </a:p>
        </p:txBody>
      </p:sp>
      <p:cxnSp>
        <p:nvCxnSpPr>
          <p:cNvPr id="39" name="Connecteur droit 38"/>
          <p:cNvCxnSpPr/>
          <p:nvPr/>
        </p:nvCxnSpPr>
        <p:spPr>
          <a:xfrm>
            <a:off x="1000125" y="2000250"/>
            <a:ext cx="7929563" cy="15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25" name="ZoneTexte 21"/>
          <p:cNvSpPr txBox="1">
            <a:spLocks noChangeArrowheads="1"/>
          </p:cNvSpPr>
          <p:nvPr/>
        </p:nvSpPr>
        <p:spPr bwMode="auto">
          <a:xfrm>
            <a:off x="1050925" y="5500688"/>
            <a:ext cx="2520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0000"/>
                </a:solidFill>
              </a:rPr>
              <a:t>fin septembre 2009</a:t>
            </a:r>
          </a:p>
        </p:txBody>
      </p:sp>
      <p:sp>
        <p:nvSpPr>
          <p:cNvPr id="21526" name="ZoneTexte 22"/>
          <p:cNvSpPr txBox="1">
            <a:spLocks noChangeArrowheads="1"/>
          </p:cNvSpPr>
          <p:nvPr/>
        </p:nvSpPr>
        <p:spPr bwMode="auto">
          <a:xfrm>
            <a:off x="3786188" y="5500688"/>
            <a:ext cx="5357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Finalisation de l’avenant spécifique stratégie industrielle</a:t>
            </a:r>
          </a:p>
        </p:txBody>
      </p:sp>
      <p:cxnSp>
        <p:nvCxnSpPr>
          <p:cNvPr id="24" name="Connecteur droit 23"/>
          <p:cNvCxnSpPr/>
          <p:nvPr/>
        </p:nvCxnSpPr>
        <p:spPr>
          <a:xfrm>
            <a:off x="1000125" y="5357813"/>
            <a:ext cx="7929563" cy="1587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droit avec flèche 108"/>
          <p:cNvCxnSpPr/>
          <p:nvPr/>
        </p:nvCxnSpPr>
        <p:spPr>
          <a:xfrm rot="5400000">
            <a:off x="-930275" y="4500563"/>
            <a:ext cx="3430587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Connecteur droit 110"/>
          <p:cNvCxnSpPr/>
          <p:nvPr/>
        </p:nvCxnSpPr>
        <p:spPr>
          <a:xfrm rot="5400000">
            <a:off x="-286544" y="1713707"/>
            <a:ext cx="2143125" cy="1588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re 1"/>
          <p:cNvSpPr txBox="1">
            <a:spLocks/>
          </p:cNvSpPr>
          <p:nvPr/>
        </p:nvSpPr>
        <p:spPr bwMode="auto">
          <a:xfrm>
            <a:off x="2290763" y="2438400"/>
            <a:ext cx="50673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GB" sz="2800" b="1" dirty="0" err="1" smtClean="0">
                <a:solidFill>
                  <a:srgbClr val="4D4D4D"/>
                </a:solidFill>
              </a:rPr>
              <a:t>Calendrier</a:t>
            </a:r>
            <a:endParaRPr lang="en-GB" sz="2800" b="1" dirty="0" smtClean="0">
              <a:solidFill>
                <a:srgbClr val="4D4D4D"/>
              </a:solidFill>
            </a:endParaRPr>
          </a:p>
        </p:txBody>
      </p:sp>
      <p:pic>
        <p:nvPicPr>
          <p:cNvPr id="19459" name="Image 8" descr="Logo LA SNET_Roug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3538" y="457200"/>
            <a:ext cx="3090862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3A7BD36B-59F0-4F79-9A4E-B82D63EB4D8F}" type="slidenum">
              <a:rPr lang="en-US"/>
              <a:pPr/>
              <a:t>34</a:t>
            </a:fld>
            <a:endParaRPr lang="fr-FR"/>
          </a:p>
        </p:txBody>
      </p:sp>
      <p:sp>
        <p:nvSpPr>
          <p:cNvPr id="6" name="ZoneTexte 3"/>
          <p:cNvSpPr txBox="1">
            <a:spLocks noChangeArrowheads="1"/>
          </p:cNvSpPr>
          <p:nvPr/>
        </p:nvSpPr>
        <p:spPr bwMode="auto">
          <a:xfrm>
            <a:off x="6572250" y="5143500"/>
            <a:ext cx="2071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 smtClean="0"/>
              <a:t>26 mai 2009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3"/>
          <p:cNvSpPr>
            <a:spLocks noGrp="1"/>
          </p:cNvSpPr>
          <p:nvPr>
            <p:ph type="title"/>
          </p:nvPr>
        </p:nvSpPr>
        <p:spPr>
          <a:xfrm>
            <a:off x="2714625" y="228600"/>
            <a:ext cx="6210300" cy="582613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smtClean="0"/>
              <a:t>Mars-Avril 2009</a:t>
            </a:r>
          </a:p>
        </p:txBody>
      </p:sp>
      <p:sp>
        <p:nvSpPr>
          <p:cNvPr id="6149" name="Rectangle 30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4855C331-86C4-4176-8F39-FAA13AA90D7F}" type="slidenum">
              <a:rPr lang="en-US"/>
              <a:pPr/>
              <a:t>35</a:t>
            </a:fld>
            <a:endParaRPr lang="fr-FR"/>
          </a:p>
        </p:txBody>
      </p:sp>
      <p:graphicFrame>
        <p:nvGraphicFramePr>
          <p:cNvPr id="32" name="Tableau 31"/>
          <p:cNvGraphicFramePr>
            <a:graphicFrameLocks noGrp="1"/>
          </p:cNvGraphicFramePr>
          <p:nvPr/>
        </p:nvGraphicFramePr>
        <p:xfrm>
          <a:off x="714375" y="1071563"/>
          <a:ext cx="8286803" cy="5286414"/>
        </p:xfrm>
        <a:graphic>
          <a:graphicData uri="http://schemas.openxmlformats.org/drawingml/2006/table">
            <a:tbl>
              <a:tblPr/>
              <a:tblGrid>
                <a:gridCol w="889460"/>
                <a:gridCol w="464787"/>
                <a:gridCol w="464787"/>
                <a:gridCol w="464787"/>
                <a:gridCol w="338778"/>
                <a:gridCol w="338778"/>
                <a:gridCol w="464787"/>
                <a:gridCol w="464787"/>
                <a:gridCol w="464787"/>
                <a:gridCol w="464787"/>
                <a:gridCol w="464787"/>
                <a:gridCol w="338778"/>
                <a:gridCol w="338778"/>
                <a:gridCol w="464787"/>
                <a:gridCol w="464787"/>
                <a:gridCol w="464787"/>
                <a:gridCol w="464787"/>
                <a:gridCol w="464787"/>
              </a:tblGrid>
              <a:tr h="28984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25/3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26/3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27/3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28/3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29/3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30/3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31/3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1/4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2/4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3/4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4/4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5/4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6/4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7/4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8/4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9/4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10/4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57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Comité de pilotage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2457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IRP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57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2457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Négociations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57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Evénements internes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2457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Réunions internes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57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Communi-cation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2457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Paramètres externes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" name="Multiplier 32"/>
          <p:cNvSpPr/>
          <p:nvPr/>
        </p:nvSpPr>
        <p:spPr>
          <a:xfrm>
            <a:off x="7215206" y="1500174"/>
            <a:ext cx="285752" cy="285752"/>
          </a:xfrm>
          <a:prstGeom prst="mathMultiply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grpSp>
        <p:nvGrpSpPr>
          <p:cNvPr id="2" name="Groupe 37"/>
          <p:cNvGrpSpPr>
            <a:grpSpLocks/>
          </p:cNvGrpSpPr>
          <p:nvPr/>
        </p:nvGrpSpPr>
        <p:grpSpPr bwMode="auto">
          <a:xfrm>
            <a:off x="4572000" y="2095500"/>
            <a:ext cx="500063" cy="547688"/>
            <a:chOff x="1571604" y="2071678"/>
            <a:chExt cx="500066" cy="547362"/>
          </a:xfrm>
        </p:grpSpPr>
        <p:sp>
          <p:nvSpPr>
            <p:cNvPr id="34" name="Multiplier 33"/>
            <p:cNvSpPr/>
            <p:nvPr/>
          </p:nvSpPr>
          <p:spPr>
            <a:xfrm>
              <a:off x="1714480" y="2071678"/>
              <a:ext cx="285752" cy="285752"/>
            </a:xfrm>
            <a:prstGeom prst="mathMultiply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6402" name="ZoneTexte 36"/>
            <p:cNvSpPr txBox="1">
              <a:spLocks noChangeArrowheads="1"/>
            </p:cNvSpPr>
            <p:nvPr/>
          </p:nvSpPr>
          <p:spPr bwMode="auto">
            <a:xfrm>
              <a:off x="1571604" y="2357430"/>
              <a:ext cx="50006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100"/>
                <a:t>CSP</a:t>
              </a:r>
            </a:p>
          </p:txBody>
        </p:sp>
      </p:grpSp>
      <p:grpSp>
        <p:nvGrpSpPr>
          <p:cNvPr id="3" name="Groupe 38"/>
          <p:cNvGrpSpPr>
            <a:grpSpLocks/>
          </p:cNvGrpSpPr>
          <p:nvPr/>
        </p:nvGrpSpPr>
        <p:grpSpPr bwMode="auto">
          <a:xfrm>
            <a:off x="1571625" y="2071688"/>
            <a:ext cx="500063" cy="547687"/>
            <a:chOff x="1571604" y="2071678"/>
            <a:chExt cx="500066" cy="547362"/>
          </a:xfrm>
        </p:grpSpPr>
        <p:sp>
          <p:nvSpPr>
            <p:cNvPr id="40" name="Multiplier 39"/>
            <p:cNvSpPr/>
            <p:nvPr/>
          </p:nvSpPr>
          <p:spPr>
            <a:xfrm>
              <a:off x="1714480" y="2071678"/>
              <a:ext cx="285752" cy="285752"/>
            </a:xfrm>
            <a:prstGeom prst="mathMultiply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6398" name="ZoneTexte 40"/>
            <p:cNvSpPr txBox="1">
              <a:spLocks noChangeArrowheads="1"/>
            </p:cNvSpPr>
            <p:nvPr/>
          </p:nvSpPr>
          <p:spPr bwMode="auto">
            <a:xfrm>
              <a:off x="1571604" y="2357430"/>
              <a:ext cx="50006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100"/>
                <a:t>CCE</a:t>
              </a:r>
            </a:p>
          </p:txBody>
        </p:sp>
      </p:grpSp>
      <p:sp>
        <p:nvSpPr>
          <p:cNvPr id="36" name="Organigramme : Extraire 35"/>
          <p:cNvSpPr/>
          <p:nvPr/>
        </p:nvSpPr>
        <p:spPr>
          <a:xfrm>
            <a:off x="5214942" y="2640923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350" name="ZoneTexte 41"/>
          <p:cNvSpPr txBox="1">
            <a:spLocks noChangeArrowheads="1"/>
          </p:cNvSpPr>
          <p:nvPr/>
        </p:nvSpPr>
        <p:spPr bwMode="auto">
          <a:xfrm>
            <a:off x="4786313" y="2855913"/>
            <a:ext cx="9286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Bilatérale CFE-CGC</a:t>
            </a:r>
          </a:p>
        </p:txBody>
      </p:sp>
      <p:sp>
        <p:nvSpPr>
          <p:cNvPr id="45" name="Organigramme : Extraire 44"/>
          <p:cNvSpPr/>
          <p:nvPr/>
        </p:nvSpPr>
        <p:spPr>
          <a:xfrm>
            <a:off x="5786446" y="2640923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354" name="ZoneTexte 45"/>
          <p:cNvSpPr txBox="1">
            <a:spLocks noChangeArrowheads="1"/>
          </p:cNvSpPr>
          <p:nvPr/>
        </p:nvSpPr>
        <p:spPr bwMode="auto">
          <a:xfrm>
            <a:off x="5429250" y="2855913"/>
            <a:ext cx="92868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Bilatérale CFTC</a:t>
            </a:r>
          </a:p>
        </p:txBody>
      </p:sp>
      <p:sp>
        <p:nvSpPr>
          <p:cNvPr id="47" name="Organigramme : Extraire 46"/>
          <p:cNvSpPr/>
          <p:nvPr/>
        </p:nvSpPr>
        <p:spPr>
          <a:xfrm>
            <a:off x="6858016" y="2643182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358" name="ZoneTexte 47"/>
          <p:cNvSpPr txBox="1">
            <a:spLocks noChangeArrowheads="1"/>
          </p:cNvSpPr>
          <p:nvPr/>
        </p:nvSpPr>
        <p:spPr bwMode="auto">
          <a:xfrm>
            <a:off x="6429375" y="2857500"/>
            <a:ext cx="9286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Bilatérale CGT</a:t>
            </a:r>
          </a:p>
        </p:txBody>
      </p:sp>
      <p:sp>
        <p:nvSpPr>
          <p:cNvPr id="49" name="Organigramme : Extraire 48"/>
          <p:cNvSpPr/>
          <p:nvPr/>
        </p:nvSpPr>
        <p:spPr>
          <a:xfrm>
            <a:off x="7786710" y="2643182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362" name="ZoneTexte 49"/>
          <p:cNvSpPr txBox="1">
            <a:spLocks noChangeArrowheads="1"/>
          </p:cNvSpPr>
          <p:nvPr/>
        </p:nvSpPr>
        <p:spPr bwMode="auto">
          <a:xfrm>
            <a:off x="7429500" y="2857500"/>
            <a:ext cx="9286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Bilatérale FO</a:t>
            </a:r>
          </a:p>
        </p:txBody>
      </p:sp>
      <p:sp>
        <p:nvSpPr>
          <p:cNvPr id="51" name="Organigramme : Extraire 50"/>
          <p:cNvSpPr/>
          <p:nvPr/>
        </p:nvSpPr>
        <p:spPr>
          <a:xfrm>
            <a:off x="7358082" y="2640923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366" name="ZoneTexte 51"/>
          <p:cNvSpPr txBox="1">
            <a:spLocks noChangeArrowheads="1"/>
          </p:cNvSpPr>
          <p:nvPr/>
        </p:nvSpPr>
        <p:spPr bwMode="auto">
          <a:xfrm>
            <a:off x="6929438" y="2855913"/>
            <a:ext cx="9286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Fédé. </a:t>
            </a:r>
          </a:p>
          <a:p>
            <a:pPr algn="ctr"/>
            <a:r>
              <a:rPr lang="fr-FR" sz="1100"/>
              <a:t>CGT</a:t>
            </a:r>
          </a:p>
        </p:txBody>
      </p:sp>
      <p:sp>
        <p:nvSpPr>
          <p:cNvPr id="53" name="Organigramme : Extraire 52"/>
          <p:cNvSpPr/>
          <p:nvPr/>
        </p:nvSpPr>
        <p:spPr>
          <a:xfrm>
            <a:off x="7358082" y="3283865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370" name="ZoneTexte 53"/>
          <p:cNvSpPr txBox="1">
            <a:spLocks noChangeArrowheads="1"/>
          </p:cNvSpPr>
          <p:nvPr/>
        </p:nvSpPr>
        <p:spPr bwMode="auto">
          <a:xfrm>
            <a:off x="6929438" y="3498850"/>
            <a:ext cx="92868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Dépoll. Prov. 5</a:t>
            </a:r>
          </a:p>
        </p:txBody>
      </p:sp>
      <p:sp>
        <p:nvSpPr>
          <p:cNvPr id="55" name="Organigramme : Extraire 54"/>
          <p:cNvSpPr/>
          <p:nvPr/>
        </p:nvSpPr>
        <p:spPr>
          <a:xfrm>
            <a:off x="5286380" y="3926807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374" name="ZoneTexte 55"/>
          <p:cNvSpPr txBox="1">
            <a:spLocks noChangeArrowheads="1"/>
          </p:cNvSpPr>
          <p:nvPr/>
        </p:nvSpPr>
        <p:spPr bwMode="auto">
          <a:xfrm>
            <a:off x="4857750" y="4141788"/>
            <a:ext cx="92868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Grève Provence</a:t>
            </a:r>
          </a:p>
        </p:txBody>
      </p:sp>
      <p:sp>
        <p:nvSpPr>
          <p:cNvPr id="57" name="Organigramme : Extraire 56"/>
          <p:cNvSpPr/>
          <p:nvPr/>
        </p:nvSpPr>
        <p:spPr>
          <a:xfrm>
            <a:off x="4786314" y="4569749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378" name="ZoneTexte 57"/>
          <p:cNvSpPr txBox="1">
            <a:spLocks noChangeArrowheads="1"/>
          </p:cNvSpPr>
          <p:nvPr/>
        </p:nvSpPr>
        <p:spPr bwMode="auto">
          <a:xfrm>
            <a:off x="4429125" y="4784725"/>
            <a:ext cx="928688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Hudson</a:t>
            </a:r>
          </a:p>
        </p:txBody>
      </p:sp>
      <p:sp>
        <p:nvSpPr>
          <p:cNvPr id="61" name="Organigramme : Extraire 60"/>
          <p:cNvSpPr/>
          <p:nvPr/>
        </p:nvSpPr>
        <p:spPr>
          <a:xfrm>
            <a:off x="8286776" y="5786454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382" name="ZoneTexte 61"/>
          <p:cNvSpPr txBox="1">
            <a:spLocks noChangeArrowheads="1"/>
          </p:cNvSpPr>
          <p:nvPr/>
        </p:nvSpPr>
        <p:spPr bwMode="auto">
          <a:xfrm>
            <a:off x="7858125" y="6000750"/>
            <a:ext cx="10001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Journée d’action IEG</a:t>
            </a:r>
          </a:p>
        </p:txBody>
      </p:sp>
      <p:sp>
        <p:nvSpPr>
          <p:cNvPr id="63" name="Organigramme : Extraire 62"/>
          <p:cNvSpPr/>
          <p:nvPr/>
        </p:nvSpPr>
        <p:spPr>
          <a:xfrm>
            <a:off x="7358082" y="5786454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386" name="ZoneTexte 63"/>
          <p:cNvSpPr txBox="1">
            <a:spLocks noChangeArrowheads="1"/>
          </p:cNvSpPr>
          <p:nvPr/>
        </p:nvSpPr>
        <p:spPr bwMode="auto">
          <a:xfrm>
            <a:off x="6929438" y="6000750"/>
            <a:ext cx="928687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N. Sarkozy à Aix</a:t>
            </a:r>
          </a:p>
        </p:txBody>
      </p:sp>
      <p:sp>
        <p:nvSpPr>
          <p:cNvPr id="65" name="Organigramme : Extraire 64"/>
          <p:cNvSpPr/>
          <p:nvPr/>
        </p:nvSpPr>
        <p:spPr>
          <a:xfrm>
            <a:off x="5286380" y="5784195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390" name="ZoneTexte 65"/>
          <p:cNvSpPr txBox="1">
            <a:spLocks noChangeArrowheads="1"/>
          </p:cNvSpPr>
          <p:nvPr/>
        </p:nvSpPr>
        <p:spPr bwMode="auto">
          <a:xfrm>
            <a:off x="4857750" y="5999163"/>
            <a:ext cx="928688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Fin conflit GRT Gaz</a:t>
            </a:r>
          </a:p>
        </p:txBody>
      </p:sp>
      <p:sp>
        <p:nvSpPr>
          <p:cNvPr id="48" name="Multiplier 47"/>
          <p:cNvSpPr/>
          <p:nvPr/>
        </p:nvSpPr>
        <p:spPr bwMode="auto">
          <a:xfrm>
            <a:off x="7715274" y="2095494"/>
            <a:ext cx="285750" cy="285922"/>
          </a:xfrm>
          <a:prstGeom prst="mathMultiply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6394" name="ZoneTexte 36"/>
          <p:cNvSpPr txBox="1">
            <a:spLocks noChangeArrowheads="1"/>
          </p:cNvSpPr>
          <p:nvPr/>
        </p:nvSpPr>
        <p:spPr bwMode="auto">
          <a:xfrm>
            <a:off x="7429500" y="2381250"/>
            <a:ext cx="785813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100"/>
              <a:t>CCHSCT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3"/>
          <p:cNvSpPr>
            <a:spLocks noGrp="1"/>
          </p:cNvSpPr>
          <p:nvPr>
            <p:ph type="title"/>
          </p:nvPr>
        </p:nvSpPr>
        <p:spPr>
          <a:xfrm>
            <a:off x="2714625" y="228600"/>
            <a:ext cx="6210300" cy="582613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smtClean="0"/>
              <a:t>Avril 2009</a:t>
            </a:r>
          </a:p>
        </p:txBody>
      </p:sp>
      <p:sp>
        <p:nvSpPr>
          <p:cNvPr id="7173" name="Rectangle 30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F8A7489B-0D06-4A2A-9281-4C310727ACD2}" type="slidenum">
              <a:rPr lang="en-US"/>
              <a:pPr/>
              <a:t>36</a:t>
            </a:fld>
            <a:endParaRPr lang="fr-FR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714375" y="1071563"/>
          <a:ext cx="8286798" cy="5143532"/>
        </p:xfrm>
        <a:graphic>
          <a:graphicData uri="http://schemas.openxmlformats.org/drawingml/2006/table">
            <a:tbl>
              <a:tblPr/>
              <a:tblGrid>
                <a:gridCol w="825138"/>
                <a:gridCol w="468828"/>
                <a:gridCol w="468828"/>
                <a:gridCol w="468828"/>
                <a:gridCol w="468828"/>
                <a:gridCol w="341724"/>
                <a:gridCol w="341724"/>
                <a:gridCol w="468828"/>
                <a:gridCol w="468828"/>
                <a:gridCol w="468828"/>
                <a:gridCol w="468828"/>
                <a:gridCol w="468828"/>
                <a:gridCol w="341724"/>
                <a:gridCol w="341724"/>
                <a:gridCol w="468828"/>
                <a:gridCol w="468828"/>
                <a:gridCol w="468828"/>
                <a:gridCol w="468828"/>
              </a:tblGrid>
              <a:tr h="28201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30/4</a:t>
                      </a:r>
                    </a:p>
                  </a:txBody>
                  <a:tcPr marL="4614" marR="4614" marT="461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6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Comité de pilotage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076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IRP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6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076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Négociations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6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Evénements internes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076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Réunions internes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76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Communi-cation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0769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Paramètres externes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614" marR="4614" marT="461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Multiplier 11"/>
          <p:cNvSpPr/>
          <p:nvPr/>
        </p:nvSpPr>
        <p:spPr>
          <a:xfrm>
            <a:off x="5143504" y="1500174"/>
            <a:ext cx="285752" cy="285752"/>
          </a:xfrm>
          <a:prstGeom prst="mathMultiply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3" name="Organigramme : Extraire 12"/>
          <p:cNvSpPr/>
          <p:nvPr/>
        </p:nvSpPr>
        <p:spPr>
          <a:xfrm>
            <a:off x="2214554" y="4429132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372" name="ZoneTexte 55"/>
          <p:cNvSpPr txBox="1">
            <a:spLocks noChangeArrowheads="1"/>
          </p:cNvSpPr>
          <p:nvPr/>
        </p:nvSpPr>
        <p:spPr bwMode="auto">
          <a:xfrm>
            <a:off x="1785938" y="4643438"/>
            <a:ext cx="9286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Réunion RH</a:t>
            </a:r>
          </a:p>
        </p:txBody>
      </p:sp>
      <p:sp>
        <p:nvSpPr>
          <p:cNvPr id="14" name="Organigramme : Extraire 13"/>
          <p:cNvSpPr/>
          <p:nvPr/>
        </p:nvSpPr>
        <p:spPr>
          <a:xfrm>
            <a:off x="5715016" y="2640923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ZoneTexte 41"/>
          <p:cNvSpPr txBox="1">
            <a:spLocks noChangeArrowheads="1"/>
          </p:cNvSpPr>
          <p:nvPr/>
        </p:nvSpPr>
        <p:spPr bwMode="auto">
          <a:xfrm>
            <a:off x="5286387" y="2855913"/>
            <a:ext cx="9286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Bilatérale CFE-CGC</a:t>
            </a:r>
          </a:p>
        </p:txBody>
      </p:sp>
      <p:sp>
        <p:nvSpPr>
          <p:cNvPr id="16" name="Organigramme : Extraire 15"/>
          <p:cNvSpPr/>
          <p:nvPr/>
        </p:nvSpPr>
        <p:spPr>
          <a:xfrm>
            <a:off x="8215309" y="3214686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ZoneTexte 55"/>
          <p:cNvSpPr txBox="1">
            <a:spLocks noChangeArrowheads="1"/>
          </p:cNvSpPr>
          <p:nvPr/>
        </p:nvSpPr>
        <p:spPr bwMode="auto">
          <a:xfrm>
            <a:off x="7786710" y="3429673"/>
            <a:ext cx="92868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 dirty="0" err="1" smtClean="0"/>
              <a:t>Négo</a:t>
            </a:r>
            <a:r>
              <a:rPr lang="fr-FR" sz="1100" dirty="0" smtClean="0"/>
              <a:t>.</a:t>
            </a:r>
          </a:p>
          <a:p>
            <a:pPr algn="ctr"/>
            <a:r>
              <a:rPr lang="fr-FR" sz="1100" dirty="0" smtClean="0"/>
              <a:t>Salariales</a:t>
            </a:r>
            <a:endParaRPr lang="fr-FR" sz="1100" dirty="0"/>
          </a:p>
        </p:txBody>
      </p:sp>
      <p:sp>
        <p:nvSpPr>
          <p:cNvPr id="18" name="Multiplier 17"/>
          <p:cNvSpPr/>
          <p:nvPr/>
        </p:nvSpPr>
        <p:spPr>
          <a:xfrm>
            <a:off x="8143881" y="1971572"/>
            <a:ext cx="285752" cy="285752"/>
          </a:xfrm>
          <a:prstGeom prst="mathMultiply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9" name="ZoneTexte 13"/>
          <p:cNvSpPr txBox="1">
            <a:spLocks noChangeArrowheads="1"/>
          </p:cNvSpPr>
          <p:nvPr/>
        </p:nvSpPr>
        <p:spPr bwMode="auto">
          <a:xfrm>
            <a:off x="7929586" y="2185894"/>
            <a:ext cx="714375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 dirty="0" err="1"/>
              <a:t>Comm</a:t>
            </a:r>
            <a:r>
              <a:rPr lang="fr-FR" sz="1100" dirty="0"/>
              <a:t>. </a:t>
            </a:r>
            <a:r>
              <a:rPr lang="fr-FR" sz="1100" dirty="0" smtClean="0"/>
              <a:t>Epargne salariale</a:t>
            </a:r>
            <a:endParaRPr lang="fr-FR" sz="1100" dirty="0"/>
          </a:p>
        </p:txBody>
      </p:sp>
      <p:sp>
        <p:nvSpPr>
          <p:cNvPr id="20" name="Organigramme : Extraire 19"/>
          <p:cNvSpPr/>
          <p:nvPr/>
        </p:nvSpPr>
        <p:spPr>
          <a:xfrm>
            <a:off x="2643197" y="5643578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" name="ZoneTexte 61"/>
          <p:cNvSpPr txBox="1">
            <a:spLocks noChangeArrowheads="1"/>
          </p:cNvSpPr>
          <p:nvPr/>
        </p:nvSpPr>
        <p:spPr bwMode="auto">
          <a:xfrm>
            <a:off x="2143108" y="5857874"/>
            <a:ext cx="121444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100" dirty="0" smtClean="0"/>
              <a:t>Réunion Interfédérale sur les salaires</a:t>
            </a:r>
            <a:endParaRPr lang="fr-FR" sz="1100" dirty="0"/>
          </a:p>
        </p:txBody>
      </p:sp>
      <p:sp>
        <p:nvSpPr>
          <p:cNvPr id="22" name="Organigramme : Extraire 21"/>
          <p:cNvSpPr/>
          <p:nvPr/>
        </p:nvSpPr>
        <p:spPr>
          <a:xfrm>
            <a:off x="7786705" y="4429132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3" name="ZoneTexte 55"/>
          <p:cNvSpPr txBox="1">
            <a:spLocks noChangeArrowheads="1"/>
          </p:cNvSpPr>
          <p:nvPr/>
        </p:nvSpPr>
        <p:spPr bwMode="auto">
          <a:xfrm>
            <a:off x="7358089" y="4643438"/>
            <a:ext cx="92868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 dirty="0"/>
              <a:t>Réunion </a:t>
            </a:r>
            <a:r>
              <a:rPr lang="fr-FR" sz="1100" dirty="0" err="1" smtClean="0"/>
              <a:t>Capstan</a:t>
            </a:r>
            <a:endParaRPr lang="fr-FR" sz="1100" dirty="0"/>
          </a:p>
        </p:txBody>
      </p:sp>
      <p:sp>
        <p:nvSpPr>
          <p:cNvPr id="24" name="Organigramme : Extraire 23"/>
          <p:cNvSpPr/>
          <p:nvPr/>
        </p:nvSpPr>
        <p:spPr>
          <a:xfrm>
            <a:off x="8715399" y="4429132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5" name="ZoneTexte 55"/>
          <p:cNvSpPr txBox="1">
            <a:spLocks noChangeArrowheads="1"/>
          </p:cNvSpPr>
          <p:nvPr/>
        </p:nvSpPr>
        <p:spPr bwMode="auto">
          <a:xfrm>
            <a:off x="8286783" y="4643438"/>
            <a:ext cx="92868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 dirty="0" smtClean="0"/>
              <a:t>Stratégie GPEC</a:t>
            </a:r>
            <a:endParaRPr lang="fr-FR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3"/>
          <p:cNvSpPr>
            <a:spLocks noGrp="1"/>
          </p:cNvSpPr>
          <p:nvPr>
            <p:ph type="title"/>
          </p:nvPr>
        </p:nvSpPr>
        <p:spPr>
          <a:xfrm>
            <a:off x="2714625" y="228600"/>
            <a:ext cx="6210300" cy="582613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smtClean="0"/>
              <a:t>Mai 2009</a:t>
            </a:r>
          </a:p>
        </p:txBody>
      </p:sp>
      <p:sp>
        <p:nvSpPr>
          <p:cNvPr id="8197" name="Rectangle 30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20F47BD8-4615-422B-B3F9-2099D2A3139E}" type="slidenum">
              <a:rPr lang="en-US"/>
              <a:pPr/>
              <a:t>37</a:t>
            </a:fld>
            <a:endParaRPr lang="fr-FR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714375" y="1071563"/>
          <a:ext cx="8286810" cy="5286406"/>
        </p:xfrm>
        <a:graphic>
          <a:graphicData uri="http://schemas.openxmlformats.org/drawingml/2006/table">
            <a:tbl>
              <a:tblPr/>
              <a:tblGrid>
                <a:gridCol w="827284"/>
                <a:gridCol w="429807"/>
                <a:gridCol w="429807"/>
                <a:gridCol w="429807"/>
                <a:gridCol w="429807"/>
                <a:gridCol w="305640"/>
                <a:gridCol w="313279"/>
                <a:gridCol w="313279"/>
                <a:gridCol w="429807"/>
                <a:gridCol w="429807"/>
                <a:gridCol w="429807"/>
                <a:gridCol w="429807"/>
                <a:gridCol w="429807"/>
                <a:gridCol w="313279"/>
                <a:gridCol w="313279"/>
                <a:gridCol w="429807"/>
                <a:gridCol w="429807"/>
                <a:gridCol w="429807"/>
                <a:gridCol w="313279"/>
                <a:gridCol w="429807"/>
              </a:tblGrid>
              <a:tr h="28984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8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22/5</a:t>
                      </a:r>
                    </a:p>
                  </a:txBody>
                  <a:tcPr marL="4265" marR="4265" marT="42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57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Comité de pilotage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2457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IRP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57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2457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Négociations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57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Evénements internes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2457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Réunions internes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57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Communi-cation</a:t>
                      </a:r>
                      <a:endParaRPr lang="fr-FR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2457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Paramètres externes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265" marR="4265" marT="426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Multiplier 12"/>
          <p:cNvSpPr/>
          <p:nvPr/>
        </p:nvSpPr>
        <p:spPr>
          <a:xfrm>
            <a:off x="2071670" y="2071678"/>
            <a:ext cx="285752" cy="285752"/>
          </a:xfrm>
          <a:prstGeom prst="mathMultiply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8413" name="ZoneTexte 13"/>
          <p:cNvSpPr txBox="1">
            <a:spLocks noChangeArrowheads="1"/>
          </p:cNvSpPr>
          <p:nvPr/>
        </p:nvSpPr>
        <p:spPr bwMode="auto">
          <a:xfrm>
            <a:off x="1857375" y="2286000"/>
            <a:ext cx="7143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Comm. Eco</a:t>
            </a:r>
          </a:p>
        </p:txBody>
      </p:sp>
      <p:sp>
        <p:nvSpPr>
          <p:cNvPr id="17" name="Organigramme : Extraire 16"/>
          <p:cNvSpPr/>
          <p:nvPr/>
        </p:nvSpPr>
        <p:spPr>
          <a:xfrm>
            <a:off x="1714482" y="2069427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418" name="ZoneTexte 55"/>
          <p:cNvSpPr txBox="1">
            <a:spLocks noChangeArrowheads="1"/>
          </p:cNvSpPr>
          <p:nvPr/>
        </p:nvSpPr>
        <p:spPr bwMode="auto">
          <a:xfrm>
            <a:off x="1285875" y="2284413"/>
            <a:ext cx="92868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Secafi</a:t>
            </a:r>
          </a:p>
        </p:txBody>
      </p:sp>
      <p:sp>
        <p:nvSpPr>
          <p:cNvPr id="18" name="Organigramme : Extraire 17"/>
          <p:cNvSpPr/>
          <p:nvPr/>
        </p:nvSpPr>
        <p:spPr>
          <a:xfrm>
            <a:off x="3000349" y="3309265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422" name="ZoneTexte 55"/>
          <p:cNvSpPr txBox="1">
            <a:spLocks noChangeArrowheads="1"/>
          </p:cNvSpPr>
          <p:nvPr/>
        </p:nvSpPr>
        <p:spPr bwMode="auto">
          <a:xfrm>
            <a:off x="2643180" y="3524252"/>
            <a:ext cx="92868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 dirty="0" smtClean="0"/>
              <a:t>R3 </a:t>
            </a:r>
            <a:r>
              <a:rPr lang="fr-FR" sz="1100" dirty="0"/>
              <a:t>GPEC</a:t>
            </a:r>
          </a:p>
        </p:txBody>
      </p:sp>
      <p:sp>
        <p:nvSpPr>
          <p:cNvPr id="20" name="Organigramme : Extraire 19"/>
          <p:cNvSpPr/>
          <p:nvPr/>
        </p:nvSpPr>
        <p:spPr>
          <a:xfrm>
            <a:off x="5643541" y="3286124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" name="ZoneTexte 55"/>
          <p:cNvSpPr txBox="1">
            <a:spLocks noChangeArrowheads="1"/>
          </p:cNvSpPr>
          <p:nvPr/>
        </p:nvSpPr>
        <p:spPr bwMode="auto">
          <a:xfrm>
            <a:off x="5214942" y="3501111"/>
            <a:ext cx="928688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 dirty="0" err="1" smtClean="0"/>
              <a:t>Négo</a:t>
            </a:r>
            <a:r>
              <a:rPr lang="fr-FR" sz="1100" dirty="0" smtClean="0"/>
              <a:t>.</a:t>
            </a:r>
          </a:p>
          <a:p>
            <a:pPr algn="ctr"/>
            <a:r>
              <a:rPr lang="fr-FR" sz="1100" dirty="0" smtClean="0"/>
              <a:t>Salariales</a:t>
            </a:r>
            <a:endParaRPr lang="fr-FR" sz="1100" dirty="0"/>
          </a:p>
        </p:txBody>
      </p:sp>
      <p:sp>
        <p:nvSpPr>
          <p:cNvPr id="14" name="Organigramme : Extraire 13"/>
          <p:cNvSpPr/>
          <p:nvPr/>
        </p:nvSpPr>
        <p:spPr>
          <a:xfrm>
            <a:off x="5643549" y="2071678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ZoneTexte 55"/>
          <p:cNvSpPr txBox="1">
            <a:spLocks noChangeArrowheads="1"/>
          </p:cNvSpPr>
          <p:nvPr/>
        </p:nvSpPr>
        <p:spPr bwMode="auto">
          <a:xfrm>
            <a:off x="5214942" y="2286664"/>
            <a:ext cx="928688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/>
              <a:t>Secafi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3"/>
          <p:cNvSpPr>
            <a:spLocks noGrp="1"/>
          </p:cNvSpPr>
          <p:nvPr>
            <p:ph type="title"/>
          </p:nvPr>
        </p:nvSpPr>
        <p:spPr>
          <a:xfrm>
            <a:off x="2714625" y="228600"/>
            <a:ext cx="6210300" cy="582613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dirty="0" err="1" smtClean="0"/>
              <a:t>Mai-Juin</a:t>
            </a:r>
            <a:r>
              <a:rPr lang="fr-FR" b="0" dirty="0" smtClean="0"/>
              <a:t> 2009</a:t>
            </a:r>
          </a:p>
        </p:txBody>
      </p:sp>
      <p:sp>
        <p:nvSpPr>
          <p:cNvPr id="8197" name="Rectangle 30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20F47BD8-4615-422B-B3F9-2099D2A3139E}" type="slidenum">
              <a:rPr lang="en-US"/>
              <a:pPr/>
              <a:t>38</a:t>
            </a:fld>
            <a:endParaRPr lang="fr-FR"/>
          </a:p>
        </p:txBody>
      </p:sp>
      <p:graphicFrame>
        <p:nvGraphicFramePr>
          <p:cNvPr id="19" name="Tableau 18"/>
          <p:cNvGraphicFramePr>
            <a:graphicFrameLocks noGrp="1"/>
          </p:cNvGraphicFramePr>
          <p:nvPr/>
        </p:nvGraphicFramePr>
        <p:xfrm>
          <a:off x="785784" y="857231"/>
          <a:ext cx="8215372" cy="5500727"/>
        </p:xfrm>
        <a:graphic>
          <a:graphicData uri="http://schemas.openxmlformats.org/drawingml/2006/table">
            <a:tbl>
              <a:tblPr/>
              <a:tblGrid>
                <a:gridCol w="850190"/>
                <a:gridCol w="417843"/>
                <a:gridCol w="417843"/>
                <a:gridCol w="417843"/>
                <a:gridCol w="417843"/>
                <a:gridCol w="417843"/>
                <a:gridCol w="304562"/>
                <a:gridCol w="304562"/>
                <a:gridCol w="297132"/>
                <a:gridCol w="417843"/>
                <a:gridCol w="417843"/>
                <a:gridCol w="417843"/>
                <a:gridCol w="417843"/>
                <a:gridCol w="304562"/>
                <a:gridCol w="304562"/>
                <a:gridCol w="417843"/>
                <a:gridCol w="417843"/>
                <a:gridCol w="417843"/>
                <a:gridCol w="417843"/>
                <a:gridCol w="417843"/>
              </a:tblGrid>
              <a:tr h="2094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25/5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26/5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27/5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28/5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29/5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30/5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31/5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1/6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2/6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3/6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4/6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5/6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6/6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7/6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8/6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9/6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10/6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11/6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12/6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141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Comité de pilotage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6141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IRP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141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OS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6141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Négociations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141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Evénements internes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6141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Réunions internes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141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 err="1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Communica-tion</a:t>
                      </a:r>
                      <a:endParaRPr lang="fr-FR" sz="12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6141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Paramètres externes</a:t>
                      </a:r>
                    </a:p>
                  </a:txBody>
                  <a:tcPr marL="4183" marR="4183" marT="41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83" marR="4183" marT="41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Organigramme : Extraire 4"/>
          <p:cNvSpPr/>
          <p:nvPr/>
        </p:nvSpPr>
        <p:spPr>
          <a:xfrm>
            <a:off x="8358209" y="4429132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ZoneTexte 55"/>
          <p:cNvSpPr txBox="1">
            <a:spLocks noChangeArrowheads="1"/>
          </p:cNvSpPr>
          <p:nvPr/>
        </p:nvSpPr>
        <p:spPr bwMode="auto">
          <a:xfrm>
            <a:off x="7929593" y="4643438"/>
            <a:ext cx="9286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 dirty="0"/>
              <a:t>Réunion RH</a:t>
            </a:r>
          </a:p>
        </p:txBody>
      </p:sp>
      <p:grpSp>
        <p:nvGrpSpPr>
          <p:cNvPr id="2" name="Groupe 37"/>
          <p:cNvGrpSpPr>
            <a:grpSpLocks/>
          </p:cNvGrpSpPr>
          <p:nvPr/>
        </p:nvGrpSpPr>
        <p:grpSpPr bwMode="auto">
          <a:xfrm>
            <a:off x="7715275" y="1785926"/>
            <a:ext cx="500063" cy="547688"/>
            <a:chOff x="1571604" y="2071678"/>
            <a:chExt cx="500066" cy="547362"/>
          </a:xfrm>
        </p:grpSpPr>
        <p:sp>
          <p:nvSpPr>
            <p:cNvPr id="8" name="Multiplier 7"/>
            <p:cNvSpPr/>
            <p:nvPr/>
          </p:nvSpPr>
          <p:spPr>
            <a:xfrm>
              <a:off x="1714480" y="2071678"/>
              <a:ext cx="285752" cy="285752"/>
            </a:xfrm>
            <a:prstGeom prst="mathMultiply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9" name="ZoneTexte 36"/>
            <p:cNvSpPr txBox="1">
              <a:spLocks noChangeArrowheads="1"/>
            </p:cNvSpPr>
            <p:nvPr/>
          </p:nvSpPr>
          <p:spPr bwMode="auto">
            <a:xfrm>
              <a:off x="1571604" y="2357430"/>
              <a:ext cx="50006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100"/>
                <a:t>CSP</a:t>
              </a:r>
            </a:p>
          </p:txBody>
        </p:sp>
      </p:grpSp>
      <p:sp>
        <p:nvSpPr>
          <p:cNvPr id="10" name="Organigramme : Extraire 9"/>
          <p:cNvSpPr/>
          <p:nvPr/>
        </p:nvSpPr>
        <p:spPr>
          <a:xfrm>
            <a:off x="5214937" y="3143248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ZoneTexte 55"/>
          <p:cNvSpPr txBox="1">
            <a:spLocks noChangeArrowheads="1"/>
          </p:cNvSpPr>
          <p:nvPr/>
        </p:nvSpPr>
        <p:spPr bwMode="auto">
          <a:xfrm>
            <a:off x="4786321" y="3357554"/>
            <a:ext cx="928687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 dirty="0" smtClean="0"/>
              <a:t>Signature accord salarial</a:t>
            </a:r>
            <a:endParaRPr lang="fr-FR" sz="1100" dirty="0"/>
          </a:p>
        </p:txBody>
      </p:sp>
      <p:sp>
        <p:nvSpPr>
          <p:cNvPr id="12" name="Multiplier 11"/>
          <p:cNvSpPr/>
          <p:nvPr/>
        </p:nvSpPr>
        <p:spPr>
          <a:xfrm>
            <a:off x="2143108" y="1214422"/>
            <a:ext cx="285752" cy="285752"/>
          </a:xfrm>
          <a:prstGeom prst="mathMultiply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dirty="0"/>
          </a:p>
        </p:txBody>
      </p:sp>
      <p:sp>
        <p:nvSpPr>
          <p:cNvPr id="13" name="Organigramme : Extraire 12"/>
          <p:cNvSpPr/>
          <p:nvPr/>
        </p:nvSpPr>
        <p:spPr>
          <a:xfrm>
            <a:off x="3428980" y="4429132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ZoneTexte 55"/>
          <p:cNvSpPr txBox="1">
            <a:spLocks noChangeArrowheads="1"/>
          </p:cNvSpPr>
          <p:nvPr/>
        </p:nvSpPr>
        <p:spPr bwMode="auto">
          <a:xfrm>
            <a:off x="3000364" y="4643438"/>
            <a:ext cx="92868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 dirty="0" smtClean="0"/>
              <a:t>GT </a:t>
            </a:r>
            <a:r>
              <a:rPr lang="fr-FR" sz="1100" dirty="0" err="1" smtClean="0"/>
              <a:t>Decomm</a:t>
            </a:r>
            <a:endParaRPr lang="fr-FR" sz="1100" dirty="0"/>
          </a:p>
        </p:txBody>
      </p:sp>
      <p:sp>
        <p:nvSpPr>
          <p:cNvPr id="18" name="Organigramme : Extraire 17"/>
          <p:cNvSpPr/>
          <p:nvPr/>
        </p:nvSpPr>
        <p:spPr>
          <a:xfrm>
            <a:off x="1785906" y="4429132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0" name="ZoneTexte 55"/>
          <p:cNvSpPr txBox="1">
            <a:spLocks noChangeArrowheads="1"/>
          </p:cNvSpPr>
          <p:nvPr/>
        </p:nvSpPr>
        <p:spPr bwMode="auto">
          <a:xfrm>
            <a:off x="1357290" y="4643438"/>
            <a:ext cx="92868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 dirty="0" smtClean="0"/>
              <a:t>GT </a:t>
            </a:r>
          </a:p>
          <a:p>
            <a:pPr algn="ctr"/>
            <a:r>
              <a:rPr lang="fr-FR" sz="1100" dirty="0" err="1" smtClean="0"/>
              <a:t>Prov</a:t>
            </a:r>
            <a:r>
              <a:rPr lang="fr-FR" sz="1100" dirty="0" smtClean="0"/>
              <a:t> 4</a:t>
            </a:r>
            <a:endParaRPr lang="fr-FR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3"/>
          <p:cNvSpPr>
            <a:spLocks noGrp="1"/>
          </p:cNvSpPr>
          <p:nvPr>
            <p:ph type="title"/>
          </p:nvPr>
        </p:nvSpPr>
        <p:spPr>
          <a:xfrm>
            <a:off x="2714625" y="228600"/>
            <a:ext cx="6210300" cy="582613"/>
          </a:xfrm>
          <a:ln>
            <a:solidFill>
              <a:schemeClr val="bg1"/>
            </a:solidFill>
          </a:ln>
        </p:spPr>
        <p:txBody>
          <a:bodyPr/>
          <a:lstStyle/>
          <a:p>
            <a:pPr algn="r" eaLnBrk="1" hangingPunct="1"/>
            <a:r>
              <a:rPr lang="fr-FR" b="0" dirty="0" smtClean="0"/>
              <a:t>Juin 2009</a:t>
            </a:r>
          </a:p>
        </p:txBody>
      </p:sp>
      <p:sp>
        <p:nvSpPr>
          <p:cNvPr id="8197" name="Rectangle 30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20F47BD8-4615-422B-B3F9-2099D2A3139E}" type="slidenum">
              <a:rPr lang="en-US"/>
              <a:pPr/>
              <a:t>39</a:t>
            </a:fld>
            <a:endParaRPr lang="fr-FR"/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714348" y="785794"/>
          <a:ext cx="8215375" cy="5572165"/>
        </p:xfrm>
        <a:graphic>
          <a:graphicData uri="http://schemas.openxmlformats.org/drawingml/2006/table">
            <a:tbl>
              <a:tblPr/>
              <a:tblGrid>
                <a:gridCol w="839903"/>
                <a:gridCol w="411680"/>
                <a:gridCol w="411680"/>
                <a:gridCol w="411680"/>
                <a:gridCol w="411680"/>
                <a:gridCol w="411680"/>
                <a:gridCol w="300068"/>
                <a:gridCol w="300068"/>
                <a:gridCol w="411680"/>
                <a:gridCol w="411680"/>
                <a:gridCol w="411680"/>
                <a:gridCol w="411680"/>
                <a:gridCol w="411680"/>
                <a:gridCol w="300068"/>
                <a:gridCol w="300068"/>
                <a:gridCol w="411680"/>
                <a:gridCol w="411680"/>
                <a:gridCol w="411680"/>
                <a:gridCol w="411680"/>
                <a:gridCol w="411680"/>
              </a:tblGrid>
              <a:tr h="152133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3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15/6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16/6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17/6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18/6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19/6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20/6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21/6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22/6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23/6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24/6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25/6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26/6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27/6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28/6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29/6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30/6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1/7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2/7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8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3/7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50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Comité de pilotage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7750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IRP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50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OS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7750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Négociations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50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Evénements internes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7750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Réunions internes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50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 err="1" smtClean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Communica-tion</a:t>
                      </a:r>
                      <a:endParaRPr lang="fr-FR" sz="1200" b="1" i="0" u="none" strike="noStrike" kern="1200" dirty="0">
                        <a:solidFill>
                          <a:srgbClr val="000000"/>
                        </a:solidFill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67750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fr-FR" sz="1200" b="1" i="0" u="none" strike="noStrike" kern="1200" dirty="0">
                          <a:solidFill>
                            <a:srgbClr val="000000"/>
                          </a:solidFill>
                          <a:latin typeface="Calibri"/>
                          <a:ea typeface="+mn-ea"/>
                          <a:cs typeface="+mn-cs"/>
                        </a:rPr>
                        <a:t>Paramètres externes</a:t>
                      </a:r>
                    </a:p>
                  </a:txBody>
                  <a:tcPr marL="4123" marR="4123" marT="412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4123" marR="4123" marT="412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Groupe 37"/>
          <p:cNvGrpSpPr>
            <a:grpSpLocks/>
          </p:cNvGrpSpPr>
          <p:nvPr/>
        </p:nvGrpSpPr>
        <p:grpSpPr bwMode="auto">
          <a:xfrm>
            <a:off x="1928797" y="1666866"/>
            <a:ext cx="500063" cy="547688"/>
            <a:chOff x="1571604" y="2071678"/>
            <a:chExt cx="500066" cy="547362"/>
          </a:xfrm>
        </p:grpSpPr>
        <p:sp>
          <p:nvSpPr>
            <p:cNvPr id="7" name="Multiplier 6"/>
            <p:cNvSpPr/>
            <p:nvPr/>
          </p:nvSpPr>
          <p:spPr>
            <a:xfrm>
              <a:off x="1714480" y="2071678"/>
              <a:ext cx="285752" cy="285752"/>
            </a:xfrm>
            <a:prstGeom prst="mathMultiply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8" name="ZoneTexte 36"/>
            <p:cNvSpPr txBox="1">
              <a:spLocks noChangeArrowheads="1"/>
            </p:cNvSpPr>
            <p:nvPr/>
          </p:nvSpPr>
          <p:spPr bwMode="auto">
            <a:xfrm>
              <a:off x="1571604" y="2357430"/>
              <a:ext cx="500066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fr-FR" sz="1100" dirty="0" smtClean="0"/>
                <a:t>CCE</a:t>
              </a:r>
              <a:endParaRPr lang="fr-FR" sz="1100" dirty="0"/>
            </a:p>
          </p:txBody>
        </p:sp>
      </p:grpSp>
      <p:sp>
        <p:nvSpPr>
          <p:cNvPr id="9" name="Organigramme : Extraire 8"/>
          <p:cNvSpPr/>
          <p:nvPr/>
        </p:nvSpPr>
        <p:spPr>
          <a:xfrm>
            <a:off x="5572117" y="3071810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ZoneTexte 55"/>
          <p:cNvSpPr txBox="1">
            <a:spLocks noChangeArrowheads="1"/>
          </p:cNvSpPr>
          <p:nvPr/>
        </p:nvSpPr>
        <p:spPr bwMode="auto">
          <a:xfrm>
            <a:off x="5214948" y="3286797"/>
            <a:ext cx="928688" cy="26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1100" dirty="0" smtClean="0"/>
              <a:t>R4 </a:t>
            </a:r>
            <a:r>
              <a:rPr lang="fr-FR" sz="1100" dirty="0"/>
              <a:t>GPEC</a:t>
            </a:r>
          </a:p>
        </p:txBody>
      </p:sp>
      <p:sp>
        <p:nvSpPr>
          <p:cNvPr id="11" name="Organigramme : Extraire 10"/>
          <p:cNvSpPr/>
          <p:nvPr/>
        </p:nvSpPr>
        <p:spPr>
          <a:xfrm>
            <a:off x="7429505" y="3071810"/>
            <a:ext cx="142876" cy="214314"/>
          </a:xfrm>
          <a:prstGeom prst="flowChartExtra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ZoneTexte 55"/>
          <p:cNvSpPr txBox="1">
            <a:spLocks noChangeArrowheads="1"/>
          </p:cNvSpPr>
          <p:nvPr/>
        </p:nvSpPr>
        <p:spPr bwMode="auto">
          <a:xfrm>
            <a:off x="7000892" y="3286797"/>
            <a:ext cx="107156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1100" dirty="0" smtClean="0"/>
              <a:t>Accord</a:t>
            </a:r>
          </a:p>
          <a:p>
            <a:pPr algn="ctr"/>
            <a:r>
              <a:rPr lang="fr-FR" sz="1100" dirty="0" smtClean="0"/>
              <a:t>intéressement</a:t>
            </a:r>
            <a:endParaRPr lang="fr-FR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re 3"/>
          <p:cNvSpPr>
            <a:spLocks noGrp="1"/>
          </p:cNvSpPr>
          <p:nvPr>
            <p:ph type="title"/>
          </p:nvPr>
        </p:nvSpPr>
        <p:spPr>
          <a:xfrm>
            <a:off x="1143000" y="-24"/>
            <a:ext cx="7858125" cy="582613"/>
          </a:xfrm>
        </p:spPr>
        <p:txBody>
          <a:bodyPr/>
          <a:lstStyle/>
          <a:p>
            <a:pPr algn="r" eaLnBrk="1" hangingPunct="1"/>
            <a:r>
              <a:rPr lang="fr-FR" b="0" dirty="0" smtClean="0"/>
              <a:t>Déroulement</a:t>
            </a:r>
          </a:p>
        </p:txBody>
      </p:sp>
      <p:sp>
        <p:nvSpPr>
          <p:cNvPr id="7175" name="ZoneTexte 10"/>
          <p:cNvSpPr txBox="1">
            <a:spLocks noChangeArrowheads="1"/>
          </p:cNvSpPr>
          <p:nvPr/>
        </p:nvSpPr>
        <p:spPr bwMode="auto">
          <a:xfrm>
            <a:off x="6429375" y="6488113"/>
            <a:ext cx="714375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  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8AE984C6-0204-4876-B477-93436833B44F}" type="slidenum">
              <a:rPr lang="en-US"/>
              <a:pPr/>
              <a:t>4</a:t>
            </a:fld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857224" y="571480"/>
            <a:ext cx="800105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Dans un contexte de branche difficile …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785818" y="978083"/>
            <a:ext cx="750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Climat social très tendu :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7" name="ZoneTexte 33"/>
          <p:cNvSpPr txBox="1">
            <a:spLocks noChangeArrowheads="1"/>
          </p:cNvSpPr>
          <p:nvPr/>
        </p:nvSpPr>
        <p:spPr bwMode="auto">
          <a:xfrm>
            <a:off x="1643074" y="1285860"/>
            <a:ext cx="35004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Conflit GRT Gaz</a:t>
            </a:r>
            <a:endParaRPr lang="fr-FR" sz="1400" dirty="0"/>
          </a:p>
        </p:txBody>
      </p:sp>
      <p:sp>
        <p:nvSpPr>
          <p:cNvPr id="28" name="ZoneTexte 34"/>
          <p:cNvSpPr txBox="1">
            <a:spLocks noChangeArrowheads="1"/>
          </p:cNvSpPr>
          <p:nvPr/>
        </p:nvSpPr>
        <p:spPr bwMode="auto">
          <a:xfrm>
            <a:off x="1143034" y="1285860"/>
            <a:ext cx="50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9" name="ZoneTexte 33"/>
          <p:cNvSpPr txBox="1">
            <a:spLocks noChangeArrowheads="1"/>
          </p:cNvSpPr>
          <p:nvPr/>
        </p:nvSpPr>
        <p:spPr bwMode="auto">
          <a:xfrm>
            <a:off x="1643071" y="1500174"/>
            <a:ext cx="714380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Conflits ERDF et GRDF toujours en cours : dégradations à l’</a:t>
            </a:r>
            <a:r>
              <a:rPr lang="fr-FR" sz="1400" dirty="0" err="1" smtClean="0"/>
              <a:t>UNEmIG</a:t>
            </a:r>
            <a:r>
              <a:rPr lang="fr-FR" sz="1400" dirty="0" smtClean="0"/>
              <a:t> le 14 mai suivies de l’interpellation de 74 agents</a:t>
            </a:r>
            <a:endParaRPr lang="fr-FR" sz="1400" dirty="0"/>
          </a:p>
        </p:txBody>
      </p:sp>
      <p:sp>
        <p:nvSpPr>
          <p:cNvPr id="30" name="ZoneTexte 34"/>
          <p:cNvSpPr txBox="1">
            <a:spLocks noChangeArrowheads="1"/>
          </p:cNvSpPr>
          <p:nvPr/>
        </p:nvSpPr>
        <p:spPr bwMode="auto">
          <a:xfrm>
            <a:off x="1143008" y="1500174"/>
            <a:ext cx="50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785818" y="2071678"/>
            <a:ext cx="750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Pas d’accord de branche :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2" name="ZoneTexte 33"/>
          <p:cNvSpPr txBox="1">
            <a:spLocks noChangeArrowheads="1"/>
          </p:cNvSpPr>
          <p:nvPr/>
        </p:nvSpPr>
        <p:spPr bwMode="auto">
          <a:xfrm>
            <a:off x="1643074" y="2357430"/>
            <a:ext cx="66437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sur le SNB : recommandation patronale de 0.30%</a:t>
            </a:r>
            <a:endParaRPr lang="fr-FR" sz="1400" dirty="0"/>
          </a:p>
        </p:txBody>
      </p:sp>
      <p:sp>
        <p:nvSpPr>
          <p:cNvPr id="33" name="ZoneTexte 34"/>
          <p:cNvSpPr txBox="1">
            <a:spLocks noChangeArrowheads="1"/>
          </p:cNvSpPr>
          <p:nvPr/>
        </p:nvSpPr>
        <p:spPr bwMode="auto">
          <a:xfrm>
            <a:off x="1143034" y="2357430"/>
            <a:ext cx="50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4" name="ZoneTexte 33"/>
          <p:cNvSpPr txBox="1">
            <a:spLocks noChangeArrowheads="1"/>
          </p:cNvSpPr>
          <p:nvPr/>
        </p:nvSpPr>
        <p:spPr bwMode="auto">
          <a:xfrm>
            <a:off x="1643071" y="2571744"/>
            <a:ext cx="72866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sur les avancements : pas de minima de branche et renvoi aux négociations d’entreprise</a:t>
            </a:r>
            <a:endParaRPr lang="fr-FR" sz="1400" dirty="0"/>
          </a:p>
        </p:txBody>
      </p:sp>
      <p:sp>
        <p:nvSpPr>
          <p:cNvPr id="35" name="ZoneTexte 34"/>
          <p:cNvSpPr txBox="1">
            <a:spLocks noChangeArrowheads="1"/>
          </p:cNvSpPr>
          <p:nvPr/>
        </p:nvSpPr>
        <p:spPr bwMode="auto">
          <a:xfrm>
            <a:off x="1143008" y="2571744"/>
            <a:ext cx="50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857224" y="4335669"/>
            <a:ext cx="800105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… des négociations constructives chez </a:t>
            </a:r>
            <a:r>
              <a:rPr lang="fr-FR" dirty="0" err="1" smtClean="0">
                <a:solidFill>
                  <a:schemeClr val="bg1"/>
                </a:solidFill>
              </a:rPr>
              <a:t>Snet</a:t>
            </a:r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785786" y="4813710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Un projet d’accord salarial mis à la signature :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9" name="ZoneTexte 33"/>
          <p:cNvSpPr txBox="1">
            <a:spLocks noChangeArrowheads="1"/>
          </p:cNvSpPr>
          <p:nvPr/>
        </p:nvSpPr>
        <p:spPr bwMode="auto">
          <a:xfrm>
            <a:off x="1643042" y="5121487"/>
            <a:ext cx="35004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29 avril : 1</a:t>
            </a:r>
            <a:r>
              <a:rPr lang="fr-FR" sz="1400" baseline="30000" dirty="0" smtClean="0"/>
              <a:t>ère</a:t>
            </a:r>
            <a:r>
              <a:rPr lang="fr-FR" sz="1400" dirty="0" smtClean="0"/>
              <a:t> réunion de négociation</a:t>
            </a:r>
            <a:endParaRPr lang="fr-FR" sz="1400" dirty="0"/>
          </a:p>
        </p:txBody>
      </p:sp>
      <p:sp>
        <p:nvSpPr>
          <p:cNvPr id="50" name="ZoneTexte 34"/>
          <p:cNvSpPr txBox="1">
            <a:spLocks noChangeArrowheads="1"/>
          </p:cNvSpPr>
          <p:nvPr/>
        </p:nvSpPr>
        <p:spPr bwMode="auto">
          <a:xfrm>
            <a:off x="1143002" y="5121487"/>
            <a:ext cx="50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1" name="ZoneTexte 33"/>
          <p:cNvSpPr txBox="1">
            <a:spLocks noChangeArrowheads="1"/>
          </p:cNvSpPr>
          <p:nvPr/>
        </p:nvSpPr>
        <p:spPr bwMode="auto">
          <a:xfrm>
            <a:off x="1643039" y="5407239"/>
            <a:ext cx="35004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14 mai : 2</a:t>
            </a:r>
            <a:r>
              <a:rPr lang="fr-FR" sz="1400" baseline="30000" dirty="0" smtClean="0"/>
              <a:t>ème</a:t>
            </a:r>
            <a:r>
              <a:rPr lang="fr-FR" sz="1400" dirty="0" smtClean="0"/>
              <a:t> réunion de négociation</a:t>
            </a:r>
            <a:endParaRPr lang="fr-FR" sz="1400" dirty="0"/>
          </a:p>
        </p:txBody>
      </p:sp>
      <p:sp>
        <p:nvSpPr>
          <p:cNvPr id="52" name="ZoneTexte 34"/>
          <p:cNvSpPr txBox="1">
            <a:spLocks noChangeArrowheads="1"/>
          </p:cNvSpPr>
          <p:nvPr/>
        </p:nvSpPr>
        <p:spPr bwMode="auto">
          <a:xfrm>
            <a:off x="1142976" y="5407239"/>
            <a:ext cx="50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8" name="ZoneTexte 33"/>
          <p:cNvSpPr txBox="1">
            <a:spLocks noChangeArrowheads="1"/>
          </p:cNvSpPr>
          <p:nvPr/>
        </p:nvSpPr>
        <p:spPr bwMode="auto">
          <a:xfrm>
            <a:off x="1643039" y="5715016"/>
            <a:ext cx="464347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19 mai – 3 juin : projet d’accord mis à la signature </a:t>
            </a:r>
            <a:endParaRPr lang="fr-FR" sz="1400" dirty="0"/>
          </a:p>
        </p:txBody>
      </p:sp>
      <p:sp>
        <p:nvSpPr>
          <p:cNvPr id="59" name="ZoneTexte 34"/>
          <p:cNvSpPr txBox="1">
            <a:spLocks noChangeArrowheads="1"/>
          </p:cNvSpPr>
          <p:nvPr/>
        </p:nvSpPr>
        <p:spPr bwMode="auto">
          <a:xfrm>
            <a:off x="1142976" y="5715016"/>
            <a:ext cx="50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0" name="ZoneTexte 33"/>
          <p:cNvSpPr txBox="1">
            <a:spLocks noChangeArrowheads="1"/>
          </p:cNvSpPr>
          <p:nvPr/>
        </p:nvSpPr>
        <p:spPr bwMode="auto">
          <a:xfrm>
            <a:off x="1643039" y="5978743"/>
            <a:ext cx="35004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10 ou 15 juin : CSP</a:t>
            </a:r>
            <a:endParaRPr lang="fr-FR" sz="1400" dirty="0"/>
          </a:p>
        </p:txBody>
      </p:sp>
      <p:sp>
        <p:nvSpPr>
          <p:cNvPr id="61" name="ZoneTexte 34"/>
          <p:cNvSpPr txBox="1">
            <a:spLocks noChangeArrowheads="1"/>
          </p:cNvSpPr>
          <p:nvPr/>
        </p:nvSpPr>
        <p:spPr bwMode="auto">
          <a:xfrm>
            <a:off x="1142976" y="5978743"/>
            <a:ext cx="50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785818" y="2944180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Les négociations ont abouti dans certaines entreprises, à des niveaux élevés: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6" name="ZoneTexte 33"/>
          <p:cNvSpPr txBox="1">
            <a:spLocks noChangeArrowheads="1"/>
          </p:cNvSpPr>
          <p:nvPr/>
        </p:nvSpPr>
        <p:spPr bwMode="auto">
          <a:xfrm>
            <a:off x="1643074" y="3264099"/>
            <a:ext cx="74295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EDF SA : 		    45%, 45%, 64% +   500€ de prime exceptionnelle d’intéressement</a:t>
            </a:r>
            <a:endParaRPr lang="fr-FR" sz="1400" dirty="0"/>
          </a:p>
        </p:txBody>
      </p:sp>
      <p:sp>
        <p:nvSpPr>
          <p:cNvPr id="37" name="ZoneTexte 34"/>
          <p:cNvSpPr txBox="1">
            <a:spLocks noChangeArrowheads="1"/>
          </p:cNvSpPr>
          <p:nvPr/>
        </p:nvSpPr>
        <p:spPr bwMode="auto">
          <a:xfrm>
            <a:off x="1143034" y="3264099"/>
            <a:ext cx="50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8" name="ZoneTexte 37"/>
          <p:cNvSpPr txBox="1">
            <a:spLocks noChangeArrowheads="1"/>
          </p:cNvSpPr>
          <p:nvPr/>
        </p:nvSpPr>
        <p:spPr bwMode="auto">
          <a:xfrm>
            <a:off x="1643071" y="3500438"/>
            <a:ext cx="742952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RTE : 		    45%, 45%, 65% + 1500€ de prime exceptionnelle d’intéressement </a:t>
            </a:r>
            <a:endParaRPr lang="fr-FR" sz="1400" dirty="0"/>
          </a:p>
        </p:txBody>
      </p:sp>
      <p:sp>
        <p:nvSpPr>
          <p:cNvPr id="39" name="ZoneTexte 38"/>
          <p:cNvSpPr txBox="1">
            <a:spLocks noChangeArrowheads="1"/>
          </p:cNvSpPr>
          <p:nvPr/>
        </p:nvSpPr>
        <p:spPr bwMode="auto">
          <a:xfrm>
            <a:off x="1143008" y="3522463"/>
            <a:ext cx="50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0" name="ZoneTexte 39"/>
          <p:cNvSpPr txBox="1">
            <a:spLocks noChangeArrowheads="1"/>
          </p:cNvSpPr>
          <p:nvPr/>
        </p:nvSpPr>
        <p:spPr bwMode="auto">
          <a:xfrm>
            <a:off x="1643071" y="3742140"/>
            <a:ext cx="742952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400" dirty="0" smtClean="0"/>
              <a:t>ERDF GRDF (en cours) : 45%, 45%, 64% / intéressement en cours de négociation</a:t>
            </a:r>
            <a:endParaRPr lang="fr-FR" sz="1400" dirty="0"/>
          </a:p>
        </p:txBody>
      </p:sp>
      <p:sp>
        <p:nvSpPr>
          <p:cNvPr id="41" name="ZoneTexte 40"/>
          <p:cNvSpPr txBox="1">
            <a:spLocks noChangeArrowheads="1"/>
          </p:cNvSpPr>
          <p:nvPr/>
        </p:nvSpPr>
        <p:spPr bwMode="auto">
          <a:xfrm>
            <a:off x="1143008" y="3764165"/>
            <a:ext cx="5000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1400" dirty="0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re 3"/>
          <p:cNvSpPr>
            <a:spLocks noGrp="1"/>
          </p:cNvSpPr>
          <p:nvPr>
            <p:ph type="title"/>
          </p:nvPr>
        </p:nvSpPr>
        <p:spPr>
          <a:xfrm>
            <a:off x="1143000" y="131743"/>
            <a:ext cx="7858125" cy="582613"/>
          </a:xfrm>
        </p:spPr>
        <p:txBody>
          <a:bodyPr/>
          <a:lstStyle/>
          <a:p>
            <a:pPr algn="r" eaLnBrk="1" hangingPunct="1"/>
            <a:r>
              <a:rPr lang="fr-FR" b="0" dirty="0" smtClean="0"/>
              <a:t>Structure de l’accord</a:t>
            </a:r>
          </a:p>
        </p:txBody>
      </p:sp>
      <p:sp>
        <p:nvSpPr>
          <p:cNvPr id="7175" name="ZoneTexte 10"/>
          <p:cNvSpPr txBox="1">
            <a:spLocks noChangeArrowheads="1"/>
          </p:cNvSpPr>
          <p:nvPr/>
        </p:nvSpPr>
        <p:spPr bwMode="auto">
          <a:xfrm>
            <a:off x="6429375" y="6488113"/>
            <a:ext cx="714375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  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8AE984C6-0204-4876-B477-93436833B44F}" type="slidenum">
              <a:rPr lang="en-US"/>
              <a:pPr/>
              <a:t>5</a:t>
            </a:fld>
            <a:endParaRPr lang="fr-FR" dirty="0"/>
          </a:p>
        </p:txBody>
      </p:sp>
      <p:sp>
        <p:nvSpPr>
          <p:cNvPr id="26" name="ZoneTexte 25"/>
          <p:cNvSpPr txBox="1"/>
          <p:nvPr/>
        </p:nvSpPr>
        <p:spPr>
          <a:xfrm>
            <a:off x="857224" y="1225434"/>
            <a:ext cx="800105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1. Prime exceptionnelle épargne salariale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857224" y="1725500"/>
            <a:ext cx="79296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Conformément à l’engagement pris par la Direction Générale lors du CCE du 22 octobre 2008, compenser l’effet des amortissements dérogatoires des investissements désulfuration / dénitrification </a:t>
            </a:r>
            <a:endParaRPr lang="fr-FR" sz="1400" dirty="0"/>
          </a:p>
        </p:txBody>
      </p:sp>
      <p:sp>
        <p:nvSpPr>
          <p:cNvPr id="38" name="ZoneTexte 37"/>
          <p:cNvSpPr txBox="1"/>
          <p:nvPr/>
        </p:nvSpPr>
        <p:spPr>
          <a:xfrm>
            <a:off x="857224" y="2772786"/>
            <a:ext cx="800105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2. Prime complémentaire fixe d’amélioration du pouvoir d’achat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857224" y="4059800"/>
            <a:ext cx="8001056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3. Quotas d’avancements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re 3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858125" cy="582613"/>
          </a:xfrm>
        </p:spPr>
        <p:txBody>
          <a:bodyPr/>
          <a:lstStyle/>
          <a:p>
            <a:pPr algn="r" eaLnBrk="1" hangingPunct="1"/>
            <a:r>
              <a:rPr lang="fr-FR" b="0" dirty="0" smtClean="0"/>
              <a:t>1. Prime exceptionnelle épargne salariale</a:t>
            </a:r>
          </a:p>
        </p:txBody>
      </p:sp>
      <p:sp>
        <p:nvSpPr>
          <p:cNvPr id="7175" name="ZoneTexte 10"/>
          <p:cNvSpPr txBox="1">
            <a:spLocks noChangeArrowheads="1"/>
          </p:cNvSpPr>
          <p:nvPr/>
        </p:nvSpPr>
        <p:spPr bwMode="auto">
          <a:xfrm>
            <a:off x="6429375" y="6488113"/>
            <a:ext cx="714375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  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8AE984C6-0204-4876-B477-93436833B44F}" type="slidenum">
              <a:rPr lang="en-US"/>
              <a:pPr/>
              <a:t>6</a:t>
            </a:fld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1214414" y="1142984"/>
            <a:ext cx="671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En raison de l’amortissement dérogatoire des investissements désulfuration / dénitrification, le résultat net 2008 est négatif.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1428728" y="2071678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Intéressement 2008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1428728" y="2559602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Participation 2008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4357686" y="2071678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0€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4357686" y="255960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0€</a:t>
            </a:r>
            <a:endParaRPr lang="fr-FR" dirty="0"/>
          </a:p>
        </p:txBody>
      </p:sp>
      <p:cxnSp>
        <p:nvCxnSpPr>
          <p:cNvPr id="22" name="Connecteur droit 21"/>
          <p:cNvCxnSpPr/>
          <p:nvPr/>
        </p:nvCxnSpPr>
        <p:spPr>
          <a:xfrm>
            <a:off x="1357290" y="2500306"/>
            <a:ext cx="3643338" cy="158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1285852" y="3571876"/>
            <a:ext cx="7143800" cy="92333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Toutefois, conformément à l’engagement pris par la Direction Générale lors du CCE du 22 octobre 2008, une prime exceptionnelle « épargne salariale » sera versée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1214414" y="4643446"/>
            <a:ext cx="71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/>
              <a:t>Son montant correspondra aux montants d’intéressement et de participation obtenus en neutralisant l’effet des amortissements dérogatoires désulfuration / dénitrification</a:t>
            </a:r>
          </a:p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357290" y="3714752"/>
            <a:ext cx="5572164" cy="50006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71" name="Titre 3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858125" cy="582613"/>
          </a:xfrm>
        </p:spPr>
        <p:txBody>
          <a:bodyPr/>
          <a:lstStyle/>
          <a:p>
            <a:pPr algn="r" eaLnBrk="1" hangingPunct="1"/>
            <a:r>
              <a:rPr lang="fr-FR" b="0" dirty="0" smtClean="0"/>
              <a:t>1. Prime exceptionnelle épargne salariale</a:t>
            </a:r>
          </a:p>
        </p:txBody>
      </p:sp>
      <p:sp>
        <p:nvSpPr>
          <p:cNvPr id="7175" name="ZoneTexte 10"/>
          <p:cNvSpPr txBox="1">
            <a:spLocks noChangeArrowheads="1"/>
          </p:cNvSpPr>
          <p:nvPr/>
        </p:nvSpPr>
        <p:spPr bwMode="auto">
          <a:xfrm>
            <a:off x="6429375" y="6488113"/>
            <a:ext cx="714375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  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8AE984C6-0204-4876-B477-93436833B44F}" type="slidenum">
              <a:rPr lang="en-US"/>
              <a:pPr/>
              <a:t>7</a:t>
            </a:fld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1214414" y="928670"/>
            <a:ext cx="671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Après neutralisation de l’effet des amortissements dérogatoires des investissements désulfuration / dénitrification : 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1428728" y="1928802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Intéressement 2008 théorique 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1428728" y="2416726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Participation 2008 théorique</a:t>
            </a:r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5572132" y="192880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 smtClean="0">
                <a:solidFill>
                  <a:srgbClr val="FF0000"/>
                </a:solidFill>
              </a:rPr>
              <a:t>903 144 €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22" name="Connecteur droit 21"/>
          <p:cNvCxnSpPr/>
          <p:nvPr/>
        </p:nvCxnSpPr>
        <p:spPr>
          <a:xfrm>
            <a:off x="1357290" y="2357430"/>
            <a:ext cx="6000792" cy="158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5429256" y="241672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 smtClean="0">
                <a:solidFill>
                  <a:srgbClr val="FF0000"/>
                </a:solidFill>
              </a:rPr>
              <a:t>1 457 536 €</a:t>
            </a:r>
            <a:endParaRPr lang="fr-FR" b="1" dirty="0">
              <a:solidFill>
                <a:srgbClr val="FF0000"/>
              </a:solidFill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1357290" y="2927346"/>
            <a:ext cx="6000792" cy="1588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1428728" y="3059668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Total</a:t>
            </a:r>
            <a:endParaRPr lang="fr-FR" b="1" dirty="0"/>
          </a:p>
        </p:txBody>
      </p:sp>
      <p:sp>
        <p:nvSpPr>
          <p:cNvPr id="23" name="ZoneTexte 22"/>
          <p:cNvSpPr txBox="1"/>
          <p:nvPr/>
        </p:nvSpPr>
        <p:spPr>
          <a:xfrm>
            <a:off x="5429256" y="307181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 smtClean="0">
                <a:solidFill>
                  <a:srgbClr val="FF0000"/>
                </a:solidFill>
              </a:rPr>
              <a:t>2 360 680 €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428728" y="3774048"/>
            <a:ext cx="3071834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Montant individuel moyen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5429256" y="3774048"/>
            <a:ext cx="1500198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fr-FR" b="1" dirty="0" smtClean="0">
                <a:solidFill>
                  <a:schemeClr val="bg1"/>
                </a:solidFill>
              </a:rPr>
              <a:t>3 020 €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1428728" y="5143512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Total Prime exceptionnelle</a:t>
            </a:r>
            <a:endParaRPr lang="fr-FR" i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1428728" y="5631436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 smtClean="0"/>
              <a:t>Partic</a:t>
            </a:r>
            <a:r>
              <a:rPr lang="fr-FR" i="1" dirty="0" smtClean="0"/>
              <a:t>. + Int. + Suppl. Int. 2007</a:t>
            </a:r>
            <a:endParaRPr lang="fr-FR" i="1" dirty="0"/>
          </a:p>
        </p:txBody>
      </p:sp>
      <p:sp>
        <p:nvSpPr>
          <p:cNvPr id="32" name="ZoneTexte 31"/>
          <p:cNvSpPr txBox="1"/>
          <p:nvPr/>
        </p:nvSpPr>
        <p:spPr>
          <a:xfrm>
            <a:off x="5572132" y="514351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i="1" dirty="0" smtClean="0">
                <a:solidFill>
                  <a:srgbClr val="FF0000"/>
                </a:solidFill>
              </a:rPr>
              <a:t>3.81 %</a:t>
            </a:r>
            <a:endParaRPr lang="fr-FR" b="1" i="1" dirty="0">
              <a:solidFill>
                <a:srgbClr val="FF0000"/>
              </a:solidFill>
            </a:endParaRPr>
          </a:p>
        </p:txBody>
      </p:sp>
      <p:cxnSp>
        <p:nvCxnSpPr>
          <p:cNvPr id="33" name="Connecteur droit 32"/>
          <p:cNvCxnSpPr/>
          <p:nvPr/>
        </p:nvCxnSpPr>
        <p:spPr>
          <a:xfrm>
            <a:off x="1357290" y="5572140"/>
            <a:ext cx="6000792" cy="1588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/>
          <p:cNvSpPr txBox="1"/>
          <p:nvPr/>
        </p:nvSpPr>
        <p:spPr>
          <a:xfrm>
            <a:off x="5429256" y="563143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i="1" dirty="0" smtClean="0">
                <a:solidFill>
                  <a:srgbClr val="FF0000"/>
                </a:solidFill>
              </a:rPr>
              <a:t>3.27 %</a:t>
            </a:r>
            <a:endParaRPr lang="fr-FR" b="1" i="1" dirty="0">
              <a:solidFill>
                <a:srgbClr val="FF0000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7500958" y="5286388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smtClean="0"/>
              <a:t>de la Masse Salariale 2008</a:t>
            </a:r>
            <a:endParaRPr lang="fr-FR" sz="12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re 3"/>
          <p:cNvSpPr>
            <a:spLocks noGrp="1"/>
          </p:cNvSpPr>
          <p:nvPr>
            <p:ph type="title"/>
          </p:nvPr>
        </p:nvSpPr>
        <p:spPr>
          <a:xfrm>
            <a:off x="714348" y="71414"/>
            <a:ext cx="8286777" cy="582613"/>
          </a:xfrm>
        </p:spPr>
        <p:txBody>
          <a:bodyPr/>
          <a:lstStyle/>
          <a:p>
            <a:pPr algn="r" eaLnBrk="1" hangingPunct="1"/>
            <a:r>
              <a:rPr lang="fr-FR" b="0" dirty="0" smtClean="0"/>
              <a:t>1. Prime exceptionnelle épargne salariale</a:t>
            </a:r>
          </a:p>
        </p:txBody>
      </p:sp>
      <p:sp>
        <p:nvSpPr>
          <p:cNvPr id="7175" name="ZoneTexte 10"/>
          <p:cNvSpPr txBox="1">
            <a:spLocks noChangeArrowheads="1"/>
          </p:cNvSpPr>
          <p:nvPr/>
        </p:nvSpPr>
        <p:spPr bwMode="auto">
          <a:xfrm>
            <a:off x="6429375" y="6488113"/>
            <a:ext cx="714375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  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8AE984C6-0204-4876-B477-93436833B44F}" type="slidenum">
              <a:rPr lang="en-US"/>
              <a:pPr/>
              <a:t>8</a:t>
            </a:fld>
            <a:endParaRPr lang="fr-FR" dirty="0"/>
          </a:p>
        </p:txBody>
      </p:sp>
      <p:graphicFrame>
        <p:nvGraphicFramePr>
          <p:cNvPr id="24" name="Tableau 23"/>
          <p:cNvGraphicFramePr>
            <a:graphicFrameLocks noGrp="1"/>
          </p:cNvGraphicFramePr>
          <p:nvPr/>
        </p:nvGraphicFramePr>
        <p:xfrm>
          <a:off x="1000100" y="1128043"/>
          <a:ext cx="7500990" cy="4801287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1780298"/>
                <a:gridCol w="1732824"/>
                <a:gridCol w="2136357"/>
                <a:gridCol w="1851511"/>
              </a:tblGrid>
              <a:tr h="81754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/>
                        <a:t>Site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 smtClean="0"/>
                        <a:t>Intéressement </a:t>
                      </a:r>
                      <a:r>
                        <a:rPr lang="fr-FR" sz="1000" b="0" i="1" u="none" strike="noStrike" dirty="0" smtClean="0"/>
                        <a:t>après neutralisation des amortissements dérogatoires</a:t>
                      </a:r>
                      <a:endParaRPr lang="fr-FR" sz="1000" b="0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 smtClean="0"/>
                        <a:t>Participation</a:t>
                      </a:r>
                    </a:p>
                    <a:p>
                      <a:pPr algn="ctr" fontAlgn="b"/>
                      <a:r>
                        <a:rPr lang="fr-FR" sz="1000" b="0" i="1" u="none" strike="noStrike" dirty="0" smtClean="0"/>
                        <a:t>après neutralisation des amortissements dérogatoires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/>
                        <a:t>Prime individuelle totale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66146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/>
                        <a:t>CEH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/>
                        <a:t>1 327,53 €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/>
                        <a:t>1 864,85 €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/>
                        <a:t>3 192,38 €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66146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/>
                        <a:t>Hornaing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/>
                        <a:t>1 291,53 €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/>
                        <a:t>1 864,85 €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/>
                        <a:t>3 156,38 €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66146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/>
                        <a:t>Lucy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/>
                        <a:t>1 227,53 €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/>
                        <a:t>1 864,85 €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/>
                        <a:t>3 092,38 €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66146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/>
                        <a:t>Provence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/>
                        <a:t>751,53 €</a:t>
                      </a:r>
                      <a:endParaRPr lang="fr-FR" sz="18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/>
                        <a:t>1 864,85 €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/>
                        <a:t>2 616,38 €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66146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 smtClean="0"/>
                        <a:t>Rueil</a:t>
                      </a:r>
                      <a:r>
                        <a:rPr lang="fr-FR" sz="1800" u="none" strike="noStrike" baseline="0" dirty="0" smtClean="0"/>
                        <a:t> et </a:t>
                      </a:r>
                      <a:r>
                        <a:rPr lang="fr-FR" sz="1800" u="none" strike="noStrike" baseline="0" dirty="0" err="1" smtClean="0"/>
                        <a:t>Cerchar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/>
                        <a:t>1 112,53 €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u="none" strike="noStrike" dirty="0"/>
                        <a:t>1 864,85 €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u="none" strike="noStrike" dirty="0"/>
                        <a:t>2 977,38 €</a:t>
                      </a:r>
                      <a:endParaRPr lang="fr-FR" sz="1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66146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800" u="none" strike="noStrike" dirty="0" smtClean="0"/>
                        <a:t>Moyenne pondérée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b="1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1 155,54 €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b="1" u="none" strike="noStrik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1 864,85 €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fr-FR" sz="1800" b="1" u="none" strike="noStrike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3 020,39 €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25" name="ZoneTexte 24"/>
          <p:cNvSpPr txBox="1"/>
          <p:nvPr/>
        </p:nvSpPr>
        <p:spPr>
          <a:xfrm>
            <a:off x="928662" y="64291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Montants individuels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re 3"/>
          <p:cNvSpPr>
            <a:spLocks noGrp="1"/>
          </p:cNvSpPr>
          <p:nvPr>
            <p:ph type="title"/>
          </p:nvPr>
        </p:nvSpPr>
        <p:spPr>
          <a:xfrm>
            <a:off x="714348" y="228600"/>
            <a:ext cx="8286777" cy="582613"/>
          </a:xfrm>
        </p:spPr>
        <p:txBody>
          <a:bodyPr/>
          <a:lstStyle/>
          <a:p>
            <a:pPr algn="r" eaLnBrk="1" hangingPunct="1"/>
            <a:r>
              <a:rPr lang="fr-FR" b="0" dirty="0" smtClean="0"/>
              <a:t>3. Prime fixe complémentaire d’amélioration du pouvoir d’achat</a:t>
            </a:r>
          </a:p>
        </p:txBody>
      </p:sp>
      <p:sp>
        <p:nvSpPr>
          <p:cNvPr id="7175" name="ZoneTexte 10"/>
          <p:cNvSpPr txBox="1">
            <a:spLocks noChangeArrowheads="1"/>
          </p:cNvSpPr>
          <p:nvPr/>
        </p:nvSpPr>
        <p:spPr bwMode="auto">
          <a:xfrm>
            <a:off x="6429375" y="6488113"/>
            <a:ext cx="714375" cy="369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  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8702675" y="6488113"/>
            <a:ext cx="441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fld id="{8AE984C6-0204-4876-B477-93436833B44F}" type="slidenum">
              <a:rPr lang="en-US"/>
              <a:pPr/>
              <a:t>9</a:t>
            </a:fld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857224" y="1515421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Sous réserve de signature de l’accord salarial, versement d’une </a:t>
            </a:r>
          </a:p>
          <a:p>
            <a:r>
              <a:rPr lang="fr-FR" b="1" dirty="0" smtClean="0"/>
              <a:t>prime fixe complémentaire au titre de l’amélioration du pouvoir d’achat 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928662" y="2444115"/>
            <a:ext cx="7786742" cy="46166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400€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857224" y="3148612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 smtClean="0"/>
              <a:t>Le versement se fera de manière </a:t>
            </a:r>
            <a:r>
              <a:rPr lang="fr-FR" b="1" dirty="0" smtClean="0"/>
              <a:t>uniforme</a:t>
            </a:r>
            <a:r>
              <a:rPr lang="fr-FR" dirty="0" smtClean="0"/>
              <a:t> à l’ensemble des agents statutaires présents aux effectifs </a:t>
            </a:r>
            <a:r>
              <a:rPr lang="fr-FR" dirty="0" err="1" smtClean="0"/>
              <a:t>Snet</a:t>
            </a:r>
            <a:r>
              <a:rPr lang="fr-FR" dirty="0" smtClean="0"/>
              <a:t> au 31 mai 2009</a:t>
            </a:r>
          </a:p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_Modele_PResentation_Integration_AC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8_Modele_PResentation_Integration_ACB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Modele_PResentation_Integration_ACB</Template>
  <TotalTime>6240</TotalTime>
  <Words>2385</Words>
  <Application>Microsoft Office PowerPoint</Application>
  <PresentationFormat>Affichage à l'écran (4:3)</PresentationFormat>
  <Paragraphs>1532</Paragraphs>
  <Slides>39</Slides>
  <Notes>39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0" baseType="lpstr">
      <vt:lpstr>8_Modele_PResentation_Integration_ACB</vt:lpstr>
      <vt:lpstr>Diapositive 1</vt:lpstr>
      <vt:lpstr>Ordre du jour</vt:lpstr>
      <vt:lpstr>Diapositive 3</vt:lpstr>
      <vt:lpstr>Déroulement</vt:lpstr>
      <vt:lpstr>Structure de l’accord</vt:lpstr>
      <vt:lpstr>1. Prime exceptionnelle épargne salariale</vt:lpstr>
      <vt:lpstr>1. Prime exceptionnelle épargne salariale</vt:lpstr>
      <vt:lpstr>1. Prime exceptionnelle épargne salariale</vt:lpstr>
      <vt:lpstr>3. Prime fixe complémentaire d’amélioration du pouvoir d’achat</vt:lpstr>
      <vt:lpstr>Synthèse primes</vt:lpstr>
      <vt:lpstr>3. Quotas d’avancements 2009</vt:lpstr>
      <vt:lpstr>Masse salariale Snet (France) en 2009 (en k€)</vt:lpstr>
      <vt:lpstr>Bilan négociation</vt:lpstr>
      <vt:lpstr>Prochaines étapes</vt:lpstr>
      <vt:lpstr>Diapositive 15</vt:lpstr>
      <vt:lpstr>Objectifs de la politique GPEC</vt:lpstr>
      <vt:lpstr>SWOT</vt:lpstr>
      <vt:lpstr>Atouts et contraintes</vt:lpstr>
      <vt:lpstr>Quelles ambitions pour la GPEC ?</vt:lpstr>
      <vt:lpstr>Où en sommes-nous ?</vt:lpstr>
      <vt:lpstr>Structure du dispositif GPEC</vt:lpstr>
      <vt:lpstr>UN ACCORD GPEC POURQUOI ET COMMENT ?</vt:lpstr>
      <vt:lpstr>Structure de l’accord cadre GPEC</vt:lpstr>
      <vt:lpstr>Structure de l’accord cadre GPEC</vt:lpstr>
      <vt:lpstr>Structure de l’accord cadre GPEC</vt:lpstr>
      <vt:lpstr>Structure de l’accord cadre GPEC</vt:lpstr>
      <vt:lpstr>Structure de l’accord cadre GPEC</vt:lpstr>
      <vt:lpstr>Structure de l’accord cadre GPEC</vt:lpstr>
      <vt:lpstr>Structure de l’accord cadre GPEC</vt:lpstr>
      <vt:lpstr>Diapositive 30</vt:lpstr>
      <vt:lpstr>Structure de l’accord cadre GPEC</vt:lpstr>
      <vt:lpstr>Diapositive 32</vt:lpstr>
      <vt:lpstr>Prochaines étapes</vt:lpstr>
      <vt:lpstr>Diapositive 34</vt:lpstr>
      <vt:lpstr>Mars-Avril 2009</vt:lpstr>
      <vt:lpstr>Avril 2009</vt:lpstr>
      <vt:lpstr>Mai 2009</vt:lpstr>
      <vt:lpstr>Mai-Juin 2009</vt:lpstr>
      <vt:lpstr>Juin 2009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baudon</dc:creator>
  <dc:description>TMK</dc:description>
  <cp:lastModifiedBy> </cp:lastModifiedBy>
  <cp:revision>650</cp:revision>
  <dcterms:created xsi:type="dcterms:W3CDTF">2008-06-23T14:00:38Z</dcterms:created>
  <dcterms:modified xsi:type="dcterms:W3CDTF">2009-05-26T07:38:17Z</dcterms:modified>
</cp:coreProperties>
</file>