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60" r:id="rId2"/>
    <p:sldId id="261" r:id="rId3"/>
    <p:sldId id="262" r:id="rId4"/>
    <p:sldId id="264" r:id="rId5"/>
  </p:sldIdLst>
  <p:sldSz cx="9144000" cy="6858000" type="screen4x3"/>
  <p:notesSz cx="6708775" cy="983615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66"/>
  </p:clrMru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D03447BB-5D67-496B-8E87-E561075AD55C}" styleName="Style foncé 1 - Accentuation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yle moyen 1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505E3EF-67EA-436B-97B2-0124C06EBD24}" styleName="Style moyen 4 - Accentuation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615" autoAdjust="0"/>
    <p:restoredTop sz="86496" autoAdjust="0"/>
  </p:normalViewPr>
  <p:slideViewPr>
    <p:cSldViewPr>
      <p:cViewPr>
        <p:scale>
          <a:sx n="120" d="100"/>
          <a:sy n="120" d="100"/>
        </p:scale>
        <p:origin x="-324" y="2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1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506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06713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00475" y="0"/>
            <a:ext cx="2906713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9EBCC9B4-254B-4ED7-B33F-90AA65E64728}" type="datetimeFigureOut">
              <a:rPr lang="fr-FR"/>
              <a:pPr>
                <a:defRPr/>
              </a:pPr>
              <a:t>08/09/2009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342438"/>
            <a:ext cx="2906713" cy="492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00475" y="9342438"/>
            <a:ext cx="2906713" cy="492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87D2F336-1EB4-4666-9ADA-A33B9CAFE68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06713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00475" y="0"/>
            <a:ext cx="2906713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0C9C85F-E61E-46DF-9F76-A1ED9415274A}" type="datetimeFigureOut">
              <a:rPr lang="fr-FR"/>
              <a:pPr>
                <a:defRPr/>
              </a:pPr>
              <a:t>08/09/2009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895350" y="738188"/>
            <a:ext cx="4918075" cy="36877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69925" y="4672013"/>
            <a:ext cx="5368925" cy="4425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42438"/>
            <a:ext cx="2906713" cy="492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00475" y="9342438"/>
            <a:ext cx="2906713" cy="492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128C450-EF09-4785-8315-99750CF1EA7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FSe_090903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2057A0-8BF6-4C70-A069-473B8B76A3E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solidFill>
                  <a:srgbClr val="FF0000"/>
                </a:solidFill>
              </a:defRPr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FSe_090903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C3E59-62F0-46F9-B789-BC342B5E440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FSe_090903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3997E1-6007-4EDD-A936-A16D67B6BBB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42910" y="2571744"/>
            <a:ext cx="8215370" cy="785818"/>
          </a:xfrm>
          <a:solidFill>
            <a:srgbClr val="FF0000"/>
          </a:solidFill>
        </p:spPr>
        <p:txBody>
          <a:bodyPr/>
          <a:lstStyle>
            <a:lvl1pPr algn="r">
              <a:defRPr sz="240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FSe_090903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97EC17-4415-421C-8BC1-F447017A459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2910" y="60324"/>
            <a:ext cx="8501090" cy="582594"/>
          </a:xfrm>
          <a:solidFill>
            <a:schemeClr val="bg1"/>
          </a:solidFill>
        </p:spPr>
        <p:txBody>
          <a:bodyPr/>
          <a:lstStyle>
            <a:lvl1pPr>
              <a:defRPr sz="2400">
                <a:solidFill>
                  <a:srgbClr val="FF0000"/>
                </a:solidFill>
              </a:defRPr>
            </a:lvl1pPr>
          </a:lstStyle>
          <a:p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FSe_090903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3FF75FB6-2AC4-4296-8E18-E7AD8F03386D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2910" y="71414"/>
            <a:ext cx="8501090" cy="582594"/>
          </a:xfrm>
          <a:solidFill>
            <a:schemeClr val="bg1"/>
          </a:solidFill>
        </p:spPr>
        <p:txBody>
          <a:bodyPr/>
          <a:lstStyle>
            <a:lvl1pPr>
              <a:defRPr sz="2400">
                <a:solidFill>
                  <a:srgbClr val="FF0000"/>
                </a:solidFill>
              </a:defRPr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785786" y="1600200"/>
            <a:ext cx="371001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976786" y="1600200"/>
            <a:ext cx="371001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FSe_090903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DF29A3-32B9-4FEC-9B99-F635DF2F272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2910" y="71414"/>
            <a:ext cx="8501090" cy="582594"/>
          </a:xfrm>
          <a:solidFill>
            <a:schemeClr val="bg1"/>
          </a:solidFill>
        </p:spPr>
        <p:txBody>
          <a:bodyPr/>
          <a:lstStyle>
            <a:lvl1pPr>
              <a:defRPr sz="2400">
                <a:solidFill>
                  <a:srgbClr val="FF0000"/>
                </a:solidFill>
              </a:defRPr>
            </a:lvl1pPr>
          </a:lstStyle>
          <a:p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57224" y="1535113"/>
            <a:ext cx="3640164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57224" y="2174875"/>
            <a:ext cx="3640164" cy="395128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045206" y="1535113"/>
            <a:ext cx="3641594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045206" y="2174875"/>
            <a:ext cx="3641594" cy="395128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FSe_090903</a:t>
            </a: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0DA0C-25B7-4959-892B-57202C5F1DA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2910" y="71414"/>
            <a:ext cx="8501090" cy="582594"/>
          </a:xfrm>
          <a:solidFill>
            <a:schemeClr val="bg1"/>
          </a:solidFill>
        </p:spPr>
        <p:txBody>
          <a:bodyPr/>
          <a:lstStyle>
            <a:lvl1pPr>
              <a:defRPr sz="2400">
                <a:solidFill>
                  <a:srgbClr val="FF0000"/>
                </a:solidFill>
              </a:defRPr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FSe_090903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218699-AF8B-45F1-8394-1FA3F8D01CA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FSe_090903</a:t>
            </a: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F02FD-F770-4796-A169-DBC817B9463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2910" y="273050"/>
            <a:ext cx="2822603" cy="1162050"/>
          </a:xfrm>
        </p:spPr>
        <p:txBody>
          <a:bodyPr anchor="b"/>
          <a:lstStyle>
            <a:lvl1pPr algn="l">
              <a:defRPr sz="2000" b="1">
                <a:solidFill>
                  <a:srgbClr val="FF0000"/>
                </a:solidFill>
              </a:defRPr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42910" y="1435100"/>
            <a:ext cx="282260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FSe_090903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55AA29-8E85-4AA5-AC72-430FD299A60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FSe_090903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9AA0C8-B004-4597-9BDF-4B97902D4D5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642938" y="71438"/>
            <a:ext cx="8501062" cy="5826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785813" y="1214438"/>
            <a:ext cx="7900987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5857875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fr-FR"/>
              <a:t>FSe_090903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43950" y="6492875"/>
            <a:ext cx="400050" cy="365125"/>
          </a:xfrm>
          <a:prstGeom prst="rect">
            <a:avLst/>
          </a:prstGeom>
          <a:solidFill>
            <a:srgbClr val="FF0000"/>
          </a:solidFill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C86FE9A-25C7-41D0-8E10-7DBD35AE246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0" y="0"/>
            <a:ext cx="642938" cy="6883400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-71438" y="6572250"/>
            <a:ext cx="642938" cy="200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7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DCGE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16" r:id="rId1"/>
    <p:sldLayoutId id="2147484317" r:id="rId2"/>
    <p:sldLayoutId id="2147484326" r:id="rId3"/>
    <p:sldLayoutId id="2147484318" r:id="rId4"/>
    <p:sldLayoutId id="2147484319" r:id="rId5"/>
    <p:sldLayoutId id="2147484320" r:id="rId6"/>
    <p:sldLayoutId id="2147484321" r:id="rId7"/>
    <p:sldLayoutId id="2147484322" r:id="rId8"/>
    <p:sldLayoutId id="2147484323" r:id="rId9"/>
    <p:sldLayoutId id="2147484324" r:id="rId10"/>
    <p:sldLayoutId id="2147484325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 kern="1200">
          <a:solidFill>
            <a:srgbClr val="FF0000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FF0000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FF0000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FF0000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FF0000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376092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376092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376092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37609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685800" y="2878138"/>
            <a:ext cx="7772400" cy="1470025"/>
          </a:xfrm>
          <a:prstGeom prst="rect">
            <a:avLst/>
          </a:prstGeo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fr-FR" sz="2400" b="1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Titre de la Réunion</a:t>
            </a:r>
          </a:p>
        </p:txBody>
      </p:sp>
      <p:sp>
        <p:nvSpPr>
          <p:cNvPr id="3075" name="Sous-titre 2"/>
          <p:cNvSpPr txBox="1">
            <a:spLocks/>
          </p:cNvSpPr>
          <p:nvPr/>
        </p:nvSpPr>
        <p:spPr bwMode="auto">
          <a:xfrm>
            <a:off x="5643563" y="5572125"/>
            <a:ext cx="2900362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r">
              <a:spcBef>
                <a:spcPct val="20000"/>
              </a:spcBef>
            </a:pPr>
            <a:r>
              <a:rPr lang="fr-FR" sz="1200" dirty="0" smtClean="0">
                <a:cs typeface="Arial" charset="0"/>
              </a:rPr>
              <a:t>Düsseldorf, </a:t>
            </a:r>
            <a:r>
              <a:rPr lang="fr-FR" sz="1200" dirty="0" err="1">
                <a:cs typeface="Arial" charset="0"/>
              </a:rPr>
              <a:t>September</a:t>
            </a:r>
            <a:r>
              <a:rPr lang="fr-FR" sz="1200" dirty="0">
                <a:cs typeface="Arial" charset="0"/>
              </a:rPr>
              <a:t>  </a:t>
            </a:r>
            <a:r>
              <a:rPr lang="fr-FR" sz="1200" dirty="0" smtClean="0">
                <a:cs typeface="Arial" charset="0"/>
              </a:rPr>
              <a:t>9</a:t>
            </a:r>
            <a:r>
              <a:rPr lang="fr-FR" sz="1200" baseline="30000" dirty="0" smtClean="0">
                <a:cs typeface="Arial" charset="0"/>
              </a:rPr>
              <a:t>th</a:t>
            </a:r>
            <a:r>
              <a:rPr lang="fr-FR" sz="1200" dirty="0" smtClean="0">
                <a:cs typeface="Arial" charset="0"/>
              </a:rPr>
              <a:t> </a:t>
            </a:r>
            <a:r>
              <a:rPr lang="fr-FR" sz="1200" dirty="0">
                <a:cs typeface="Arial" charset="0"/>
              </a:rPr>
              <a:t>2009</a:t>
            </a:r>
          </a:p>
          <a:p>
            <a:pPr marL="342900" indent="-342900" algn="r">
              <a:spcBef>
                <a:spcPct val="20000"/>
              </a:spcBef>
            </a:pPr>
            <a:endParaRPr lang="fr-FR" dirty="0">
              <a:cs typeface="Arial" charset="0"/>
            </a:endParaRPr>
          </a:p>
        </p:txBody>
      </p:sp>
      <p:sp>
        <p:nvSpPr>
          <p:cNvPr id="3076" name="Titre 1"/>
          <p:cNvSpPr txBox="1">
            <a:spLocks/>
          </p:cNvSpPr>
          <p:nvPr/>
        </p:nvSpPr>
        <p:spPr bwMode="auto">
          <a:xfrm>
            <a:off x="857250" y="2214563"/>
            <a:ext cx="77724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endParaRPr lang="fr-FR" sz="3600" b="1">
              <a:cs typeface="Arial" charset="0"/>
            </a:endParaRPr>
          </a:p>
        </p:txBody>
      </p:sp>
      <p:sp>
        <p:nvSpPr>
          <p:cNvPr id="3077" name="Espace réservé du pied de page 7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mtClean="0">
                <a:latin typeface="Arial" charset="0"/>
                <a:cs typeface="Arial" charset="0"/>
              </a:rPr>
              <a:t>FSe_090903</a:t>
            </a:r>
          </a:p>
        </p:txBody>
      </p:sp>
      <p:sp>
        <p:nvSpPr>
          <p:cNvPr id="3078" name="Espace réservé du numéro de diapositive 10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940B5DF-9B31-4D42-A86E-0D83F388514A}" type="slidenum">
              <a:rPr lang="fr-FR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fr-FR" smtClean="0">
              <a:latin typeface="Arial" charset="0"/>
              <a:cs typeface="Arial" charset="0"/>
            </a:endParaRPr>
          </a:p>
        </p:txBody>
      </p:sp>
      <p:pic>
        <p:nvPicPr>
          <p:cNvPr id="3079" name="Image 8" descr="Logo LA SNET_Roug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94500" y="714375"/>
            <a:ext cx="17065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0" name="Rectangle 7"/>
          <p:cNvSpPr>
            <a:spLocks noChangeArrowheads="1"/>
          </p:cNvSpPr>
          <p:nvPr/>
        </p:nvSpPr>
        <p:spPr bwMode="auto">
          <a:xfrm>
            <a:off x="2000250" y="3643313"/>
            <a:ext cx="6429375" cy="52387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>
                <a:solidFill>
                  <a:schemeClr val="bg1"/>
                </a:solidFill>
              </a:rPr>
              <a:t>Coal Supply and Logistic contracts</a:t>
            </a:r>
            <a:endParaRPr lang="fr-FR" sz="28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642938" y="60325"/>
            <a:ext cx="8501062" cy="582613"/>
          </a:xfrm>
        </p:spPr>
        <p:txBody>
          <a:bodyPr/>
          <a:lstStyle/>
          <a:p>
            <a:pPr eaLnBrk="1" hangingPunct="1"/>
            <a:r>
              <a:rPr lang="fr-FR" smtClean="0">
                <a:latin typeface="Arial" charset="0"/>
                <a:cs typeface="Arial" charset="0"/>
              </a:rPr>
              <a:t>Index</a:t>
            </a: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1643063" y="1857375"/>
            <a:ext cx="571500" cy="500063"/>
          </a:xfrm>
          <a:solidFill>
            <a:srgbClr val="FF0000"/>
          </a:solidFill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fr-FR" sz="2400" b="1" smtClean="0">
                <a:solidFill>
                  <a:schemeClr val="bg1"/>
                </a:solidFill>
                <a:latin typeface="Arial" charset="0"/>
                <a:cs typeface="Arial" charset="0"/>
              </a:rPr>
              <a:t>I.</a:t>
            </a:r>
          </a:p>
        </p:txBody>
      </p:sp>
      <p:sp>
        <p:nvSpPr>
          <p:cNvPr id="4100" name="Espace réservé du contenu 2"/>
          <p:cNvSpPr txBox="1">
            <a:spLocks/>
          </p:cNvSpPr>
          <p:nvPr/>
        </p:nvSpPr>
        <p:spPr bwMode="auto">
          <a:xfrm>
            <a:off x="1643063" y="3643313"/>
            <a:ext cx="571500" cy="500062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buFont typeface="Arial" charset="0"/>
              <a:buNone/>
            </a:pPr>
            <a:r>
              <a:rPr lang="fr-FR" sz="2400" b="1">
                <a:solidFill>
                  <a:schemeClr val="bg1"/>
                </a:solidFill>
                <a:cs typeface="Arial" charset="0"/>
              </a:rPr>
              <a:t>II.</a:t>
            </a:r>
          </a:p>
        </p:txBody>
      </p:sp>
      <p:sp>
        <p:nvSpPr>
          <p:cNvPr id="4101" name="Espace réservé du contenu 2"/>
          <p:cNvSpPr txBox="1">
            <a:spLocks/>
          </p:cNvSpPr>
          <p:nvPr/>
        </p:nvSpPr>
        <p:spPr bwMode="auto">
          <a:xfrm>
            <a:off x="2500313" y="1857375"/>
            <a:ext cx="5000625" cy="500063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None/>
            </a:pPr>
            <a:r>
              <a:rPr lang="fr-FR" sz="2400" b="1">
                <a:solidFill>
                  <a:schemeClr val="bg1"/>
                </a:solidFill>
                <a:cs typeface="Arial" charset="0"/>
              </a:rPr>
              <a:t>Coal Supply Contract with EET</a:t>
            </a:r>
          </a:p>
        </p:txBody>
      </p:sp>
      <p:sp>
        <p:nvSpPr>
          <p:cNvPr id="4102" name="Espace réservé du contenu 2"/>
          <p:cNvSpPr txBox="1">
            <a:spLocks/>
          </p:cNvSpPr>
          <p:nvPr/>
        </p:nvSpPr>
        <p:spPr bwMode="auto">
          <a:xfrm>
            <a:off x="2500313" y="3643313"/>
            <a:ext cx="4071937" cy="500062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None/>
            </a:pPr>
            <a:r>
              <a:rPr lang="fr-FR" sz="2400" b="1">
                <a:solidFill>
                  <a:schemeClr val="bg1"/>
                </a:solidFill>
                <a:cs typeface="Arial" charset="0"/>
              </a:rPr>
              <a:t>Logistic Contracts</a:t>
            </a:r>
          </a:p>
        </p:txBody>
      </p:sp>
      <p:sp>
        <p:nvSpPr>
          <p:cNvPr id="4103" name="Espace réservé du pied de page 16"/>
          <p:cNvSpPr>
            <a:spLocks noGrp="1"/>
          </p:cNvSpPr>
          <p:nvPr>
            <p:ph type="ftr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mtClean="0">
                <a:latin typeface="Arial" charset="0"/>
                <a:cs typeface="Arial" charset="0"/>
              </a:rPr>
              <a:t>FSe_090903</a:t>
            </a:r>
          </a:p>
        </p:txBody>
      </p:sp>
      <p:sp>
        <p:nvSpPr>
          <p:cNvPr id="4104" name="Espace réservé du numéro de diapositive 17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2F980A9-71C0-4EEA-93B5-18BA408D22CC}" type="slidenum">
              <a:rPr lang="fr-FR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fr-FR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title"/>
          </p:nvPr>
        </p:nvSpPr>
        <p:spPr>
          <a:xfrm>
            <a:off x="785813" y="357188"/>
            <a:ext cx="8215312" cy="582612"/>
          </a:xfrm>
          <a:solidFill>
            <a:srgbClr val="FF0000"/>
          </a:solidFill>
        </p:spPr>
        <p:txBody>
          <a:bodyPr/>
          <a:lstStyle/>
          <a:p>
            <a:r>
              <a:rPr lang="fr-FR" smtClean="0">
                <a:latin typeface="Arial" charset="0"/>
                <a:cs typeface="Arial" charset="0"/>
              </a:rPr>
              <a:t>Main</a:t>
            </a:r>
            <a:r>
              <a:rPr lang="fr-FR" smtClean="0">
                <a:solidFill>
                  <a:schemeClr val="bg1"/>
                </a:solidFill>
                <a:latin typeface="Arial" charset="0"/>
                <a:cs typeface="Arial" charset="0"/>
              </a:rPr>
              <a:t> Coal Supply Contract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85813" y="1285875"/>
            <a:ext cx="8215312" cy="5286375"/>
          </a:xfrm>
        </p:spPr>
        <p:txBody>
          <a:bodyPr>
            <a:normAutofit fontScale="25000" lnSpcReduction="20000"/>
          </a:bodyPr>
          <a:lstStyle/>
          <a:p>
            <a:pPr lvl="1" fontAlgn="b">
              <a:buFont typeface="Wingdings" pitchFamily="2" charset="2"/>
              <a:buChar char="§"/>
              <a:defRPr/>
            </a:pPr>
            <a:r>
              <a:rPr lang="en-US" sz="5600" dirty="0" smtClean="0">
                <a:solidFill>
                  <a:srgbClr val="0070C0"/>
                </a:solidFill>
              </a:rPr>
              <a:t>EET supplies to SNET all Coal mined outside France</a:t>
            </a:r>
          </a:p>
          <a:p>
            <a:pPr lvl="1" fontAlgn="b">
              <a:buFont typeface="Wingdings" pitchFamily="2" charset="2"/>
              <a:buChar char="§"/>
              <a:defRPr/>
            </a:pPr>
            <a:endParaRPr lang="en-US" sz="5600" dirty="0" smtClean="0">
              <a:solidFill>
                <a:srgbClr val="0070C0"/>
              </a:solidFill>
            </a:endParaRPr>
          </a:p>
          <a:p>
            <a:pPr lvl="1" fontAlgn="b">
              <a:buFont typeface="Wingdings" pitchFamily="2" charset="2"/>
              <a:buChar char="§"/>
              <a:defRPr/>
            </a:pPr>
            <a:r>
              <a:rPr lang="en-US" sz="5600" dirty="0" smtClean="0">
                <a:solidFill>
                  <a:srgbClr val="0070C0"/>
                </a:solidFill>
              </a:rPr>
              <a:t>SNET buy directly non standard coals (max 60 </a:t>
            </a:r>
            <a:r>
              <a:rPr lang="en-US" sz="5600" dirty="0" err="1" smtClean="0">
                <a:solidFill>
                  <a:srgbClr val="0070C0"/>
                </a:solidFill>
              </a:rPr>
              <a:t>kt</a:t>
            </a:r>
            <a:r>
              <a:rPr lang="en-US" sz="5600" dirty="0" smtClean="0">
                <a:solidFill>
                  <a:srgbClr val="0070C0"/>
                </a:solidFill>
              </a:rPr>
              <a:t>), coal fines, coal for Provence 4, </a:t>
            </a:r>
            <a:r>
              <a:rPr lang="en-US" sz="5600" dirty="0" err="1" smtClean="0">
                <a:solidFill>
                  <a:srgbClr val="0070C0"/>
                </a:solidFill>
              </a:rPr>
              <a:t>ashed</a:t>
            </a:r>
            <a:r>
              <a:rPr lang="en-US" sz="5600" dirty="0" smtClean="0">
                <a:solidFill>
                  <a:srgbClr val="0070C0"/>
                </a:solidFill>
              </a:rPr>
              <a:t> products</a:t>
            </a:r>
          </a:p>
          <a:p>
            <a:pPr lvl="1" fontAlgn="b">
              <a:buFont typeface="Wingdings" pitchFamily="2" charset="2"/>
              <a:buChar char="§"/>
              <a:defRPr/>
            </a:pPr>
            <a:endParaRPr lang="en-US" sz="5600" dirty="0" smtClean="0">
              <a:solidFill>
                <a:srgbClr val="0070C0"/>
              </a:solidFill>
            </a:endParaRPr>
          </a:p>
          <a:p>
            <a:pPr lvl="1" fontAlgn="b">
              <a:buFont typeface="Wingdings" pitchFamily="2" charset="2"/>
              <a:buChar char="§"/>
              <a:defRPr/>
            </a:pPr>
            <a:r>
              <a:rPr lang="en-US" sz="5600" dirty="0" smtClean="0">
                <a:solidFill>
                  <a:srgbClr val="0070C0"/>
                </a:solidFill>
              </a:rPr>
              <a:t>Contract for 35 months (01/02/2010 to 31/12/2012) </a:t>
            </a:r>
          </a:p>
          <a:p>
            <a:pPr lvl="1" fontAlgn="b">
              <a:buFont typeface="Wingdings" pitchFamily="2" charset="2"/>
              <a:buChar char="§"/>
              <a:defRPr/>
            </a:pPr>
            <a:endParaRPr lang="en-US" sz="5600" dirty="0" smtClean="0">
              <a:solidFill>
                <a:srgbClr val="0070C0"/>
              </a:solidFill>
            </a:endParaRPr>
          </a:p>
          <a:p>
            <a:pPr lvl="1" fontAlgn="b">
              <a:buFont typeface="Wingdings" pitchFamily="2" charset="2"/>
              <a:buChar char="§"/>
              <a:defRPr/>
            </a:pPr>
            <a:r>
              <a:rPr lang="en-US" sz="5600" dirty="0" smtClean="0">
                <a:solidFill>
                  <a:srgbClr val="0070C0"/>
                </a:solidFill>
              </a:rPr>
              <a:t>Year 1 : 2,5 Mt ± 30 %</a:t>
            </a:r>
          </a:p>
          <a:p>
            <a:pPr lvl="1" fontAlgn="b">
              <a:buFont typeface="Wingdings" pitchFamily="2" charset="2"/>
              <a:buChar char="§"/>
              <a:defRPr/>
            </a:pPr>
            <a:endParaRPr lang="en-US" sz="5600" dirty="0" smtClean="0">
              <a:solidFill>
                <a:srgbClr val="0070C0"/>
              </a:solidFill>
            </a:endParaRPr>
          </a:p>
          <a:p>
            <a:pPr lvl="1" fontAlgn="b">
              <a:buFont typeface="Wingdings" pitchFamily="2" charset="2"/>
              <a:buChar char="§"/>
              <a:defRPr/>
            </a:pPr>
            <a:r>
              <a:rPr lang="en-US" sz="5600" dirty="0" smtClean="0">
                <a:solidFill>
                  <a:srgbClr val="0070C0"/>
                </a:solidFill>
              </a:rPr>
              <a:t>Years 2 and 3 : tonnages announced by SNET in previous year before June 30</a:t>
            </a:r>
            <a:r>
              <a:rPr lang="en-US" sz="5600" baseline="30000" dirty="0" smtClean="0">
                <a:solidFill>
                  <a:srgbClr val="0070C0"/>
                </a:solidFill>
              </a:rPr>
              <a:t>th</a:t>
            </a:r>
          </a:p>
          <a:p>
            <a:pPr lvl="1" fontAlgn="b">
              <a:buFont typeface="Wingdings" pitchFamily="2" charset="2"/>
              <a:buChar char="§"/>
              <a:defRPr/>
            </a:pPr>
            <a:endParaRPr lang="en-US" sz="5600" baseline="30000" dirty="0" smtClean="0">
              <a:solidFill>
                <a:srgbClr val="0070C0"/>
              </a:solidFill>
            </a:endParaRPr>
          </a:p>
          <a:p>
            <a:pPr lvl="1" fontAlgn="b">
              <a:buFont typeface="Wingdings" pitchFamily="2" charset="2"/>
              <a:buChar char="§"/>
              <a:defRPr/>
            </a:pPr>
            <a:r>
              <a:rPr lang="en-US" sz="5600" dirty="0" smtClean="0">
                <a:solidFill>
                  <a:srgbClr val="0070C0"/>
                </a:solidFill>
              </a:rPr>
              <a:t> Supply in several Ports : Antwerp, Dunkirk, </a:t>
            </a:r>
            <a:r>
              <a:rPr lang="en-US" sz="5600" dirty="0" err="1" smtClean="0">
                <a:solidFill>
                  <a:srgbClr val="0070C0"/>
                </a:solidFill>
              </a:rPr>
              <a:t>Fos</a:t>
            </a:r>
            <a:r>
              <a:rPr lang="en-US" sz="5600" dirty="0" smtClean="0">
                <a:solidFill>
                  <a:srgbClr val="0070C0"/>
                </a:solidFill>
              </a:rPr>
              <a:t>, </a:t>
            </a:r>
            <a:r>
              <a:rPr lang="en-US" sz="5600" dirty="0" err="1" smtClean="0">
                <a:solidFill>
                  <a:srgbClr val="0070C0"/>
                </a:solidFill>
              </a:rPr>
              <a:t>Sete</a:t>
            </a:r>
            <a:r>
              <a:rPr lang="en-US" sz="5600" dirty="0" smtClean="0">
                <a:solidFill>
                  <a:srgbClr val="0070C0"/>
                </a:solidFill>
              </a:rPr>
              <a:t>, Le Havre</a:t>
            </a:r>
          </a:p>
          <a:p>
            <a:pPr lvl="1" fontAlgn="b">
              <a:buFont typeface="Wingdings" pitchFamily="2" charset="2"/>
              <a:buChar char="§"/>
              <a:defRPr/>
            </a:pPr>
            <a:endParaRPr lang="en-US" sz="5600" dirty="0" smtClean="0">
              <a:solidFill>
                <a:srgbClr val="0070C0"/>
              </a:solidFill>
            </a:endParaRPr>
          </a:p>
          <a:p>
            <a:pPr lvl="1" fontAlgn="b">
              <a:buFont typeface="Wingdings" pitchFamily="2" charset="2"/>
              <a:buChar char="§"/>
              <a:defRPr/>
            </a:pPr>
            <a:r>
              <a:rPr lang="en-US" sz="5600" dirty="0" smtClean="0">
                <a:solidFill>
                  <a:srgbClr val="0070C0"/>
                </a:solidFill>
              </a:rPr>
              <a:t>Prices</a:t>
            </a:r>
          </a:p>
          <a:p>
            <a:pPr lvl="1" fontAlgn="b">
              <a:buFont typeface="Wingdings" pitchFamily="2" charset="2"/>
              <a:buChar char="§"/>
              <a:defRPr/>
            </a:pPr>
            <a:endParaRPr lang="en-US" sz="5600" dirty="0" smtClean="0"/>
          </a:p>
          <a:p>
            <a:pPr lvl="1" fontAlgn="b">
              <a:buFont typeface="Wingdings" pitchFamily="2" charset="2"/>
              <a:buChar char="§"/>
              <a:defRPr/>
            </a:pPr>
            <a:endParaRPr lang="en-US" sz="5600" dirty="0" smtClean="0"/>
          </a:p>
          <a:p>
            <a:pPr lvl="1" fontAlgn="b">
              <a:buFont typeface="Wingdings" pitchFamily="2" charset="2"/>
              <a:buChar char="§"/>
              <a:defRPr/>
            </a:pPr>
            <a:endParaRPr lang="en-US" sz="5600" dirty="0" smtClean="0"/>
          </a:p>
          <a:p>
            <a:pPr lvl="1" fontAlgn="b">
              <a:buFont typeface="Wingdings" pitchFamily="2" charset="2"/>
              <a:buChar char="§"/>
              <a:defRPr/>
            </a:pPr>
            <a:endParaRPr lang="en-US" sz="5600" dirty="0" smtClean="0"/>
          </a:p>
          <a:p>
            <a:pPr lvl="1" fontAlgn="b">
              <a:buFont typeface="Wingdings" pitchFamily="2" charset="2"/>
              <a:buChar char="§"/>
              <a:defRPr/>
            </a:pPr>
            <a:endParaRPr lang="en-US" sz="5600" dirty="0" smtClean="0"/>
          </a:p>
          <a:p>
            <a:pPr lvl="1" fontAlgn="b">
              <a:buFont typeface="Wingdings" pitchFamily="2" charset="2"/>
              <a:buChar char="§"/>
              <a:defRPr/>
            </a:pPr>
            <a:endParaRPr lang="en-US" sz="5600" dirty="0" smtClean="0"/>
          </a:p>
          <a:p>
            <a:pPr lvl="1" fontAlgn="b">
              <a:buFont typeface="Wingdings" pitchFamily="2" charset="2"/>
              <a:buChar char="§"/>
              <a:defRPr/>
            </a:pPr>
            <a:endParaRPr lang="en-US" sz="5600" dirty="0" smtClean="0"/>
          </a:p>
          <a:p>
            <a:pPr lvl="1" fontAlgn="b">
              <a:buFont typeface="Wingdings" pitchFamily="2" charset="2"/>
              <a:buChar char="§"/>
              <a:defRPr/>
            </a:pPr>
            <a:endParaRPr lang="en-US" sz="5600" dirty="0" smtClean="0"/>
          </a:p>
          <a:p>
            <a:pPr lvl="1" fontAlgn="b">
              <a:buFont typeface="Wingdings" pitchFamily="2" charset="2"/>
              <a:buChar char="§"/>
              <a:defRPr/>
            </a:pPr>
            <a:endParaRPr lang="en-US" sz="5600" dirty="0" smtClean="0"/>
          </a:p>
          <a:p>
            <a:pPr lvl="1" fontAlgn="b">
              <a:buFont typeface="Wingdings" pitchFamily="2" charset="2"/>
              <a:buChar char="§"/>
              <a:defRPr/>
            </a:pPr>
            <a:endParaRPr lang="en-US" sz="5600" dirty="0" smtClean="0"/>
          </a:p>
          <a:p>
            <a:pPr lvl="1" fontAlgn="b">
              <a:buFont typeface="Wingdings" pitchFamily="2" charset="2"/>
              <a:buChar char="§"/>
              <a:defRPr/>
            </a:pPr>
            <a:endParaRPr lang="en-US" sz="5600" dirty="0" smtClean="0"/>
          </a:p>
          <a:p>
            <a:pPr fontAlgn="b">
              <a:buFont typeface="Arial" pitchFamily="34" charset="0"/>
              <a:buNone/>
              <a:defRPr/>
            </a:pPr>
            <a:endParaRPr lang="en-US" sz="5600" dirty="0" smtClean="0"/>
          </a:p>
          <a:p>
            <a:pPr fontAlgn="b">
              <a:buFont typeface="Arial" pitchFamily="34" charset="0"/>
              <a:buNone/>
              <a:defRPr/>
            </a:pPr>
            <a:r>
              <a:rPr lang="en-US" sz="5600" dirty="0" smtClean="0"/>
              <a:t>	</a:t>
            </a:r>
          </a:p>
          <a:p>
            <a:pPr>
              <a:buFont typeface="Arial" charset="0"/>
              <a:buNone/>
              <a:defRPr/>
            </a:pPr>
            <a:r>
              <a:rPr lang="en-US" sz="5600" dirty="0" smtClean="0"/>
              <a:t>	</a:t>
            </a:r>
          </a:p>
          <a:p>
            <a:pPr lvl="1">
              <a:buFont typeface="Arial" charset="0"/>
              <a:buNone/>
              <a:defRPr/>
            </a:pPr>
            <a:endParaRPr lang="en-US" sz="5600" dirty="0" smtClean="0"/>
          </a:p>
          <a:p>
            <a:pPr lvl="1">
              <a:buFont typeface="Arial" charset="0"/>
              <a:buNone/>
              <a:defRPr/>
            </a:pPr>
            <a:endParaRPr lang="fr-FR" sz="5600" dirty="0"/>
          </a:p>
        </p:txBody>
      </p:sp>
      <p:sp>
        <p:nvSpPr>
          <p:cNvPr id="5124" name="Espace réservé du pied de page 3"/>
          <p:cNvSpPr>
            <a:spLocks noGrp="1"/>
          </p:cNvSpPr>
          <p:nvPr>
            <p:ph type="ftr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mtClean="0">
                <a:latin typeface="Arial" charset="0"/>
                <a:cs typeface="Arial" charset="0"/>
              </a:rPr>
              <a:t>FSe_090903</a:t>
            </a:r>
          </a:p>
        </p:txBody>
      </p:sp>
      <p:sp>
        <p:nvSpPr>
          <p:cNvPr id="5125" name="Espace réservé du numéro de diapositive 4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1C699F7-61DC-416F-8FB9-BF3A9B7A9871}" type="slidenum">
              <a:rPr lang="fr-FR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fr-FR" smtClean="0">
              <a:latin typeface="Arial" charset="0"/>
              <a:cs typeface="Arial" charset="0"/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1857375" y="4429125"/>
          <a:ext cx="6215105" cy="213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7256"/>
                <a:gridCol w="928694"/>
                <a:gridCol w="1428760"/>
                <a:gridCol w="1500198"/>
                <a:gridCol w="1500197"/>
              </a:tblGrid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 smtClean="0"/>
                        <a:t>Port</a:t>
                      </a:r>
                      <a:endParaRPr lang="en-US" sz="14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smtClean="0"/>
                        <a:t>Incoterm</a:t>
                      </a:r>
                      <a:endParaRPr lang="en-US" sz="1400" noProof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 smtClean="0"/>
                        <a:t>Coal Price</a:t>
                      </a:r>
                      <a:endParaRPr lang="en-US" sz="14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 smtClean="0"/>
                        <a:t>Handling  costs</a:t>
                      </a:r>
                      <a:endParaRPr lang="en-US" sz="14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 smtClean="0"/>
                        <a:t>Order notice</a:t>
                      </a:r>
                      <a:endParaRPr lang="en-US" sz="1400" noProof="0" dirty="0"/>
                    </a:p>
                  </a:txBody>
                  <a:tcPr anchor="ctr"/>
                </a:tc>
              </a:tr>
              <a:tr h="28800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Antwerp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FOB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API#2 + 2,00 $/t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paid to EET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  <a:r>
                        <a:rPr lang="en-US" sz="1400" kern="1200" baseline="300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14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month M-2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 smtClean="0"/>
                        <a:t>Dunkirk</a:t>
                      </a:r>
                      <a:endParaRPr lang="en-US" sz="1400" noProof="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noProof="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noProof="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noProof="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 err="1" smtClean="0"/>
                        <a:t>Fos</a:t>
                      </a:r>
                      <a:endParaRPr lang="en-US" sz="1400" noProof="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sz="1400" noProof="0" dirty="0" smtClean="0"/>
                        <a:t>DES</a:t>
                      </a:r>
                      <a:endParaRPr lang="en-US" sz="1400" noProof="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 smtClean="0"/>
                        <a:t>API#2 + 2,50 $/t</a:t>
                      </a:r>
                      <a:endParaRPr lang="en-US" sz="1400" noProof="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sz="1400" baseline="0" noProof="0" dirty="0" smtClean="0"/>
                        <a:t>paid to handling Company</a:t>
                      </a:r>
                      <a:endParaRPr lang="en-US" sz="1400" noProof="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  <a:r>
                        <a:rPr lang="en-US" sz="1400" kern="1200" baseline="300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14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month M-3</a:t>
                      </a:r>
                    </a:p>
                    <a:p>
                      <a:pPr algn="ctr"/>
                      <a:endParaRPr lang="en-US" sz="1400" noProof="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 err="1" smtClean="0"/>
                        <a:t>Sete</a:t>
                      </a:r>
                      <a:endParaRPr lang="en-US" sz="1400" noProof="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noProof="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noProof="0" dirty="0" smtClean="0"/>
                        <a:t>API#2 + 3,25 $/t</a:t>
                      </a:r>
                      <a:endParaRPr lang="en-US" sz="1400" noProof="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noProof="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 smtClean="0"/>
                        <a:t>Le Havre</a:t>
                      </a:r>
                      <a:endParaRPr lang="en-US" sz="1400" noProof="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noProof="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noProof="0" dirty="0" smtClean="0"/>
                        <a:t>API#2 + 2,25 $/t</a:t>
                      </a:r>
                      <a:endParaRPr lang="en-US" sz="1400" noProof="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noProof="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88000">
                <a:tc gridSpan="5">
                  <a:txBody>
                    <a:bodyPr/>
                    <a:lstStyle/>
                    <a:p>
                      <a:pPr algn="ctr"/>
                      <a:r>
                        <a:rPr lang="en-US" sz="1400" noProof="0" dirty="0" smtClean="0"/>
                        <a:t>Based on API#2 for</a:t>
                      </a:r>
                      <a:r>
                        <a:rPr lang="en-US" sz="1400" baseline="0" noProof="0" dirty="0" smtClean="0"/>
                        <a:t> delivery calendar quarter</a:t>
                      </a:r>
                      <a:endParaRPr lang="en-US" sz="1400" noProof="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noProof="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noProof="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noProof="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noProof="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Logistic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/>
              <a:t>FSe_090903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FF75FB6-2AC4-4296-8E18-E7AD8F03386D}" type="slidenum">
              <a:rPr lang="fr-FR" smtClean="0"/>
              <a:pPr>
                <a:defRPr/>
              </a:pPr>
              <a:t>4</a:t>
            </a:fld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1357290" y="5000636"/>
            <a:ext cx="707443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dirty="0" smtClean="0"/>
              <a:t>No major problem at this stage of negotiations</a:t>
            </a:r>
            <a:r>
              <a:rPr lang="en-US" dirty="0" smtClean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dirty="0" smtClean="0"/>
              <a:t>Port </a:t>
            </a:r>
            <a:r>
              <a:rPr lang="en-US" dirty="0" smtClean="0"/>
              <a:t>Logistic in Antwerp and Dunkirk included in contract with EET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Manly the same operators as contracted by EDFT until end 2009.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Logistic contract in </a:t>
            </a:r>
            <a:r>
              <a:rPr lang="en-US" dirty="0" err="1" smtClean="0"/>
              <a:t>Fos</a:t>
            </a:r>
            <a:r>
              <a:rPr lang="en-US" dirty="0" smtClean="0"/>
              <a:t> used for Provence </a:t>
            </a:r>
            <a:r>
              <a:rPr lang="en-US" smtClean="0"/>
              <a:t>and </a:t>
            </a:r>
            <a:r>
              <a:rPr lang="en-US" smtClean="0"/>
              <a:t>Lucy</a:t>
            </a:r>
            <a:endParaRPr lang="en-US" dirty="0" smtClean="0"/>
          </a:p>
          <a:p>
            <a:endParaRPr lang="en-US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785926"/>
            <a:ext cx="8229623" cy="2703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e_Pres_Integratio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Modele_Pres_Integration</Template>
  <TotalTime>2053</TotalTime>
  <Words>219</Words>
  <Application>Microsoft Office PowerPoint</Application>
  <PresentationFormat>Affichage à l'écran (4:3)</PresentationFormat>
  <Paragraphs>70</Paragraphs>
  <Slides>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5" baseType="lpstr">
      <vt:lpstr>Modele_Pres_Integration</vt:lpstr>
      <vt:lpstr>Diapositive 1</vt:lpstr>
      <vt:lpstr>Index</vt:lpstr>
      <vt:lpstr>Main Coal Supply Contract</vt:lpstr>
      <vt:lpstr>Logistic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 </dc:creator>
  <cp:lastModifiedBy>munoz</cp:lastModifiedBy>
  <cp:revision>245</cp:revision>
  <dcterms:created xsi:type="dcterms:W3CDTF">2009-01-28T16:27:18Z</dcterms:created>
  <dcterms:modified xsi:type="dcterms:W3CDTF">2009-09-08T18:26:42Z</dcterms:modified>
</cp:coreProperties>
</file>