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10"/>
  </p:notesMasterIdLst>
  <p:handoutMasterIdLst>
    <p:handoutMasterId r:id="rId11"/>
  </p:handoutMasterIdLst>
  <p:sldIdLst>
    <p:sldId id="406" r:id="rId2"/>
    <p:sldId id="424" r:id="rId3"/>
    <p:sldId id="425" r:id="rId4"/>
    <p:sldId id="436" r:id="rId5"/>
    <p:sldId id="439" r:id="rId6"/>
    <p:sldId id="437" r:id="rId7"/>
    <p:sldId id="438" r:id="rId8"/>
    <p:sldId id="434" r:id="rId9"/>
  </p:sldIdLst>
  <p:sldSz cx="9906000" cy="6858000" type="A4"/>
  <p:notesSz cx="6708775" cy="9836150"/>
  <p:custDataLst>
    <p:tags r:id="rId12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6B60"/>
    <a:srgbClr val="7F0026"/>
    <a:srgbClr val="AD0026"/>
    <a:srgbClr val="D20026"/>
    <a:srgbClr val="F5493B"/>
    <a:srgbClr val="FF8F6E"/>
    <a:srgbClr val="D2D2D2"/>
    <a:srgbClr val="F21C0A"/>
  </p:clrMru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21" autoAdjust="0"/>
    <p:restoredTop sz="94652" autoAdjust="0"/>
  </p:normalViewPr>
  <p:slideViewPr>
    <p:cSldViewPr snapToGrid="0" snapToObjects="1">
      <p:cViewPr>
        <p:scale>
          <a:sx n="70" d="100"/>
          <a:sy n="70" d="100"/>
        </p:scale>
        <p:origin x="-714" y="-19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E94226-59FE-40BA-9746-07A3F7153F88}" type="doc">
      <dgm:prSet loTypeId="urn:microsoft.com/office/officeart/2005/8/layout/process5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C8FE8CFA-5339-4EBE-A6F2-CAE064830380}">
      <dgm:prSet phldrT="[Texte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GB" sz="1200" b="1" dirty="0" err="1" smtClean="0">
              <a:solidFill>
                <a:schemeClr val="tx1"/>
              </a:solidFill>
            </a:rPr>
            <a:t>Définition</a:t>
          </a:r>
          <a:r>
            <a:rPr lang="en-GB" sz="1200" b="1" dirty="0" smtClean="0">
              <a:solidFill>
                <a:schemeClr val="tx1"/>
              </a:solidFill>
            </a:rPr>
            <a:t> des </a:t>
          </a:r>
          <a:r>
            <a:rPr lang="en-GB" sz="1200" b="1" dirty="0" err="1" smtClean="0">
              <a:solidFill>
                <a:schemeClr val="tx1"/>
              </a:solidFill>
            </a:rPr>
            <a:t>Objectifs</a:t>
          </a:r>
          <a:r>
            <a:rPr lang="en-GB" sz="1200" b="1" dirty="0" smtClean="0">
              <a:solidFill>
                <a:schemeClr val="tx1"/>
              </a:solidFill>
            </a:rPr>
            <a:t> </a:t>
          </a:r>
          <a:r>
            <a:rPr lang="en-GB" sz="1200" b="1" dirty="0" err="1" smtClean="0">
              <a:solidFill>
                <a:schemeClr val="tx1"/>
              </a:solidFill>
            </a:rPr>
            <a:t>Projet</a:t>
          </a:r>
          <a:endParaRPr lang="en-GB" sz="1200" b="1" dirty="0">
            <a:solidFill>
              <a:schemeClr val="tx1"/>
            </a:solidFill>
          </a:endParaRPr>
        </a:p>
      </dgm:t>
    </dgm:pt>
    <dgm:pt modelId="{75010AAC-D849-4E8E-B19E-884C694BB20C}" type="parTrans" cxnId="{F4937038-03A7-471E-A8D5-B74C38AC876E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3958D973-B53C-4AE8-9489-EC108AA6C814}" type="sibTrans" cxnId="{F4937038-03A7-471E-A8D5-B74C38AC876E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8A9691DF-D28B-4811-B7BE-77E2059854F3}">
      <dgm:prSet phldrT="[Texte]"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Planning </a:t>
          </a:r>
          <a:r>
            <a:rPr lang="en-GB" sz="1200" b="1" dirty="0" err="1" smtClean="0">
              <a:solidFill>
                <a:schemeClr val="tx1"/>
              </a:solidFill>
            </a:rPr>
            <a:t>Projet</a:t>
          </a:r>
          <a:endParaRPr lang="en-GB" sz="1200" b="1" dirty="0">
            <a:solidFill>
              <a:schemeClr val="tx1"/>
            </a:solidFill>
          </a:endParaRPr>
        </a:p>
      </dgm:t>
    </dgm:pt>
    <dgm:pt modelId="{1BE07820-4CCC-4ADD-8410-F9EA4F1582B1}" type="parTrans" cxnId="{6896250E-9F18-49F0-A183-D7E866371845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778BAB50-791D-4057-81BB-B015C8A0A4B2}" type="sibTrans" cxnId="{6896250E-9F18-49F0-A183-D7E866371845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ED8E70AF-8EB3-4ADB-8652-D2ECCD39F238}">
      <dgm:prSet phldrT="[Texte]" custT="1"/>
      <dgm:spPr/>
      <dgm:t>
        <a:bodyPr/>
        <a:lstStyle/>
        <a:p>
          <a:r>
            <a:rPr lang="en-GB" sz="1200" b="1" dirty="0" err="1" smtClean="0">
              <a:solidFill>
                <a:schemeClr val="tx1"/>
              </a:solidFill>
            </a:rPr>
            <a:t>Déroulement</a:t>
          </a:r>
          <a:r>
            <a:rPr lang="en-GB" sz="1200" b="1" dirty="0" smtClean="0">
              <a:solidFill>
                <a:schemeClr val="tx1"/>
              </a:solidFill>
            </a:rPr>
            <a:t> </a:t>
          </a:r>
        </a:p>
        <a:p>
          <a:r>
            <a:rPr lang="en-GB" sz="1200" b="1" dirty="0" err="1" smtClean="0">
              <a:solidFill>
                <a:schemeClr val="tx1"/>
              </a:solidFill>
            </a:rPr>
            <a:t>Projet</a:t>
          </a:r>
          <a:endParaRPr lang="en-GB" sz="1200" b="1" dirty="0">
            <a:solidFill>
              <a:schemeClr val="tx1"/>
            </a:solidFill>
          </a:endParaRPr>
        </a:p>
      </dgm:t>
    </dgm:pt>
    <dgm:pt modelId="{1B659F9C-A557-4D37-8DE1-71314AE051B6}" type="parTrans" cxnId="{1E2E487A-07EA-4872-B2D1-3DA128D605D3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4EEEFF81-651F-45E8-9528-DCB92D4EFCD5}" type="sibTrans" cxnId="{1E2E487A-07EA-4872-B2D1-3DA128D605D3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A938D92B-8AF9-4A77-A422-F47A88B49720}">
      <dgm:prSet phldrT="[Texte]" custT="1"/>
      <dgm:spPr/>
      <dgm:t>
        <a:bodyPr/>
        <a:lstStyle/>
        <a:p>
          <a:r>
            <a:rPr lang="en-GB" sz="1200" b="1" dirty="0" err="1" smtClean="0">
              <a:solidFill>
                <a:schemeClr val="tx1"/>
              </a:solidFill>
            </a:rPr>
            <a:t>Mise</a:t>
          </a:r>
          <a:r>
            <a:rPr lang="en-GB" sz="1200" b="1" dirty="0" smtClean="0">
              <a:solidFill>
                <a:schemeClr val="tx1"/>
              </a:solidFill>
            </a:rPr>
            <a:t> en Oeuvre</a:t>
          </a:r>
          <a:endParaRPr lang="en-GB" sz="1200" b="1" dirty="0">
            <a:solidFill>
              <a:schemeClr val="tx1"/>
            </a:solidFill>
          </a:endParaRPr>
        </a:p>
      </dgm:t>
    </dgm:pt>
    <dgm:pt modelId="{3EF2F48A-0AA3-4847-B03F-60F6943B8956}" type="parTrans" cxnId="{2A1EF7AC-F962-4CFE-BDEF-1AEBB8BB9C01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E069F76F-65E1-4EA3-97EE-693B8F6F0CEC}" type="sibTrans" cxnId="{2A1EF7AC-F962-4CFE-BDEF-1AEBB8BB9C01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C48F33DA-3C2F-43B7-B12F-420DD5D36CDA}">
      <dgm:prSet phldrT="[Texte]" custT="1"/>
      <dgm:spPr/>
      <dgm:t>
        <a:bodyPr/>
        <a:lstStyle/>
        <a:p>
          <a:r>
            <a:rPr lang="en-GB" sz="1200" b="1" dirty="0" err="1" smtClean="0">
              <a:solidFill>
                <a:schemeClr val="tx1"/>
              </a:solidFill>
            </a:rPr>
            <a:t>Procédure</a:t>
          </a:r>
          <a:endParaRPr lang="en-GB" sz="1200" b="1" dirty="0" smtClean="0">
            <a:solidFill>
              <a:schemeClr val="tx1"/>
            </a:solidFill>
          </a:endParaRPr>
        </a:p>
      </dgm:t>
    </dgm:pt>
    <dgm:pt modelId="{296775F7-0A02-4718-8F31-26CACC65A84F}" type="parTrans" cxnId="{3F296D26-E827-478E-9BF5-2FB23C24669D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2BA5B256-4A9F-447F-8EA5-5ACAB414C195}" type="sibTrans" cxnId="{3F296D26-E827-478E-9BF5-2FB23C24669D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A73D72EA-B147-4598-BD6F-9415AF8D65C8}">
      <dgm:prSet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Organisation </a:t>
          </a:r>
          <a:r>
            <a:rPr lang="en-GB" sz="1200" b="1" dirty="0" err="1" smtClean="0">
              <a:solidFill>
                <a:schemeClr val="tx1"/>
              </a:solidFill>
            </a:rPr>
            <a:t>Projet</a:t>
          </a:r>
          <a:r>
            <a:rPr lang="en-GB" sz="1200" b="1" dirty="0" smtClean="0">
              <a:solidFill>
                <a:schemeClr val="tx1"/>
              </a:solidFill>
            </a:rPr>
            <a:t> /Allocation des </a:t>
          </a:r>
          <a:r>
            <a:rPr lang="en-GB" sz="1200" b="1" dirty="0" err="1" smtClean="0">
              <a:solidFill>
                <a:schemeClr val="tx1"/>
              </a:solidFill>
            </a:rPr>
            <a:t>ressources</a:t>
          </a:r>
          <a:r>
            <a:rPr lang="en-GB" sz="1200" b="1" dirty="0" smtClean="0">
              <a:solidFill>
                <a:schemeClr val="tx1"/>
              </a:solidFill>
            </a:rPr>
            <a:t>/</a:t>
          </a:r>
          <a:r>
            <a:rPr lang="en-GB" sz="1200" b="1" dirty="0" err="1" smtClean="0">
              <a:solidFill>
                <a:schemeClr val="tx1"/>
              </a:solidFill>
            </a:rPr>
            <a:t>besoins</a:t>
          </a:r>
          <a:endParaRPr lang="en-GB" sz="1200" b="1" dirty="0">
            <a:solidFill>
              <a:schemeClr val="tx1"/>
            </a:solidFill>
          </a:endParaRPr>
        </a:p>
      </dgm:t>
    </dgm:pt>
    <dgm:pt modelId="{A6F4801A-5B30-4E41-A000-526439E016DC}" type="parTrans" cxnId="{FA2E18FF-D78B-4112-862F-D4760015CBB8}">
      <dgm:prSet/>
      <dgm:spPr/>
      <dgm:t>
        <a:bodyPr/>
        <a:lstStyle/>
        <a:p>
          <a:endParaRPr lang="en-GB" sz="1200"/>
        </a:p>
      </dgm:t>
    </dgm:pt>
    <dgm:pt modelId="{93279DB6-9FD7-41FF-9DD5-B278CC21717E}" type="sibTrans" cxnId="{FA2E18FF-D78B-4112-862F-D4760015CBB8}">
      <dgm:prSet custT="1"/>
      <dgm:spPr>
        <a:solidFill>
          <a:schemeClr val="tx2"/>
        </a:solidFill>
      </dgm:spPr>
      <dgm:t>
        <a:bodyPr/>
        <a:lstStyle/>
        <a:p>
          <a:endParaRPr lang="en-GB" sz="1200"/>
        </a:p>
      </dgm:t>
    </dgm:pt>
    <dgm:pt modelId="{F7D27F2C-55FD-495E-A78F-41523E503397}">
      <dgm:prSet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Communication Information </a:t>
          </a:r>
          <a:r>
            <a:rPr lang="en-GB" sz="1200" b="1" dirty="0" err="1" smtClean="0">
              <a:solidFill>
                <a:schemeClr val="tx1"/>
              </a:solidFill>
            </a:rPr>
            <a:t>Projet</a:t>
          </a:r>
          <a:endParaRPr lang="en-GB" sz="1200" b="1" dirty="0">
            <a:solidFill>
              <a:schemeClr val="tx1"/>
            </a:solidFill>
          </a:endParaRPr>
        </a:p>
      </dgm:t>
    </dgm:pt>
    <dgm:pt modelId="{287E7184-45F0-43A7-9CCA-F5D0C9C148C6}" type="parTrans" cxnId="{0BB04B0B-A2BD-47D4-BB8E-33E8B2A0C1C7}">
      <dgm:prSet/>
      <dgm:spPr/>
      <dgm:t>
        <a:bodyPr/>
        <a:lstStyle/>
        <a:p>
          <a:endParaRPr lang="en-GB" sz="1200"/>
        </a:p>
      </dgm:t>
    </dgm:pt>
    <dgm:pt modelId="{11FDC4C9-9A43-42EE-AD64-2CBAD1E56C2E}" type="sibTrans" cxnId="{0BB04B0B-A2BD-47D4-BB8E-33E8B2A0C1C7}">
      <dgm:prSet custT="1"/>
      <dgm:spPr>
        <a:solidFill>
          <a:schemeClr val="tx2"/>
        </a:solidFill>
      </dgm:spPr>
      <dgm:t>
        <a:bodyPr/>
        <a:lstStyle/>
        <a:p>
          <a:endParaRPr lang="en-GB" sz="1200"/>
        </a:p>
      </dgm:t>
    </dgm:pt>
    <dgm:pt modelId="{708A146F-3133-4A0D-B125-2B52B017597B}">
      <dgm:prSet custT="1"/>
      <dgm:spPr>
        <a:solidFill>
          <a:schemeClr val="tx2"/>
        </a:solidFill>
      </dgm:spPr>
      <dgm:t>
        <a:bodyPr/>
        <a:lstStyle/>
        <a:p>
          <a:r>
            <a:rPr lang="en-GB" sz="1200" b="1" dirty="0" smtClean="0">
              <a:solidFill>
                <a:schemeClr val="bg1"/>
              </a:solidFill>
            </a:rPr>
            <a:t>Communication Application </a:t>
          </a:r>
          <a:r>
            <a:rPr lang="en-GB" sz="1200" b="1" dirty="0" err="1" smtClean="0">
              <a:solidFill>
                <a:schemeClr val="bg1"/>
              </a:solidFill>
            </a:rPr>
            <a:t>Projet</a:t>
          </a:r>
          <a:endParaRPr lang="en-GB" sz="1200" b="1" dirty="0">
            <a:solidFill>
              <a:schemeClr val="bg1"/>
            </a:solidFill>
          </a:endParaRPr>
        </a:p>
      </dgm:t>
    </dgm:pt>
    <dgm:pt modelId="{CD7F50B7-34C0-4A35-AB23-84DCABBBAA89}" type="parTrans" cxnId="{CCD32F7D-423E-4DDE-A672-EF65F8D87C56}">
      <dgm:prSet/>
      <dgm:spPr/>
      <dgm:t>
        <a:bodyPr/>
        <a:lstStyle/>
        <a:p>
          <a:endParaRPr lang="en-GB" sz="1200"/>
        </a:p>
      </dgm:t>
    </dgm:pt>
    <dgm:pt modelId="{F72BCB62-368C-43B5-B802-E414B2058858}" type="sibTrans" cxnId="{CCD32F7D-423E-4DDE-A672-EF65F8D87C56}">
      <dgm:prSet/>
      <dgm:spPr/>
      <dgm:t>
        <a:bodyPr/>
        <a:lstStyle/>
        <a:p>
          <a:endParaRPr lang="en-GB" sz="1200"/>
        </a:p>
      </dgm:t>
    </dgm:pt>
    <dgm:pt modelId="{C7533286-3232-4E02-9148-06151CCF0D7D}">
      <dgm:prSet custT="1"/>
      <dgm:spPr>
        <a:solidFill>
          <a:schemeClr val="tx2"/>
        </a:solidFill>
      </dgm:spPr>
      <dgm:t>
        <a:bodyPr/>
        <a:lstStyle/>
        <a:p>
          <a:r>
            <a:rPr lang="en-GB" sz="1200" b="1" smtClean="0">
              <a:solidFill>
                <a:schemeClr val="bg1"/>
              </a:solidFill>
            </a:rPr>
            <a:t>Assignation des responsabilités</a:t>
          </a:r>
          <a:endParaRPr lang="en-GB" sz="1200" b="1" dirty="0">
            <a:solidFill>
              <a:schemeClr val="bg1"/>
            </a:solidFill>
          </a:endParaRPr>
        </a:p>
      </dgm:t>
    </dgm:pt>
    <dgm:pt modelId="{AA808AC4-4202-4D5D-A9BD-BA93D54D930B}" type="parTrans" cxnId="{2CF8B9FC-3F12-466C-A301-D75A324F8FD8}">
      <dgm:prSet/>
      <dgm:spPr/>
      <dgm:t>
        <a:bodyPr/>
        <a:lstStyle/>
        <a:p>
          <a:endParaRPr lang="en-GB"/>
        </a:p>
      </dgm:t>
    </dgm:pt>
    <dgm:pt modelId="{CCE5A8A2-F4DD-407F-8A53-C97B5CEED43B}" type="sibTrans" cxnId="{2CF8B9FC-3F12-466C-A301-D75A324F8FD8}">
      <dgm:prSet/>
      <dgm:spPr>
        <a:solidFill>
          <a:schemeClr val="tx2"/>
        </a:solidFill>
      </dgm:spPr>
      <dgm:t>
        <a:bodyPr/>
        <a:lstStyle/>
        <a:p>
          <a:endParaRPr lang="en-GB"/>
        </a:p>
      </dgm:t>
    </dgm:pt>
    <dgm:pt modelId="{114B984E-021A-4F95-B1D1-5E09F6DA83FF}" type="pres">
      <dgm:prSet presAssocID="{25E94226-59FE-40BA-9746-07A3F7153F8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0A48D65-B582-42EF-95BD-DBAE13ED8408}" type="pres">
      <dgm:prSet presAssocID="{C7533286-3232-4E02-9148-06151CCF0D7D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71227F-59F3-4690-B85D-7953A8D8F39F}" type="pres">
      <dgm:prSet presAssocID="{CCE5A8A2-F4DD-407F-8A53-C97B5CEED43B}" presName="sibTrans" presStyleLbl="sibTrans2D1" presStyleIdx="0" presStyleCnt="8"/>
      <dgm:spPr/>
      <dgm:t>
        <a:bodyPr/>
        <a:lstStyle/>
        <a:p>
          <a:endParaRPr lang="en-GB"/>
        </a:p>
      </dgm:t>
    </dgm:pt>
    <dgm:pt modelId="{DAE87C4A-4160-4D0A-8E93-0F28A8AC9C7A}" type="pres">
      <dgm:prSet presAssocID="{CCE5A8A2-F4DD-407F-8A53-C97B5CEED43B}" presName="connectorText" presStyleLbl="sibTrans2D1" presStyleIdx="0" presStyleCnt="8"/>
      <dgm:spPr/>
      <dgm:t>
        <a:bodyPr/>
        <a:lstStyle/>
        <a:p>
          <a:endParaRPr lang="en-GB"/>
        </a:p>
      </dgm:t>
    </dgm:pt>
    <dgm:pt modelId="{6FE4E518-9797-477B-AFB1-77188A7A1796}" type="pres">
      <dgm:prSet presAssocID="{C8FE8CFA-5339-4EBE-A6F2-CAE064830380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D30530-7D54-4B30-9065-E29E886E07F4}" type="pres">
      <dgm:prSet presAssocID="{3958D973-B53C-4AE8-9489-EC108AA6C814}" presName="sibTrans" presStyleLbl="sibTrans2D1" presStyleIdx="1" presStyleCnt="8"/>
      <dgm:spPr/>
      <dgm:t>
        <a:bodyPr/>
        <a:lstStyle/>
        <a:p>
          <a:endParaRPr lang="en-GB"/>
        </a:p>
      </dgm:t>
    </dgm:pt>
    <dgm:pt modelId="{2D581B44-7AF9-4608-9782-EE470F076ED4}" type="pres">
      <dgm:prSet presAssocID="{3958D973-B53C-4AE8-9489-EC108AA6C814}" presName="connectorText" presStyleLbl="sibTrans2D1" presStyleIdx="1" presStyleCnt="8"/>
      <dgm:spPr/>
      <dgm:t>
        <a:bodyPr/>
        <a:lstStyle/>
        <a:p>
          <a:endParaRPr lang="en-GB"/>
        </a:p>
      </dgm:t>
    </dgm:pt>
    <dgm:pt modelId="{6168D47C-A1A8-4A8F-A9D0-66B1F7F93BBB}" type="pres">
      <dgm:prSet presAssocID="{A73D72EA-B147-4598-BD6F-9415AF8D65C8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8A060B-69E2-41D7-92E8-073F2534B750}" type="pres">
      <dgm:prSet presAssocID="{93279DB6-9FD7-41FF-9DD5-B278CC21717E}" presName="sibTrans" presStyleLbl="sibTrans2D1" presStyleIdx="2" presStyleCnt="8"/>
      <dgm:spPr/>
      <dgm:t>
        <a:bodyPr/>
        <a:lstStyle/>
        <a:p>
          <a:endParaRPr lang="en-GB"/>
        </a:p>
      </dgm:t>
    </dgm:pt>
    <dgm:pt modelId="{0443E191-5F5E-4C2C-A6C6-77C67447DCA2}" type="pres">
      <dgm:prSet presAssocID="{93279DB6-9FD7-41FF-9DD5-B278CC21717E}" presName="connectorText" presStyleLbl="sibTrans2D1" presStyleIdx="2" presStyleCnt="8"/>
      <dgm:spPr/>
      <dgm:t>
        <a:bodyPr/>
        <a:lstStyle/>
        <a:p>
          <a:endParaRPr lang="en-GB"/>
        </a:p>
      </dgm:t>
    </dgm:pt>
    <dgm:pt modelId="{61FF9028-D571-428B-9ADA-2B40FB307A5C}" type="pres">
      <dgm:prSet presAssocID="{8A9691DF-D28B-4811-B7BE-77E2059854F3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E5EC1C-7DAF-469B-89E9-7CB7307C1DDA}" type="pres">
      <dgm:prSet presAssocID="{778BAB50-791D-4057-81BB-B015C8A0A4B2}" presName="sibTrans" presStyleLbl="sibTrans2D1" presStyleIdx="3" presStyleCnt="8" custScaleY="178172"/>
      <dgm:spPr/>
      <dgm:t>
        <a:bodyPr/>
        <a:lstStyle/>
        <a:p>
          <a:endParaRPr lang="en-GB"/>
        </a:p>
      </dgm:t>
    </dgm:pt>
    <dgm:pt modelId="{28C162FF-1442-4CD2-9A07-1DB0255FFEF5}" type="pres">
      <dgm:prSet presAssocID="{778BAB50-791D-4057-81BB-B015C8A0A4B2}" presName="connectorText" presStyleLbl="sibTrans2D1" presStyleIdx="3" presStyleCnt="8"/>
      <dgm:spPr/>
      <dgm:t>
        <a:bodyPr/>
        <a:lstStyle/>
        <a:p>
          <a:endParaRPr lang="en-GB"/>
        </a:p>
      </dgm:t>
    </dgm:pt>
    <dgm:pt modelId="{C43DED80-2C81-4333-95DF-4F9353CEE4A5}" type="pres">
      <dgm:prSet presAssocID="{F7D27F2C-55FD-495E-A78F-41523E50339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2608B0-5C52-4D0A-BBA9-9A45426F934F}" type="pres">
      <dgm:prSet presAssocID="{11FDC4C9-9A43-42EE-AD64-2CBAD1E56C2E}" presName="sibTrans" presStyleLbl="sibTrans2D1" presStyleIdx="4" presStyleCnt="8"/>
      <dgm:spPr/>
      <dgm:t>
        <a:bodyPr/>
        <a:lstStyle/>
        <a:p>
          <a:endParaRPr lang="en-GB"/>
        </a:p>
      </dgm:t>
    </dgm:pt>
    <dgm:pt modelId="{4E693A82-CC2A-48E6-BEFF-6AA5A89521DF}" type="pres">
      <dgm:prSet presAssocID="{11FDC4C9-9A43-42EE-AD64-2CBAD1E56C2E}" presName="connectorText" presStyleLbl="sibTrans2D1" presStyleIdx="4" presStyleCnt="8"/>
      <dgm:spPr/>
      <dgm:t>
        <a:bodyPr/>
        <a:lstStyle/>
        <a:p>
          <a:endParaRPr lang="en-GB"/>
        </a:p>
      </dgm:t>
    </dgm:pt>
    <dgm:pt modelId="{1138394F-F424-46A7-8D2B-97D6380EE78A}" type="pres">
      <dgm:prSet presAssocID="{ED8E70AF-8EB3-4ADB-8652-D2ECCD39F238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284280A-5EE8-4FC0-AB59-77F7BFCCAD4B}" type="pres">
      <dgm:prSet presAssocID="{4EEEFF81-651F-45E8-9528-DCB92D4EFCD5}" presName="sibTrans" presStyleLbl="sibTrans2D1" presStyleIdx="5" presStyleCnt="8"/>
      <dgm:spPr/>
      <dgm:t>
        <a:bodyPr/>
        <a:lstStyle/>
        <a:p>
          <a:endParaRPr lang="en-GB"/>
        </a:p>
      </dgm:t>
    </dgm:pt>
    <dgm:pt modelId="{EBD8D16D-AD53-4BB5-B6C1-98F9772AFD67}" type="pres">
      <dgm:prSet presAssocID="{4EEEFF81-651F-45E8-9528-DCB92D4EFCD5}" presName="connectorText" presStyleLbl="sibTrans2D1" presStyleIdx="5" presStyleCnt="8"/>
      <dgm:spPr/>
      <dgm:t>
        <a:bodyPr/>
        <a:lstStyle/>
        <a:p>
          <a:endParaRPr lang="en-GB"/>
        </a:p>
      </dgm:t>
    </dgm:pt>
    <dgm:pt modelId="{69D694C7-58BB-45E1-87CE-D08FB7F7CF2E}" type="pres">
      <dgm:prSet presAssocID="{A938D92B-8AF9-4A77-A422-F47A88B49720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716B4B8-85B7-43A6-83DB-E41CBCD8F4FE}" type="pres">
      <dgm:prSet presAssocID="{E069F76F-65E1-4EA3-97EE-693B8F6F0CEC}" presName="sibTrans" presStyleLbl="sibTrans2D1" presStyleIdx="6" presStyleCnt="8"/>
      <dgm:spPr/>
      <dgm:t>
        <a:bodyPr/>
        <a:lstStyle/>
        <a:p>
          <a:endParaRPr lang="en-GB"/>
        </a:p>
      </dgm:t>
    </dgm:pt>
    <dgm:pt modelId="{9CC8BD90-68F4-41E8-88A8-FCC4FA1B4C81}" type="pres">
      <dgm:prSet presAssocID="{E069F76F-65E1-4EA3-97EE-693B8F6F0CEC}" presName="connectorText" presStyleLbl="sibTrans2D1" presStyleIdx="6" presStyleCnt="8"/>
      <dgm:spPr/>
      <dgm:t>
        <a:bodyPr/>
        <a:lstStyle/>
        <a:p>
          <a:endParaRPr lang="en-GB"/>
        </a:p>
      </dgm:t>
    </dgm:pt>
    <dgm:pt modelId="{F9D318F6-A60D-4A2E-9E6E-B639364648B2}" type="pres">
      <dgm:prSet presAssocID="{C48F33DA-3C2F-43B7-B12F-420DD5D36CDA}" presName="node" presStyleLbl="node1" presStyleIdx="7" presStyleCnt="9" custLinFactNeighborY="102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A84C28-A843-4B13-8D26-E2F734323FE6}" type="pres">
      <dgm:prSet presAssocID="{2BA5B256-4A9F-447F-8EA5-5ACAB414C195}" presName="sibTrans" presStyleLbl="sibTrans2D1" presStyleIdx="7" presStyleCnt="8" custScaleX="104224" custScaleY="167718"/>
      <dgm:spPr/>
      <dgm:t>
        <a:bodyPr/>
        <a:lstStyle/>
        <a:p>
          <a:endParaRPr lang="en-GB"/>
        </a:p>
      </dgm:t>
    </dgm:pt>
    <dgm:pt modelId="{ACF2993C-D621-4A41-83D5-E3DE6340F720}" type="pres">
      <dgm:prSet presAssocID="{2BA5B256-4A9F-447F-8EA5-5ACAB414C195}" presName="connectorText" presStyleLbl="sibTrans2D1" presStyleIdx="7" presStyleCnt="8"/>
      <dgm:spPr/>
      <dgm:t>
        <a:bodyPr/>
        <a:lstStyle/>
        <a:p>
          <a:endParaRPr lang="en-GB"/>
        </a:p>
      </dgm:t>
    </dgm:pt>
    <dgm:pt modelId="{1A0F4D60-B7D8-448D-96BC-5246C02DE097}" type="pres">
      <dgm:prSet presAssocID="{708A146F-3133-4A0D-B125-2B52B017597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63602C4-5570-438D-B396-E6386F8ABEAA}" type="presOf" srcId="{E069F76F-65E1-4EA3-97EE-693B8F6F0CEC}" destId="{1716B4B8-85B7-43A6-83DB-E41CBCD8F4FE}" srcOrd="0" destOrd="0" presId="urn:microsoft.com/office/officeart/2005/8/layout/process5"/>
    <dgm:cxn modelId="{99D1E651-7D64-457D-A200-A5C83698F65F}" type="presOf" srcId="{2BA5B256-4A9F-447F-8EA5-5ACAB414C195}" destId="{ACF2993C-D621-4A41-83D5-E3DE6340F720}" srcOrd="1" destOrd="0" presId="urn:microsoft.com/office/officeart/2005/8/layout/process5"/>
    <dgm:cxn modelId="{1E2E487A-07EA-4872-B2D1-3DA128D605D3}" srcId="{25E94226-59FE-40BA-9746-07A3F7153F88}" destId="{ED8E70AF-8EB3-4ADB-8652-D2ECCD39F238}" srcOrd="5" destOrd="0" parTransId="{1B659F9C-A557-4D37-8DE1-71314AE051B6}" sibTransId="{4EEEFF81-651F-45E8-9528-DCB92D4EFCD5}"/>
    <dgm:cxn modelId="{21569155-028B-42A7-AF7D-630F120DD5F8}" type="presOf" srcId="{E069F76F-65E1-4EA3-97EE-693B8F6F0CEC}" destId="{9CC8BD90-68F4-41E8-88A8-FCC4FA1B4C81}" srcOrd="1" destOrd="0" presId="urn:microsoft.com/office/officeart/2005/8/layout/process5"/>
    <dgm:cxn modelId="{B250B70D-05AE-498C-BF1D-4CA42411DE9E}" type="presOf" srcId="{25E94226-59FE-40BA-9746-07A3F7153F88}" destId="{114B984E-021A-4F95-B1D1-5E09F6DA83FF}" srcOrd="0" destOrd="0" presId="urn:microsoft.com/office/officeart/2005/8/layout/process5"/>
    <dgm:cxn modelId="{EE442B55-08D1-4E49-BFA5-B3AB53BD3EA9}" type="presOf" srcId="{CCE5A8A2-F4DD-407F-8A53-C97B5CEED43B}" destId="{DAE87C4A-4160-4D0A-8E93-0F28A8AC9C7A}" srcOrd="1" destOrd="0" presId="urn:microsoft.com/office/officeart/2005/8/layout/process5"/>
    <dgm:cxn modelId="{2C08912C-C9F2-4890-B31A-632F88C6EFA9}" type="presOf" srcId="{778BAB50-791D-4057-81BB-B015C8A0A4B2}" destId="{28C162FF-1442-4CD2-9A07-1DB0255FFEF5}" srcOrd="1" destOrd="0" presId="urn:microsoft.com/office/officeart/2005/8/layout/process5"/>
    <dgm:cxn modelId="{C4BA0636-1B31-417B-BD49-E0560F13C8D8}" type="presOf" srcId="{F7D27F2C-55FD-495E-A78F-41523E503397}" destId="{C43DED80-2C81-4333-95DF-4F9353CEE4A5}" srcOrd="0" destOrd="0" presId="urn:microsoft.com/office/officeart/2005/8/layout/process5"/>
    <dgm:cxn modelId="{1CA8ADEC-DC38-4615-B311-B985A553A892}" type="presOf" srcId="{11FDC4C9-9A43-42EE-AD64-2CBAD1E56C2E}" destId="{962608B0-5C52-4D0A-BBA9-9A45426F934F}" srcOrd="0" destOrd="0" presId="urn:microsoft.com/office/officeart/2005/8/layout/process5"/>
    <dgm:cxn modelId="{F4937038-03A7-471E-A8D5-B74C38AC876E}" srcId="{25E94226-59FE-40BA-9746-07A3F7153F88}" destId="{C8FE8CFA-5339-4EBE-A6F2-CAE064830380}" srcOrd="1" destOrd="0" parTransId="{75010AAC-D849-4E8E-B19E-884C694BB20C}" sibTransId="{3958D973-B53C-4AE8-9489-EC108AA6C814}"/>
    <dgm:cxn modelId="{4B608C1E-2908-408E-9F55-F2D824CD75E0}" type="presOf" srcId="{778BAB50-791D-4057-81BB-B015C8A0A4B2}" destId="{4FE5EC1C-7DAF-469B-89E9-7CB7307C1DDA}" srcOrd="0" destOrd="0" presId="urn:microsoft.com/office/officeart/2005/8/layout/process5"/>
    <dgm:cxn modelId="{D6EBBE66-203C-4CE4-A2B7-1ADCB2ABD2D3}" type="presOf" srcId="{4EEEFF81-651F-45E8-9528-DCB92D4EFCD5}" destId="{B284280A-5EE8-4FC0-AB59-77F7BFCCAD4B}" srcOrd="0" destOrd="0" presId="urn:microsoft.com/office/officeart/2005/8/layout/process5"/>
    <dgm:cxn modelId="{6F4D08DC-2C04-4A0E-A6D3-314ADE75E108}" type="presOf" srcId="{708A146F-3133-4A0D-B125-2B52B017597B}" destId="{1A0F4D60-B7D8-448D-96BC-5246C02DE097}" srcOrd="0" destOrd="0" presId="urn:microsoft.com/office/officeart/2005/8/layout/process5"/>
    <dgm:cxn modelId="{0BB04B0B-A2BD-47D4-BB8E-33E8B2A0C1C7}" srcId="{25E94226-59FE-40BA-9746-07A3F7153F88}" destId="{F7D27F2C-55FD-495E-A78F-41523E503397}" srcOrd="4" destOrd="0" parTransId="{287E7184-45F0-43A7-9CCA-F5D0C9C148C6}" sibTransId="{11FDC4C9-9A43-42EE-AD64-2CBAD1E56C2E}"/>
    <dgm:cxn modelId="{8A710CC5-9A10-4447-959A-19A223806928}" type="presOf" srcId="{2BA5B256-4A9F-447F-8EA5-5ACAB414C195}" destId="{65A84C28-A843-4B13-8D26-E2F734323FE6}" srcOrd="0" destOrd="0" presId="urn:microsoft.com/office/officeart/2005/8/layout/process5"/>
    <dgm:cxn modelId="{430267F6-A5AE-4729-8F35-5B74D9616300}" type="presOf" srcId="{A938D92B-8AF9-4A77-A422-F47A88B49720}" destId="{69D694C7-58BB-45E1-87CE-D08FB7F7CF2E}" srcOrd="0" destOrd="0" presId="urn:microsoft.com/office/officeart/2005/8/layout/process5"/>
    <dgm:cxn modelId="{CADED723-61E8-4275-BB8C-9DEA117B70C8}" type="presOf" srcId="{CCE5A8A2-F4DD-407F-8A53-C97B5CEED43B}" destId="{E371227F-59F3-4690-B85D-7953A8D8F39F}" srcOrd="0" destOrd="0" presId="urn:microsoft.com/office/officeart/2005/8/layout/process5"/>
    <dgm:cxn modelId="{6FA6A582-6100-4080-AE53-7024755EC8C8}" type="presOf" srcId="{93279DB6-9FD7-41FF-9DD5-B278CC21717E}" destId="{0443E191-5F5E-4C2C-A6C6-77C67447DCA2}" srcOrd="1" destOrd="0" presId="urn:microsoft.com/office/officeart/2005/8/layout/process5"/>
    <dgm:cxn modelId="{6896250E-9F18-49F0-A183-D7E866371845}" srcId="{25E94226-59FE-40BA-9746-07A3F7153F88}" destId="{8A9691DF-D28B-4811-B7BE-77E2059854F3}" srcOrd="3" destOrd="0" parTransId="{1BE07820-4CCC-4ADD-8410-F9EA4F1582B1}" sibTransId="{778BAB50-791D-4057-81BB-B015C8A0A4B2}"/>
    <dgm:cxn modelId="{2CF8B9FC-3F12-466C-A301-D75A324F8FD8}" srcId="{25E94226-59FE-40BA-9746-07A3F7153F88}" destId="{C7533286-3232-4E02-9148-06151CCF0D7D}" srcOrd="0" destOrd="0" parTransId="{AA808AC4-4202-4D5D-A9BD-BA93D54D930B}" sibTransId="{CCE5A8A2-F4DD-407F-8A53-C97B5CEED43B}"/>
    <dgm:cxn modelId="{450F63FE-537C-4E87-A396-742A5C014D01}" type="presOf" srcId="{A73D72EA-B147-4598-BD6F-9415AF8D65C8}" destId="{6168D47C-A1A8-4A8F-A9D0-66B1F7F93BBB}" srcOrd="0" destOrd="0" presId="urn:microsoft.com/office/officeart/2005/8/layout/process5"/>
    <dgm:cxn modelId="{81C46D0F-C814-442C-9B65-D451E7C57BD0}" type="presOf" srcId="{C7533286-3232-4E02-9148-06151CCF0D7D}" destId="{C0A48D65-B582-42EF-95BD-DBAE13ED8408}" srcOrd="0" destOrd="0" presId="urn:microsoft.com/office/officeart/2005/8/layout/process5"/>
    <dgm:cxn modelId="{8F9B3E6D-A27F-43FB-A469-C25B62FEB2A3}" type="presOf" srcId="{C48F33DA-3C2F-43B7-B12F-420DD5D36CDA}" destId="{F9D318F6-A60D-4A2E-9E6E-B639364648B2}" srcOrd="0" destOrd="0" presId="urn:microsoft.com/office/officeart/2005/8/layout/process5"/>
    <dgm:cxn modelId="{CCD32F7D-423E-4DDE-A672-EF65F8D87C56}" srcId="{25E94226-59FE-40BA-9746-07A3F7153F88}" destId="{708A146F-3133-4A0D-B125-2B52B017597B}" srcOrd="8" destOrd="0" parTransId="{CD7F50B7-34C0-4A35-AB23-84DCABBBAA89}" sibTransId="{F72BCB62-368C-43B5-B802-E414B2058858}"/>
    <dgm:cxn modelId="{FA2E18FF-D78B-4112-862F-D4760015CBB8}" srcId="{25E94226-59FE-40BA-9746-07A3F7153F88}" destId="{A73D72EA-B147-4598-BD6F-9415AF8D65C8}" srcOrd="2" destOrd="0" parTransId="{A6F4801A-5B30-4E41-A000-526439E016DC}" sibTransId="{93279DB6-9FD7-41FF-9DD5-B278CC21717E}"/>
    <dgm:cxn modelId="{834D3061-C3A3-43E6-82EB-CA0EED7D9E84}" type="presOf" srcId="{8A9691DF-D28B-4811-B7BE-77E2059854F3}" destId="{61FF9028-D571-428B-9ADA-2B40FB307A5C}" srcOrd="0" destOrd="0" presId="urn:microsoft.com/office/officeart/2005/8/layout/process5"/>
    <dgm:cxn modelId="{957560CF-CEF9-48EB-A0B6-E2A7ED8EE6B7}" type="presOf" srcId="{C8FE8CFA-5339-4EBE-A6F2-CAE064830380}" destId="{6FE4E518-9797-477B-AFB1-77188A7A1796}" srcOrd="0" destOrd="0" presId="urn:microsoft.com/office/officeart/2005/8/layout/process5"/>
    <dgm:cxn modelId="{01503A40-6475-4966-82CF-421BA10153C7}" type="presOf" srcId="{3958D973-B53C-4AE8-9489-EC108AA6C814}" destId="{2D581B44-7AF9-4608-9782-EE470F076ED4}" srcOrd="1" destOrd="0" presId="urn:microsoft.com/office/officeart/2005/8/layout/process5"/>
    <dgm:cxn modelId="{A66746C0-A887-47B2-B217-CB949F5EF01C}" type="presOf" srcId="{3958D973-B53C-4AE8-9489-EC108AA6C814}" destId="{F1D30530-7D54-4B30-9065-E29E886E07F4}" srcOrd="0" destOrd="0" presId="urn:microsoft.com/office/officeart/2005/8/layout/process5"/>
    <dgm:cxn modelId="{F5EF5B17-9A80-4FD5-897A-FB967C967E58}" type="presOf" srcId="{ED8E70AF-8EB3-4ADB-8652-D2ECCD39F238}" destId="{1138394F-F424-46A7-8D2B-97D6380EE78A}" srcOrd="0" destOrd="0" presId="urn:microsoft.com/office/officeart/2005/8/layout/process5"/>
    <dgm:cxn modelId="{3F296D26-E827-478E-9BF5-2FB23C24669D}" srcId="{25E94226-59FE-40BA-9746-07A3F7153F88}" destId="{C48F33DA-3C2F-43B7-B12F-420DD5D36CDA}" srcOrd="7" destOrd="0" parTransId="{296775F7-0A02-4718-8F31-26CACC65A84F}" sibTransId="{2BA5B256-4A9F-447F-8EA5-5ACAB414C195}"/>
    <dgm:cxn modelId="{30658D71-A7D9-4919-A194-093023249527}" type="presOf" srcId="{11FDC4C9-9A43-42EE-AD64-2CBAD1E56C2E}" destId="{4E693A82-CC2A-48E6-BEFF-6AA5A89521DF}" srcOrd="1" destOrd="0" presId="urn:microsoft.com/office/officeart/2005/8/layout/process5"/>
    <dgm:cxn modelId="{2A1EF7AC-F962-4CFE-BDEF-1AEBB8BB9C01}" srcId="{25E94226-59FE-40BA-9746-07A3F7153F88}" destId="{A938D92B-8AF9-4A77-A422-F47A88B49720}" srcOrd="6" destOrd="0" parTransId="{3EF2F48A-0AA3-4847-B03F-60F6943B8956}" sibTransId="{E069F76F-65E1-4EA3-97EE-693B8F6F0CEC}"/>
    <dgm:cxn modelId="{A8653472-97B8-497A-A985-A9EAE41290C8}" type="presOf" srcId="{4EEEFF81-651F-45E8-9528-DCB92D4EFCD5}" destId="{EBD8D16D-AD53-4BB5-B6C1-98F9772AFD67}" srcOrd="1" destOrd="0" presId="urn:microsoft.com/office/officeart/2005/8/layout/process5"/>
    <dgm:cxn modelId="{14BD6C7F-9BD4-46AA-A368-834F502ED6BB}" type="presOf" srcId="{93279DB6-9FD7-41FF-9DD5-B278CC21717E}" destId="{B68A060B-69E2-41D7-92E8-073F2534B750}" srcOrd="0" destOrd="0" presId="urn:microsoft.com/office/officeart/2005/8/layout/process5"/>
    <dgm:cxn modelId="{182E43D4-EAF0-4A97-BC65-2CAA05970258}" type="presParOf" srcId="{114B984E-021A-4F95-B1D1-5E09F6DA83FF}" destId="{C0A48D65-B582-42EF-95BD-DBAE13ED8408}" srcOrd="0" destOrd="0" presId="urn:microsoft.com/office/officeart/2005/8/layout/process5"/>
    <dgm:cxn modelId="{2B09DE82-A892-45E5-AE30-D7A5B75DD006}" type="presParOf" srcId="{114B984E-021A-4F95-B1D1-5E09F6DA83FF}" destId="{E371227F-59F3-4690-B85D-7953A8D8F39F}" srcOrd="1" destOrd="0" presId="urn:microsoft.com/office/officeart/2005/8/layout/process5"/>
    <dgm:cxn modelId="{8B9F19D6-A57D-4EC2-A83B-3E5417BDA62E}" type="presParOf" srcId="{E371227F-59F3-4690-B85D-7953A8D8F39F}" destId="{DAE87C4A-4160-4D0A-8E93-0F28A8AC9C7A}" srcOrd="0" destOrd="0" presId="urn:microsoft.com/office/officeart/2005/8/layout/process5"/>
    <dgm:cxn modelId="{72BFA6E6-719E-4D94-9ACA-FFB93A4EEB57}" type="presParOf" srcId="{114B984E-021A-4F95-B1D1-5E09F6DA83FF}" destId="{6FE4E518-9797-477B-AFB1-77188A7A1796}" srcOrd="2" destOrd="0" presId="urn:microsoft.com/office/officeart/2005/8/layout/process5"/>
    <dgm:cxn modelId="{2E41ACDB-0B08-482B-B560-BEDC7F5D255A}" type="presParOf" srcId="{114B984E-021A-4F95-B1D1-5E09F6DA83FF}" destId="{F1D30530-7D54-4B30-9065-E29E886E07F4}" srcOrd="3" destOrd="0" presId="urn:microsoft.com/office/officeart/2005/8/layout/process5"/>
    <dgm:cxn modelId="{78F7BC74-6996-4B4D-835D-9A0D0AB79AE9}" type="presParOf" srcId="{F1D30530-7D54-4B30-9065-E29E886E07F4}" destId="{2D581B44-7AF9-4608-9782-EE470F076ED4}" srcOrd="0" destOrd="0" presId="urn:microsoft.com/office/officeart/2005/8/layout/process5"/>
    <dgm:cxn modelId="{150EFC23-CB5B-444A-AB6E-ADC8B9B00D25}" type="presParOf" srcId="{114B984E-021A-4F95-B1D1-5E09F6DA83FF}" destId="{6168D47C-A1A8-4A8F-A9D0-66B1F7F93BBB}" srcOrd="4" destOrd="0" presId="urn:microsoft.com/office/officeart/2005/8/layout/process5"/>
    <dgm:cxn modelId="{65E0B39A-2FDB-4972-A7EF-D5A261D4F2A2}" type="presParOf" srcId="{114B984E-021A-4F95-B1D1-5E09F6DA83FF}" destId="{B68A060B-69E2-41D7-92E8-073F2534B750}" srcOrd="5" destOrd="0" presId="urn:microsoft.com/office/officeart/2005/8/layout/process5"/>
    <dgm:cxn modelId="{74D75D13-6629-4F7A-9A78-1F43506D5B16}" type="presParOf" srcId="{B68A060B-69E2-41D7-92E8-073F2534B750}" destId="{0443E191-5F5E-4C2C-A6C6-77C67447DCA2}" srcOrd="0" destOrd="0" presId="urn:microsoft.com/office/officeart/2005/8/layout/process5"/>
    <dgm:cxn modelId="{CE134E8E-4177-47C7-90D2-5134C04E3A8A}" type="presParOf" srcId="{114B984E-021A-4F95-B1D1-5E09F6DA83FF}" destId="{61FF9028-D571-428B-9ADA-2B40FB307A5C}" srcOrd="6" destOrd="0" presId="urn:microsoft.com/office/officeart/2005/8/layout/process5"/>
    <dgm:cxn modelId="{F26D5F81-7368-40CD-888A-564D887AD8A2}" type="presParOf" srcId="{114B984E-021A-4F95-B1D1-5E09F6DA83FF}" destId="{4FE5EC1C-7DAF-469B-89E9-7CB7307C1DDA}" srcOrd="7" destOrd="0" presId="urn:microsoft.com/office/officeart/2005/8/layout/process5"/>
    <dgm:cxn modelId="{84C5C43B-D724-426C-8BBF-50D3ED6585BA}" type="presParOf" srcId="{4FE5EC1C-7DAF-469B-89E9-7CB7307C1DDA}" destId="{28C162FF-1442-4CD2-9A07-1DB0255FFEF5}" srcOrd="0" destOrd="0" presId="urn:microsoft.com/office/officeart/2005/8/layout/process5"/>
    <dgm:cxn modelId="{7B0764C6-C57F-4567-9903-FC8A5826DB86}" type="presParOf" srcId="{114B984E-021A-4F95-B1D1-5E09F6DA83FF}" destId="{C43DED80-2C81-4333-95DF-4F9353CEE4A5}" srcOrd="8" destOrd="0" presId="urn:microsoft.com/office/officeart/2005/8/layout/process5"/>
    <dgm:cxn modelId="{5E938E60-CDA6-4460-A2D1-C692AC5A8CE9}" type="presParOf" srcId="{114B984E-021A-4F95-B1D1-5E09F6DA83FF}" destId="{962608B0-5C52-4D0A-BBA9-9A45426F934F}" srcOrd="9" destOrd="0" presId="urn:microsoft.com/office/officeart/2005/8/layout/process5"/>
    <dgm:cxn modelId="{3B1347CA-332A-4267-8922-1180929C348D}" type="presParOf" srcId="{962608B0-5C52-4D0A-BBA9-9A45426F934F}" destId="{4E693A82-CC2A-48E6-BEFF-6AA5A89521DF}" srcOrd="0" destOrd="0" presId="urn:microsoft.com/office/officeart/2005/8/layout/process5"/>
    <dgm:cxn modelId="{25561A37-9914-480F-B2E6-CF4BAE4BB64B}" type="presParOf" srcId="{114B984E-021A-4F95-B1D1-5E09F6DA83FF}" destId="{1138394F-F424-46A7-8D2B-97D6380EE78A}" srcOrd="10" destOrd="0" presId="urn:microsoft.com/office/officeart/2005/8/layout/process5"/>
    <dgm:cxn modelId="{2C588416-E7D3-4CE5-8338-A242C30076C9}" type="presParOf" srcId="{114B984E-021A-4F95-B1D1-5E09F6DA83FF}" destId="{B284280A-5EE8-4FC0-AB59-77F7BFCCAD4B}" srcOrd="11" destOrd="0" presId="urn:microsoft.com/office/officeart/2005/8/layout/process5"/>
    <dgm:cxn modelId="{F17D3DE8-659F-41B2-BAB8-753B43610C12}" type="presParOf" srcId="{B284280A-5EE8-4FC0-AB59-77F7BFCCAD4B}" destId="{EBD8D16D-AD53-4BB5-B6C1-98F9772AFD67}" srcOrd="0" destOrd="0" presId="urn:microsoft.com/office/officeart/2005/8/layout/process5"/>
    <dgm:cxn modelId="{B336DF33-FAF2-4DE2-BB4D-246036E2B503}" type="presParOf" srcId="{114B984E-021A-4F95-B1D1-5E09F6DA83FF}" destId="{69D694C7-58BB-45E1-87CE-D08FB7F7CF2E}" srcOrd="12" destOrd="0" presId="urn:microsoft.com/office/officeart/2005/8/layout/process5"/>
    <dgm:cxn modelId="{9DAE607F-0688-4639-8482-F1952805C4CC}" type="presParOf" srcId="{114B984E-021A-4F95-B1D1-5E09F6DA83FF}" destId="{1716B4B8-85B7-43A6-83DB-E41CBCD8F4FE}" srcOrd="13" destOrd="0" presId="urn:microsoft.com/office/officeart/2005/8/layout/process5"/>
    <dgm:cxn modelId="{EDE1A41F-80EF-4106-9013-1A807ECA5669}" type="presParOf" srcId="{1716B4B8-85B7-43A6-83DB-E41CBCD8F4FE}" destId="{9CC8BD90-68F4-41E8-88A8-FCC4FA1B4C81}" srcOrd="0" destOrd="0" presId="urn:microsoft.com/office/officeart/2005/8/layout/process5"/>
    <dgm:cxn modelId="{59C13097-3AC0-4531-9011-5693106E03CB}" type="presParOf" srcId="{114B984E-021A-4F95-B1D1-5E09F6DA83FF}" destId="{F9D318F6-A60D-4A2E-9E6E-B639364648B2}" srcOrd="14" destOrd="0" presId="urn:microsoft.com/office/officeart/2005/8/layout/process5"/>
    <dgm:cxn modelId="{6F5EDF61-51F8-40B3-BEEB-B686D2DD7764}" type="presParOf" srcId="{114B984E-021A-4F95-B1D1-5E09F6DA83FF}" destId="{65A84C28-A843-4B13-8D26-E2F734323FE6}" srcOrd="15" destOrd="0" presId="urn:microsoft.com/office/officeart/2005/8/layout/process5"/>
    <dgm:cxn modelId="{46230927-1390-477E-8CB4-99F298043794}" type="presParOf" srcId="{65A84C28-A843-4B13-8D26-E2F734323FE6}" destId="{ACF2993C-D621-4A41-83D5-E3DE6340F720}" srcOrd="0" destOrd="0" presId="urn:microsoft.com/office/officeart/2005/8/layout/process5"/>
    <dgm:cxn modelId="{E95F463B-92F5-4770-A0C8-1CAC3DF0D7B8}" type="presParOf" srcId="{114B984E-021A-4F95-B1D1-5E09F6DA83FF}" destId="{1A0F4D60-B7D8-448D-96BC-5246C02DE097}" srcOrd="16" destOrd="0" presId="urn:microsoft.com/office/officeart/2005/8/layout/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98888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98888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2A894C3A-D721-4378-ACD1-157708ADAB2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98888" y="0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9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2150" y="738188"/>
            <a:ext cx="5326063" cy="36877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9925" y="4672013"/>
            <a:ext cx="5368925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Textmasterformate durch Klicken bearbeiten</a:t>
            </a:r>
          </a:p>
          <a:p>
            <a:pPr lvl="1"/>
            <a:r>
              <a:rPr lang="fr-FR" noProof="0" smtClean="0"/>
              <a:t>Zweite Ebene</a:t>
            </a:r>
          </a:p>
          <a:p>
            <a:pPr lvl="2"/>
            <a:r>
              <a:rPr lang="fr-FR" noProof="0" smtClean="0"/>
              <a:t>Dritte Ebene</a:t>
            </a:r>
          </a:p>
          <a:p>
            <a:pPr lvl="3"/>
            <a:r>
              <a:rPr lang="fr-FR" noProof="0" smtClean="0"/>
              <a:t>Vierte Ebene</a:t>
            </a:r>
          </a:p>
          <a:p>
            <a:pPr lvl="4"/>
            <a:r>
              <a:rPr lang="fr-FR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98888" y="9342438"/>
            <a:ext cx="29083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9DE445A3-9E06-4E73-B76D-835A9DD130D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7CB4FA-A9A1-4B06-A7A8-694EAF001CFB}" type="slidenum">
              <a:rPr lang="fr-FR" smtClean="0">
                <a:cs typeface="Arial" charset="0"/>
              </a:rPr>
              <a:pPr/>
              <a:t>1</a:t>
            </a:fld>
            <a:endParaRPr lang="fr-FR" smtClean="0">
              <a:cs typeface="Arial" charset="0"/>
            </a:endParaRPr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3" y="4670425"/>
            <a:ext cx="5365750" cy="4427538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77153" r:id="rId4" imgW="0" imgH="0" progId="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40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19" imgW="0" imgH="0" progId="">
              <p:embed/>
            </p:oleObj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1029" name="Objektbereich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Body text</a:t>
            </a:r>
          </a:p>
          <a:p>
            <a:pPr lvl="1"/>
            <a:r>
              <a:rPr lang="fr-FR" smtClean="0"/>
              <a:t>First level</a:t>
            </a:r>
          </a:p>
          <a:p>
            <a:pPr lvl="2"/>
            <a:r>
              <a:rPr lang="fr-FR" smtClean="0"/>
              <a:t>Second level</a:t>
            </a:r>
          </a:p>
          <a:p>
            <a:pPr lvl="3"/>
            <a:r>
              <a:rPr lang="fr-FR" smtClean="0"/>
              <a:t>Third level</a:t>
            </a:r>
          </a:p>
          <a:p>
            <a:pPr lvl="4"/>
            <a:r>
              <a:rPr lang="fr-FR" smtClean="0"/>
              <a:t>Quotation level</a:t>
            </a:r>
          </a:p>
        </p:txBody>
      </p:sp>
      <p:sp>
        <p:nvSpPr>
          <p:cNvPr id="439301" name="Rectangle 5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>
              <a:cs typeface="+mn-cs"/>
            </a:endParaRPr>
          </a:p>
        </p:txBody>
      </p:sp>
      <p:pic>
        <p:nvPicPr>
          <p:cNvPr id="1031" name="eon_logo2" descr="EON_France_W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0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39303" name="Espace réservé du numéro de diapositive 3"/>
          <p:cNvSpPr txBox="1"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7273925" y="6553200"/>
            <a:ext cx="19716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lnSpc>
                <a:spcPts val="900"/>
              </a:lnSpc>
              <a:defRPr/>
            </a:pPr>
            <a:r>
              <a:rPr lang="fr-FR" sz="800" b="0" dirty="0">
                <a:cs typeface="+mn-cs"/>
              </a:rPr>
              <a:t>CORPORATE DEVELOPMENT – A-</a:t>
            </a:r>
            <a:r>
              <a:rPr lang="fr-FR" sz="800" b="0" dirty="0" err="1">
                <a:cs typeface="+mn-cs"/>
              </a:rPr>
              <a:t>C.Baudon</a:t>
            </a:r>
            <a:r>
              <a:rPr lang="fr-FR" sz="800" b="0" dirty="0">
                <a:cs typeface="+mn-cs"/>
              </a:rPr>
              <a:t>- </a:t>
            </a:r>
            <a:fld id="{A27F84F6-9D3C-48EB-AB13-C03691CA8AB9}" type="slidenum">
              <a:rPr lang="fr-FR" sz="800" b="0">
                <a:cs typeface="+mn-cs"/>
              </a:rPr>
              <a:pPr algn="r" eaLnBrk="0" hangingPunct="0">
                <a:lnSpc>
                  <a:spcPts val="900"/>
                </a:lnSpc>
                <a:defRPr/>
              </a:pPr>
              <a:t>‹N°›</a:t>
            </a:fld>
            <a:endParaRPr lang="fr-FR" sz="800" b="0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</p:sldLayoutIdLst>
  <p:transition spd="med"/>
  <p:hf sldNum="0" hdr="0" dt="0"/>
  <p:txStyles>
    <p:titleStyle>
      <a:lvl1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2pPr>
      <a:lvl3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3pPr>
      <a:lvl4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4pPr>
      <a:lvl5pPr algn="l" rtl="0" eaLnBrk="0" fontAlgn="base" hangingPunct="0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5pPr>
      <a:lvl6pPr marL="4572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6pPr>
      <a:lvl7pPr marL="9144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7pPr>
      <a:lvl8pPr marL="13716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8pPr>
      <a:lvl9pPr marL="18288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eaLnBrk="0" fontAlgn="base" hangingPunct="0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2pPr>
      <a:lvl3pPr marL="719138" indent="-180975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  <a:cs typeface="+mn-cs"/>
        </a:defRPr>
      </a:lvl3pPr>
      <a:lvl4pPr marL="1101725" indent="-203200" algn="l" rtl="0" eaLnBrk="0" fontAlgn="base" hangingPunct="0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4pPr>
      <a:lvl5pPr marL="1281113" indent="547688" algn="l" rtl="0" eaLnBrk="0" fontAlgn="base" hangingPunct="0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5pPr>
      <a:lvl6pPr marL="17383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6pPr>
      <a:lvl7pPr marL="21955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7pPr>
      <a:lvl8pPr marL="26527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8pPr>
      <a:lvl9pPr marL="31099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6116637" cy="989013"/>
          </a:xfrm>
        </p:spPr>
        <p:txBody>
          <a:bodyPr/>
          <a:lstStyle/>
          <a:p>
            <a:pPr eaLnBrk="1" hangingPunct="1"/>
            <a:r>
              <a:rPr lang="fr-FR" sz="3000" dirty="0" smtClean="0"/>
              <a:t>Organisation des Projets Clés d’EFR </a:t>
            </a:r>
            <a:br>
              <a:rPr lang="fr-FR" sz="3000" dirty="0" smtClean="0"/>
            </a:br>
            <a:r>
              <a:rPr lang="fr-FR" sz="2400" b="0" dirty="0" smtClean="0"/>
              <a:t>Version </a:t>
            </a:r>
            <a:r>
              <a:rPr lang="fr-FR" sz="2400" b="0" smtClean="0"/>
              <a:t>définitive (17 </a:t>
            </a:r>
            <a:r>
              <a:rPr lang="fr-FR" sz="2400" b="0" smtClean="0"/>
              <a:t>juillet </a:t>
            </a:r>
            <a:r>
              <a:rPr lang="fr-FR" sz="2400" b="0" smtClean="0"/>
              <a:t>2009)</a:t>
            </a:r>
            <a:endParaRPr lang="fr-FR" sz="2400" b="0" dirty="0" smtClean="0"/>
          </a:p>
        </p:txBody>
      </p:sp>
      <p:sp>
        <p:nvSpPr>
          <p:cNvPr id="151554" name="Rectangle 3"/>
          <p:cNvSpPr>
            <a:spLocks noChangeArrowheads="1"/>
          </p:cNvSpPr>
          <p:nvPr/>
        </p:nvSpPr>
        <p:spPr bwMode="auto">
          <a:xfrm>
            <a:off x="7462838" y="6488113"/>
            <a:ext cx="24431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800" b="0">
                <a:solidFill>
                  <a:schemeClr val="bg1"/>
                </a:solidFill>
              </a:rPr>
              <a:t>Corporate Development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b="1" smtClean="0"/>
              <a:t>Liste (non exhaustive)</a:t>
            </a:r>
          </a:p>
        </p:txBody>
      </p:sp>
      <p:sp>
        <p:nvSpPr>
          <p:cNvPr id="153602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EPR 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Hydro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Champsaur : Mass Market Opportunities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White EFR Impact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BU Role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Interfaces Europe.On 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Interfaces Others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EFR’s Adaptation as a new role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Alpha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Changement Générationnel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Leadership E.ON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Optimisation de la Production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Sécurité</a:t>
            </a:r>
          </a:p>
          <a:p>
            <a:pPr eaLnBrk="1" hangingPunct="1">
              <a:buFont typeface="Polo" pitchFamily="2" charset="0"/>
              <a:buAutoNum type="arabicPeriod"/>
            </a:pPr>
            <a:r>
              <a:rPr lang="en-GB" smtClean="0"/>
              <a:t>Projets Thermiques</a:t>
            </a:r>
          </a:p>
          <a:p>
            <a:pPr eaLnBrk="1" hangingPunct="1">
              <a:buFont typeface="Polo" pitchFamily="2" charset="0"/>
              <a:buAutoNum type="arabicPeriod"/>
            </a:pPr>
            <a:endParaRPr lang="en-GB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/>
          <p:cNvGraphicFramePr/>
          <p:nvPr/>
        </p:nvGraphicFramePr>
        <p:xfrm>
          <a:off x="0" y="1828800"/>
          <a:ext cx="9753599" cy="4822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4626" name="Ellipse 26"/>
          <p:cNvSpPr>
            <a:spLocks noChangeArrowheads="1"/>
          </p:cNvSpPr>
          <p:nvPr/>
        </p:nvSpPr>
        <p:spPr bwMode="auto">
          <a:xfrm>
            <a:off x="4267200" y="4510088"/>
            <a:ext cx="239713" cy="261937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/>
          </a:p>
        </p:txBody>
      </p:sp>
      <p:sp>
        <p:nvSpPr>
          <p:cNvPr id="154627" name="Ellipse 21"/>
          <p:cNvSpPr>
            <a:spLocks noChangeArrowheads="1"/>
          </p:cNvSpPr>
          <p:nvPr/>
        </p:nvSpPr>
        <p:spPr bwMode="auto">
          <a:xfrm>
            <a:off x="1644650" y="4506913"/>
            <a:ext cx="239713" cy="261937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/>
          </a:p>
        </p:txBody>
      </p:sp>
      <p:sp>
        <p:nvSpPr>
          <p:cNvPr id="15462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b="1" dirty="0" err="1" smtClean="0"/>
              <a:t>Etapes</a:t>
            </a:r>
            <a:r>
              <a:rPr lang="en-GB" sz="2400" b="1" dirty="0" smtClean="0"/>
              <a:t> &amp; </a:t>
            </a:r>
            <a:r>
              <a:rPr lang="en-GB" sz="2400" b="1" dirty="0" err="1" smtClean="0"/>
              <a:t>Positionnement</a:t>
            </a:r>
            <a:r>
              <a:rPr lang="en-GB" sz="2400" b="1" dirty="0" smtClean="0"/>
              <a:t> des </a:t>
            </a:r>
            <a:r>
              <a:rPr lang="en-GB" sz="2400" b="1" dirty="0" err="1" smtClean="0"/>
              <a:t>Projets</a:t>
            </a:r>
            <a:endParaRPr lang="en-GB" sz="2400" b="1" dirty="0" smtClean="0"/>
          </a:p>
        </p:txBody>
      </p:sp>
      <p:sp>
        <p:nvSpPr>
          <p:cNvPr id="9" name="Heptagone 8"/>
          <p:cNvSpPr/>
          <p:nvPr/>
        </p:nvSpPr>
        <p:spPr bwMode="auto">
          <a:xfrm>
            <a:off x="58738" y="1828800"/>
            <a:ext cx="300037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0" name="Heptagone 9"/>
          <p:cNvSpPr/>
          <p:nvPr/>
        </p:nvSpPr>
        <p:spPr bwMode="auto">
          <a:xfrm>
            <a:off x="2614613" y="1828800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2</a:t>
            </a:r>
          </a:p>
        </p:txBody>
      </p:sp>
      <p:sp>
        <p:nvSpPr>
          <p:cNvPr id="11" name="Heptagone 10"/>
          <p:cNvSpPr/>
          <p:nvPr/>
        </p:nvSpPr>
        <p:spPr bwMode="auto">
          <a:xfrm>
            <a:off x="5246688" y="1828800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3</a:t>
            </a:r>
          </a:p>
        </p:txBody>
      </p:sp>
      <p:sp>
        <p:nvSpPr>
          <p:cNvPr id="12" name="Heptagone 11"/>
          <p:cNvSpPr/>
          <p:nvPr/>
        </p:nvSpPr>
        <p:spPr bwMode="auto">
          <a:xfrm>
            <a:off x="7902575" y="1828800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4</a:t>
            </a:r>
          </a:p>
        </p:txBody>
      </p:sp>
      <p:sp>
        <p:nvSpPr>
          <p:cNvPr id="13" name="Heptagone 12"/>
          <p:cNvSpPr/>
          <p:nvPr/>
        </p:nvSpPr>
        <p:spPr bwMode="auto">
          <a:xfrm>
            <a:off x="7902575" y="3711575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5</a:t>
            </a:r>
          </a:p>
        </p:txBody>
      </p:sp>
      <p:sp>
        <p:nvSpPr>
          <p:cNvPr id="14" name="Heptagone 13"/>
          <p:cNvSpPr/>
          <p:nvPr/>
        </p:nvSpPr>
        <p:spPr bwMode="auto">
          <a:xfrm>
            <a:off x="5246688" y="3711575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6</a:t>
            </a:r>
          </a:p>
        </p:txBody>
      </p:sp>
      <p:sp>
        <p:nvSpPr>
          <p:cNvPr id="15" name="Heptagone 14"/>
          <p:cNvSpPr/>
          <p:nvPr/>
        </p:nvSpPr>
        <p:spPr bwMode="auto">
          <a:xfrm>
            <a:off x="58738" y="5551488"/>
            <a:ext cx="300037" cy="217487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6" name="Heptagone 15"/>
          <p:cNvSpPr/>
          <p:nvPr/>
        </p:nvSpPr>
        <p:spPr bwMode="auto">
          <a:xfrm>
            <a:off x="2633663" y="3711575"/>
            <a:ext cx="301625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7</a:t>
            </a:r>
          </a:p>
        </p:txBody>
      </p:sp>
      <p:sp>
        <p:nvSpPr>
          <p:cNvPr id="17" name="Heptagone 16"/>
          <p:cNvSpPr/>
          <p:nvPr/>
        </p:nvSpPr>
        <p:spPr bwMode="auto">
          <a:xfrm>
            <a:off x="58738" y="3711575"/>
            <a:ext cx="300037" cy="217488"/>
          </a:xfrm>
          <a:prstGeom prst="heptagon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GB" sz="1000" dirty="0"/>
              <a:t>8</a:t>
            </a:r>
          </a:p>
        </p:txBody>
      </p:sp>
      <p:sp>
        <p:nvSpPr>
          <p:cNvPr id="154638" name="Ellipse 23"/>
          <p:cNvSpPr>
            <a:spLocks noChangeArrowheads="1"/>
          </p:cNvSpPr>
          <p:nvPr/>
        </p:nvSpPr>
        <p:spPr bwMode="auto">
          <a:xfrm>
            <a:off x="9394825" y="4510088"/>
            <a:ext cx="257175" cy="261937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900"/>
          </a:p>
        </p:txBody>
      </p:sp>
      <p:sp>
        <p:nvSpPr>
          <p:cNvPr id="154639" name="Forme libre 24"/>
          <p:cNvSpPr>
            <a:spLocks noChangeArrowheads="1"/>
          </p:cNvSpPr>
          <p:nvPr/>
        </p:nvSpPr>
        <p:spPr bwMode="auto">
          <a:xfrm>
            <a:off x="9515475" y="4506913"/>
            <a:ext cx="138113" cy="261937"/>
          </a:xfrm>
          <a:custGeom>
            <a:avLst/>
            <a:gdLst>
              <a:gd name="T0" fmla="*/ 207 w 468086"/>
              <a:gd name="T1" fmla="*/ 0 h 850900"/>
              <a:gd name="T2" fmla="*/ 1530 w 468086"/>
              <a:gd name="T3" fmla="*/ 491 h 850900"/>
              <a:gd name="T4" fmla="*/ 2523 w 468086"/>
              <a:gd name="T5" fmla="*/ 1177 h 850900"/>
              <a:gd name="T6" fmla="*/ 3268 w 468086"/>
              <a:gd name="T7" fmla="*/ 2551 h 850900"/>
              <a:gd name="T8" fmla="*/ 3433 w 468086"/>
              <a:gd name="T9" fmla="*/ 4709 h 850900"/>
              <a:gd name="T10" fmla="*/ 2523 w 468086"/>
              <a:gd name="T11" fmla="*/ 6573 h 850900"/>
              <a:gd name="T12" fmla="*/ 1448 w 468086"/>
              <a:gd name="T13" fmla="*/ 7456 h 850900"/>
              <a:gd name="T14" fmla="*/ 207 w 468086"/>
              <a:gd name="T15" fmla="*/ 7652 h 850900"/>
              <a:gd name="T16" fmla="*/ 207 w 468086"/>
              <a:gd name="T17" fmla="*/ 7554 h 850900"/>
              <a:gd name="T18" fmla="*/ 207 w 468086"/>
              <a:gd name="T19" fmla="*/ 0 h 8509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68086"/>
              <a:gd name="T31" fmla="*/ 0 h 850900"/>
              <a:gd name="T32" fmla="*/ 468086 w 468086"/>
              <a:gd name="T33" fmla="*/ 850900 h 8509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68086" h="850900">
                <a:moveTo>
                  <a:pt x="27214" y="0"/>
                </a:moveTo>
                <a:cubicBezTo>
                  <a:pt x="88899" y="16329"/>
                  <a:pt x="150585" y="32658"/>
                  <a:pt x="201385" y="54429"/>
                </a:cubicBezTo>
                <a:cubicBezTo>
                  <a:pt x="252185" y="76200"/>
                  <a:pt x="293914" y="92529"/>
                  <a:pt x="332014" y="130629"/>
                </a:cubicBezTo>
                <a:cubicBezTo>
                  <a:pt x="370114" y="168729"/>
                  <a:pt x="410028" y="217715"/>
                  <a:pt x="429985" y="283029"/>
                </a:cubicBezTo>
                <a:cubicBezTo>
                  <a:pt x="449942" y="348343"/>
                  <a:pt x="468086" y="448128"/>
                  <a:pt x="451757" y="522514"/>
                </a:cubicBezTo>
                <a:cubicBezTo>
                  <a:pt x="435429" y="596900"/>
                  <a:pt x="375557" y="678543"/>
                  <a:pt x="332014" y="729343"/>
                </a:cubicBezTo>
                <a:cubicBezTo>
                  <a:pt x="288471" y="780143"/>
                  <a:pt x="241300" y="807357"/>
                  <a:pt x="190500" y="827314"/>
                </a:cubicBezTo>
                <a:cubicBezTo>
                  <a:pt x="139700" y="847271"/>
                  <a:pt x="54428" y="847272"/>
                  <a:pt x="27214" y="849086"/>
                </a:cubicBezTo>
                <a:cubicBezTo>
                  <a:pt x="0" y="850900"/>
                  <a:pt x="27214" y="838200"/>
                  <a:pt x="27214" y="838200"/>
                </a:cubicBezTo>
                <a:lnTo>
                  <a:pt x="27214" y="0"/>
                </a:lnTo>
                <a:close/>
              </a:path>
            </a:pathLst>
          </a:custGeom>
          <a:solidFill>
            <a:schemeClr val="tx1"/>
          </a:solidFill>
          <a:ln w="12700" algn="ctr">
            <a:solidFill>
              <a:srgbClr val="B4B4B4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900"/>
          </a:p>
        </p:txBody>
      </p:sp>
      <p:sp>
        <p:nvSpPr>
          <p:cNvPr id="26" name="Secteurs 25"/>
          <p:cNvSpPr/>
          <p:nvPr/>
        </p:nvSpPr>
        <p:spPr bwMode="auto">
          <a:xfrm rot="16200000">
            <a:off x="4256088" y="4521200"/>
            <a:ext cx="261937" cy="239713"/>
          </a:xfrm>
          <a:prstGeom prst="pie">
            <a:avLst/>
          </a:prstGeom>
          <a:solidFill>
            <a:schemeClr val="tx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en-GB" sz="900"/>
          </a:p>
        </p:txBody>
      </p:sp>
      <p:sp>
        <p:nvSpPr>
          <p:cNvPr id="154641" name="Ellipse 27"/>
          <p:cNvSpPr>
            <a:spLocks noChangeArrowheads="1"/>
          </p:cNvSpPr>
          <p:nvPr/>
        </p:nvSpPr>
        <p:spPr bwMode="auto">
          <a:xfrm>
            <a:off x="6846888" y="4506913"/>
            <a:ext cx="239712" cy="261937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/>
          </a:p>
        </p:txBody>
      </p:sp>
      <p:sp>
        <p:nvSpPr>
          <p:cNvPr id="29" name="Secteurs 28"/>
          <p:cNvSpPr/>
          <p:nvPr/>
        </p:nvSpPr>
        <p:spPr bwMode="auto">
          <a:xfrm rot="16200000">
            <a:off x="6835775" y="4518026"/>
            <a:ext cx="261937" cy="239712"/>
          </a:xfrm>
          <a:prstGeom prst="pie">
            <a:avLst/>
          </a:prstGeom>
          <a:solidFill>
            <a:schemeClr val="tx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en-GB" sz="900"/>
          </a:p>
        </p:txBody>
      </p:sp>
      <p:sp>
        <p:nvSpPr>
          <p:cNvPr id="154643" name="Ellipse 29"/>
          <p:cNvSpPr>
            <a:spLocks noChangeArrowheads="1"/>
          </p:cNvSpPr>
          <p:nvPr/>
        </p:nvSpPr>
        <p:spPr bwMode="auto">
          <a:xfrm>
            <a:off x="1627188" y="6388100"/>
            <a:ext cx="257175" cy="263525"/>
          </a:xfrm>
          <a:prstGeom prst="ellipse">
            <a:avLst/>
          </a:prstGeom>
          <a:solidFill>
            <a:schemeClr val="tx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900"/>
          </a:p>
        </p:txBody>
      </p:sp>
      <p:sp>
        <p:nvSpPr>
          <p:cNvPr id="154644" name="Ellipse 30"/>
          <p:cNvSpPr>
            <a:spLocks noChangeArrowheads="1"/>
          </p:cNvSpPr>
          <p:nvPr/>
        </p:nvSpPr>
        <p:spPr bwMode="auto">
          <a:xfrm>
            <a:off x="1627188" y="2657475"/>
            <a:ext cx="257175" cy="261938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900"/>
          </a:p>
        </p:txBody>
      </p:sp>
      <p:sp>
        <p:nvSpPr>
          <p:cNvPr id="154645" name="Ellipse 61"/>
          <p:cNvSpPr>
            <a:spLocks noChangeArrowheads="1"/>
          </p:cNvSpPr>
          <p:nvPr/>
        </p:nvSpPr>
        <p:spPr bwMode="auto">
          <a:xfrm>
            <a:off x="1651000" y="4510088"/>
            <a:ext cx="257175" cy="261937"/>
          </a:xfrm>
          <a:prstGeom prst="ellipse">
            <a:avLst/>
          </a:prstGeom>
          <a:solidFill>
            <a:schemeClr val="tx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900"/>
          </a:p>
        </p:txBody>
      </p:sp>
      <p:grpSp>
        <p:nvGrpSpPr>
          <p:cNvPr id="154646" name="Groupe 65"/>
          <p:cNvGrpSpPr>
            <a:grpSpLocks/>
          </p:cNvGrpSpPr>
          <p:nvPr/>
        </p:nvGrpSpPr>
        <p:grpSpPr bwMode="auto">
          <a:xfrm>
            <a:off x="4225925" y="2603500"/>
            <a:ext cx="280988" cy="319088"/>
            <a:chOff x="4226062" y="2603001"/>
            <a:chExt cx="280623" cy="318911"/>
          </a:xfrm>
        </p:grpSpPr>
        <p:grpSp>
          <p:nvGrpSpPr>
            <p:cNvPr id="154663" name="Groupe 52"/>
            <p:cNvGrpSpPr>
              <a:grpSpLocks/>
            </p:cNvGrpSpPr>
            <p:nvPr/>
          </p:nvGrpSpPr>
          <p:grpSpPr bwMode="auto">
            <a:xfrm>
              <a:off x="4226062" y="2603001"/>
              <a:ext cx="280623" cy="318911"/>
              <a:chOff x="3814634" y="5442855"/>
              <a:chExt cx="452499" cy="504288"/>
            </a:xfrm>
          </p:grpSpPr>
          <p:sp>
            <p:nvSpPr>
              <p:cNvPr id="154665" name="Ellipse 31"/>
              <p:cNvSpPr>
                <a:spLocks noChangeArrowheads="1"/>
              </p:cNvSpPr>
              <p:nvPr/>
            </p:nvSpPr>
            <p:spPr bwMode="auto">
              <a:xfrm>
                <a:off x="3814634" y="5442856"/>
                <a:ext cx="452496" cy="504287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38" name="Secteurs 37"/>
              <p:cNvSpPr/>
              <p:nvPr/>
            </p:nvSpPr>
            <p:spPr bwMode="auto">
              <a:xfrm rot="16200000">
                <a:off x="3798775" y="5458714"/>
                <a:ext cx="484217" cy="452499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900"/>
              </a:p>
            </p:txBody>
          </p:sp>
          <p:sp>
            <p:nvSpPr>
              <p:cNvPr id="154667" name="Forme libre 51"/>
              <p:cNvSpPr>
                <a:spLocks noChangeArrowheads="1"/>
              </p:cNvSpPr>
              <p:nvPr/>
            </p:nvSpPr>
            <p:spPr bwMode="auto">
              <a:xfrm>
                <a:off x="3815120" y="5687969"/>
                <a:ext cx="452013" cy="251308"/>
              </a:xfrm>
              <a:custGeom>
                <a:avLst/>
                <a:gdLst>
                  <a:gd name="T0" fmla="*/ 80 w 1107056"/>
                  <a:gd name="T1" fmla="*/ 588 h 491705"/>
                  <a:gd name="T2" fmla="*/ 1039 w 1107056"/>
                  <a:gd name="T3" fmla="*/ 13538 h 491705"/>
                  <a:gd name="T4" fmla="*/ 6313 w 1107056"/>
                  <a:gd name="T5" fmla="*/ 27077 h 491705"/>
                  <a:gd name="T6" fmla="*/ 13985 w 1107056"/>
                  <a:gd name="T7" fmla="*/ 32963 h 491705"/>
                  <a:gd name="T8" fmla="*/ 22136 w 1107056"/>
                  <a:gd name="T9" fmla="*/ 30608 h 491705"/>
                  <a:gd name="T10" fmla="*/ 28850 w 1107056"/>
                  <a:gd name="T11" fmla="*/ 18248 h 491705"/>
                  <a:gd name="T12" fmla="*/ 30768 w 1107056"/>
                  <a:gd name="T13" fmla="*/ 0 h 491705"/>
                  <a:gd name="T14" fmla="*/ 30768 w 1107056"/>
                  <a:gd name="T15" fmla="*/ 0 h 491705"/>
                  <a:gd name="T16" fmla="*/ 80 w 1107056"/>
                  <a:gd name="T17" fmla="*/ 588 h 49170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07056"/>
                  <a:gd name="T28" fmla="*/ 0 h 491705"/>
                  <a:gd name="T29" fmla="*/ 1107056 w 1107056"/>
                  <a:gd name="T30" fmla="*/ 491705 h 49170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07056" h="491705">
                    <a:moveTo>
                      <a:pt x="2875" y="8626"/>
                    </a:moveTo>
                    <a:cubicBezTo>
                      <a:pt x="1437" y="71167"/>
                      <a:pt x="0" y="133709"/>
                      <a:pt x="37381" y="198407"/>
                    </a:cubicBezTo>
                    <a:cubicBezTo>
                      <a:pt x="74762" y="263105"/>
                      <a:pt x="149524" y="349370"/>
                      <a:pt x="227162" y="396815"/>
                    </a:cubicBezTo>
                    <a:cubicBezTo>
                      <a:pt x="304800" y="444260"/>
                      <a:pt x="408316" y="474453"/>
                      <a:pt x="503207" y="483079"/>
                    </a:cubicBezTo>
                    <a:cubicBezTo>
                      <a:pt x="598098" y="491705"/>
                      <a:pt x="707365" y="484516"/>
                      <a:pt x="796505" y="448573"/>
                    </a:cubicBezTo>
                    <a:cubicBezTo>
                      <a:pt x="885645" y="412630"/>
                      <a:pt x="986287" y="342181"/>
                      <a:pt x="1038045" y="267419"/>
                    </a:cubicBezTo>
                    <a:cubicBezTo>
                      <a:pt x="1089803" y="192657"/>
                      <a:pt x="1107056" y="0"/>
                      <a:pt x="1107056" y="0"/>
                    </a:cubicBezTo>
                    <a:lnTo>
                      <a:pt x="2875" y="8626"/>
                    </a:lnTo>
                    <a:close/>
                  </a:path>
                </a:pathLst>
              </a:cu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  <p:sp>
          <p:nvSpPr>
            <p:cNvPr id="154664" name="Rectangle 63"/>
            <p:cNvSpPr>
              <a:spLocks noChangeArrowheads="1"/>
            </p:cNvSpPr>
            <p:nvPr/>
          </p:nvSpPr>
          <p:spPr bwMode="auto">
            <a:xfrm>
              <a:off x="4248079" y="2723361"/>
              <a:ext cx="103775" cy="110273"/>
            </a:xfrm>
            <a:prstGeom prst="rect">
              <a:avLst/>
            </a:prstGeom>
            <a:solidFill>
              <a:schemeClr val="bg1"/>
            </a:solidFill>
            <a:ln w="12700" algn="ctr">
              <a:noFill/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/>
            </a:p>
          </p:txBody>
        </p:sp>
      </p:grpSp>
      <p:grpSp>
        <p:nvGrpSpPr>
          <p:cNvPr id="154647" name="Groupe 66"/>
          <p:cNvGrpSpPr>
            <a:grpSpLocks/>
          </p:cNvGrpSpPr>
          <p:nvPr/>
        </p:nvGrpSpPr>
        <p:grpSpPr bwMode="auto">
          <a:xfrm>
            <a:off x="6805613" y="2589213"/>
            <a:ext cx="280987" cy="319087"/>
            <a:chOff x="4226062" y="2603001"/>
            <a:chExt cx="280623" cy="318911"/>
          </a:xfrm>
        </p:grpSpPr>
        <p:grpSp>
          <p:nvGrpSpPr>
            <p:cNvPr id="154658" name="Groupe 52"/>
            <p:cNvGrpSpPr>
              <a:grpSpLocks/>
            </p:cNvGrpSpPr>
            <p:nvPr/>
          </p:nvGrpSpPr>
          <p:grpSpPr bwMode="auto">
            <a:xfrm>
              <a:off x="4226062" y="2603001"/>
              <a:ext cx="280623" cy="318911"/>
              <a:chOff x="3814634" y="5442855"/>
              <a:chExt cx="452499" cy="504288"/>
            </a:xfrm>
          </p:grpSpPr>
          <p:sp>
            <p:nvSpPr>
              <p:cNvPr id="154660" name="Ellipse 69"/>
              <p:cNvSpPr>
                <a:spLocks noChangeArrowheads="1"/>
              </p:cNvSpPr>
              <p:nvPr/>
            </p:nvSpPr>
            <p:spPr bwMode="auto">
              <a:xfrm>
                <a:off x="3814634" y="5442856"/>
                <a:ext cx="452496" cy="504287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71" name="Secteurs 70"/>
              <p:cNvSpPr/>
              <p:nvPr/>
            </p:nvSpPr>
            <p:spPr bwMode="auto">
              <a:xfrm rot="16200000">
                <a:off x="3798775" y="5458714"/>
                <a:ext cx="484217" cy="452499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900"/>
              </a:p>
            </p:txBody>
          </p:sp>
          <p:sp>
            <p:nvSpPr>
              <p:cNvPr id="154662" name="Forme libre 71"/>
              <p:cNvSpPr>
                <a:spLocks noChangeArrowheads="1"/>
              </p:cNvSpPr>
              <p:nvPr/>
            </p:nvSpPr>
            <p:spPr bwMode="auto">
              <a:xfrm>
                <a:off x="3815120" y="5687969"/>
                <a:ext cx="452013" cy="251308"/>
              </a:xfrm>
              <a:custGeom>
                <a:avLst/>
                <a:gdLst>
                  <a:gd name="T0" fmla="*/ 80 w 1107056"/>
                  <a:gd name="T1" fmla="*/ 588 h 491705"/>
                  <a:gd name="T2" fmla="*/ 1039 w 1107056"/>
                  <a:gd name="T3" fmla="*/ 13538 h 491705"/>
                  <a:gd name="T4" fmla="*/ 6313 w 1107056"/>
                  <a:gd name="T5" fmla="*/ 27077 h 491705"/>
                  <a:gd name="T6" fmla="*/ 13985 w 1107056"/>
                  <a:gd name="T7" fmla="*/ 32963 h 491705"/>
                  <a:gd name="T8" fmla="*/ 22136 w 1107056"/>
                  <a:gd name="T9" fmla="*/ 30608 h 491705"/>
                  <a:gd name="T10" fmla="*/ 28850 w 1107056"/>
                  <a:gd name="T11" fmla="*/ 18248 h 491705"/>
                  <a:gd name="T12" fmla="*/ 30768 w 1107056"/>
                  <a:gd name="T13" fmla="*/ 0 h 491705"/>
                  <a:gd name="T14" fmla="*/ 30768 w 1107056"/>
                  <a:gd name="T15" fmla="*/ 0 h 491705"/>
                  <a:gd name="T16" fmla="*/ 80 w 1107056"/>
                  <a:gd name="T17" fmla="*/ 588 h 49170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07056"/>
                  <a:gd name="T28" fmla="*/ 0 h 491705"/>
                  <a:gd name="T29" fmla="*/ 1107056 w 1107056"/>
                  <a:gd name="T30" fmla="*/ 491705 h 49170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07056" h="491705">
                    <a:moveTo>
                      <a:pt x="2875" y="8626"/>
                    </a:moveTo>
                    <a:cubicBezTo>
                      <a:pt x="1437" y="71167"/>
                      <a:pt x="0" y="133709"/>
                      <a:pt x="37381" y="198407"/>
                    </a:cubicBezTo>
                    <a:cubicBezTo>
                      <a:pt x="74762" y="263105"/>
                      <a:pt x="149524" y="349370"/>
                      <a:pt x="227162" y="396815"/>
                    </a:cubicBezTo>
                    <a:cubicBezTo>
                      <a:pt x="304800" y="444260"/>
                      <a:pt x="408316" y="474453"/>
                      <a:pt x="503207" y="483079"/>
                    </a:cubicBezTo>
                    <a:cubicBezTo>
                      <a:pt x="598098" y="491705"/>
                      <a:pt x="707365" y="484516"/>
                      <a:pt x="796505" y="448573"/>
                    </a:cubicBezTo>
                    <a:cubicBezTo>
                      <a:pt x="885645" y="412630"/>
                      <a:pt x="986287" y="342181"/>
                      <a:pt x="1038045" y="267419"/>
                    </a:cubicBezTo>
                    <a:cubicBezTo>
                      <a:pt x="1089803" y="192657"/>
                      <a:pt x="1107056" y="0"/>
                      <a:pt x="1107056" y="0"/>
                    </a:cubicBezTo>
                    <a:lnTo>
                      <a:pt x="2875" y="8626"/>
                    </a:lnTo>
                    <a:close/>
                  </a:path>
                </a:pathLst>
              </a:cu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  <p:sp>
          <p:nvSpPr>
            <p:cNvPr id="154659" name="Rectangle 68"/>
            <p:cNvSpPr>
              <a:spLocks noChangeArrowheads="1"/>
            </p:cNvSpPr>
            <p:nvPr/>
          </p:nvSpPr>
          <p:spPr bwMode="auto">
            <a:xfrm>
              <a:off x="4248079" y="2723361"/>
              <a:ext cx="103775" cy="110273"/>
            </a:xfrm>
            <a:prstGeom prst="rect">
              <a:avLst/>
            </a:prstGeom>
            <a:solidFill>
              <a:schemeClr val="bg1"/>
            </a:solidFill>
            <a:ln w="12700" algn="ctr">
              <a:noFill/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/>
            </a:p>
          </p:txBody>
        </p:sp>
      </p:grpSp>
      <p:grpSp>
        <p:nvGrpSpPr>
          <p:cNvPr id="154648" name="Groupe 72"/>
          <p:cNvGrpSpPr>
            <a:grpSpLocks/>
          </p:cNvGrpSpPr>
          <p:nvPr/>
        </p:nvGrpSpPr>
        <p:grpSpPr bwMode="auto">
          <a:xfrm>
            <a:off x="9371013" y="2603500"/>
            <a:ext cx="280987" cy="319088"/>
            <a:chOff x="4226062" y="2603001"/>
            <a:chExt cx="280623" cy="318911"/>
          </a:xfrm>
        </p:grpSpPr>
        <p:grpSp>
          <p:nvGrpSpPr>
            <p:cNvPr id="154653" name="Groupe 52"/>
            <p:cNvGrpSpPr>
              <a:grpSpLocks/>
            </p:cNvGrpSpPr>
            <p:nvPr/>
          </p:nvGrpSpPr>
          <p:grpSpPr bwMode="auto">
            <a:xfrm>
              <a:off x="4226062" y="2603001"/>
              <a:ext cx="280623" cy="318911"/>
              <a:chOff x="3814634" y="5442855"/>
              <a:chExt cx="452499" cy="504288"/>
            </a:xfrm>
          </p:grpSpPr>
          <p:sp>
            <p:nvSpPr>
              <p:cNvPr id="154655" name="Ellipse 75"/>
              <p:cNvSpPr>
                <a:spLocks noChangeArrowheads="1"/>
              </p:cNvSpPr>
              <p:nvPr/>
            </p:nvSpPr>
            <p:spPr bwMode="auto">
              <a:xfrm>
                <a:off x="3814634" y="5442856"/>
                <a:ext cx="452496" cy="504287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77" name="Secteurs 76"/>
              <p:cNvSpPr/>
              <p:nvPr/>
            </p:nvSpPr>
            <p:spPr bwMode="auto">
              <a:xfrm rot="16200000">
                <a:off x="3798776" y="5458713"/>
                <a:ext cx="484217" cy="452499"/>
              </a:xfrm>
              <a:prstGeom prst="pie">
                <a:avLst/>
              </a:prstGeom>
              <a:solidFill>
                <a:schemeClr val="tx1"/>
              </a:solidFill>
              <a:ln w="1270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lg"/>
              </a:ln>
              <a:effectLst/>
            </p:spPr>
            <p:txBody>
              <a:bodyPr wrap="none" lIns="0" tIns="0" rIns="0" bIns="0" anchor="ctr"/>
              <a:lstStyle/>
              <a:p>
                <a:pPr>
                  <a:defRPr/>
                </a:pPr>
                <a:endParaRPr lang="en-GB" sz="900"/>
              </a:p>
            </p:txBody>
          </p:sp>
          <p:sp>
            <p:nvSpPr>
              <p:cNvPr id="154657" name="Forme libre 77"/>
              <p:cNvSpPr>
                <a:spLocks noChangeArrowheads="1"/>
              </p:cNvSpPr>
              <p:nvPr/>
            </p:nvSpPr>
            <p:spPr bwMode="auto">
              <a:xfrm>
                <a:off x="3815120" y="5687969"/>
                <a:ext cx="452013" cy="251308"/>
              </a:xfrm>
              <a:custGeom>
                <a:avLst/>
                <a:gdLst>
                  <a:gd name="T0" fmla="*/ 80 w 1107056"/>
                  <a:gd name="T1" fmla="*/ 588 h 491705"/>
                  <a:gd name="T2" fmla="*/ 1039 w 1107056"/>
                  <a:gd name="T3" fmla="*/ 13538 h 491705"/>
                  <a:gd name="T4" fmla="*/ 6313 w 1107056"/>
                  <a:gd name="T5" fmla="*/ 27077 h 491705"/>
                  <a:gd name="T6" fmla="*/ 13985 w 1107056"/>
                  <a:gd name="T7" fmla="*/ 32963 h 491705"/>
                  <a:gd name="T8" fmla="*/ 22136 w 1107056"/>
                  <a:gd name="T9" fmla="*/ 30608 h 491705"/>
                  <a:gd name="T10" fmla="*/ 28850 w 1107056"/>
                  <a:gd name="T11" fmla="*/ 18248 h 491705"/>
                  <a:gd name="T12" fmla="*/ 30768 w 1107056"/>
                  <a:gd name="T13" fmla="*/ 0 h 491705"/>
                  <a:gd name="T14" fmla="*/ 30768 w 1107056"/>
                  <a:gd name="T15" fmla="*/ 0 h 491705"/>
                  <a:gd name="T16" fmla="*/ 80 w 1107056"/>
                  <a:gd name="T17" fmla="*/ 588 h 49170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07056"/>
                  <a:gd name="T28" fmla="*/ 0 h 491705"/>
                  <a:gd name="T29" fmla="*/ 1107056 w 1107056"/>
                  <a:gd name="T30" fmla="*/ 491705 h 49170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07056" h="491705">
                    <a:moveTo>
                      <a:pt x="2875" y="8626"/>
                    </a:moveTo>
                    <a:cubicBezTo>
                      <a:pt x="1437" y="71167"/>
                      <a:pt x="0" y="133709"/>
                      <a:pt x="37381" y="198407"/>
                    </a:cubicBezTo>
                    <a:cubicBezTo>
                      <a:pt x="74762" y="263105"/>
                      <a:pt x="149524" y="349370"/>
                      <a:pt x="227162" y="396815"/>
                    </a:cubicBezTo>
                    <a:cubicBezTo>
                      <a:pt x="304800" y="444260"/>
                      <a:pt x="408316" y="474453"/>
                      <a:pt x="503207" y="483079"/>
                    </a:cubicBezTo>
                    <a:cubicBezTo>
                      <a:pt x="598098" y="491705"/>
                      <a:pt x="707365" y="484516"/>
                      <a:pt x="796505" y="448573"/>
                    </a:cubicBezTo>
                    <a:cubicBezTo>
                      <a:pt x="885645" y="412630"/>
                      <a:pt x="986287" y="342181"/>
                      <a:pt x="1038045" y="267419"/>
                    </a:cubicBezTo>
                    <a:cubicBezTo>
                      <a:pt x="1089803" y="192657"/>
                      <a:pt x="1107056" y="0"/>
                      <a:pt x="1107056" y="0"/>
                    </a:cubicBezTo>
                    <a:lnTo>
                      <a:pt x="2875" y="8626"/>
                    </a:lnTo>
                    <a:close/>
                  </a:path>
                </a:pathLst>
              </a:cu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  <p:sp>
          <p:nvSpPr>
            <p:cNvPr id="154654" name="Rectangle 74"/>
            <p:cNvSpPr>
              <a:spLocks noChangeArrowheads="1"/>
            </p:cNvSpPr>
            <p:nvPr/>
          </p:nvSpPr>
          <p:spPr bwMode="auto">
            <a:xfrm>
              <a:off x="4248079" y="2723361"/>
              <a:ext cx="103775" cy="110273"/>
            </a:xfrm>
            <a:prstGeom prst="rect">
              <a:avLst/>
            </a:prstGeom>
            <a:solidFill>
              <a:schemeClr val="bg1"/>
            </a:solidFill>
            <a:ln w="12700" algn="ctr">
              <a:noFill/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/>
            </a:p>
          </p:txBody>
        </p:sp>
      </p:grpSp>
      <p:sp>
        <p:nvSpPr>
          <p:cNvPr id="49" name="ZoneTexte 48"/>
          <p:cNvSpPr txBox="1"/>
          <p:nvPr/>
        </p:nvSpPr>
        <p:spPr>
          <a:xfrm>
            <a:off x="2014538" y="2270125"/>
            <a:ext cx="47942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50" dirty="0">
                <a:solidFill>
                  <a:schemeClr val="bg1"/>
                </a:solidFill>
                <a:sym typeface="Wingdings"/>
              </a:rPr>
              <a:t></a:t>
            </a:r>
            <a:r>
              <a:rPr lang="en-GB" sz="1050" dirty="0">
                <a:solidFill>
                  <a:schemeClr val="bg1"/>
                </a:solidFill>
              </a:rPr>
              <a:t>MB</a:t>
            </a:r>
          </a:p>
        </p:txBody>
      </p:sp>
      <p:sp>
        <p:nvSpPr>
          <p:cNvPr id="154650" name="ZoneTexte 49"/>
          <p:cNvSpPr txBox="1">
            <a:spLocks noChangeArrowheads="1"/>
          </p:cNvSpPr>
          <p:nvPr/>
        </p:nvSpPr>
        <p:spPr bwMode="auto">
          <a:xfrm>
            <a:off x="6897688" y="6261100"/>
            <a:ext cx="2279650" cy="2317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900" i="1">
                <a:solidFill>
                  <a:schemeClr val="bg1"/>
                </a:solidFill>
                <a:sym typeface="Wingdings" pitchFamily="2" charset="2"/>
              </a:rPr>
              <a:t></a:t>
            </a:r>
            <a:r>
              <a:rPr lang="en-GB" sz="900" i="1">
                <a:solidFill>
                  <a:schemeClr val="bg1"/>
                </a:solidFill>
              </a:rPr>
              <a:t>MB : validation Management Board / EFR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8521700" y="3105150"/>
            <a:ext cx="47942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50" dirty="0">
                <a:solidFill>
                  <a:schemeClr val="bg1"/>
                </a:solidFill>
                <a:sym typeface="Wingdings"/>
              </a:rPr>
              <a:t></a:t>
            </a:r>
            <a:r>
              <a:rPr lang="en-GB" sz="1050" dirty="0">
                <a:solidFill>
                  <a:schemeClr val="bg1"/>
                </a:solidFill>
              </a:rPr>
              <a:t>MB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758825" y="4972050"/>
            <a:ext cx="47942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50" dirty="0">
                <a:solidFill>
                  <a:schemeClr val="bg1"/>
                </a:solidFill>
                <a:sym typeface="Wingdings"/>
              </a:rPr>
              <a:t></a:t>
            </a:r>
            <a:r>
              <a:rPr lang="en-GB" sz="1050" dirty="0">
                <a:solidFill>
                  <a:schemeClr val="bg1"/>
                </a:solidFill>
              </a:rPr>
              <a:t>MB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Titre 1"/>
          <p:cNvSpPr>
            <a:spLocks noGrp="1"/>
          </p:cNvSpPr>
          <p:nvPr>
            <p:ph type="title"/>
          </p:nvPr>
        </p:nvSpPr>
        <p:spPr>
          <a:xfrm>
            <a:off x="660400" y="1001713"/>
            <a:ext cx="8585200" cy="533400"/>
          </a:xfrm>
        </p:spPr>
        <p:txBody>
          <a:bodyPr/>
          <a:lstStyle/>
          <a:p>
            <a:pPr eaLnBrk="1" hangingPunct="1"/>
            <a:r>
              <a:rPr lang="en-US" sz="2400" b="1" smtClean="0"/>
              <a:t>Assignation des responsabilités (1/2)</a:t>
            </a:r>
            <a:endParaRPr lang="en-GB" sz="2400" smtClean="0"/>
          </a:p>
        </p:txBody>
      </p:sp>
      <p:grpSp>
        <p:nvGrpSpPr>
          <p:cNvPr id="155650" name="Groupe 210"/>
          <p:cNvGrpSpPr>
            <a:grpSpLocks/>
          </p:cNvGrpSpPr>
          <p:nvPr/>
        </p:nvGrpSpPr>
        <p:grpSpPr bwMode="auto">
          <a:xfrm>
            <a:off x="2536825" y="1457325"/>
            <a:ext cx="6245225" cy="430213"/>
            <a:chOff x="2536371" y="1556651"/>
            <a:chExt cx="6246327" cy="431528"/>
          </a:xfrm>
        </p:grpSpPr>
        <p:sp>
          <p:nvSpPr>
            <p:cNvPr id="155738" name="ZoneTexte 3"/>
            <p:cNvSpPr>
              <a:spLocks noChangeArrowheads="1"/>
            </p:cNvSpPr>
            <p:nvPr/>
          </p:nvSpPr>
          <p:spPr bwMode="auto">
            <a:xfrm>
              <a:off x="2536371" y="1556651"/>
              <a:ext cx="1686222" cy="431528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Membre Directoire EFR </a:t>
              </a:r>
            </a:p>
            <a:p>
              <a:pPr algn="ctr"/>
              <a:r>
                <a:rPr lang="en-GB" sz="1000">
                  <a:solidFill>
                    <a:schemeClr val="bg1"/>
                  </a:solidFill>
                </a:rPr>
                <a:t>Responsable</a:t>
              </a:r>
            </a:p>
          </p:txBody>
        </p:sp>
        <p:sp>
          <p:nvSpPr>
            <p:cNvPr id="155739" name="ZoneTexte 4"/>
            <p:cNvSpPr>
              <a:spLocks noChangeArrowheads="1"/>
            </p:cNvSpPr>
            <p:nvPr/>
          </p:nvSpPr>
          <p:spPr bwMode="auto">
            <a:xfrm>
              <a:off x="4462348" y="1556651"/>
              <a:ext cx="1635414" cy="431528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Project Manager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  <p:sp>
          <p:nvSpPr>
            <p:cNvPr id="155740" name="ZoneTexte 5"/>
            <p:cNvSpPr>
              <a:spLocks noChangeArrowheads="1"/>
            </p:cNvSpPr>
            <p:nvPr/>
          </p:nvSpPr>
          <p:spPr bwMode="auto">
            <a:xfrm>
              <a:off x="6347043" y="1556651"/>
              <a:ext cx="1633826" cy="431528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Project Manager Office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  <p:sp>
          <p:nvSpPr>
            <p:cNvPr id="155741" name="ZoneTexte 6"/>
            <p:cNvSpPr>
              <a:spLocks noChangeArrowheads="1"/>
            </p:cNvSpPr>
            <p:nvPr/>
          </p:nvSpPr>
          <p:spPr bwMode="auto">
            <a:xfrm>
              <a:off x="8185693" y="1556651"/>
              <a:ext cx="597005" cy="431528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Status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</p:grpSp>
      <p:sp>
        <p:nvSpPr>
          <p:cNvPr id="155651" name="ZoneTexte 7"/>
          <p:cNvSpPr txBox="1">
            <a:spLocks noChangeArrowheads="1"/>
          </p:cNvSpPr>
          <p:nvPr/>
        </p:nvSpPr>
        <p:spPr bwMode="auto">
          <a:xfrm>
            <a:off x="239713" y="1941513"/>
            <a:ext cx="8553450" cy="2460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STRATEGIC PROJECTS DOMAIN / EXTERNAL</a:t>
            </a:r>
          </a:p>
        </p:txBody>
      </p:sp>
      <p:grpSp>
        <p:nvGrpSpPr>
          <p:cNvPr id="155652" name="Groupe 205"/>
          <p:cNvGrpSpPr>
            <a:grpSpLocks/>
          </p:cNvGrpSpPr>
          <p:nvPr/>
        </p:nvGrpSpPr>
        <p:grpSpPr bwMode="auto">
          <a:xfrm>
            <a:off x="239713" y="2238375"/>
            <a:ext cx="8369300" cy="301625"/>
            <a:chOff x="239485" y="2331021"/>
            <a:chExt cx="8368875" cy="301781"/>
          </a:xfrm>
        </p:grpSpPr>
        <p:sp>
          <p:nvSpPr>
            <p:cNvPr id="9" name="ZoneTexte 8"/>
            <p:cNvSpPr txBox="1"/>
            <p:nvPr/>
          </p:nvSpPr>
          <p:spPr>
            <a:xfrm>
              <a:off x="239485" y="2353257"/>
              <a:ext cx="2155716" cy="24619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EPR</a:t>
              </a:r>
            </a:p>
          </p:txBody>
        </p:sp>
        <p:sp>
          <p:nvSpPr>
            <p:cNvPr id="155732" name="ZoneTexte 9"/>
            <p:cNvSpPr>
              <a:spLocks noChangeArrowheads="1"/>
            </p:cNvSpPr>
            <p:nvPr/>
          </p:nvSpPr>
          <p:spPr bwMode="auto">
            <a:xfrm>
              <a:off x="2536371" y="2331021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155733" name="ZoneTexte 10"/>
            <p:cNvSpPr>
              <a:spLocks noChangeArrowheads="1"/>
            </p:cNvSpPr>
            <p:nvPr/>
          </p:nvSpPr>
          <p:spPr bwMode="auto">
            <a:xfrm>
              <a:off x="4463141" y="2334288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155734" name="ZoneTexte 11"/>
            <p:cNvSpPr>
              <a:spLocks noChangeArrowheads="1"/>
            </p:cNvSpPr>
            <p:nvPr/>
          </p:nvSpPr>
          <p:spPr bwMode="auto">
            <a:xfrm>
              <a:off x="6346370" y="234492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G.Schneider</a:t>
              </a:r>
            </a:p>
          </p:txBody>
        </p:sp>
        <p:grpSp>
          <p:nvGrpSpPr>
            <p:cNvPr id="155735" name="Groupe 150"/>
            <p:cNvGrpSpPr>
              <a:grpSpLocks/>
            </p:cNvGrpSpPr>
            <p:nvPr/>
          </p:nvGrpSpPr>
          <p:grpSpPr bwMode="auto">
            <a:xfrm rot="-5400000">
              <a:off x="8340742" y="2365184"/>
              <a:ext cx="254093" cy="281143"/>
              <a:chOff x="3853542" y="4103914"/>
              <a:chExt cx="870858" cy="849880"/>
            </a:xfrm>
          </p:grpSpPr>
          <p:sp>
            <p:nvSpPr>
              <p:cNvPr id="155736" name="Ellipse 151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vert="eaVert" wrap="none" lIns="0" tIns="0" rIns="0" bIns="0" anchor="ctr"/>
              <a:lstStyle/>
              <a:p>
                <a:endParaRPr lang="en-GB" sz="1000"/>
              </a:p>
            </p:txBody>
          </p:sp>
          <p:sp>
            <p:nvSpPr>
              <p:cNvPr id="155737" name="Secteurs 152"/>
              <p:cNvSpPr>
                <a:spLocks noChangeArrowheads="1"/>
              </p:cNvSpPr>
              <p:nvPr/>
            </p:nvSpPr>
            <p:spPr bwMode="auto">
              <a:xfrm>
                <a:off x="3853544" y="4104423"/>
                <a:ext cx="870988" cy="849369"/>
              </a:xfrm>
              <a:custGeom>
                <a:avLst/>
                <a:gdLst>
                  <a:gd name="T0" fmla="*/ 870988 w 870988"/>
                  <a:gd name="T1" fmla="*/ 424685 h 849369"/>
                  <a:gd name="T2" fmla="*/ 435494 w 870988"/>
                  <a:gd name="T3" fmla="*/ 849369 h 849369"/>
                  <a:gd name="T4" fmla="*/ 0 w 870988"/>
                  <a:gd name="T5" fmla="*/ 424685 h 849369"/>
                  <a:gd name="T6" fmla="*/ 435494 w 870988"/>
                  <a:gd name="T7" fmla="*/ 0 h 849369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127553 w 870988"/>
                  <a:gd name="T13" fmla="*/ 124387 h 849369"/>
                  <a:gd name="T14" fmla="*/ 743435 w 870988"/>
                  <a:gd name="T15" fmla="*/ 724982 h 84936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70988" h="849369">
                    <a:moveTo>
                      <a:pt x="870988" y="424685"/>
                    </a:moveTo>
                    <a:lnTo>
                      <a:pt x="870988" y="424685"/>
                    </a:lnTo>
                    <a:cubicBezTo>
                      <a:pt x="870988" y="659232"/>
                      <a:pt x="676010" y="849370"/>
                      <a:pt x="435494" y="849370"/>
                    </a:cubicBezTo>
                    <a:cubicBezTo>
                      <a:pt x="194977" y="849370"/>
                      <a:pt x="0" y="659232"/>
                      <a:pt x="0" y="424685"/>
                    </a:cubicBezTo>
                    <a:cubicBezTo>
                      <a:pt x="-1" y="190137"/>
                      <a:pt x="194977" y="0"/>
                      <a:pt x="435493" y="0"/>
                    </a:cubicBezTo>
                    <a:lnTo>
                      <a:pt x="435494" y="424685"/>
                    </a:lnTo>
                    <a:close/>
                  </a:path>
                </a:pathLst>
              </a:custGeom>
              <a:solidFill>
                <a:schemeClr val="tx1"/>
              </a:solidFill>
              <a:ln w="12700" algn="ctr">
                <a:solidFill>
                  <a:srgbClr val="B4B4B4"/>
                </a:solidFill>
                <a:round/>
                <a:headEnd/>
                <a:tailEnd type="none" w="med" len="lg"/>
              </a:ln>
            </p:spPr>
            <p:txBody>
              <a:bodyPr vert="eaVert" wrap="none" lIns="0" tIns="0" rIns="0" bIns="0" anchor="ctr"/>
              <a:lstStyle/>
              <a:p>
                <a:endParaRPr lang="en-GB" sz="1000"/>
              </a:p>
            </p:txBody>
          </p:sp>
        </p:grpSp>
      </p:grpSp>
      <p:grpSp>
        <p:nvGrpSpPr>
          <p:cNvPr id="155653" name="Groupe 203"/>
          <p:cNvGrpSpPr>
            <a:grpSpLocks/>
          </p:cNvGrpSpPr>
          <p:nvPr/>
        </p:nvGrpSpPr>
        <p:grpSpPr bwMode="auto">
          <a:xfrm>
            <a:off x="239713" y="2892425"/>
            <a:ext cx="8372475" cy="276225"/>
            <a:chOff x="239485" y="2928302"/>
            <a:chExt cx="8372739" cy="275682"/>
          </a:xfrm>
        </p:grpSpPr>
        <p:sp>
          <p:nvSpPr>
            <p:cNvPr id="37" name="ZoneTexte 36"/>
            <p:cNvSpPr txBox="1"/>
            <p:nvPr/>
          </p:nvSpPr>
          <p:spPr>
            <a:xfrm>
              <a:off x="239485" y="2939393"/>
              <a:ext cx="2155893" cy="24557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Hydro</a:t>
              </a:r>
            </a:p>
          </p:txBody>
        </p:sp>
        <p:sp>
          <p:nvSpPr>
            <p:cNvPr id="155725" name="ZoneTexte 37"/>
            <p:cNvSpPr>
              <a:spLocks noChangeArrowheads="1"/>
            </p:cNvSpPr>
            <p:nvPr/>
          </p:nvSpPr>
          <p:spPr bwMode="auto">
            <a:xfrm>
              <a:off x="2536371" y="2928302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155726" name="ZoneTexte 38"/>
            <p:cNvSpPr>
              <a:spLocks noChangeArrowheads="1"/>
            </p:cNvSpPr>
            <p:nvPr/>
          </p:nvSpPr>
          <p:spPr bwMode="auto">
            <a:xfrm>
              <a:off x="4463141" y="2931569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A.Haya</a:t>
              </a:r>
            </a:p>
          </p:txBody>
        </p:sp>
        <p:sp>
          <p:nvSpPr>
            <p:cNvPr id="155727" name="ZoneTexte 39"/>
            <p:cNvSpPr>
              <a:spLocks noChangeArrowheads="1"/>
            </p:cNvSpPr>
            <p:nvPr/>
          </p:nvSpPr>
          <p:spPr bwMode="auto">
            <a:xfrm>
              <a:off x="6346370" y="2931569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J-F.Perret</a:t>
              </a:r>
            </a:p>
          </p:txBody>
        </p:sp>
        <p:grpSp>
          <p:nvGrpSpPr>
            <p:cNvPr id="155728" name="Groupe 156"/>
            <p:cNvGrpSpPr>
              <a:grpSpLocks/>
            </p:cNvGrpSpPr>
            <p:nvPr/>
          </p:nvGrpSpPr>
          <p:grpSpPr bwMode="auto">
            <a:xfrm rot="-5400000">
              <a:off x="8344606" y="2930622"/>
              <a:ext cx="254093" cy="281143"/>
              <a:chOff x="3853542" y="4103914"/>
              <a:chExt cx="870858" cy="849880"/>
            </a:xfrm>
          </p:grpSpPr>
          <p:sp>
            <p:nvSpPr>
              <p:cNvPr id="155729" name="Ellipse 157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vert="eaVert" wrap="none" lIns="0" tIns="0" rIns="0" bIns="0" anchor="ctr"/>
              <a:lstStyle/>
              <a:p>
                <a:endParaRPr lang="en-GB" sz="1000"/>
              </a:p>
            </p:txBody>
          </p:sp>
          <p:sp>
            <p:nvSpPr>
              <p:cNvPr id="155730" name="Secteurs 158"/>
              <p:cNvSpPr>
                <a:spLocks noChangeArrowheads="1"/>
              </p:cNvSpPr>
              <p:nvPr/>
            </p:nvSpPr>
            <p:spPr bwMode="auto">
              <a:xfrm>
                <a:off x="3855576" y="4104357"/>
                <a:ext cx="868830" cy="849439"/>
              </a:xfrm>
              <a:custGeom>
                <a:avLst/>
                <a:gdLst>
                  <a:gd name="T0" fmla="*/ 868830 w 868830"/>
                  <a:gd name="T1" fmla="*/ 424720 h 849439"/>
                  <a:gd name="T2" fmla="*/ 434415 w 868830"/>
                  <a:gd name="T3" fmla="*/ 849439 h 849439"/>
                  <a:gd name="T4" fmla="*/ 0 w 868830"/>
                  <a:gd name="T5" fmla="*/ 424720 h 849439"/>
                  <a:gd name="T6" fmla="*/ 434415 w 868830"/>
                  <a:gd name="T7" fmla="*/ 0 h 849439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127237 w 868830"/>
                  <a:gd name="T13" fmla="*/ 124397 h 849439"/>
                  <a:gd name="T14" fmla="*/ 741593 w 868830"/>
                  <a:gd name="T15" fmla="*/ 725042 h 8494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8830" h="849439">
                    <a:moveTo>
                      <a:pt x="868830" y="424720"/>
                    </a:moveTo>
                    <a:lnTo>
                      <a:pt x="868830" y="424720"/>
                    </a:lnTo>
                    <a:cubicBezTo>
                      <a:pt x="868830" y="659286"/>
                      <a:pt x="674335" y="849440"/>
                      <a:pt x="434415" y="849440"/>
                    </a:cubicBezTo>
                    <a:cubicBezTo>
                      <a:pt x="194494" y="849440"/>
                      <a:pt x="0" y="659286"/>
                      <a:pt x="0" y="424720"/>
                    </a:cubicBezTo>
                    <a:cubicBezTo>
                      <a:pt x="-1" y="190153"/>
                      <a:pt x="194494" y="0"/>
                      <a:pt x="434414" y="0"/>
                    </a:cubicBezTo>
                    <a:lnTo>
                      <a:pt x="434415" y="424720"/>
                    </a:lnTo>
                    <a:close/>
                  </a:path>
                </a:pathLst>
              </a:custGeom>
              <a:solidFill>
                <a:schemeClr val="tx1"/>
              </a:solidFill>
              <a:ln w="12700" algn="ctr">
                <a:solidFill>
                  <a:srgbClr val="B4B4B4"/>
                </a:solidFill>
                <a:round/>
                <a:headEnd/>
                <a:tailEnd type="none" w="med" len="lg"/>
              </a:ln>
            </p:spPr>
            <p:txBody>
              <a:bodyPr vert="eaVert" wrap="none" lIns="0" tIns="0" rIns="0" bIns="0" anchor="ctr"/>
              <a:lstStyle/>
              <a:p>
                <a:endParaRPr lang="en-GB" sz="1000"/>
              </a:p>
            </p:txBody>
          </p:sp>
        </p:grpSp>
      </p:grpSp>
      <p:sp>
        <p:nvSpPr>
          <p:cNvPr id="155654" name="ZoneTexte 164"/>
          <p:cNvSpPr txBox="1">
            <a:spLocks noChangeArrowheads="1"/>
          </p:cNvSpPr>
          <p:nvPr/>
        </p:nvSpPr>
        <p:spPr bwMode="auto">
          <a:xfrm>
            <a:off x="249238" y="4522788"/>
            <a:ext cx="8553450" cy="2460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HR DOMAIN</a:t>
            </a:r>
          </a:p>
        </p:txBody>
      </p:sp>
      <p:grpSp>
        <p:nvGrpSpPr>
          <p:cNvPr id="155655" name="Groupe 201"/>
          <p:cNvGrpSpPr>
            <a:grpSpLocks/>
          </p:cNvGrpSpPr>
          <p:nvPr/>
        </p:nvGrpSpPr>
        <p:grpSpPr bwMode="auto">
          <a:xfrm>
            <a:off x="249238" y="4775200"/>
            <a:ext cx="8380412" cy="285750"/>
            <a:chOff x="206827" y="4489412"/>
            <a:chExt cx="8379769" cy="286315"/>
          </a:xfrm>
        </p:grpSpPr>
        <p:sp>
          <p:nvSpPr>
            <p:cNvPr id="166" name="ZoneTexte 165"/>
            <p:cNvSpPr txBox="1"/>
            <p:nvPr/>
          </p:nvSpPr>
          <p:spPr>
            <a:xfrm>
              <a:off x="206827" y="4511681"/>
              <a:ext cx="2155660" cy="24495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Alpha</a:t>
              </a:r>
            </a:p>
          </p:txBody>
        </p:sp>
        <p:sp>
          <p:nvSpPr>
            <p:cNvPr id="155718" name="ZoneTexte 166"/>
            <p:cNvSpPr>
              <a:spLocks noChangeArrowheads="1"/>
            </p:cNvSpPr>
            <p:nvPr/>
          </p:nvSpPr>
          <p:spPr bwMode="auto">
            <a:xfrm>
              <a:off x="2503713" y="4489412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155719" name="ZoneTexte 167"/>
            <p:cNvSpPr>
              <a:spLocks noChangeArrowheads="1"/>
            </p:cNvSpPr>
            <p:nvPr/>
          </p:nvSpPr>
          <p:spPr bwMode="auto">
            <a:xfrm>
              <a:off x="4430483" y="4503312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D.Reiter</a:t>
              </a:r>
            </a:p>
          </p:txBody>
        </p:sp>
        <p:sp>
          <p:nvSpPr>
            <p:cNvPr id="155720" name="ZoneTexte 168"/>
            <p:cNvSpPr>
              <a:spLocks noChangeArrowheads="1"/>
            </p:cNvSpPr>
            <p:nvPr/>
          </p:nvSpPr>
          <p:spPr bwMode="auto">
            <a:xfrm>
              <a:off x="6313712" y="4503312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M.Cadeau</a:t>
              </a:r>
            </a:p>
          </p:txBody>
        </p:sp>
        <p:grpSp>
          <p:nvGrpSpPr>
            <p:cNvPr id="155721" name="Groupe 169"/>
            <p:cNvGrpSpPr>
              <a:grpSpLocks/>
            </p:cNvGrpSpPr>
            <p:nvPr/>
          </p:nvGrpSpPr>
          <p:grpSpPr bwMode="auto">
            <a:xfrm rot="-5400000">
              <a:off x="8318978" y="4489787"/>
              <a:ext cx="254093" cy="281143"/>
              <a:chOff x="3853542" y="4103914"/>
              <a:chExt cx="870858" cy="849880"/>
            </a:xfrm>
          </p:grpSpPr>
          <p:sp>
            <p:nvSpPr>
              <p:cNvPr id="155722" name="Ellipse 170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vert="eaVert" wrap="none" lIns="0" tIns="0" rIns="0" bIns="0" anchor="ctr"/>
              <a:lstStyle/>
              <a:p>
                <a:endParaRPr lang="en-GB" sz="1000"/>
              </a:p>
            </p:txBody>
          </p:sp>
          <p:sp>
            <p:nvSpPr>
              <p:cNvPr id="155723" name="Secteurs 171"/>
              <p:cNvSpPr>
                <a:spLocks noChangeArrowheads="1"/>
              </p:cNvSpPr>
              <p:nvPr/>
            </p:nvSpPr>
            <p:spPr bwMode="auto">
              <a:xfrm>
                <a:off x="3856167" y="4104451"/>
                <a:ext cx="866809" cy="849342"/>
              </a:xfrm>
              <a:custGeom>
                <a:avLst/>
                <a:gdLst>
                  <a:gd name="T0" fmla="*/ 866809 w 866809"/>
                  <a:gd name="T1" fmla="*/ 424671 h 849342"/>
                  <a:gd name="T2" fmla="*/ 433405 w 866809"/>
                  <a:gd name="T3" fmla="*/ 849342 h 849342"/>
                  <a:gd name="T4" fmla="*/ 0 w 866809"/>
                  <a:gd name="T5" fmla="*/ 424671 h 849342"/>
                  <a:gd name="T6" fmla="*/ 433405 w 866809"/>
                  <a:gd name="T7" fmla="*/ 0 h 849342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126941 w 866809"/>
                  <a:gd name="T13" fmla="*/ 124383 h 849342"/>
                  <a:gd name="T14" fmla="*/ 739868 w 866809"/>
                  <a:gd name="T15" fmla="*/ 724959 h 8493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6809" h="849342">
                    <a:moveTo>
                      <a:pt x="866809" y="424671"/>
                    </a:moveTo>
                    <a:lnTo>
                      <a:pt x="866809" y="424671"/>
                    </a:lnTo>
                    <a:cubicBezTo>
                      <a:pt x="866809" y="659210"/>
                      <a:pt x="672766" y="849342"/>
                      <a:pt x="433404" y="849342"/>
                    </a:cubicBezTo>
                    <a:cubicBezTo>
                      <a:pt x="194041" y="849342"/>
                      <a:pt x="-1" y="659210"/>
                      <a:pt x="-1" y="424671"/>
                    </a:cubicBezTo>
                    <a:cubicBezTo>
                      <a:pt x="-2" y="190131"/>
                      <a:pt x="194041" y="0"/>
                      <a:pt x="433403" y="0"/>
                    </a:cubicBezTo>
                    <a:lnTo>
                      <a:pt x="433405" y="424671"/>
                    </a:lnTo>
                    <a:close/>
                  </a:path>
                </a:pathLst>
              </a:custGeom>
              <a:solidFill>
                <a:schemeClr val="tx1"/>
              </a:solidFill>
              <a:ln w="12700" algn="ctr">
                <a:solidFill>
                  <a:srgbClr val="B4B4B4"/>
                </a:solidFill>
                <a:round/>
                <a:headEnd/>
                <a:tailEnd type="none" w="med" len="lg"/>
              </a:ln>
            </p:spPr>
            <p:txBody>
              <a:bodyPr vert="eaVert" wrap="none" lIns="0" tIns="0" rIns="0" bIns="0" anchor="ctr"/>
              <a:lstStyle/>
              <a:p>
                <a:endParaRPr lang="en-GB" sz="1000"/>
              </a:p>
            </p:txBody>
          </p:sp>
        </p:grpSp>
      </p:grpSp>
      <p:grpSp>
        <p:nvGrpSpPr>
          <p:cNvPr id="155656" name="Groupe 200"/>
          <p:cNvGrpSpPr>
            <a:grpSpLocks/>
          </p:cNvGrpSpPr>
          <p:nvPr/>
        </p:nvGrpSpPr>
        <p:grpSpPr bwMode="auto">
          <a:xfrm>
            <a:off x="249238" y="5073650"/>
            <a:ext cx="8391525" cy="274638"/>
            <a:chOff x="206827" y="4787926"/>
            <a:chExt cx="8390659" cy="275682"/>
          </a:xfrm>
        </p:grpSpPr>
        <p:sp>
          <p:nvSpPr>
            <p:cNvPr id="155712" name="Ellipse 172"/>
            <p:cNvSpPr>
              <a:spLocks noChangeArrowheads="1"/>
            </p:cNvSpPr>
            <p:nvPr/>
          </p:nvSpPr>
          <p:spPr bwMode="auto">
            <a:xfrm>
              <a:off x="8295403" y="4799065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1000"/>
            </a:p>
          </p:txBody>
        </p:sp>
        <p:sp>
          <p:nvSpPr>
            <p:cNvPr id="174" name="ZoneTexte 173"/>
            <p:cNvSpPr txBox="1"/>
            <p:nvPr/>
          </p:nvSpPr>
          <p:spPr>
            <a:xfrm>
              <a:off x="206827" y="4799081"/>
              <a:ext cx="2155603" cy="24699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 err="1"/>
                <a:t>Changement</a:t>
              </a:r>
              <a:r>
                <a:rPr lang="en-GB" sz="1000" dirty="0"/>
                <a:t> </a:t>
              </a:r>
              <a:r>
                <a:rPr lang="en-GB" sz="1000" dirty="0" err="1"/>
                <a:t>Générationnel</a:t>
              </a:r>
              <a:endParaRPr lang="en-GB" sz="1000" dirty="0"/>
            </a:p>
          </p:txBody>
        </p:sp>
        <p:sp>
          <p:nvSpPr>
            <p:cNvPr id="155714" name="ZoneTexte 174"/>
            <p:cNvSpPr>
              <a:spLocks noChangeArrowheads="1"/>
            </p:cNvSpPr>
            <p:nvPr/>
          </p:nvSpPr>
          <p:spPr bwMode="auto">
            <a:xfrm>
              <a:off x="2503713" y="4787926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155715" name="ZoneTexte 175"/>
            <p:cNvSpPr>
              <a:spLocks noChangeArrowheads="1"/>
            </p:cNvSpPr>
            <p:nvPr/>
          </p:nvSpPr>
          <p:spPr bwMode="auto">
            <a:xfrm>
              <a:off x="4430483" y="4791193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C.Reik</a:t>
              </a:r>
            </a:p>
          </p:txBody>
        </p:sp>
        <p:sp>
          <p:nvSpPr>
            <p:cNvPr id="155716" name="ZoneTexte 176"/>
            <p:cNvSpPr>
              <a:spLocks noChangeArrowheads="1"/>
            </p:cNvSpPr>
            <p:nvPr/>
          </p:nvSpPr>
          <p:spPr bwMode="auto">
            <a:xfrm>
              <a:off x="6313712" y="4791193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J.Heutling</a:t>
              </a:r>
            </a:p>
          </p:txBody>
        </p:sp>
      </p:grpSp>
      <p:grpSp>
        <p:nvGrpSpPr>
          <p:cNvPr id="155657" name="Groupe 199"/>
          <p:cNvGrpSpPr>
            <a:grpSpLocks/>
          </p:cNvGrpSpPr>
          <p:nvPr/>
        </p:nvGrpSpPr>
        <p:grpSpPr bwMode="auto">
          <a:xfrm>
            <a:off x="249238" y="5383213"/>
            <a:ext cx="8391525" cy="285750"/>
            <a:chOff x="206827" y="5097326"/>
            <a:chExt cx="8392017" cy="286315"/>
          </a:xfrm>
        </p:grpSpPr>
        <p:sp>
          <p:nvSpPr>
            <p:cNvPr id="178" name="ZoneTexte 177"/>
            <p:cNvSpPr txBox="1"/>
            <p:nvPr/>
          </p:nvSpPr>
          <p:spPr>
            <a:xfrm>
              <a:off x="206827" y="5119595"/>
              <a:ext cx="2155951" cy="24495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/>
                <a:t>Change Management</a:t>
              </a:r>
            </a:p>
          </p:txBody>
        </p:sp>
        <p:sp>
          <p:nvSpPr>
            <p:cNvPr id="155708" name="ZoneTexte 178"/>
            <p:cNvSpPr>
              <a:spLocks noChangeArrowheads="1"/>
            </p:cNvSpPr>
            <p:nvPr/>
          </p:nvSpPr>
          <p:spPr bwMode="auto">
            <a:xfrm>
              <a:off x="2503713" y="5097326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155709" name="ZoneTexte 179"/>
            <p:cNvSpPr>
              <a:spLocks noChangeArrowheads="1"/>
            </p:cNvSpPr>
            <p:nvPr/>
          </p:nvSpPr>
          <p:spPr bwMode="auto">
            <a:xfrm>
              <a:off x="4430483" y="5111226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K.Lepretre tbc</a:t>
              </a:r>
            </a:p>
          </p:txBody>
        </p:sp>
        <p:sp>
          <p:nvSpPr>
            <p:cNvPr id="155710" name="ZoneTexte 180"/>
            <p:cNvSpPr>
              <a:spLocks noChangeArrowheads="1"/>
            </p:cNvSpPr>
            <p:nvPr/>
          </p:nvSpPr>
          <p:spPr bwMode="auto">
            <a:xfrm>
              <a:off x="6313712" y="5111226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J.Heutling</a:t>
              </a:r>
            </a:p>
          </p:txBody>
        </p:sp>
        <p:sp>
          <p:nvSpPr>
            <p:cNvPr id="155711" name="Ellipse 181"/>
            <p:cNvSpPr>
              <a:spLocks noChangeArrowheads="1"/>
            </p:cNvSpPr>
            <p:nvPr/>
          </p:nvSpPr>
          <p:spPr bwMode="auto">
            <a:xfrm>
              <a:off x="8296761" y="5102915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1000"/>
            </a:p>
          </p:txBody>
        </p:sp>
      </p:grpSp>
      <p:sp>
        <p:nvSpPr>
          <p:cNvPr id="155658" name="ZoneTexte 187"/>
          <p:cNvSpPr txBox="1">
            <a:spLocks noChangeArrowheads="1"/>
          </p:cNvSpPr>
          <p:nvPr/>
        </p:nvSpPr>
        <p:spPr bwMode="auto">
          <a:xfrm>
            <a:off x="228600" y="5735638"/>
            <a:ext cx="8553450" cy="2460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GENERATION DOMAIN</a:t>
            </a:r>
          </a:p>
        </p:txBody>
      </p:sp>
      <p:grpSp>
        <p:nvGrpSpPr>
          <p:cNvPr id="155659" name="Groupe 206"/>
          <p:cNvGrpSpPr>
            <a:grpSpLocks/>
          </p:cNvGrpSpPr>
          <p:nvPr/>
        </p:nvGrpSpPr>
        <p:grpSpPr bwMode="auto">
          <a:xfrm>
            <a:off x="228600" y="6013450"/>
            <a:ext cx="8391525" cy="276225"/>
            <a:chOff x="185287" y="5741849"/>
            <a:chExt cx="8392617" cy="275682"/>
          </a:xfrm>
        </p:grpSpPr>
        <p:sp>
          <p:nvSpPr>
            <p:cNvPr id="183" name="ZoneTexte 182"/>
            <p:cNvSpPr txBox="1"/>
            <p:nvPr/>
          </p:nvSpPr>
          <p:spPr>
            <a:xfrm>
              <a:off x="185287" y="5752940"/>
              <a:ext cx="2156106" cy="24557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Optimisation Production</a:t>
              </a:r>
            </a:p>
          </p:txBody>
        </p:sp>
        <p:sp>
          <p:nvSpPr>
            <p:cNvPr id="155701" name="ZoneTexte 183"/>
            <p:cNvSpPr>
              <a:spLocks noChangeArrowheads="1"/>
            </p:cNvSpPr>
            <p:nvPr/>
          </p:nvSpPr>
          <p:spPr bwMode="auto">
            <a:xfrm>
              <a:off x="2482173" y="5741849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155702" name="ZoneTexte 184"/>
            <p:cNvSpPr>
              <a:spLocks noChangeArrowheads="1"/>
            </p:cNvSpPr>
            <p:nvPr/>
          </p:nvSpPr>
          <p:spPr bwMode="auto">
            <a:xfrm>
              <a:off x="4408943" y="5745116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M.Schroeder</a:t>
              </a:r>
            </a:p>
          </p:txBody>
        </p:sp>
        <p:sp>
          <p:nvSpPr>
            <p:cNvPr id="155703" name="ZoneTexte 185"/>
            <p:cNvSpPr>
              <a:spLocks noChangeArrowheads="1"/>
            </p:cNvSpPr>
            <p:nvPr/>
          </p:nvSpPr>
          <p:spPr bwMode="auto">
            <a:xfrm>
              <a:off x="6292172" y="5745116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 dirty="0" err="1" smtClean="0"/>
                <a:t>M.Schroeder</a:t>
              </a:r>
              <a:endParaRPr lang="en-GB" sz="1000" dirty="0"/>
            </a:p>
          </p:txBody>
        </p:sp>
        <p:grpSp>
          <p:nvGrpSpPr>
            <p:cNvPr id="155704" name="Groupe 188"/>
            <p:cNvGrpSpPr>
              <a:grpSpLocks/>
            </p:cNvGrpSpPr>
            <p:nvPr/>
          </p:nvGrpSpPr>
          <p:grpSpPr bwMode="auto">
            <a:xfrm rot="-5400000">
              <a:off x="8310286" y="5739463"/>
              <a:ext cx="254093" cy="281143"/>
              <a:chOff x="3853542" y="4103914"/>
              <a:chExt cx="870858" cy="849880"/>
            </a:xfrm>
          </p:grpSpPr>
          <p:sp>
            <p:nvSpPr>
              <p:cNvPr id="155705" name="Ellipse 189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vert="eaVert" wrap="none" lIns="0" tIns="0" rIns="0" bIns="0" anchor="ctr"/>
              <a:lstStyle/>
              <a:p>
                <a:endParaRPr lang="en-GB" sz="1000"/>
              </a:p>
            </p:txBody>
          </p:sp>
          <p:sp>
            <p:nvSpPr>
              <p:cNvPr id="155706" name="Secteurs 190"/>
              <p:cNvSpPr>
                <a:spLocks noChangeArrowheads="1"/>
              </p:cNvSpPr>
              <p:nvPr/>
            </p:nvSpPr>
            <p:spPr bwMode="auto">
              <a:xfrm>
                <a:off x="3855735" y="4104277"/>
                <a:ext cx="868830" cy="849520"/>
              </a:xfrm>
              <a:custGeom>
                <a:avLst/>
                <a:gdLst>
                  <a:gd name="T0" fmla="*/ 868830 w 868830"/>
                  <a:gd name="T1" fmla="*/ 424760 h 849520"/>
                  <a:gd name="T2" fmla="*/ 434415 w 868830"/>
                  <a:gd name="T3" fmla="*/ 849520 h 849520"/>
                  <a:gd name="T4" fmla="*/ 0 w 868830"/>
                  <a:gd name="T5" fmla="*/ 424760 h 849520"/>
                  <a:gd name="T6" fmla="*/ 434415 w 868830"/>
                  <a:gd name="T7" fmla="*/ 0 h 849520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127237 w 868830"/>
                  <a:gd name="T13" fmla="*/ 124409 h 849520"/>
                  <a:gd name="T14" fmla="*/ 741593 w 868830"/>
                  <a:gd name="T15" fmla="*/ 725111 h 8495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8830" h="849520">
                    <a:moveTo>
                      <a:pt x="868830" y="424760"/>
                    </a:moveTo>
                    <a:lnTo>
                      <a:pt x="868830" y="424760"/>
                    </a:lnTo>
                    <a:cubicBezTo>
                      <a:pt x="868830" y="659348"/>
                      <a:pt x="674335" y="849520"/>
                      <a:pt x="434415" y="849520"/>
                    </a:cubicBezTo>
                    <a:cubicBezTo>
                      <a:pt x="194494" y="849520"/>
                      <a:pt x="0" y="659348"/>
                      <a:pt x="0" y="424760"/>
                    </a:cubicBezTo>
                    <a:cubicBezTo>
                      <a:pt x="-1" y="190171"/>
                      <a:pt x="194494" y="0"/>
                      <a:pt x="434414" y="0"/>
                    </a:cubicBezTo>
                    <a:lnTo>
                      <a:pt x="434415" y="424760"/>
                    </a:lnTo>
                    <a:close/>
                  </a:path>
                </a:pathLst>
              </a:custGeom>
              <a:solidFill>
                <a:schemeClr val="tx1"/>
              </a:solidFill>
              <a:ln w="12700" algn="ctr">
                <a:solidFill>
                  <a:srgbClr val="B4B4B4"/>
                </a:solidFill>
                <a:round/>
                <a:headEnd/>
                <a:tailEnd type="none" w="med" len="lg"/>
              </a:ln>
            </p:spPr>
            <p:txBody>
              <a:bodyPr vert="eaVert" wrap="none" lIns="0" tIns="0" rIns="0" bIns="0" anchor="ctr"/>
              <a:lstStyle/>
              <a:p>
                <a:endParaRPr lang="en-GB" sz="1000"/>
              </a:p>
            </p:txBody>
          </p:sp>
        </p:grpSp>
      </p:grpSp>
      <p:grpSp>
        <p:nvGrpSpPr>
          <p:cNvPr id="155660" name="Groupe 207"/>
          <p:cNvGrpSpPr>
            <a:grpSpLocks/>
          </p:cNvGrpSpPr>
          <p:nvPr/>
        </p:nvGrpSpPr>
        <p:grpSpPr bwMode="auto">
          <a:xfrm>
            <a:off x="230188" y="6315075"/>
            <a:ext cx="8391525" cy="280988"/>
            <a:chOff x="187228" y="6043163"/>
            <a:chExt cx="8392133" cy="280287"/>
          </a:xfrm>
        </p:grpSpPr>
        <p:sp>
          <p:nvSpPr>
            <p:cNvPr id="192" name="ZoneTexte 191"/>
            <p:cNvSpPr txBox="1"/>
            <p:nvPr/>
          </p:nvSpPr>
          <p:spPr>
            <a:xfrm>
              <a:off x="187228" y="6058998"/>
              <a:ext cx="2155981" cy="24544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Security</a:t>
              </a:r>
            </a:p>
          </p:txBody>
        </p:sp>
        <p:sp>
          <p:nvSpPr>
            <p:cNvPr id="155694" name="ZoneTexte 192"/>
            <p:cNvSpPr>
              <a:spLocks noChangeArrowheads="1"/>
            </p:cNvSpPr>
            <p:nvPr/>
          </p:nvSpPr>
          <p:spPr bwMode="auto">
            <a:xfrm>
              <a:off x="2462848" y="6047768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155695" name="ZoneTexte 193"/>
            <p:cNvSpPr>
              <a:spLocks noChangeArrowheads="1"/>
            </p:cNvSpPr>
            <p:nvPr/>
          </p:nvSpPr>
          <p:spPr bwMode="auto">
            <a:xfrm>
              <a:off x="4389618" y="6051035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M.Schroeder</a:t>
              </a:r>
            </a:p>
          </p:txBody>
        </p:sp>
        <p:sp>
          <p:nvSpPr>
            <p:cNvPr id="155696" name="ZoneTexte 194"/>
            <p:cNvSpPr>
              <a:spLocks noChangeArrowheads="1"/>
            </p:cNvSpPr>
            <p:nvPr/>
          </p:nvSpPr>
          <p:spPr bwMode="auto">
            <a:xfrm>
              <a:off x="6283480" y="6051035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J-J.Klein</a:t>
              </a:r>
            </a:p>
          </p:txBody>
        </p:sp>
        <p:grpSp>
          <p:nvGrpSpPr>
            <p:cNvPr id="155697" name="Groupe 196"/>
            <p:cNvGrpSpPr>
              <a:grpSpLocks/>
            </p:cNvGrpSpPr>
            <p:nvPr/>
          </p:nvGrpSpPr>
          <p:grpSpPr bwMode="auto">
            <a:xfrm rot="-5400000">
              <a:off x="8311743" y="6029638"/>
              <a:ext cx="254093" cy="281143"/>
              <a:chOff x="3853542" y="4103914"/>
              <a:chExt cx="870858" cy="849880"/>
            </a:xfrm>
          </p:grpSpPr>
          <p:sp>
            <p:nvSpPr>
              <p:cNvPr id="155698" name="Ellipse 197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vert="eaVert" wrap="none" lIns="0" tIns="0" rIns="0" bIns="0" anchor="ctr"/>
              <a:lstStyle/>
              <a:p>
                <a:endParaRPr lang="en-GB" sz="1000"/>
              </a:p>
            </p:txBody>
          </p:sp>
          <p:sp>
            <p:nvSpPr>
              <p:cNvPr id="155699" name="Secteurs 198"/>
              <p:cNvSpPr>
                <a:spLocks noChangeArrowheads="1"/>
              </p:cNvSpPr>
              <p:nvPr/>
            </p:nvSpPr>
            <p:spPr bwMode="auto">
              <a:xfrm>
                <a:off x="3856033" y="4104324"/>
                <a:ext cx="868369" cy="849472"/>
              </a:xfrm>
              <a:custGeom>
                <a:avLst/>
                <a:gdLst>
                  <a:gd name="T0" fmla="*/ 868369 w 868369"/>
                  <a:gd name="T1" fmla="*/ 424736 h 849472"/>
                  <a:gd name="T2" fmla="*/ 434185 w 868369"/>
                  <a:gd name="T3" fmla="*/ 849472 h 849472"/>
                  <a:gd name="T4" fmla="*/ 0 w 868369"/>
                  <a:gd name="T5" fmla="*/ 424736 h 849472"/>
                  <a:gd name="T6" fmla="*/ 434185 w 868369"/>
                  <a:gd name="T7" fmla="*/ 0 h 849472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127170 w 868369"/>
                  <a:gd name="T13" fmla="*/ 124402 h 849472"/>
                  <a:gd name="T14" fmla="*/ 741199 w 868369"/>
                  <a:gd name="T15" fmla="*/ 725070 h 8494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8369" h="849472">
                    <a:moveTo>
                      <a:pt x="868369" y="424736"/>
                    </a:moveTo>
                    <a:lnTo>
                      <a:pt x="868369" y="424736"/>
                    </a:lnTo>
                    <a:cubicBezTo>
                      <a:pt x="868369" y="659311"/>
                      <a:pt x="673977" y="849472"/>
                      <a:pt x="434184" y="849472"/>
                    </a:cubicBezTo>
                    <a:cubicBezTo>
                      <a:pt x="194390" y="849472"/>
                      <a:pt x="-1" y="659311"/>
                      <a:pt x="-1" y="424736"/>
                    </a:cubicBezTo>
                    <a:cubicBezTo>
                      <a:pt x="-2" y="190160"/>
                      <a:pt x="194390" y="0"/>
                      <a:pt x="434183" y="0"/>
                    </a:cubicBezTo>
                    <a:lnTo>
                      <a:pt x="434185" y="424736"/>
                    </a:lnTo>
                    <a:close/>
                  </a:path>
                </a:pathLst>
              </a:custGeom>
              <a:solidFill>
                <a:schemeClr val="tx1"/>
              </a:solidFill>
              <a:ln w="12700" algn="ctr">
                <a:solidFill>
                  <a:srgbClr val="B4B4B4"/>
                </a:solidFill>
                <a:round/>
                <a:headEnd/>
                <a:tailEnd type="none" w="med" len="lg"/>
              </a:ln>
            </p:spPr>
            <p:txBody>
              <a:bodyPr vert="eaVert" wrap="none" lIns="0" tIns="0" rIns="0" bIns="0" anchor="ctr"/>
              <a:lstStyle/>
              <a:p>
                <a:endParaRPr lang="en-GB" sz="1000"/>
              </a:p>
            </p:txBody>
          </p:sp>
        </p:grpSp>
      </p:grpSp>
      <p:grpSp>
        <p:nvGrpSpPr>
          <p:cNvPr id="155662" name="Groupe 245"/>
          <p:cNvGrpSpPr>
            <a:grpSpLocks/>
          </p:cNvGrpSpPr>
          <p:nvPr/>
        </p:nvGrpSpPr>
        <p:grpSpPr bwMode="auto">
          <a:xfrm>
            <a:off x="239713" y="2565400"/>
            <a:ext cx="8367712" cy="276225"/>
            <a:chOff x="239485" y="2732541"/>
            <a:chExt cx="8367919" cy="275682"/>
          </a:xfrm>
        </p:grpSpPr>
        <p:grpSp>
          <p:nvGrpSpPr>
            <p:cNvPr id="155682" name="Groupe 204"/>
            <p:cNvGrpSpPr>
              <a:grpSpLocks/>
            </p:cNvGrpSpPr>
            <p:nvPr/>
          </p:nvGrpSpPr>
          <p:grpSpPr bwMode="auto">
            <a:xfrm>
              <a:off x="239485" y="2732541"/>
              <a:ext cx="7741371" cy="275682"/>
              <a:chOff x="239485" y="2629535"/>
              <a:chExt cx="7741371" cy="275682"/>
            </a:xfrm>
          </p:grpSpPr>
          <p:sp>
            <p:nvSpPr>
              <p:cNvPr id="33" name="ZoneTexte 32"/>
              <p:cNvSpPr txBox="1"/>
              <p:nvPr/>
            </p:nvSpPr>
            <p:spPr>
              <a:xfrm>
                <a:off x="239485" y="2640626"/>
                <a:ext cx="2155878" cy="245578"/>
              </a:xfrm>
              <a:prstGeom prst="rect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 sz="1000" dirty="0" err="1"/>
                  <a:t>Champsaur</a:t>
                </a:r>
                <a:r>
                  <a:rPr lang="en-GB" sz="1000" dirty="0"/>
                  <a:t> : </a:t>
                </a:r>
                <a:r>
                  <a:rPr lang="en-GB" sz="900" b="0" dirty="0"/>
                  <a:t>Mass Market Opportunities</a:t>
                </a:r>
                <a:endParaRPr lang="en-GB" sz="1000" b="0" dirty="0"/>
              </a:p>
            </p:txBody>
          </p:sp>
          <p:sp>
            <p:nvSpPr>
              <p:cNvPr id="155690" name="ZoneTexte 33"/>
              <p:cNvSpPr>
                <a:spLocks noChangeArrowheads="1"/>
              </p:cNvSpPr>
              <p:nvPr/>
            </p:nvSpPr>
            <p:spPr bwMode="auto">
              <a:xfrm>
                <a:off x="2536371" y="2629535"/>
                <a:ext cx="1686937" cy="272415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1000"/>
                  <a:t>R.Hienz</a:t>
                </a:r>
              </a:p>
            </p:txBody>
          </p:sp>
          <p:sp>
            <p:nvSpPr>
              <p:cNvPr id="155691" name="ZoneTexte 34"/>
              <p:cNvSpPr>
                <a:spLocks noChangeArrowheads="1"/>
              </p:cNvSpPr>
              <p:nvPr/>
            </p:nvSpPr>
            <p:spPr bwMode="auto">
              <a:xfrm>
                <a:off x="4463141" y="2632802"/>
                <a:ext cx="1634486" cy="272415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1000"/>
                  <a:t>F.Dionnet</a:t>
                </a:r>
              </a:p>
            </p:txBody>
          </p:sp>
          <p:sp>
            <p:nvSpPr>
              <p:cNvPr id="155692" name="ZoneTexte 35"/>
              <p:cNvSpPr>
                <a:spLocks noChangeArrowheads="1"/>
              </p:cNvSpPr>
              <p:nvPr/>
            </p:nvSpPr>
            <p:spPr bwMode="auto">
              <a:xfrm>
                <a:off x="6346370" y="2632802"/>
                <a:ext cx="1634486" cy="272415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1000"/>
                  <a:t>F.Dionnet</a:t>
                </a:r>
              </a:p>
            </p:txBody>
          </p:sp>
        </p:grpSp>
        <p:grpSp>
          <p:nvGrpSpPr>
            <p:cNvPr id="155683" name="Groupe 239"/>
            <p:cNvGrpSpPr>
              <a:grpSpLocks/>
            </p:cNvGrpSpPr>
            <p:nvPr/>
          </p:nvGrpSpPr>
          <p:grpSpPr bwMode="auto">
            <a:xfrm>
              <a:off x="8326783" y="2749306"/>
              <a:ext cx="280621" cy="258917"/>
              <a:chOff x="4226062" y="2603001"/>
              <a:chExt cx="280623" cy="318911"/>
            </a:xfrm>
          </p:grpSpPr>
          <p:grpSp>
            <p:nvGrpSpPr>
              <p:cNvPr id="155684" name="Groupe 52"/>
              <p:cNvGrpSpPr>
                <a:grpSpLocks/>
              </p:cNvGrpSpPr>
              <p:nvPr/>
            </p:nvGrpSpPr>
            <p:grpSpPr bwMode="auto">
              <a:xfrm>
                <a:off x="4226062" y="2603001"/>
                <a:ext cx="280623" cy="318911"/>
                <a:chOff x="3814634" y="5442855"/>
                <a:chExt cx="452499" cy="504288"/>
              </a:xfrm>
            </p:grpSpPr>
            <p:sp>
              <p:nvSpPr>
                <p:cNvPr id="155686" name="Ellipse 242"/>
                <p:cNvSpPr>
                  <a:spLocks noChangeArrowheads="1"/>
                </p:cNvSpPr>
                <p:nvPr/>
              </p:nvSpPr>
              <p:spPr bwMode="auto">
                <a:xfrm>
                  <a:off x="3814634" y="5442856"/>
                  <a:ext cx="452496" cy="504287"/>
                </a:xfrm>
                <a:prstGeom prst="ellipse">
                  <a:avLst/>
                </a:pr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155687" name="Secteurs 243"/>
                <p:cNvSpPr>
                  <a:spLocks noChangeArrowheads="1"/>
                </p:cNvSpPr>
                <p:nvPr/>
              </p:nvSpPr>
              <p:spPr bwMode="auto">
                <a:xfrm rot="-5400000">
                  <a:off x="3799886" y="5458292"/>
                  <a:ext cx="481395" cy="453100"/>
                </a:xfrm>
                <a:custGeom>
                  <a:avLst/>
                  <a:gdLst>
                    <a:gd name="T0" fmla="*/ 481395 w 481395"/>
                    <a:gd name="T1" fmla="*/ 226550 h 453100"/>
                    <a:gd name="T2" fmla="*/ 240698 w 481395"/>
                    <a:gd name="T3" fmla="*/ 453100 h 453100"/>
                    <a:gd name="T4" fmla="*/ 0 w 481395"/>
                    <a:gd name="T5" fmla="*/ 226550 h 453100"/>
                    <a:gd name="T6" fmla="*/ 240698 w 481395"/>
                    <a:gd name="T7" fmla="*/ 0 h 4531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70499 w 481395"/>
                    <a:gd name="T13" fmla="*/ 66355 h 453100"/>
                    <a:gd name="T14" fmla="*/ 410896 w 481395"/>
                    <a:gd name="T15" fmla="*/ 386745 h 4531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81395" h="453100">
                      <a:moveTo>
                        <a:pt x="481395" y="226550"/>
                      </a:moveTo>
                      <a:lnTo>
                        <a:pt x="481395" y="226550"/>
                      </a:lnTo>
                      <a:cubicBezTo>
                        <a:pt x="481395" y="351670"/>
                        <a:pt x="373630" y="453100"/>
                        <a:pt x="240697" y="453100"/>
                      </a:cubicBezTo>
                      <a:cubicBezTo>
                        <a:pt x="107763" y="453100"/>
                        <a:pt x="-1" y="351670"/>
                        <a:pt x="-1" y="226550"/>
                      </a:cubicBezTo>
                      <a:cubicBezTo>
                        <a:pt x="-2" y="101429"/>
                        <a:pt x="107763" y="0"/>
                        <a:pt x="240696" y="0"/>
                      </a:cubicBezTo>
                      <a:lnTo>
                        <a:pt x="240698" y="22655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vert="eaVert"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155688" name="Forme libre 244"/>
                <p:cNvSpPr>
                  <a:spLocks noChangeArrowheads="1"/>
                </p:cNvSpPr>
                <p:nvPr/>
              </p:nvSpPr>
              <p:spPr bwMode="auto">
                <a:xfrm>
                  <a:off x="3815120" y="5687969"/>
                  <a:ext cx="452013" cy="251308"/>
                </a:xfrm>
                <a:custGeom>
                  <a:avLst/>
                  <a:gdLst>
                    <a:gd name="T0" fmla="*/ 80 w 1107056"/>
                    <a:gd name="T1" fmla="*/ 588 h 491705"/>
                    <a:gd name="T2" fmla="*/ 1039 w 1107056"/>
                    <a:gd name="T3" fmla="*/ 13538 h 491705"/>
                    <a:gd name="T4" fmla="*/ 6313 w 1107056"/>
                    <a:gd name="T5" fmla="*/ 27077 h 491705"/>
                    <a:gd name="T6" fmla="*/ 13985 w 1107056"/>
                    <a:gd name="T7" fmla="*/ 32963 h 491705"/>
                    <a:gd name="T8" fmla="*/ 22136 w 1107056"/>
                    <a:gd name="T9" fmla="*/ 30608 h 491705"/>
                    <a:gd name="T10" fmla="*/ 28850 w 1107056"/>
                    <a:gd name="T11" fmla="*/ 18248 h 491705"/>
                    <a:gd name="T12" fmla="*/ 30768 w 1107056"/>
                    <a:gd name="T13" fmla="*/ 0 h 491705"/>
                    <a:gd name="T14" fmla="*/ 30768 w 1107056"/>
                    <a:gd name="T15" fmla="*/ 0 h 491705"/>
                    <a:gd name="T16" fmla="*/ 80 w 1107056"/>
                    <a:gd name="T17" fmla="*/ 588 h 49170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07056"/>
                    <a:gd name="T28" fmla="*/ 0 h 491705"/>
                    <a:gd name="T29" fmla="*/ 1107056 w 1107056"/>
                    <a:gd name="T30" fmla="*/ 491705 h 49170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07056" h="491705">
                      <a:moveTo>
                        <a:pt x="2875" y="8626"/>
                      </a:moveTo>
                      <a:cubicBezTo>
                        <a:pt x="1437" y="71167"/>
                        <a:pt x="0" y="133709"/>
                        <a:pt x="37381" y="198407"/>
                      </a:cubicBezTo>
                      <a:cubicBezTo>
                        <a:pt x="74762" y="263105"/>
                        <a:pt x="149524" y="349370"/>
                        <a:pt x="227162" y="396815"/>
                      </a:cubicBezTo>
                      <a:cubicBezTo>
                        <a:pt x="304800" y="444260"/>
                        <a:pt x="408316" y="474453"/>
                        <a:pt x="503207" y="483079"/>
                      </a:cubicBezTo>
                      <a:cubicBezTo>
                        <a:pt x="598098" y="491705"/>
                        <a:pt x="707365" y="484516"/>
                        <a:pt x="796505" y="448573"/>
                      </a:cubicBezTo>
                      <a:cubicBezTo>
                        <a:pt x="885645" y="412630"/>
                        <a:pt x="986287" y="342181"/>
                        <a:pt x="1038045" y="267419"/>
                      </a:cubicBezTo>
                      <a:cubicBezTo>
                        <a:pt x="1089803" y="192657"/>
                        <a:pt x="1107056" y="0"/>
                        <a:pt x="1107056" y="0"/>
                      </a:cubicBezTo>
                      <a:lnTo>
                        <a:pt x="2875" y="862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/>
                </a:p>
              </p:txBody>
            </p:sp>
          </p:grpSp>
          <p:sp>
            <p:nvSpPr>
              <p:cNvPr id="155685" name="Rectangle 241"/>
              <p:cNvSpPr>
                <a:spLocks noChangeArrowheads="1"/>
              </p:cNvSpPr>
              <p:nvPr/>
            </p:nvSpPr>
            <p:spPr bwMode="auto">
              <a:xfrm>
                <a:off x="4248079" y="2723361"/>
                <a:ext cx="103775" cy="110273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</p:grpSp>
      <p:grpSp>
        <p:nvGrpSpPr>
          <p:cNvPr id="155663" name="Groupe 102"/>
          <p:cNvGrpSpPr>
            <a:grpSpLocks/>
          </p:cNvGrpSpPr>
          <p:nvPr/>
        </p:nvGrpSpPr>
        <p:grpSpPr bwMode="auto">
          <a:xfrm>
            <a:off x="236538" y="3513138"/>
            <a:ext cx="8367712" cy="285750"/>
            <a:chOff x="216336" y="3842661"/>
            <a:chExt cx="8367881" cy="286315"/>
          </a:xfrm>
        </p:grpSpPr>
        <p:sp>
          <p:nvSpPr>
            <p:cNvPr id="104" name="ZoneTexte 103"/>
            <p:cNvSpPr txBox="1"/>
            <p:nvPr/>
          </p:nvSpPr>
          <p:spPr>
            <a:xfrm>
              <a:off x="216336" y="3864930"/>
              <a:ext cx="2155869" cy="24495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/>
                <a:t>WHITE EFR Impact /Strategy</a:t>
              </a:r>
            </a:p>
          </p:txBody>
        </p:sp>
        <p:sp>
          <p:nvSpPr>
            <p:cNvPr id="155678" name="ZoneTexte 104"/>
            <p:cNvSpPr>
              <a:spLocks noChangeArrowheads="1"/>
            </p:cNvSpPr>
            <p:nvPr/>
          </p:nvSpPr>
          <p:spPr bwMode="auto">
            <a:xfrm>
              <a:off x="2513495" y="3842661"/>
              <a:ext cx="1685959" cy="27040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155679" name="ZoneTexte 105"/>
            <p:cNvSpPr>
              <a:spLocks noChangeArrowheads="1"/>
            </p:cNvSpPr>
            <p:nvPr/>
          </p:nvSpPr>
          <p:spPr bwMode="auto">
            <a:xfrm>
              <a:off x="4439992" y="385656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A.Haya</a:t>
              </a:r>
            </a:p>
          </p:txBody>
        </p:sp>
        <p:sp>
          <p:nvSpPr>
            <p:cNvPr id="155680" name="ZoneTexte 106"/>
            <p:cNvSpPr>
              <a:spLocks noChangeArrowheads="1"/>
            </p:cNvSpPr>
            <p:nvPr/>
          </p:nvSpPr>
          <p:spPr bwMode="auto">
            <a:xfrm>
              <a:off x="6323221" y="385656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A.Muerle</a:t>
              </a:r>
            </a:p>
          </p:txBody>
        </p:sp>
        <p:sp>
          <p:nvSpPr>
            <p:cNvPr id="155681" name="Ellipse 107"/>
            <p:cNvSpPr>
              <a:spLocks noChangeArrowheads="1"/>
            </p:cNvSpPr>
            <p:nvPr/>
          </p:nvSpPr>
          <p:spPr bwMode="auto">
            <a:xfrm>
              <a:off x="8282134" y="3842661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1000"/>
            </a:p>
          </p:txBody>
        </p:sp>
      </p:grpSp>
      <p:sp>
        <p:nvSpPr>
          <p:cNvPr id="155664" name="ZoneTexte 108"/>
          <p:cNvSpPr txBox="1">
            <a:spLocks noChangeArrowheads="1"/>
          </p:cNvSpPr>
          <p:nvPr/>
        </p:nvSpPr>
        <p:spPr bwMode="auto">
          <a:xfrm>
            <a:off x="227013" y="3222625"/>
            <a:ext cx="8553450" cy="2460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STRATEGIC PROJECTS DOMAIN / INTERNAL</a:t>
            </a:r>
          </a:p>
        </p:txBody>
      </p:sp>
      <p:sp>
        <p:nvSpPr>
          <p:cNvPr id="2" name="ZoneTexte 110"/>
          <p:cNvSpPr txBox="1"/>
          <p:nvPr/>
        </p:nvSpPr>
        <p:spPr>
          <a:xfrm>
            <a:off x="246063" y="3863975"/>
            <a:ext cx="2155825" cy="2444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GB" sz="1000"/>
              <a:t>EFRr's adaptation legal consequences </a:t>
            </a:r>
          </a:p>
        </p:txBody>
      </p:sp>
      <p:sp>
        <p:nvSpPr>
          <p:cNvPr id="155666" name="ZoneTexte 111"/>
          <p:cNvSpPr>
            <a:spLocks noChangeArrowheads="1"/>
          </p:cNvSpPr>
          <p:nvPr/>
        </p:nvSpPr>
        <p:spPr bwMode="auto">
          <a:xfrm>
            <a:off x="2543175" y="3841750"/>
            <a:ext cx="1687513" cy="2714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L.Poyer</a:t>
            </a:r>
          </a:p>
        </p:txBody>
      </p:sp>
      <p:sp>
        <p:nvSpPr>
          <p:cNvPr id="155667" name="ZoneTexte 112"/>
          <p:cNvSpPr>
            <a:spLocks noChangeArrowheads="1"/>
          </p:cNvSpPr>
          <p:nvPr/>
        </p:nvSpPr>
        <p:spPr bwMode="auto">
          <a:xfrm>
            <a:off x="4470400" y="3856038"/>
            <a:ext cx="1635125" cy="271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P.Gaget</a:t>
            </a:r>
          </a:p>
        </p:txBody>
      </p:sp>
      <p:sp>
        <p:nvSpPr>
          <p:cNvPr id="155668" name="ZoneTexte 113"/>
          <p:cNvSpPr>
            <a:spLocks noChangeArrowheads="1"/>
          </p:cNvSpPr>
          <p:nvPr/>
        </p:nvSpPr>
        <p:spPr bwMode="auto">
          <a:xfrm>
            <a:off x="6354763" y="3856038"/>
            <a:ext cx="1633537" cy="269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tbd</a:t>
            </a:r>
          </a:p>
        </p:txBody>
      </p:sp>
      <p:sp>
        <p:nvSpPr>
          <p:cNvPr id="155669" name="Ellipse 114"/>
          <p:cNvSpPr>
            <a:spLocks noChangeArrowheads="1"/>
          </p:cNvSpPr>
          <p:nvPr/>
        </p:nvSpPr>
        <p:spPr bwMode="auto">
          <a:xfrm>
            <a:off x="8304213" y="3841750"/>
            <a:ext cx="301625" cy="254000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1000"/>
          </a:p>
        </p:txBody>
      </p:sp>
      <p:sp>
        <p:nvSpPr>
          <p:cNvPr id="155670" name="AutoShape 111"/>
          <p:cNvSpPr>
            <a:spLocks/>
          </p:cNvSpPr>
          <p:nvPr/>
        </p:nvSpPr>
        <p:spPr bwMode="auto">
          <a:xfrm>
            <a:off x="8802688" y="3657600"/>
            <a:ext cx="234950" cy="592138"/>
          </a:xfrm>
          <a:prstGeom prst="rightBrace">
            <a:avLst>
              <a:gd name="adj1" fmla="val 2100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grpSp>
        <p:nvGrpSpPr>
          <p:cNvPr id="155671" name="Groupe 109"/>
          <p:cNvGrpSpPr>
            <a:grpSpLocks/>
          </p:cNvGrpSpPr>
          <p:nvPr/>
        </p:nvGrpSpPr>
        <p:grpSpPr bwMode="auto">
          <a:xfrm>
            <a:off x="261938" y="4157663"/>
            <a:ext cx="8359775" cy="285750"/>
            <a:chOff x="216336" y="3842661"/>
            <a:chExt cx="8358356" cy="286315"/>
          </a:xfrm>
        </p:grpSpPr>
        <p:sp>
          <p:nvSpPr>
            <p:cNvPr id="111" name="ZoneTexte 110"/>
            <p:cNvSpPr txBox="1"/>
            <p:nvPr/>
          </p:nvSpPr>
          <p:spPr>
            <a:xfrm>
              <a:off x="216336" y="3864930"/>
              <a:ext cx="2155459" cy="244958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r>
                <a:rPr lang="en-GB" sz="1000"/>
                <a:t>EFR's business consequences </a:t>
              </a:r>
            </a:p>
          </p:txBody>
        </p:sp>
        <p:sp>
          <p:nvSpPr>
            <p:cNvPr id="155673" name="ZoneTexte 111"/>
            <p:cNvSpPr>
              <a:spLocks noChangeArrowheads="1"/>
            </p:cNvSpPr>
            <p:nvPr/>
          </p:nvSpPr>
          <p:spPr bwMode="auto">
            <a:xfrm>
              <a:off x="2513222" y="3842661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155674" name="ZoneTexte 112"/>
            <p:cNvSpPr>
              <a:spLocks noChangeArrowheads="1"/>
            </p:cNvSpPr>
            <p:nvPr/>
          </p:nvSpPr>
          <p:spPr bwMode="auto">
            <a:xfrm>
              <a:off x="4439992" y="385656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F.Munoz</a:t>
              </a:r>
            </a:p>
          </p:txBody>
        </p:sp>
        <p:sp>
          <p:nvSpPr>
            <p:cNvPr id="155675" name="ZoneTexte 113"/>
            <p:cNvSpPr>
              <a:spLocks noChangeArrowheads="1"/>
            </p:cNvSpPr>
            <p:nvPr/>
          </p:nvSpPr>
          <p:spPr bwMode="auto">
            <a:xfrm>
              <a:off x="6323221" y="3856561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tbd</a:t>
              </a:r>
            </a:p>
          </p:txBody>
        </p:sp>
        <p:sp>
          <p:nvSpPr>
            <p:cNvPr id="155676" name="Ellipse 114"/>
            <p:cNvSpPr>
              <a:spLocks noChangeArrowheads="1"/>
            </p:cNvSpPr>
            <p:nvPr/>
          </p:nvSpPr>
          <p:spPr bwMode="auto">
            <a:xfrm>
              <a:off x="8272609" y="3842661"/>
              <a:ext cx="302083" cy="25453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1000"/>
            </a:p>
          </p:txBody>
        </p:sp>
      </p:grpSp>
      <p:grpSp>
        <p:nvGrpSpPr>
          <p:cNvPr id="95" name="Group 108"/>
          <p:cNvGrpSpPr>
            <a:grpSpLocks/>
          </p:cNvGrpSpPr>
          <p:nvPr/>
        </p:nvGrpSpPr>
        <p:grpSpPr bwMode="auto">
          <a:xfrm>
            <a:off x="5813426" y="1001713"/>
            <a:ext cx="3905250" cy="395288"/>
            <a:chOff x="144" y="3946"/>
            <a:chExt cx="2460" cy="267"/>
          </a:xfrm>
        </p:grpSpPr>
        <p:sp>
          <p:nvSpPr>
            <p:cNvPr id="96" name="Ellipse 213"/>
            <p:cNvSpPr>
              <a:spLocks noChangeArrowheads="1"/>
            </p:cNvSpPr>
            <p:nvPr/>
          </p:nvSpPr>
          <p:spPr bwMode="auto">
            <a:xfrm>
              <a:off x="144" y="3968"/>
              <a:ext cx="162" cy="164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900"/>
            </a:p>
          </p:txBody>
        </p:sp>
        <p:sp>
          <p:nvSpPr>
            <p:cNvPr id="97" name="ZoneTexte 214"/>
            <p:cNvSpPr txBox="1">
              <a:spLocks noChangeArrowheads="1"/>
            </p:cNvSpPr>
            <p:nvPr/>
          </p:nvSpPr>
          <p:spPr bwMode="auto">
            <a:xfrm>
              <a:off x="268" y="3983"/>
              <a:ext cx="379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 b="0" i="1"/>
                <a:t>Étape =1</a:t>
              </a:r>
            </a:p>
          </p:txBody>
        </p:sp>
        <p:sp>
          <p:nvSpPr>
            <p:cNvPr id="98" name="ZoneTexte 215"/>
            <p:cNvSpPr txBox="1">
              <a:spLocks noChangeArrowheads="1"/>
            </p:cNvSpPr>
            <p:nvPr/>
          </p:nvSpPr>
          <p:spPr bwMode="auto">
            <a:xfrm>
              <a:off x="1255" y="3983"/>
              <a:ext cx="369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b="0" i="1" dirty="0" err="1"/>
                <a:t>Étape</a:t>
              </a:r>
              <a:r>
                <a:rPr lang="en-GB" sz="900" b="0" i="1" dirty="0"/>
                <a:t> =5</a:t>
              </a:r>
            </a:p>
          </p:txBody>
        </p:sp>
        <p:sp>
          <p:nvSpPr>
            <p:cNvPr id="99" name="ZoneTexte 216"/>
            <p:cNvSpPr txBox="1">
              <a:spLocks noChangeArrowheads="1"/>
            </p:cNvSpPr>
            <p:nvPr/>
          </p:nvSpPr>
          <p:spPr bwMode="auto">
            <a:xfrm>
              <a:off x="1755" y="3983"/>
              <a:ext cx="409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b="0" i="1" dirty="0" err="1"/>
                <a:t>Étape</a:t>
              </a:r>
              <a:r>
                <a:rPr lang="en-GB" sz="900" b="0" i="1" dirty="0"/>
                <a:t> 6≤7</a:t>
              </a:r>
            </a:p>
          </p:txBody>
        </p:sp>
        <p:sp>
          <p:nvSpPr>
            <p:cNvPr id="100" name="ZoneTexte 217"/>
            <p:cNvSpPr txBox="1">
              <a:spLocks noChangeArrowheads="1"/>
            </p:cNvSpPr>
            <p:nvPr/>
          </p:nvSpPr>
          <p:spPr bwMode="auto">
            <a:xfrm>
              <a:off x="2229" y="3981"/>
              <a:ext cx="37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b="0" i="1"/>
                <a:t>Étape ≥8</a:t>
              </a:r>
            </a:p>
          </p:txBody>
        </p:sp>
        <p:sp>
          <p:nvSpPr>
            <p:cNvPr id="101" name="Ellipse 218"/>
            <p:cNvSpPr>
              <a:spLocks noChangeArrowheads="1"/>
            </p:cNvSpPr>
            <p:nvPr/>
          </p:nvSpPr>
          <p:spPr bwMode="auto">
            <a:xfrm>
              <a:off x="2112" y="3970"/>
              <a:ext cx="162" cy="164"/>
            </a:xfrm>
            <a:prstGeom prst="ellipse">
              <a:avLst/>
            </a:prstGeom>
            <a:solidFill>
              <a:schemeClr val="tx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900"/>
            </a:p>
          </p:txBody>
        </p:sp>
        <p:grpSp>
          <p:nvGrpSpPr>
            <p:cNvPr id="102" name="Groupe 31"/>
            <p:cNvGrpSpPr>
              <a:grpSpLocks/>
            </p:cNvGrpSpPr>
            <p:nvPr/>
          </p:nvGrpSpPr>
          <p:grpSpPr bwMode="auto">
            <a:xfrm>
              <a:off x="1131" y="3961"/>
              <a:ext cx="163" cy="166"/>
              <a:chOff x="3145177" y="3374571"/>
              <a:chExt cx="877098" cy="859971"/>
            </a:xfrm>
          </p:grpSpPr>
          <p:sp>
            <p:nvSpPr>
              <p:cNvPr id="115" name="Ellipse 223"/>
              <p:cNvSpPr>
                <a:spLocks noChangeArrowheads="1"/>
              </p:cNvSpPr>
              <p:nvPr/>
            </p:nvSpPr>
            <p:spPr bwMode="auto">
              <a:xfrm>
                <a:off x="3145177" y="3385456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116" name="Forme libre 224"/>
              <p:cNvSpPr>
                <a:spLocks noChangeArrowheads="1"/>
              </p:cNvSpPr>
              <p:nvPr/>
            </p:nvSpPr>
            <p:spPr bwMode="auto">
              <a:xfrm>
                <a:off x="3554189" y="3374571"/>
                <a:ext cx="468086" cy="850899"/>
              </a:xfrm>
              <a:custGeom>
                <a:avLst/>
                <a:gdLst>
                  <a:gd name="T0" fmla="*/ 27214 w 468086"/>
                  <a:gd name="T1" fmla="*/ 0 h 850900"/>
                  <a:gd name="T2" fmla="*/ 201385 w 468086"/>
                  <a:gd name="T3" fmla="*/ 54429 h 850900"/>
                  <a:gd name="T4" fmla="*/ 332014 w 468086"/>
                  <a:gd name="T5" fmla="*/ 130629 h 850900"/>
                  <a:gd name="T6" fmla="*/ 429985 w 468086"/>
                  <a:gd name="T7" fmla="*/ 283029 h 850900"/>
                  <a:gd name="T8" fmla="*/ 451757 w 468086"/>
                  <a:gd name="T9" fmla="*/ 522510 h 850900"/>
                  <a:gd name="T10" fmla="*/ 332014 w 468086"/>
                  <a:gd name="T11" fmla="*/ 729339 h 850900"/>
                  <a:gd name="T12" fmla="*/ 190500 w 468086"/>
                  <a:gd name="T13" fmla="*/ 827310 h 850900"/>
                  <a:gd name="T14" fmla="*/ 27214 w 468086"/>
                  <a:gd name="T15" fmla="*/ 849082 h 850900"/>
                  <a:gd name="T16" fmla="*/ 27214 w 468086"/>
                  <a:gd name="T17" fmla="*/ 838196 h 850900"/>
                  <a:gd name="T18" fmla="*/ 27214 w 468086"/>
                  <a:gd name="T19" fmla="*/ 0 h 8509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68086"/>
                  <a:gd name="T31" fmla="*/ 0 h 850900"/>
                  <a:gd name="T32" fmla="*/ 468086 w 468086"/>
                  <a:gd name="T33" fmla="*/ 850900 h 85090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68086" h="850900">
                    <a:moveTo>
                      <a:pt x="27214" y="0"/>
                    </a:moveTo>
                    <a:cubicBezTo>
                      <a:pt x="88899" y="16329"/>
                      <a:pt x="150585" y="32658"/>
                      <a:pt x="201385" y="54429"/>
                    </a:cubicBezTo>
                    <a:cubicBezTo>
                      <a:pt x="252185" y="76200"/>
                      <a:pt x="293914" y="92529"/>
                      <a:pt x="332014" y="130629"/>
                    </a:cubicBezTo>
                    <a:cubicBezTo>
                      <a:pt x="370114" y="168729"/>
                      <a:pt x="410028" y="217715"/>
                      <a:pt x="429985" y="283029"/>
                    </a:cubicBezTo>
                    <a:cubicBezTo>
                      <a:pt x="449942" y="348343"/>
                      <a:pt x="468086" y="448128"/>
                      <a:pt x="451757" y="522514"/>
                    </a:cubicBezTo>
                    <a:cubicBezTo>
                      <a:pt x="435429" y="596900"/>
                      <a:pt x="375557" y="678543"/>
                      <a:pt x="332014" y="729343"/>
                    </a:cubicBezTo>
                    <a:cubicBezTo>
                      <a:pt x="288471" y="780143"/>
                      <a:pt x="241300" y="807357"/>
                      <a:pt x="190500" y="827314"/>
                    </a:cubicBezTo>
                    <a:cubicBezTo>
                      <a:pt x="139700" y="847271"/>
                      <a:pt x="54428" y="847272"/>
                      <a:pt x="27214" y="849086"/>
                    </a:cubicBezTo>
                    <a:cubicBezTo>
                      <a:pt x="0" y="850900"/>
                      <a:pt x="27214" y="838200"/>
                      <a:pt x="27214" y="838200"/>
                    </a:cubicBezTo>
                    <a:lnTo>
                      <a:pt x="27214" y="0"/>
                    </a:lnTo>
                    <a:close/>
                  </a:path>
                </a:pathLst>
              </a:custGeom>
              <a:solidFill>
                <a:schemeClr val="tx1"/>
              </a:solidFill>
              <a:ln w="12700" algn="ctr">
                <a:solidFill>
                  <a:srgbClr val="B4B4B4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</p:grpSp>
        <p:grpSp>
          <p:nvGrpSpPr>
            <p:cNvPr id="103" name="Groupe 154"/>
            <p:cNvGrpSpPr>
              <a:grpSpLocks/>
            </p:cNvGrpSpPr>
            <p:nvPr/>
          </p:nvGrpSpPr>
          <p:grpSpPr bwMode="auto">
            <a:xfrm rot="-5400000">
              <a:off x="1643" y="3967"/>
              <a:ext cx="164" cy="151"/>
              <a:chOff x="3853536" y="4103914"/>
              <a:chExt cx="870864" cy="849887"/>
            </a:xfrm>
          </p:grpSpPr>
          <p:sp>
            <p:nvSpPr>
              <p:cNvPr id="113" name="Ellipse 221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rot="10800000"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114" name="Secteurs 222"/>
              <p:cNvSpPr>
                <a:spLocks noChangeArrowheads="1"/>
              </p:cNvSpPr>
              <p:nvPr/>
            </p:nvSpPr>
            <p:spPr bwMode="auto">
              <a:xfrm>
                <a:off x="3853536" y="4104713"/>
                <a:ext cx="870861" cy="849088"/>
              </a:xfrm>
              <a:custGeom>
                <a:avLst/>
                <a:gdLst>
                  <a:gd name="T0" fmla="*/ 870861 w 870861"/>
                  <a:gd name="T1" fmla="*/ 424544 h 849088"/>
                  <a:gd name="T2" fmla="*/ 435431 w 870861"/>
                  <a:gd name="T3" fmla="*/ 849088 h 849088"/>
                  <a:gd name="T4" fmla="*/ 0 w 870861"/>
                  <a:gd name="T5" fmla="*/ 424544 h 849088"/>
                  <a:gd name="T6" fmla="*/ 435431 w 870861"/>
                  <a:gd name="T7" fmla="*/ 0 h 849088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127535 w 870861"/>
                  <a:gd name="T13" fmla="*/ 124346 h 849088"/>
                  <a:gd name="T14" fmla="*/ 743326 w 870861"/>
                  <a:gd name="T15" fmla="*/ 724742 h 8490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70861" h="849088">
                    <a:moveTo>
                      <a:pt x="870861" y="424544"/>
                    </a:moveTo>
                    <a:lnTo>
                      <a:pt x="870861" y="424544"/>
                    </a:lnTo>
                    <a:cubicBezTo>
                      <a:pt x="870861" y="659013"/>
                      <a:pt x="675911" y="849088"/>
                      <a:pt x="435430" y="849088"/>
                    </a:cubicBezTo>
                    <a:cubicBezTo>
                      <a:pt x="194948" y="849088"/>
                      <a:pt x="-1" y="659013"/>
                      <a:pt x="-1" y="424544"/>
                    </a:cubicBezTo>
                    <a:cubicBezTo>
                      <a:pt x="-2" y="190074"/>
                      <a:pt x="194948" y="0"/>
                      <a:pt x="435429" y="0"/>
                    </a:cubicBezTo>
                    <a:lnTo>
                      <a:pt x="435431" y="424544"/>
                    </a:lnTo>
                    <a:close/>
                  </a:path>
                </a:pathLst>
              </a:custGeom>
              <a:solidFill>
                <a:schemeClr val="tx1"/>
              </a:solidFill>
              <a:ln w="12700" algn="ctr">
                <a:solidFill>
                  <a:srgbClr val="B4B4B4"/>
                </a:solidFill>
                <a:round/>
                <a:headEnd/>
                <a:tailEnd type="none" w="med" len="lg"/>
              </a:ln>
            </p:spPr>
            <p:txBody>
              <a:bodyPr rot="10800000" wrap="none" lIns="0" tIns="0" rIns="0" bIns="0" anchor="ctr"/>
              <a:lstStyle/>
              <a:p>
                <a:endParaRPr lang="en-GB" sz="900"/>
              </a:p>
            </p:txBody>
          </p:sp>
        </p:grpSp>
        <p:sp>
          <p:nvSpPr>
            <p:cNvPr id="105" name="ZoneTexte 232"/>
            <p:cNvSpPr txBox="1">
              <a:spLocks noChangeArrowheads="1"/>
            </p:cNvSpPr>
            <p:nvPr/>
          </p:nvSpPr>
          <p:spPr bwMode="auto">
            <a:xfrm>
              <a:off x="764" y="3983"/>
              <a:ext cx="443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 b="0" i="1"/>
                <a:t>Étape 2&lt;5</a:t>
              </a:r>
            </a:p>
          </p:txBody>
        </p:sp>
        <p:grpSp>
          <p:nvGrpSpPr>
            <p:cNvPr id="106" name="Groupe 246"/>
            <p:cNvGrpSpPr>
              <a:grpSpLocks/>
            </p:cNvGrpSpPr>
            <p:nvPr/>
          </p:nvGrpSpPr>
          <p:grpSpPr bwMode="auto">
            <a:xfrm>
              <a:off x="617" y="3946"/>
              <a:ext cx="177" cy="192"/>
              <a:chOff x="4226062" y="2603001"/>
              <a:chExt cx="280623" cy="318911"/>
            </a:xfrm>
          </p:grpSpPr>
          <p:grpSp>
            <p:nvGrpSpPr>
              <p:cNvPr id="107" name="Groupe 52"/>
              <p:cNvGrpSpPr>
                <a:grpSpLocks/>
              </p:cNvGrpSpPr>
              <p:nvPr/>
            </p:nvGrpSpPr>
            <p:grpSpPr bwMode="auto">
              <a:xfrm>
                <a:off x="4226062" y="2603001"/>
                <a:ext cx="280623" cy="318911"/>
                <a:chOff x="3814634" y="5442855"/>
                <a:chExt cx="452499" cy="504288"/>
              </a:xfrm>
            </p:grpSpPr>
            <p:sp>
              <p:nvSpPr>
                <p:cNvPr id="109" name="Ellipse 249"/>
                <p:cNvSpPr>
                  <a:spLocks noChangeArrowheads="1"/>
                </p:cNvSpPr>
                <p:nvPr/>
              </p:nvSpPr>
              <p:spPr bwMode="auto">
                <a:xfrm>
                  <a:off x="3814634" y="5442856"/>
                  <a:ext cx="452496" cy="504287"/>
                </a:xfrm>
                <a:prstGeom prst="ellipse">
                  <a:avLst/>
                </a:pr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110" name="Secteurs 250"/>
                <p:cNvSpPr>
                  <a:spLocks noChangeArrowheads="1"/>
                </p:cNvSpPr>
                <p:nvPr/>
              </p:nvSpPr>
              <p:spPr bwMode="auto">
                <a:xfrm rot="-5400000">
                  <a:off x="3799138" y="5458352"/>
                  <a:ext cx="483492" cy="452498"/>
                </a:xfrm>
                <a:custGeom>
                  <a:avLst/>
                  <a:gdLst>
                    <a:gd name="T0" fmla="*/ 483492 w 483492"/>
                    <a:gd name="T1" fmla="*/ 226249 h 452498"/>
                    <a:gd name="T2" fmla="*/ 241746 w 483492"/>
                    <a:gd name="T3" fmla="*/ 452498 h 452498"/>
                    <a:gd name="T4" fmla="*/ 0 w 483492"/>
                    <a:gd name="T5" fmla="*/ 226249 h 452498"/>
                    <a:gd name="T6" fmla="*/ 241746 w 483492"/>
                    <a:gd name="T7" fmla="*/ 0 h 452498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70806 w 483492"/>
                    <a:gd name="T13" fmla="*/ 66267 h 452498"/>
                    <a:gd name="T14" fmla="*/ 412686 w 483492"/>
                    <a:gd name="T15" fmla="*/ 386231 h 45249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83492" h="452498">
                      <a:moveTo>
                        <a:pt x="483492" y="226249"/>
                      </a:moveTo>
                      <a:lnTo>
                        <a:pt x="483492" y="226249"/>
                      </a:lnTo>
                      <a:cubicBezTo>
                        <a:pt x="483492" y="351202"/>
                        <a:pt x="375258" y="452498"/>
                        <a:pt x="241746" y="452498"/>
                      </a:cubicBezTo>
                      <a:cubicBezTo>
                        <a:pt x="108233" y="452498"/>
                        <a:pt x="0" y="351202"/>
                        <a:pt x="0" y="226249"/>
                      </a:cubicBezTo>
                      <a:cubicBezTo>
                        <a:pt x="-1" y="101295"/>
                        <a:pt x="108233" y="0"/>
                        <a:pt x="241745" y="0"/>
                      </a:cubicBezTo>
                      <a:lnTo>
                        <a:pt x="241746" y="226249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rot="10800000"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112" name="Forme libre 251"/>
                <p:cNvSpPr>
                  <a:spLocks noChangeArrowheads="1"/>
                </p:cNvSpPr>
                <p:nvPr/>
              </p:nvSpPr>
              <p:spPr bwMode="auto">
                <a:xfrm>
                  <a:off x="3815120" y="5687969"/>
                  <a:ext cx="452013" cy="251308"/>
                </a:xfrm>
                <a:custGeom>
                  <a:avLst/>
                  <a:gdLst>
                    <a:gd name="T0" fmla="*/ 80 w 1107056"/>
                    <a:gd name="T1" fmla="*/ 588 h 491705"/>
                    <a:gd name="T2" fmla="*/ 1039 w 1107056"/>
                    <a:gd name="T3" fmla="*/ 13538 h 491705"/>
                    <a:gd name="T4" fmla="*/ 6313 w 1107056"/>
                    <a:gd name="T5" fmla="*/ 27077 h 491705"/>
                    <a:gd name="T6" fmla="*/ 13985 w 1107056"/>
                    <a:gd name="T7" fmla="*/ 32963 h 491705"/>
                    <a:gd name="T8" fmla="*/ 22136 w 1107056"/>
                    <a:gd name="T9" fmla="*/ 30608 h 491705"/>
                    <a:gd name="T10" fmla="*/ 28850 w 1107056"/>
                    <a:gd name="T11" fmla="*/ 18248 h 491705"/>
                    <a:gd name="T12" fmla="*/ 30768 w 1107056"/>
                    <a:gd name="T13" fmla="*/ 0 h 491705"/>
                    <a:gd name="T14" fmla="*/ 30768 w 1107056"/>
                    <a:gd name="T15" fmla="*/ 0 h 491705"/>
                    <a:gd name="T16" fmla="*/ 80 w 1107056"/>
                    <a:gd name="T17" fmla="*/ 588 h 49170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07056"/>
                    <a:gd name="T28" fmla="*/ 0 h 491705"/>
                    <a:gd name="T29" fmla="*/ 1107056 w 1107056"/>
                    <a:gd name="T30" fmla="*/ 491705 h 49170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07056" h="491705">
                      <a:moveTo>
                        <a:pt x="2875" y="8626"/>
                      </a:moveTo>
                      <a:cubicBezTo>
                        <a:pt x="1437" y="71167"/>
                        <a:pt x="0" y="133709"/>
                        <a:pt x="37381" y="198407"/>
                      </a:cubicBezTo>
                      <a:cubicBezTo>
                        <a:pt x="74762" y="263105"/>
                        <a:pt x="149524" y="349370"/>
                        <a:pt x="227162" y="396815"/>
                      </a:cubicBezTo>
                      <a:cubicBezTo>
                        <a:pt x="304800" y="444260"/>
                        <a:pt x="408316" y="474453"/>
                        <a:pt x="503207" y="483079"/>
                      </a:cubicBezTo>
                      <a:cubicBezTo>
                        <a:pt x="598098" y="491705"/>
                        <a:pt x="707365" y="484516"/>
                        <a:pt x="796505" y="448573"/>
                      </a:cubicBezTo>
                      <a:cubicBezTo>
                        <a:pt x="885645" y="412630"/>
                        <a:pt x="986287" y="342181"/>
                        <a:pt x="1038045" y="267419"/>
                      </a:cubicBezTo>
                      <a:cubicBezTo>
                        <a:pt x="1089803" y="192657"/>
                        <a:pt x="1107056" y="0"/>
                        <a:pt x="1107056" y="0"/>
                      </a:cubicBezTo>
                      <a:lnTo>
                        <a:pt x="2875" y="862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/>
                </a:p>
              </p:txBody>
            </p:sp>
          </p:grpSp>
          <p:sp>
            <p:nvSpPr>
              <p:cNvPr id="108" name="Rectangle 248"/>
              <p:cNvSpPr>
                <a:spLocks noChangeArrowheads="1"/>
              </p:cNvSpPr>
              <p:nvPr/>
            </p:nvSpPr>
            <p:spPr bwMode="auto">
              <a:xfrm>
                <a:off x="4248079" y="2723361"/>
                <a:ext cx="103775" cy="110273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Titre 1"/>
          <p:cNvSpPr>
            <a:spLocks noGrp="1"/>
          </p:cNvSpPr>
          <p:nvPr>
            <p:ph type="title"/>
          </p:nvPr>
        </p:nvSpPr>
        <p:spPr>
          <a:xfrm>
            <a:off x="660400" y="1001713"/>
            <a:ext cx="8585200" cy="533400"/>
          </a:xfrm>
        </p:spPr>
        <p:txBody>
          <a:bodyPr/>
          <a:lstStyle/>
          <a:p>
            <a:pPr eaLnBrk="1" hangingPunct="1"/>
            <a:r>
              <a:rPr lang="en-US" sz="2400" b="1" smtClean="0"/>
              <a:t>Assignation des responsabilités (2/2)</a:t>
            </a:r>
            <a:endParaRPr lang="en-GB" sz="2400" smtClean="0"/>
          </a:p>
        </p:txBody>
      </p:sp>
      <p:grpSp>
        <p:nvGrpSpPr>
          <p:cNvPr id="156674" name="Groupe 210"/>
          <p:cNvGrpSpPr>
            <a:grpSpLocks/>
          </p:cNvGrpSpPr>
          <p:nvPr/>
        </p:nvGrpSpPr>
        <p:grpSpPr bwMode="auto">
          <a:xfrm>
            <a:off x="2536825" y="1557338"/>
            <a:ext cx="6245225" cy="441325"/>
            <a:chOff x="2536371" y="1556651"/>
            <a:chExt cx="6246327" cy="442674"/>
          </a:xfrm>
        </p:grpSpPr>
        <p:sp>
          <p:nvSpPr>
            <p:cNvPr id="156774" name="ZoneTexte 3"/>
            <p:cNvSpPr>
              <a:spLocks noChangeArrowheads="1"/>
            </p:cNvSpPr>
            <p:nvPr/>
          </p:nvSpPr>
          <p:spPr bwMode="auto">
            <a:xfrm>
              <a:off x="2536371" y="1556651"/>
              <a:ext cx="1686938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Membre Directoire EFR </a:t>
              </a:r>
            </a:p>
            <a:p>
              <a:pPr algn="ctr"/>
              <a:r>
                <a:rPr lang="en-GB" sz="1000">
                  <a:solidFill>
                    <a:schemeClr val="bg1"/>
                  </a:solidFill>
                </a:rPr>
                <a:t>Responsable</a:t>
              </a:r>
            </a:p>
          </p:txBody>
        </p:sp>
        <p:sp>
          <p:nvSpPr>
            <p:cNvPr id="156775" name="ZoneTexte 4"/>
            <p:cNvSpPr>
              <a:spLocks noChangeArrowheads="1"/>
            </p:cNvSpPr>
            <p:nvPr/>
          </p:nvSpPr>
          <p:spPr bwMode="auto">
            <a:xfrm>
              <a:off x="4463141" y="1556651"/>
              <a:ext cx="1634486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Project Manager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  <p:sp>
          <p:nvSpPr>
            <p:cNvPr id="156776" name="ZoneTexte 5"/>
            <p:cNvSpPr>
              <a:spLocks noChangeArrowheads="1"/>
            </p:cNvSpPr>
            <p:nvPr/>
          </p:nvSpPr>
          <p:spPr bwMode="auto">
            <a:xfrm>
              <a:off x="6346369" y="1556651"/>
              <a:ext cx="1634487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Project Manager Office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  <p:sp>
          <p:nvSpPr>
            <p:cNvPr id="156777" name="ZoneTexte 6"/>
            <p:cNvSpPr>
              <a:spLocks noChangeArrowheads="1"/>
            </p:cNvSpPr>
            <p:nvPr/>
          </p:nvSpPr>
          <p:spPr bwMode="auto">
            <a:xfrm>
              <a:off x="8186060" y="1556651"/>
              <a:ext cx="596638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Status</a:t>
              </a:r>
            </a:p>
            <a:p>
              <a:pPr algn="ctr"/>
              <a:endParaRPr lang="en-GB" sz="1000">
                <a:solidFill>
                  <a:schemeClr val="bg1"/>
                </a:solidFill>
              </a:endParaRPr>
            </a:p>
          </p:txBody>
        </p:sp>
      </p:grpSp>
      <p:grpSp>
        <p:nvGrpSpPr>
          <p:cNvPr id="156675" name="Groupe 208"/>
          <p:cNvGrpSpPr>
            <a:grpSpLocks/>
          </p:cNvGrpSpPr>
          <p:nvPr/>
        </p:nvGrpSpPr>
        <p:grpSpPr bwMode="auto">
          <a:xfrm>
            <a:off x="215900" y="2352675"/>
            <a:ext cx="8401050" cy="296863"/>
            <a:chOff x="185287" y="6337027"/>
            <a:chExt cx="8401047" cy="296442"/>
          </a:xfrm>
        </p:grpSpPr>
        <p:sp>
          <p:nvSpPr>
            <p:cNvPr id="49" name="ZoneTexte 48"/>
            <p:cNvSpPr txBox="1"/>
            <p:nvPr/>
          </p:nvSpPr>
          <p:spPr>
            <a:xfrm>
              <a:off x="185287" y="6337027"/>
              <a:ext cx="2155824" cy="24571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 err="1"/>
                <a:t>Projets</a:t>
              </a:r>
              <a:r>
                <a:rPr lang="en-GB" sz="1000" dirty="0"/>
                <a:t> </a:t>
              </a:r>
              <a:r>
                <a:rPr lang="en-GB" sz="1000" dirty="0" err="1"/>
                <a:t>Thermiques</a:t>
              </a:r>
              <a:endParaRPr lang="en-GB" sz="1000" dirty="0"/>
            </a:p>
          </p:txBody>
        </p:sp>
        <p:sp>
          <p:nvSpPr>
            <p:cNvPr id="156770" name="ZoneTexte 49"/>
            <p:cNvSpPr>
              <a:spLocks noChangeArrowheads="1"/>
            </p:cNvSpPr>
            <p:nvPr/>
          </p:nvSpPr>
          <p:spPr bwMode="auto">
            <a:xfrm>
              <a:off x="2482173" y="6357787"/>
              <a:ext cx="1686937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L.Poyer</a:t>
              </a:r>
            </a:p>
          </p:txBody>
        </p:sp>
        <p:sp>
          <p:nvSpPr>
            <p:cNvPr id="156771" name="ZoneTexte 50"/>
            <p:cNvSpPr>
              <a:spLocks noChangeArrowheads="1"/>
            </p:cNvSpPr>
            <p:nvPr/>
          </p:nvSpPr>
          <p:spPr bwMode="auto">
            <a:xfrm>
              <a:off x="4408943" y="6361054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Ingenierie/Asset Manager</a:t>
              </a:r>
            </a:p>
          </p:txBody>
        </p:sp>
        <p:sp>
          <p:nvSpPr>
            <p:cNvPr id="156772" name="ZoneTexte 51"/>
            <p:cNvSpPr>
              <a:spLocks noChangeArrowheads="1"/>
            </p:cNvSpPr>
            <p:nvPr/>
          </p:nvSpPr>
          <p:spPr bwMode="auto">
            <a:xfrm>
              <a:off x="6292172" y="6361054"/>
              <a:ext cx="1634486" cy="27241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/>
                <a:t>Ingenierie/Asset Manager</a:t>
              </a:r>
            </a:p>
          </p:txBody>
        </p:sp>
        <p:sp>
          <p:nvSpPr>
            <p:cNvPr id="156773" name="Ellipse 76"/>
            <p:cNvSpPr>
              <a:spLocks noChangeArrowheads="1"/>
            </p:cNvSpPr>
            <p:nvPr/>
          </p:nvSpPr>
          <p:spPr bwMode="auto">
            <a:xfrm>
              <a:off x="8284251" y="6347154"/>
              <a:ext cx="302083" cy="254532"/>
            </a:xfrm>
            <a:prstGeom prst="ellipse">
              <a:avLst/>
            </a:prstGeom>
            <a:solidFill>
              <a:schemeClr val="tx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pPr algn="ctr"/>
              <a:r>
                <a:rPr lang="en-GB" sz="1000"/>
                <a:t>?</a:t>
              </a:r>
            </a:p>
          </p:txBody>
        </p:sp>
      </p:grpSp>
      <p:sp>
        <p:nvSpPr>
          <p:cNvPr id="156676" name="ZoneTexte 187"/>
          <p:cNvSpPr txBox="1">
            <a:spLocks noChangeArrowheads="1"/>
          </p:cNvSpPr>
          <p:nvPr/>
        </p:nvSpPr>
        <p:spPr bwMode="auto">
          <a:xfrm>
            <a:off x="215900" y="2046288"/>
            <a:ext cx="8555038" cy="2460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ASSET MANAGEMENT DOMAIN</a:t>
            </a:r>
          </a:p>
        </p:txBody>
      </p:sp>
      <p:grpSp>
        <p:nvGrpSpPr>
          <p:cNvPr id="156780" name="Group 108"/>
          <p:cNvGrpSpPr>
            <a:grpSpLocks/>
          </p:cNvGrpSpPr>
          <p:nvPr/>
        </p:nvGrpSpPr>
        <p:grpSpPr bwMode="auto">
          <a:xfrm>
            <a:off x="5813426" y="1001713"/>
            <a:ext cx="3905250" cy="395288"/>
            <a:chOff x="144" y="3946"/>
            <a:chExt cx="2460" cy="267"/>
          </a:xfrm>
        </p:grpSpPr>
        <p:sp>
          <p:nvSpPr>
            <p:cNvPr id="156678" name="Ellipse 213"/>
            <p:cNvSpPr>
              <a:spLocks noChangeArrowheads="1"/>
            </p:cNvSpPr>
            <p:nvPr/>
          </p:nvSpPr>
          <p:spPr bwMode="auto">
            <a:xfrm>
              <a:off x="144" y="3968"/>
              <a:ext cx="162" cy="164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900"/>
            </a:p>
          </p:txBody>
        </p:sp>
        <p:sp>
          <p:nvSpPr>
            <p:cNvPr id="156679" name="ZoneTexte 214"/>
            <p:cNvSpPr txBox="1">
              <a:spLocks noChangeArrowheads="1"/>
            </p:cNvSpPr>
            <p:nvPr/>
          </p:nvSpPr>
          <p:spPr bwMode="auto">
            <a:xfrm>
              <a:off x="268" y="3983"/>
              <a:ext cx="379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 b="0" i="1"/>
                <a:t>Étape =1</a:t>
              </a:r>
            </a:p>
          </p:txBody>
        </p:sp>
        <p:sp>
          <p:nvSpPr>
            <p:cNvPr id="156680" name="ZoneTexte 215"/>
            <p:cNvSpPr txBox="1">
              <a:spLocks noChangeArrowheads="1"/>
            </p:cNvSpPr>
            <p:nvPr/>
          </p:nvSpPr>
          <p:spPr bwMode="auto">
            <a:xfrm>
              <a:off x="1255" y="3983"/>
              <a:ext cx="369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b="0" i="1" dirty="0" err="1"/>
                <a:t>Étape</a:t>
              </a:r>
              <a:r>
                <a:rPr lang="en-GB" sz="900" b="0" i="1" dirty="0"/>
                <a:t> =5</a:t>
              </a:r>
            </a:p>
          </p:txBody>
        </p:sp>
        <p:sp>
          <p:nvSpPr>
            <p:cNvPr id="156681" name="ZoneTexte 216"/>
            <p:cNvSpPr txBox="1">
              <a:spLocks noChangeArrowheads="1"/>
            </p:cNvSpPr>
            <p:nvPr/>
          </p:nvSpPr>
          <p:spPr bwMode="auto">
            <a:xfrm>
              <a:off x="1755" y="3983"/>
              <a:ext cx="409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b="0" i="1" dirty="0" err="1"/>
                <a:t>Étape</a:t>
              </a:r>
              <a:r>
                <a:rPr lang="en-GB" sz="900" b="0" i="1" dirty="0"/>
                <a:t> 6≤7</a:t>
              </a:r>
            </a:p>
          </p:txBody>
        </p:sp>
        <p:sp>
          <p:nvSpPr>
            <p:cNvPr id="156682" name="ZoneTexte 217"/>
            <p:cNvSpPr txBox="1">
              <a:spLocks noChangeArrowheads="1"/>
            </p:cNvSpPr>
            <p:nvPr/>
          </p:nvSpPr>
          <p:spPr bwMode="auto">
            <a:xfrm>
              <a:off x="2229" y="3981"/>
              <a:ext cx="37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900" b="0" i="1"/>
                <a:t>Étape ≥8</a:t>
              </a:r>
            </a:p>
          </p:txBody>
        </p:sp>
        <p:sp>
          <p:nvSpPr>
            <p:cNvPr id="156683" name="Ellipse 218"/>
            <p:cNvSpPr>
              <a:spLocks noChangeArrowheads="1"/>
            </p:cNvSpPr>
            <p:nvPr/>
          </p:nvSpPr>
          <p:spPr bwMode="auto">
            <a:xfrm>
              <a:off x="2112" y="3970"/>
              <a:ext cx="162" cy="164"/>
            </a:xfrm>
            <a:prstGeom prst="ellipse">
              <a:avLst/>
            </a:prstGeom>
            <a:solidFill>
              <a:schemeClr val="tx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900"/>
            </a:p>
          </p:txBody>
        </p:sp>
        <p:grpSp>
          <p:nvGrpSpPr>
            <p:cNvPr id="156684" name="Groupe 31"/>
            <p:cNvGrpSpPr>
              <a:grpSpLocks/>
            </p:cNvGrpSpPr>
            <p:nvPr/>
          </p:nvGrpSpPr>
          <p:grpSpPr bwMode="auto">
            <a:xfrm>
              <a:off x="1131" y="3961"/>
              <a:ext cx="163" cy="166"/>
              <a:chOff x="3145177" y="3374571"/>
              <a:chExt cx="877098" cy="859971"/>
            </a:xfrm>
          </p:grpSpPr>
          <p:sp>
            <p:nvSpPr>
              <p:cNvPr id="156767" name="Ellipse 223"/>
              <p:cNvSpPr>
                <a:spLocks noChangeArrowheads="1"/>
              </p:cNvSpPr>
              <p:nvPr/>
            </p:nvSpPr>
            <p:spPr bwMode="auto">
              <a:xfrm>
                <a:off x="3145177" y="3385456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156768" name="Forme libre 224"/>
              <p:cNvSpPr>
                <a:spLocks noChangeArrowheads="1"/>
              </p:cNvSpPr>
              <p:nvPr/>
            </p:nvSpPr>
            <p:spPr bwMode="auto">
              <a:xfrm>
                <a:off x="3554189" y="3374571"/>
                <a:ext cx="468086" cy="850899"/>
              </a:xfrm>
              <a:custGeom>
                <a:avLst/>
                <a:gdLst>
                  <a:gd name="T0" fmla="*/ 27214 w 468086"/>
                  <a:gd name="T1" fmla="*/ 0 h 850900"/>
                  <a:gd name="T2" fmla="*/ 201385 w 468086"/>
                  <a:gd name="T3" fmla="*/ 54429 h 850900"/>
                  <a:gd name="T4" fmla="*/ 332014 w 468086"/>
                  <a:gd name="T5" fmla="*/ 130629 h 850900"/>
                  <a:gd name="T6" fmla="*/ 429985 w 468086"/>
                  <a:gd name="T7" fmla="*/ 283029 h 850900"/>
                  <a:gd name="T8" fmla="*/ 451757 w 468086"/>
                  <a:gd name="T9" fmla="*/ 522510 h 850900"/>
                  <a:gd name="T10" fmla="*/ 332014 w 468086"/>
                  <a:gd name="T11" fmla="*/ 729339 h 850900"/>
                  <a:gd name="T12" fmla="*/ 190500 w 468086"/>
                  <a:gd name="T13" fmla="*/ 827310 h 850900"/>
                  <a:gd name="T14" fmla="*/ 27214 w 468086"/>
                  <a:gd name="T15" fmla="*/ 849082 h 850900"/>
                  <a:gd name="T16" fmla="*/ 27214 w 468086"/>
                  <a:gd name="T17" fmla="*/ 838196 h 850900"/>
                  <a:gd name="T18" fmla="*/ 27214 w 468086"/>
                  <a:gd name="T19" fmla="*/ 0 h 8509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68086"/>
                  <a:gd name="T31" fmla="*/ 0 h 850900"/>
                  <a:gd name="T32" fmla="*/ 468086 w 468086"/>
                  <a:gd name="T33" fmla="*/ 850900 h 85090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68086" h="850900">
                    <a:moveTo>
                      <a:pt x="27214" y="0"/>
                    </a:moveTo>
                    <a:cubicBezTo>
                      <a:pt x="88899" y="16329"/>
                      <a:pt x="150585" y="32658"/>
                      <a:pt x="201385" y="54429"/>
                    </a:cubicBezTo>
                    <a:cubicBezTo>
                      <a:pt x="252185" y="76200"/>
                      <a:pt x="293914" y="92529"/>
                      <a:pt x="332014" y="130629"/>
                    </a:cubicBezTo>
                    <a:cubicBezTo>
                      <a:pt x="370114" y="168729"/>
                      <a:pt x="410028" y="217715"/>
                      <a:pt x="429985" y="283029"/>
                    </a:cubicBezTo>
                    <a:cubicBezTo>
                      <a:pt x="449942" y="348343"/>
                      <a:pt x="468086" y="448128"/>
                      <a:pt x="451757" y="522514"/>
                    </a:cubicBezTo>
                    <a:cubicBezTo>
                      <a:pt x="435429" y="596900"/>
                      <a:pt x="375557" y="678543"/>
                      <a:pt x="332014" y="729343"/>
                    </a:cubicBezTo>
                    <a:cubicBezTo>
                      <a:pt x="288471" y="780143"/>
                      <a:pt x="241300" y="807357"/>
                      <a:pt x="190500" y="827314"/>
                    </a:cubicBezTo>
                    <a:cubicBezTo>
                      <a:pt x="139700" y="847271"/>
                      <a:pt x="54428" y="847272"/>
                      <a:pt x="27214" y="849086"/>
                    </a:cubicBezTo>
                    <a:cubicBezTo>
                      <a:pt x="0" y="850900"/>
                      <a:pt x="27214" y="838200"/>
                      <a:pt x="27214" y="838200"/>
                    </a:cubicBezTo>
                    <a:lnTo>
                      <a:pt x="27214" y="0"/>
                    </a:lnTo>
                    <a:close/>
                  </a:path>
                </a:pathLst>
              </a:custGeom>
              <a:solidFill>
                <a:schemeClr val="tx1"/>
              </a:solidFill>
              <a:ln w="12700" algn="ctr">
                <a:solidFill>
                  <a:srgbClr val="B4B4B4"/>
                </a:solidFill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 sz="900"/>
              </a:p>
            </p:txBody>
          </p:sp>
        </p:grpSp>
        <p:grpSp>
          <p:nvGrpSpPr>
            <p:cNvPr id="156685" name="Groupe 154"/>
            <p:cNvGrpSpPr>
              <a:grpSpLocks/>
            </p:cNvGrpSpPr>
            <p:nvPr/>
          </p:nvGrpSpPr>
          <p:grpSpPr bwMode="auto">
            <a:xfrm rot="-5400000">
              <a:off x="1643" y="3967"/>
              <a:ext cx="164" cy="151"/>
              <a:chOff x="3853536" y="4103914"/>
              <a:chExt cx="870864" cy="849887"/>
            </a:xfrm>
          </p:grpSpPr>
          <p:sp>
            <p:nvSpPr>
              <p:cNvPr id="156765" name="Ellipse 221"/>
              <p:cNvSpPr>
                <a:spLocks noChangeArrowheads="1"/>
              </p:cNvSpPr>
              <p:nvPr/>
            </p:nvSpPr>
            <p:spPr bwMode="auto">
              <a:xfrm>
                <a:off x="3853543" y="4103914"/>
                <a:ext cx="870857" cy="849086"/>
              </a:xfrm>
              <a:prstGeom prst="ellipse">
                <a:avLst/>
              </a:prstGeom>
              <a:solidFill>
                <a:schemeClr val="bg1"/>
              </a:solidFill>
              <a:ln w="12700" algn="ctr">
                <a:solidFill>
                  <a:schemeClr val="bg2"/>
                </a:solidFill>
                <a:round/>
                <a:headEnd/>
                <a:tailEnd type="none" w="med" len="lg"/>
              </a:ln>
            </p:spPr>
            <p:txBody>
              <a:bodyPr rot="10800000" wrap="none" lIns="0" tIns="0" rIns="0" bIns="0" anchor="ctr"/>
              <a:lstStyle/>
              <a:p>
                <a:endParaRPr lang="en-GB" sz="900"/>
              </a:p>
            </p:txBody>
          </p:sp>
          <p:sp>
            <p:nvSpPr>
              <p:cNvPr id="156766" name="Secteurs 222"/>
              <p:cNvSpPr>
                <a:spLocks noChangeArrowheads="1"/>
              </p:cNvSpPr>
              <p:nvPr/>
            </p:nvSpPr>
            <p:spPr bwMode="auto">
              <a:xfrm>
                <a:off x="3853536" y="4104713"/>
                <a:ext cx="870861" cy="849088"/>
              </a:xfrm>
              <a:custGeom>
                <a:avLst/>
                <a:gdLst>
                  <a:gd name="T0" fmla="*/ 870861 w 870861"/>
                  <a:gd name="T1" fmla="*/ 424544 h 849088"/>
                  <a:gd name="T2" fmla="*/ 435431 w 870861"/>
                  <a:gd name="T3" fmla="*/ 849088 h 849088"/>
                  <a:gd name="T4" fmla="*/ 0 w 870861"/>
                  <a:gd name="T5" fmla="*/ 424544 h 849088"/>
                  <a:gd name="T6" fmla="*/ 435431 w 870861"/>
                  <a:gd name="T7" fmla="*/ 0 h 849088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127535 w 870861"/>
                  <a:gd name="T13" fmla="*/ 124346 h 849088"/>
                  <a:gd name="T14" fmla="*/ 743326 w 870861"/>
                  <a:gd name="T15" fmla="*/ 724742 h 8490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70861" h="849088">
                    <a:moveTo>
                      <a:pt x="870861" y="424544"/>
                    </a:moveTo>
                    <a:lnTo>
                      <a:pt x="870861" y="424544"/>
                    </a:lnTo>
                    <a:cubicBezTo>
                      <a:pt x="870861" y="659013"/>
                      <a:pt x="675911" y="849088"/>
                      <a:pt x="435430" y="849088"/>
                    </a:cubicBezTo>
                    <a:cubicBezTo>
                      <a:pt x="194948" y="849088"/>
                      <a:pt x="-1" y="659013"/>
                      <a:pt x="-1" y="424544"/>
                    </a:cubicBezTo>
                    <a:cubicBezTo>
                      <a:pt x="-2" y="190074"/>
                      <a:pt x="194948" y="0"/>
                      <a:pt x="435429" y="0"/>
                    </a:cubicBezTo>
                    <a:lnTo>
                      <a:pt x="435431" y="424544"/>
                    </a:lnTo>
                    <a:close/>
                  </a:path>
                </a:pathLst>
              </a:custGeom>
              <a:solidFill>
                <a:schemeClr val="tx1"/>
              </a:solidFill>
              <a:ln w="12700" algn="ctr">
                <a:solidFill>
                  <a:srgbClr val="B4B4B4"/>
                </a:solidFill>
                <a:round/>
                <a:headEnd/>
                <a:tailEnd type="none" w="med" len="lg"/>
              </a:ln>
            </p:spPr>
            <p:txBody>
              <a:bodyPr rot="10800000" wrap="none" lIns="0" tIns="0" rIns="0" bIns="0" anchor="ctr"/>
              <a:lstStyle/>
              <a:p>
                <a:endParaRPr lang="en-GB" sz="900"/>
              </a:p>
            </p:txBody>
          </p:sp>
        </p:grpSp>
        <p:sp>
          <p:nvSpPr>
            <p:cNvPr id="156686" name="ZoneTexte 232"/>
            <p:cNvSpPr txBox="1">
              <a:spLocks noChangeArrowheads="1"/>
            </p:cNvSpPr>
            <p:nvPr/>
          </p:nvSpPr>
          <p:spPr bwMode="auto">
            <a:xfrm>
              <a:off x="764" y="3983"/>
              <a:ext cx="443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GB" sz="900" b="0" i="1"/>
                <a:t>Étape 2&lt;5</a:t>
              </a:r>
            </a:p>
          </p:txBody>
        </p:sp>
        <p:grpSp>
          <p:nvGrpSpPr>
            <p:cNvPr id="156687" name="Groupe 246"/>
            <p:cNvGrpSpPr>
              <a:grpSpLocks/>
            </p:cNvGrpSpPr>
            <p:nvPr/>
          </p:nvGrpSpPr>
          <p:grpSpPr bwMode="auto">
            <a:xfrm>
              <a:off x="617" y="3946"/>
              <a:ext cx="177" cy="192"/>
              <a:chOff x="4226062" y="2603001"/>
              <a:chExt cx="280623" cy="318911"/>
            </a:xfrm>
          </p:grpSpPr>
          <p:grpSp>
            <p:nvGrpSpPr>
              <p:cNvPr id="156760" name="Groupe 52"/>
              <p:cNvGrpSpPr>
                <a:grpSpLocks/>
              </p:cNvGrpSpPr>
              <p:nvPr/>
            </p:nvGrpSpPr>
            <p:grpSpPr bwMode="auto">
              <a:xfrm>
                <a:off x="4226062" y="2603001"/>
                <a:ext cx="280623" cy="318911"/>
                <a:chOff x="3814634" y="5442855"/>
                <a:chExt cx="452499" cy="504288"/>
              </a:xfrm>
            </p:grpSpPr>
            <p:sp>
              <p:nvSpPr>
                <p:cNvPr id="156762" name="Ellipse 249"/>
                <p:cNvSpPr>
                  <a:spLocks noChangeArrowheads="1"/>
                </p:cNvSpPr>
                <p:nvPr/>
              </p:nvSpPr>
              <p:spPr bwMode="auto">
                <a:xfrm>
                  <a:off x="3814634" y="5442856"/>
                  <a:ext cx="452496" cy="504287"/>
                </a:xfrm>
                <a:prstGeom prst="ellipse">
                  <a:avLst/>
                </a:pr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156763" name="Secteurs 250"/>
                <p:cNvSpPr>
                  <a:spLocks noChangeArrowheads="1"/>
                </p:cNvSpPr>
                <p:nvPr/>
              </p:nvSpPr>
              <p:spPr bwMode="auto">
                <a:xfrm rot="-5400000">
                  <a:off x="3799138" y="5458352"/>
                  <a:ext cx="483492" cy="452498"/>
                </a:xfrm>
                <a:custGeom>
                  <a:avLst/>
                  <a:gdLst>
                    <a:gd name="T0" fmla="*/ 483492 w 483492"/>
                    <a:gd name="T1" fmla="*/ 226249 h 452498"/>
                    <a:gd name="T2" fmla="*/ 241746 w 483492"/>
                    <a:gd name="T3" fmla="*/ 452498 h 452498"/>
                    <a:gd name="T4" fmla="*/ 0 w 483492"/>
                    <a:gd name="T5" fmla="*/ 226249 h 452498"/>
                    <a:gd name="T6" fmla="*/ 241746 w 483492"/>
                    <a:gd name="T7" fmla="*/ 0 h 452498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70806 w 483492"/>
                    <a:gd name="T13" fmla="*/ 66267 h 452498"/>
                    <a:gd name="T14" fmla="*/ 412686 w 483492"/>
                    <a:gd name="T15" fmla="*/ 386231 h 45249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83492" h="452498">
                      <a:moveTo>
                        <a:pt x="483492" y="226249"/>
                      </a:moveTo>
                      <a:lnTo>
                        <a:pt x="483492" y="226249"/>
                      </a:lnTo>
                      <a:cubicBezTo>
                        <a:pt x="483492" y="351202"/>
                        <a:pt x="375258" y="452498"/>
                        <a:pt x="241746" y="452498"/>
                      </a:cubicBezTo>
                      <a:cubicBezTo>
                        <a:pt x="108233" y="452498"/>
                        <a:pt x="0" y="351202"/>
                        <a:pt x="0" y="226249"/>
                      </a:cubicBezTo>
                      <a:cubicBezTo>
                        <a:pt x="-1" y="101295"/>
                        <a:pt x="108233" y="0"/>
                        <a:pt x="241745" y="0"/>
                      </a:cubicBezTo>
                      <a:lnTo>
                        <a:pt x="241746" y="226249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rot="10800000" wrap="none" lIns="0" tIns="0" rIns="0" bIns="0" anchor="ctr"/>
                <a:lstStyle/>
                <a:p>
                  <a:endParaRPr lang="en-GB" sz="900"/>
                </a:p>
              </p:txBody>
            </p:sp>
            <p:sp>
              <p:nvSpPr>
                <p:cNvPr id="156764" name="Forme libre 251"/>
                <p:cNvSpPr>
                  <a:spLocks noChangeArrowheads="1"/>
                </p:cNvSpPr>
                <p:nvPr/>
              </p:nvSpPr>
              <p:spPr bwMode="auto">
                <a:xfrm>
                  <a:off x="3815120" y="5687969"/>
                  <a:ext cx="452013" cy="251308"/>
                </a:xfrm>
                <a:custGeom>
                  <a:avLst/>
                  <a:gdLst>
                    <a:gd name="T0" fmla="*/ 80 w 1107056"/>
                    <a:gd name="T1" fmla="*/ 588 h 491705"/>
                    <a:gd name="T2" fmla="*/ 1039 w 1107056"/>
                    <a:gd name="T3" fmla="*/ 13538 h 491705"/>
                    <a:gd name="T4" fmla="*/ 6313 w 1107056"/>
                    <a:gd name="T5" fmla="*/ 27077 h 491705"/>
                    <a:gd name="T6" fmla="*/ 13985 w 1107056"/>
                    <a:gd name="T7" fmla="*/ 32963 h 491705"/>
                    <a:gd name="T8" fmla="*/ 22136 w 1107056"/>
                    <a:gd name="T9" fmla="*/ 30608 h 491705"/>
                    <a:gd name="T10" fmla="*/ 28850 w 1107056"/>
                    <a:gd name="T11" fmla="*/ 18248 h 491705"/>
                    <a:gd name="T12" fmla="*/ 30768 w 1107056"/>
                    <a:gd name="T13" fmla="*/ 0 h 491705"/>
                    <a:gd name="T14" fmla="*/ 30768 w 1107056"/>
                    <a:gd name="T15" fmla="*/ 0 h 491705"/>
                    <a:gd name="T16" fmla="*/ 80 w 1107056"/>
                    <a:gd name="T17" fmla="*/ 588 h 49170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07056"/>
                    <a:gd name="T28" fmla="*/ 0 h 491705"/>
                    <a:gd name="T29" fmla="*/ 1107056 w 1107056"/>
                    <a:gd name="T30" fmla="*/ 491705 h 49170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07056" h="491705">
                      <a:moveTo>
                        <a:pt x="2875" y="8626"/>
                      </a:moveTo>
                      <a:cubicBezTo>
                        <a:pt x="1437" y="71167"/>
                        <a:pt x="0" y="133709"/>
                        <a:pt x="37381" y="198407"/>
                      </a:cubicBezTo>
                      <a:cubicBezTo>
                        <a:pt x="74762" y="263105"/>
                        <a:pt x="149524" y="349370"/>
                        <a:pt x="227162" y="396815"/>
                      </a:cubicBezTo>
                      <a:cubicBezTo>
                        <a:pt x="304800" y="444260"/>
                        <a:pt x="408316" y="474453"/>
                        <a:pt x="503207" y="483079"/>
                      </a:cubicBezTo>
                      <a:cubicBezTo>
                        <a:pt x="598098" y="491705"/>
                        <a:pt x="707365" y="484516"/>
                        <a:pt x="796505" y="448573"/>
                      </a:cubicBezTo>
                      <a:cubicBezTo>
                        <a:pt x="885645" y="412630"/>
                        <a:pt x="986287" y="342181"/>
                        <a:pt x="1038045" y="267419"/>
                      </a:cubicBezTo>
                      <a:cubicBezTo>
                        <a:pt x="1089803" y="192657"/>
                        <a:pt x="1107056" y="0"/>
                        <a:pt x="1107056" y="0"/>
                      </a:cubicBezTo>
                      <a:lnTo>
                        <a:pt x="2875" y="862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2700" algn="ctr">
                  <a:solidFill>
                    <a:schemeClr val="bg2"/>
                  </a:solidFill>
                  <a:round/>
                  <a:headEnd/>
                  <a:tailEnd type="none" w="med" len="lg"/>
                </a:ln>
              </p:spPr>
              <p:txBody>
                <a:bodyPr wrap="none" lIns="0" tIns="0" rIns="0" bIns="0" anchor="ctr"/>
                <a:lstStyle/>
                <a:p>
                  <a:endParaRPr lang="en-GB"/>
                </a:p>
              </p:txBody>
            </p:sp>
          </p:grpSp>
          <p:sp>
            <p:nvSpPr>
              <p:cNvPr id="156761" name="Rectangle 248"/>
              <p:cNvSpPr>
                <a:spLocks noChangeArrowheads="1"/>
              </p:cNvSpPr>
              <p:nvPr/>
            </p:nvSpPr>
            <p:spPr bwMode="auto">
              <a:xfrm>
                <a:off x="4248079" y="2723361"/>
                <a:ext cx="103775" cy="110273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/>
                <a:tailEnd type="none" w="med" len="lg"/>
              </a:ln>
            </p:spPr>
            <p:txBody>
              <a:bodyPr wrap="none" lIns="0" tIns="0" rIns="0" bIns="0" anchor="ctr"/>
              <a:lstStyle/>
              <a:p>
                <a:endParaRPr lang="en-GB"/>
              </a:p>
            </p:txBody>
          </p:sp>
        </p:grpSp>
      </p:grpSp>
      <p:sp>
        <p:nvSpPr>
          <p:cNvPr id="156688" name="ZoneTexte 102"/>
          <p:cNvSpPr txBox="1">
            <a:spLocks noChangeArrowheads="1"/>
          </p:cNvSpPr>
          <p:nvPr/>
        </p:nvSpPr>
        <p:spPr bwMode="auto">
          <a:xfrm>
            <a:off x="222250" y="2730500"/>
            <a:ext cx="8553450" cy="2460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000">
                <a:solidFill>
                  <a:schemeClr val="bg1"/>
                </a:solidFill>
              </a:rPr>
              <a:t>E.ON DOMAIN</a:t>
            </a:r>
          </a:p>
        </p:txBody>
      </p:sp>
      <p:sp>
        <p:nvSpPr>
          <p:cNvPr id="105" name="ZoneTexte 104"/>
          <p:cNvSpPr txBox="1"/>
          <p:nvPr/>
        </p:nvSpPr>
        <p:spPr>
          <a:xfrm>
            <a:off x="188913" y="3049588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GB" sz="1000"/>
              <a:t>PerformtoWin FMC</a:t>
            </a:r>
          </a:p>
        </p:txBody>
      </p:sp>
      <p:sp>
        <p:nvSpPr>
          <p:cNvPr id="156756" name="ZoneTexte 105"/>
          <p:cNvSpPr>
            <a:spLocks noChangeArrowheads="1"/>
          </p:cNvSpPr>
          <p:nvPr/>
        </p:nvSpPr>
        <p:spPr bwMode="auto">
          <a:xfrm>
            <a:off x="2519363" y="3027363"/>
            <a:ext cx="1687512" cy="273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L.Poyer</a:t>
            </a:r>
          </a:p>
        </p:txBody>
      </p:sp>
      <p:sp>
        <p:nvSpPr>
          <p:cNvPr id="156757" name="ZoneTexte 106"/>
          <p:cNvSpPr>
            <a:spLocks noChangeArrowheads="1"/>
          </p:cNvSpPr>
          <p:nvPr/>
        </p:nvSpPr>
        <p:spPr bwMode="auto">
          <a:xfrm>
            <a:off x="4446588" y="3041650"/>
            <a:ext cx="1633537" cy="273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M.Schroeder</a:t>
            </a:r>
          </a:p>
        </p:txBody>
      </p:sp>
      <p:sp>
        <p:nvSpPr>
          <p:cNvPr id="156758" name="ZoneTexte 107"/>
          <p:cNvSpPr>
            <a:spLocks noChangeArrowheads="1"/>
          </p:cNvSpPr>
          <p:nvPr/>
        </p:nvSpPr>
        <p:spPr bwMode="auto">
          <a:xfrm>
            <a:off x="6329363" y="3041650"/>
            <a:ext cx="1635125" cy="273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A.Muerle</a:t>
            </a:r>
          </a:p>
        </p:txBody>
      </p:sp>
      <p:sp>
        <p:nvSpPr>
          <p:cNvPr id="156759" name="Ellipse 108"/>
          <p:cNvSpPr>
            <a:spLocks noChangeArrowheads="1"/>
          </p:cNvSpPr>
          <p:nvPr/>
        </p:nvSpPr>
        <p:spPr bwMode="auto">
          <a:xfrm>
            <a:off x="8302625" y="3027363"/>
            <a:ext cx="301625" cy="255587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1000"/>
          </a:p>
        </p:txBody>
      </p:sp>
      <p:sp>
        <p:nvSpPr>
          <p:cNvPr id="111" name="ZoneTexte 110"/>
          <p:cNvSpPr txBox="1"/>
          <p:nvPr/>
        </p:nvSpPr>
        <p:spPr>
          <a:xfrm>
            <a:off x="188913" y="3362325"/>
            <a:ext cx="21558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GB" sz="1000"/>
              <a:t>PerformtoWin New IT Model</a:t>
            </a:r>
          </a:p>
        </p:txBody>
      </p:sp>
      <p:sp>
        <p:nvSpPr>
          <p:cNvPr id="156692" name="ZoneTexte 112"/>
          <p:cNvSpPr>
            <a:spLocks noChangeArrowheads="1"/>
          </p:cNvSpPr>
          <p:nvPr/>
        </p:nvSpPr>
        <p:spPr bwMode="auto">
          <a:xfrm>
            <a:off x="4435475" y="3352800"/>
            <a:ext cx="1635125" cy="2714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G.Schneider</a:t>
            </a:r>
          </a:p>
        </p:txBody>
      </p:sp>
      <p:sp>
        <p:nvSpPr>
          <p:cNvPr id="156693" name="ZoneTexte 113"/>
          <p:cNvSpPr>
            <a:spLocks noChangeArrowheads="1"/>
          </p:cNvSpPr>
          <p:nvPr/>
        </p:nvSpPr>
        <p:spPr bwMode="auto">
          <a:xfrm>
            <a:off x="6329363" y="3363913"/>
            <a:ext cx="1635125" cy="271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 dirty="0" err="1" smtClean="0"/>
              <a:t>tbd</a:t>
            </a:r>
            <a:endParaRPr lang="en-GB" sz="1000" dirty="0"/>
          </a:p>
        </p:txBody>
      </p:sp>
      <p:sp>
        <p:nvSpPr>
          <p:cNvPr id="156694" name="Ellipse 114"/>
          <p:cNvSpPr>
            <a:spLocks noChangeArrowheads="1"/>
          </p:cNvSpPr>
          <p:nvPr/>
        </p:nvSpPr>
        <p:spPr bwMode="auto">
          <a:xfrm>
            <a:off x="8302625" y="3340100"/>
            <a:ext cx="301625" cy="254000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1000"/>
          </a:p>
        </p:txBody>
      </p:sp>
      <p:sp>
        <p:nvSpPr>
          <p:cNvPr id="117" name="ZoneTexte 116"/>
          <p:cNvSpPr txBox="1"/>
          <p:nvPr/>
        </p:nvSpPr>
        <p:spPr>
          <a:xfrm>
            <a:off x="188913" y="3675063"/>
            <a:ext cx="2336800" cy="24622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1000" dirty="0" err="1"/>
              <a:t>PerformToWin</a:t>
            </a:r>
            <a:r>
              <a:rPr lang="en-GB" sz="1000" dirty="0"/>
              <a:t>/streamlining synergies</a:t>
            </a:r>
          </a:p>
        </p:txBody>
      </p:sp>
      <p:sp>
        <p:nvSpPr>
          <p:cNvPr id="156751" name="ZoneTexte 117"/>
          <p:cNvSpPr>
            <a:spLocks noChangeArrowheads="1"/>
          </p:cNvSpPr>
          <p:nvPr/>
        </p:nvSpPr>
        <p:spPr bwMode="auto">
          <a:xfrm>
            <a:off x="2506663" y="3651250"/>
            <a:ext cx="1687512" cy="2714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R. Hienz </a:t>
            </a:r>
          </a:p>
        </p:txBody>
      </p:sp>
      <p:sp>
        <p:nvSpPr>
          <p:cNvPr id="156752" name="ZoneTexte 118"/>
          <p:cNvSpPr>
            <a:spLocks noChangeArrowheads="1"/>
          </p:cNvSpPr>
          <p:nvPr/>
        </p:nvSpPr>
        <p:spPr bwMode="auto">
          <a:xfrm>
            <a:off x="4433888" y="3665538"/>
            <a:ext cx="1635125" cy="271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P.Ulbrich</a:t>
            </a:r>
          </a:p>
        </p:txBody>
      </p:sp>
      <p:sp>
        <p:nvSpPr>
          <p:cNvPr id="156753" name="ZoneTexte 119"/>
          <p:cNvSpPr>
            <a:spLocks noChangeArrowheads="1"/>
          </p:cNvSpPr>
          <p:nvPr/>
        </p:nvSpPr>
        <p:spPr bwMode="auto">
          <a:xfrm>
            <a:off x="6316663" y="3665538"/>
            <a:ext cx="1635125" cy="271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 dirty="0" err="1" smtClean="0"/>
              <a:t>tbd</a:t>
            </a:r>
            <a:endParaRPr lang="en-GB" sz="1000" dirty="0"/>
          </a:p>
        </p:txBody>
      </p:sp>
      <p:sp>
        <p:nvSpPr>
          <p:cNvPr id="156754" name="Ellipse 120"/>
          <p:cNvSpPr>
            <a:spLocks noChangeArrowheads="1"/>
          </p:cNvSpPr>
          <p:nvPr/>
        </p:nvSpPr>
        <p:spPr bwMode="auto">
          <a:xfrm>
            <a:off x="8302625" y="3651250"/>
            <a:ext cx="301625" cy="254000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1000"/>
          </a:p>
        </p:txBody>
      </p:sp>
      <p:sp>
        <p:nvSpPr>
          <p:cNvPr id="123" name="ZoneTexte 122"/>
          <p:cNvSpPr txBox="1"/>
          <p:nvPr/>
        </p:nvSpPr>
        <p:spPr>
          <a:xfrm>
            <a:off x="188913" y="4922838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SLA’s</a:t>
            </a:r>
          </a:p>
        </p:txBody>
      </p:sp>
      <p:sp>
        <p:nvSpPr>
          <p:cNvPr id="156746" name="ZoneTexte 123"/>
          <p:cNvSpPr>
            <a:spLocks noChangeArrowheads="1"/>
          </p:cNvSpPr>
          <p:nvPr/>
        </p:nvSpPr>
        <p:spPr bwMode="auto">
          <a:xfrm>
            <a:off x="2508250" y="4953000"/>
            <a:ext cx="1685925" cy="2714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R.Hienz</a:t>
            </a:r>
          </a:p>
        </p:txBody>
      </p:sp>
      <p:sp>
        <p:nvSpPr>
          <p:cNvPr id="156747" name="ZoneTexte 124"/>
          <p:cNvSpPr>
            <a:spLocks noChangeArrowheads="1"/>
          </p:cNvSpPr>
          <p:nvPr/>
        </p:nvSpPr>
        <p:spPr bwMode="auto">
          <a:xfrm>
            <a:off x="4433888" y="4956175"/>
            <a:ext cx="1635125" cy="2714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Ph.Ulbrich</a:t>
            </a:r>
          </a:p>
        </p:txBody>
      </p:sp>
      <p:sp>
        <p:nvSpPr>
          <p:cNvPr id="156748" name="ZoneTexte 125"/>
          <p:cNvSpPr>
            <a:spLocks noChangeArrowheads="1"/>
          </p:cNvSpPr>
          <p:nvPr/>
        </p:nvSpPr>
        <p:spPr bwMode="auto">
          <a:xfrm>
            <a:off x="6316663" y="4956175"/>
            <a:ext cx="1635125" cy="271463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 dirty="0" err="1" smtClean="0"/>
              <a:t>tbd</a:t>
            </a:r>
            <a:endParaRPr lang="en-GB" sz="1000" dirty="0"/>
          </a:p>
        </p:txBody>
      </p:sp>
      <p:sp>
        <p:nvSpPr>
          <p:cNvPr id="156749" name="Ellipse 126"/>
          <p:cNvSpPr>
            <a:spLocks noChangeArrowheads="1"/>
          </p:cNvSpPr>
          <p:nvPr/>
        </p:nvSpPr>
        <p:spPr bwMode="auto">
          <a:xfrm>
            <a:off x="8302625" y="4922838"/>
            <a:ext cx="301625" cy="254000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000"/>
              <a:t>?</a:t>
            </a:r>
          </a:p>
        </p:txBody>
      </p:sp>
      <p:sp>
        <p:nvSpPr>
          <p:cNvPr id="129" name="ZoneTexte 128"/>
          <p:cNvSpPr txBox="1"/>
          <p:nvPr/>
        </p:nvSpPr>
        <p:spPr>
          <a:xfrm>
            <a:off x="188913" y="5235575"/>
            <a:ext cx="2155825" cy="2444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Finance (Delta)</a:t>
            </a:r>
          </a:p>
        </p:txBody>
      </p:sp>
      <p:sp>
        <p:nvSpPr>
          <p:cNvPr id="156741" name="ZoneTexte 129"/>
          <p:cNvSpPr>
            <a:spLocks noChangeArrowheads="1"/>
          </p:cNvSpPr>
          <p:nvPr/>
        </p:nvSpPr>
        <p:spPr bwMode="auto">
          <a:xfrm>
            <a:off x="2497138" y="5267325"/>
            <a:ext cx="1685925" cy="273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R.Hienz</a:t>
            </a:r>
          </a:p>
        </p:txBody>
      </p:sp>
      <p:sp>
        <p:nvSpPr>
          <p:cNvPr id="156742" name="ZoneTexte 130"/>
          <p:cNvSpPr>
            <a:spLocks noChangeArrowheads="1"/>
          </p:cNvSpPr>
          <p:nvPr/>
        </p:nvSpPr>
        <p:spPr bwMode="auto">
          <a:xfrm>
            <a:off x="4422775" y="5270500"/>
            <a:ext cx="1635125" cy="273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Ph.Ulbrich</a:t>
            </a:r>
          </a:p>
        </p:txBody>
      </p:sp>
      <p:sp>
        <p:nvSpPr>
          <p:cNvPr id="156743" name="ZoneTexte 131"/>
          <p:cNvSpPr>
            <a:spLocks noChangeArrowheads="1"/>
          </p:cNvSpPr>
          <p:nvPr/>
        </p:nvSpPr>
        <p:spPr bwMode="auto">
          <a:xfrm>
            <a:off x="6305550" y="5270500"/>
            <a:ext cx="1635125" cy="27305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 dirty="0" err="1" smtClean="0"/>
              <a:t>tbd</a:t>
            </a:r>
            <a:endParaRPr lang="en-GB" sz="1000" dirty="0"/>
          </a:p>
        </p:txBody>
      </p:sp>
      <p:sp>
        <p:nvSpPr>
          <p:cNvPr id="156744" name="Ellipse 132"/>
          <p:cNvSpPr>
            <a:spLocks noChangeArrowheads="1"/>
          </p:cNvSpPr>
          <p:nvPr/>
        </p:nvSpPr>
        <p:spPr bwMode="auto">
          <a:xfrm>
            <a:off x="8302625" y="5233988"/>
            <a:ext cx="301625" cy="255587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000"/>
              <a:t>?</a:t>
            </a:r>
          </a:p>
        </p:txBody>
      </p:sp>
      <p:sp>
        <p:nvSpPr>
          <p:cNvPr id="135" name="ZoneTexte 134"/>
          <p:cNvSpPr txBox="1"/>
          <p:nvPr/>
        </p:nvSpPr>
        <p:spPr>
          <a:xfrm>
            <a:off x="188913" y="5548313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RH</a:t>
            </a:r>
          </a:p>
        </p:txBody>
      </p:sp>
      <p:sp>
        <p:nvSpPr>
          <p:cNvPr id="156736" name="ZoneTexte 135"/>
          <p:cNvSpPr>
            <a:spLocks noChangeArrowheads="1"/>
          </p:cNvSpPr>
          <p:nvPr/>
        </p:nvSpPr>
        <p:spPr bwMode="auto">
          <a:xfrm>
            <a:off x="2497138" y="5570538"/>
            <a:ext cx="1685925" cy="271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L.Poyer</a:t>
            </a:r>
          </a:p>
        </p:txBody>
      </p:sp>
      <p:sp>
        <p:nvSpPr>
          <p:cNvPr id="156737" name="ZoneTexte 136"/>
          <p:cNvSpPr>
            <a:spLocks noChangeArrowheads="1"/>
          </p:cNvSpPr>
          <p:nvPr/>
        </p:nvSpPr>
        <p:spPr bwMode="auto">
          <a:xfrm>
            <a:off x="4422775" y="5573713"/>
            <a:ext cx="1635125" cy="271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C.Reik</a:t>
            </a:r>
          </a:p>
        </p:txBody>
      </p:sp>
      <p:sp>
        <p:nvSpPr>
          <p:cNvPr id="156738" name="ZoneTexte 137"/>
          <p:cNvSpPr>
            <a:spLocks noChangeArrowheads="1"/>
          </p:cNvSpPr>
          <p:nvPr/>
        </p:nvSpPr>
        <p:spPr bwMode="auto">
          <a:xfrm>
            <a:off x="6305550" y="5573713"/>
            <a:ext cx="1635125" cy="271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 dirty="0" err="1" smtClean="0"/>
              <a:t>tbd</a:t>
            </a:r>
            <a:endParaRPr lang="en-GB" sz="1000" dirty="0"/>
          </a:p>
        </p:txBody>
      </p:sp>
      <p:sp>
        <p:nvSpPr>
          <p:cNvPr id="156739" name="Ellipse 138"/>
          <p:cNvSpPr>
            <a:spLocks noChangeArrowheads="1"/>
          </p:cNvSpPr>
          <p:nvPr/>
        </p:nvSpPr>
        <p:spPr bwMode="auto">
          <a:xfrm>
            <a:off x="8302625" y="5546725"/>
            <a:ext cx="301625" cy="254000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000"/>
              <a:t>?</a:t>
            </a:r>
          </a:p>
        </p:txBody>
      </p:sp>
      <p:sp>
        <p:nvSpPr>
          <p:cNvPr id="141" name="ZoneTexte 140"/>
          <p:cNvSpPr txBox="1"/>
          <p:nvPr/>
        </p:nvSpPr>
        <p:spPr>
          <a:xfrm>
            <a:off x="188913" y="5861050"/>
            <a:ext cx="21558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IT</a:t>
            </a:r>
          </a:p>
        </p:txBody>
      </p:sp>
      <p:sp>
        <p:nvSpPr>
          <p:cNvPr id="156731" name="ZoneTexte 141"/>
          <p:cNvSpPr>
            <a:spLocks noChangeArrowheads="1"/>
          </p:cNvSpPr>
          <p:nvPr/>
        </p:nvSpPr>
        <p:spPr bwMode="auto">
          <a:xfrm>
            <a:off x="2497138" y="5875338"/>
            <a:ext cx="1685925" cy="271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R.Hienz</a:t>
            </a:r>
          </a:p>
        </p:txBody>
      </p:sp>
      <p:sp>
        <p:nvSpPr>
          <p:cNvPr id="156732" name="ZoneTexte 142"/>
          <p:cNvSpPr>
            <a:spLocks noChangeArrowheads="1"/>
          </p:cNvSpPr>
          <p:nvPr/>
        </p:nvSpPr>
        <p:spPr bwMode="auto">
          <a:xfrm>
            <a:off x="4422775" y="5878513"/>
            <a:ext cx="1635125" cy="271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G.Schneider</a:t>
            </a:r>
          </a:p>
        </p:txBody>
      </p:sp>
      <p:sp>
        <p:nvSpPr>
          <p:cNvPr id="156733" name="ZoneTexte 143"/>
          <p:cNvSpPr>
            <a:spLocks noChangeArrowheads="1"/>
          </p:cNvSpPr>
          <p:nvPr/>
        </p:nvSpPr>
        <p:spPr bwMode="auto">
          <a:xfrm>
            <a:off x="6305550" y="5878513"/>
            <a:ext cx="1635125" cy="271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 dirty="0" err="1" smtClean="0"/>
              <a:t>tbd</a:t>
            </a:r>
            <a:endParaRPr lang="en-GB" sz="1000" dirty="0"/>
          </a:p>
        </p:txBody>
      </p:sp>
      <p:sp>
        <p:nvSpPr>
          <p:cNvPr id="156734" name="Ellipse 144"/>
          <p:cNvSpPr>
            <a:spLocks noChangeArrowheads="1"/>
          </p:cNvSpPr>
          <p:nvPr/>
        </p:nvSpPr>
        <p:spPr bwMode="auto">
          <a:xfrm>
            <a:off x="8302625" y="5857875"/>
            <a:ext cx="301625" cy="254000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000"/>
              <a:t>?</a:t>
            </a:r>
          </a:p>
        </p:txBody>
      </p:sp>
      <p:sp>
        <p:nvSpPr>
          <p:cNvPr id="147" name="ZoneTexte 146"/>
          <p:cNvSpPr txBox="1"/>
          <p:nvPr/>
        </p:nvSpPr>
        <p:spPr>
          <a:xfrm>
            <a:off x="188913" y="6175375"/>
            <a:ext cx="2155825" cy="2444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Communication</a:t>
            </a:r>
          </a:p>
        </p:txBody>
      </p:sp>
      <p:sp>
        <p:nvSpPr>
          <p:cNvPr id="156726" name="ZoneTexte 147"/>
          <p:cNvSpPr>
            <a:spLocks noChangeArrowheads="1"/>
          </p:cNvSpPr>
          <p:nvPr/>
        </p:nvSpPr>
        <p:spPr bwMode="auto">
          <a:xfrm>
            <a:off x="2497138" y="6186488"/>
            <a:ext cx="1685925" cy="273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L.Poyer</a:t>
            </a:r>
          </a:p>
        </p:txBody>
      </p:sp>
      <p:sp>
        <p:nvSpPr>
          <p:cNvPr id="156727" name="ZoneTexte 148"/>
          <p:cNvSpPr>
            <a:spLocks noChangeArrowheads="1"/>
          </p:cNvSpPr>
          <p:nvPr/>
        </p:nvSpPr>
        <p:spPr bwMode="auto">
          <a:xfrm>
            <a:off x="4422775" y="6189663"/>
            <a:ext cx="1635125" cy="2730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K-Lepretre</a:t>
            </a:r>
          </a:p>
        </p:txBody>
      </p:sp>
      <p:sp>
        <p:nvSpPr>
          <p:cNvPr id="156728" name="ZoneTexte 149"/>
          <p:cNvSpPr>
            <a:spLocks noChangeArrowheads="1"/>
          </p:cNvSpPr>
          <p:nvPr/>
        </p:nvSpPr>
        <p:spPr bwMode="auto">
          <a:xfrm>
            <a:off x="6305550" y="6189663"/>
            <a:ext cx="1635125" cy="27305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 dirty="0" err="1" smtClean="0"/>
              <a:t>tbd</a:t>
            </a:r>
            <a:endParaRPr lang="en-GB" sz="1000" dirty="0"/>
          </a:p>
        </p:txBody>
      </p:sp>
      <p:sp>
        <p:nvSpPr>
          <p:cNvPr id="156729" name="Ellipse 150"/>
          <p:cNvSpPr>
            <a:spLocks noChangeArrowheads="1"/>
          </p:cNvSpPr>
          <p:nvPr/>
        </p:nvSpPr>
        <p:spPr bwMode="auto">
          <a:xfrm>
            <a:off x="8302625" y="6170613"/>
            <a:ext cx="301625" cy="255587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pPr algn="ctr"/>
            <a:r>
              <a:rPr lang="en-GB" sz="1000"/>
              <a:t>?</a:t>
            </a:r>
          </a:p>
        </p:txBody>
      </p:sp>
      <p:sp>
        <p:nvSpPr>
          <p:cNvPr id="155" name="ZoneTexte 154"/>
          <p:cNvSpPr txBox="1"/>
          <p:nvPr/>
        </p:nvSpPr>
        <p:spPr>
          <a:xfrm>
            <a:off x="188913" y="4298950"/>
            <a:ext cx="2155825" cy="2444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ECR</a:t>
            </a:r>
          </a:p>
        </p:txBody>
      </p:sp>
      <p:sp>
        <p:nvSpPr>
          <p:cNvPr id="156702" name="ZoneTexte 155"/>
          <p:cNvSpPr>
            <a:spLocks noChangeArrowheads="1"/>
          </p:cNvSpPr>
          <p:nvPr/>
        </p:nvSpPr>
        <p:spPr bwMode="auto">
          <a:xfrm>
            <a:off x="2509838" y="4348163"/>
            <a:ext cx="1684337" cy="269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R.Hienz</a:t>
            </a:r>
          </a:p>
        </p:txBody>
      </p:sp>
      <p:sp>
        <p:nvSpPr>
          <p:cNvPr id="156703" name="ZoneTexte 156"/>
          <p:cNvSpPr>
            <a:spLocks noChangeArrowheads="1"/>
          </p:cNvSpPr>
          <p:nvPr/>
        </p:nvSpPr>
        <p:spPr bwMode="auto">
          <a:xfrm>
            <a:off x="4437063" y="4362450"/>
            <a:ext cx="1631950" cy="269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A.Haya</a:t>
            </a:r>
          </a:p>
        </p:txBody>
      </p:sp>
      <p:sp>
        <p:nvSpPr>
          <p:cNvPr id="156704" name="ZoneTexte 159"/>
          <p:cNvSpPr>
            <a:spLocks noChangeArrowheads="1"/>
          </p:cNvSpPr>
          <p:nvPr/>
        </p:nvSpPr>
        <p:spPr bwMode="auto">
          <a:xfrm>
            <a:off x="6319838" y="4362450"/>
            <a:ext cx="1631950" cy="269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G.Schneider</a:t>
            </a:r>
          </a:p>
        </p:txBody>
      </p:sp>
      <p:sp>
        <p:nvSpPr>
          <p:cNvPr id="202" name="ZoneTexte 201"/>
          <p:cNvSpPr txBox="1"/>
          <p:nvPr/>
        </p:nvSpPr>
        <p:spPr>
          <a:xfrm>
            <a:off x="188913" y="4611688"/>
            <a:ext cx="2155825" cy="2444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EET-ERG</a:t>
            </a:r>
          </a:p>
        </p:txBody>
      </p:sp>
      <p:sp>
        <p:nvSpPr>
          <p:cNvPr id="156706" name="ZoneTexte 202"/>
          <p:cNvSpPr>
            <a:spLocks noChangeArrowheads="1"/>
          </p:cNvSpPr>
          <p:nvPr/>
        </p:nvSpPr>
        <p:spPr bwMode="auto">
          <a:xfrm>
            <a:off x="2493963" y="4643438"/>
            <a:ext cx="1693862" cy="269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R.Hienz</a:t>
            </a:r>
          </a:p>
        </p:txBody>
      </p:sp>
      <p:sp>
        <p:nvSpPr>
          <p:cNvPr id="156707" name="ZoneTexte 203"/>
          <p:cNvSpPr>
            <a:spLocks noChangeArrowheads="1"/>
          </p:cNvSpPr>
          <p:nvPr/>
        </p:nvSpPr>
        <p:spPr bwMode="auto">
          <a:xfrm>
            <a:off x="4419600" y="4657725"/>
            <a:ext cx="1643063" cy="269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A.Haya</a:t>
            </a:r>
          </a:p>
        </p:txBody>
      </p:sp>
      <p:sp>
        <p:nvSpPr>
          <p:cNvPr id="156708" name="ZoneTexte 204"/>
          <p:cNvSpPr>
            <a:spLocks noChangeArrowheads="1"/>
          </p:cNvSpPr>
          <p:nvPr/>
        </p:nvSpPr>
        <p:spPr bwMode="auto">
          <a:xfrm>
            <a:off x="6310313" y="4654550"/>
            <a:ext cx="1647825" cy="2698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J.B. Cornefert</a:t>
            </a:r>
          </a:p>
        </p:txBody>
      </p:sp>
      <p:grpSp>
        <p:nvGrpSpPr>
          <p:cNvPr id="156720" name="Groupe 52"/>
          <p:cNvGrpSpPr>
            <a:grpSpLocks/>
          </p:cNvGrpSpPr>
          <p:nvPr/>
        </p:nvGrpSpPr>
        <p:grpSpPr bwMode="auto">
          <a:xfrm>
            <a:off x="8323263" y="4592638"/>
            <a:ext cx="280987" cy="273050"/>
            <a:chOff x="3814634" y="5442855"/>
            <a:chExt cx="452499" cy="504288"/>
          </a:xfrm>
        </p:grpSpPr>
        <p:sp>
          <p:nvSpPr>
            <p:cNvPr id="156722" name="Ellipse 196"/>
            <p:cNvSpPr>
              <a:spLocks noChangeArrowheads="1"/>
            </p:cNvSpPr>
            <p:nvPr/>
          </p:nvSpPr>
          <p:spPr bwMode="auto">
            <a:xfrm>
              <a:off x="3814634" y="5442856"/>
              <a:ext cx="452496" cy="504287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 sz="900"/>
            </a:p>
          </p:txBody>
        </p:sp>
        <p:sp>
          <p:nvSpPr>
            <p:cNvPr id="156723" name="Secteurs 199"/>
            <p:cNvSpPr>
              <a:spLocks noChangeArrowheads="1"/>
            </p:cNvSpPr>
            <p:nvPr/>
          </p:nvSpPr>
          <p:spPr bwMode="auto">
            <a:xfrm rot="-5400000">
              <a:off x="3799138" y="5458352"/>
              <a:ext cx="483492" cy="452498"/>
            </a:xfrm>
            <a:custGeom>
              <a:avLst/>
              <a:gdLst>
                <a:gd name="T0" fmla="*/ 483492 w 483492"/>
                <a:gd name="T1" fmla="*/ 226249 h 452498"/>
                <a:gd name="T2" fmla="*/ 241746 w 483492"/>
                <a:gd name="T3" fmla="*/ 452498 h 452498"/>
                <a:gd name="T4" fmla="*/ 0 w 483492"/>
                <a:gd name="T5" fmla="*/ 226249 h 452498"/>
                <a:gd name="T6" fmla="*/ 241746 w 483492"/>
                <a:gd name="T7" fmla="*/ 0 h 45249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70806 w 483492"/>
                <a:gd name="T13" fmla="*/ 66267 h 452498"/>
                <a:gd name="T14" fmla="*/ 412686 w 483492"/>
                <a:gd name="T15" fmla="*/ 386231 h 45249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3492" h="452498">
                  <a:moveTo>
                    <a:pt x="483492" y="226249"/>
                  </a:moveTo>
                  <a:lnTo>
                    <a:pt x="483492" y="226249"/>
                  </a:lnTo>
                  <a:cubicBezTo>
                    <a:pt x="483492" y="351202"/>
                    <a:pt x="375258" y="452498"/>
                    <a:pt x="241746" y="452498"/>
                  </a:cubicBezTo>
                  <a:cubicBezTo>
                    <a:pt x="108233" y="452498"/>
                    <a:pt x="0" y="351202"/>
                    <a:pt x="0" y="226249"/>
                  </a:cubicBezTo>
                  <a:cubicBezTo>
                    <a:pt x="-1" y="101295"/>
                    <a:pt x="108233" y="0"/>
                    <a:pt x="241745" y="0"/>
                  </a:cubicBezTo>
                  <a:lnTo>
                    <a:pt x="241746" y="226249"/>
                  </a:lnTo>
                  <a:close/>
                </a:path>
              </a:pathLst>
            </a:custGeom>
            <a:solidFill>
              <a:schemeClr val="tx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rot="10800000" wrap="none" lIns="0" tIns="0" rIns="0" bIns="0" anchor="ctr"/>
            <a:lstStyle/>
            <a:p>
              <a:endParaRPr lang="en-GB" sz="900"/>
            </a:p>
          </p:txBody>
        </p:sp>
        <p:sp>
          <p:nvSpPr>
            <p:cNvPr id="156724" name="Forme libre 200"/>
            <p:cNvSpPr>
              <a:spLocks noChangeArrowheads="1"/>
            </p:cNvSpPr>
            <p:nvPr/>
          </p:nvSpPr>
          <p:spPr bwMode="auto">
            <a:xfrm>
              <a:off x="3815120" y="5687969"/>
              <a:ext cx="452013" cy="251308"/>
            </a:xfrm>
            <a:custGeom>
              <a:avLst/>
              <a:gdLst>
                <a:gd name="T0" fmla="*/ 80 w 1107056"/>
                <a:gd name="T1" fmla="*/ 588 h 491705"/>
                <a:gd name="T2" fmla="*/ 1039 w 1107056"/>
                <a:gd name="T3" fmla="*/ 13538 h 491705"/>
                <a:gd name="T4" fmla="*/ 6313 w 1107056"/>
                <a:gd name="T5" fmla="*/ 27077 h 491705"/>
                <a:gd name="T6" fmla="*/ 13985 w 1107056"/>
                <a:gd name="T7" fmla="*/ 32963 h 491705"/>
                <a:gd name="T8" fmla="*/ 22136 w 1107056"/>
                <a:gd name="T9" fmla="*/ 30608 h 491705"/>
                <a:gd name="T10" fmla="*/ 28850 w 1107056"/>
                <a:gd name="T11" fmla="*/ 18248 h 491705"/>
                <a:gd name="T12" fmla="*/ 30768 w 1107056"/>
                <a:gd name="T13" fmla="*/ 0 h 491705"/>
                <a:gd name="T14" fmla="*/ 30768 w 1107056"/>
                <a:gd name="T15" fmla="*/ 0 h 491705"/>
                <a:gd name="T16" fmla="*/ 80 w 1107056"/>
                <a:gd name="T17" fmla="*/ 588 h 49170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07056"/>
                <a:gd name="T28" fmla="*/ 0 h 491705"/>
                <a:gd name="T29" fmla="*/ 1107056 w 1107056"/>
                <a:gd name="T30" fmla="*/ 491705 h 49170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07056" h="491705">
                  <a:moveTo>
                    <a:pt x="2875" y="8626"/>
                  </a:moveTo>
                  <a:cubicBezTo>
                    <a:pt x="1437" y="71167"/>
                    <a:pt x="0" y="133709"/>
                    <a:pt x="37381" y="198407"/>
                  </a:cubicBezTo>
                  <a:cubicBezTo>
                    <a:pt x="74762" y="263105"/>
                    <a:pt x="149524" y="349370"/>
                    <a:pt x="227162" y="396815"/>
                  </a:cubicBezTo>
                  <a:cubicBezTo>
                    <a:pt x="304800" y="444260"/>
                    <a:pt x="408316" y="474453"/>
                    <a:pt x="503207" y="483079"/>
                  </a:cubicBezTo>
                  <a:cubicBezTo>
                    <a:pt x="598098" y="491705"/>
                    <a:pt x="707365" y="484516"/>
                    <a:pt x="796505" y="448573"/>
                  </a:cubicBezTo>
                  <a:cubicBezTo>
                    <a:pt x="885645" y="412630"/>
                    <a:pt x="986287" y="342181"/>
                    <a:pt x="1038045" y="267419"/>
                  </a:cubicBezTo>
                  <a:cubicBezTo>
                    <a:pt x="1089803" y="192657"/>
                    <a:pt x="1107056" y="0"/>
                    <a:pt x="1107056" y="0"/>
                  </a:cubicBezTo>
                  <a:lnTo>
                    <a:pt x="2875" y="8626"/>
                  </a:lnTo>
                  <a:close/>
                </a:path>
              </a:pathLst>
            </a:cu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wrap="none" lIns="0" tIns="0" rIns="0" bIns="0" anchor="ctr"/>
            <a:lstStyle/>
            <a:p>
              <a:endParaRPr lang="en-GB"/>
            </a:p>
          </p:txBody>
        </p:sp>
      </p:grpSp>
      <p:sp>
        <p:nvSpPr>
          <p:cNvPr id="156721" name="Rectangle 195"/>
          <p:cNvSpPr>
            <a:spLocks noChangeArrowheads="1"/>
          </p:cNvSpPr>
          <p:nvPr/>
        </p:nvSpPr>
        <p:spPr bwMode="auto">
          <a:xfrm>
            <a:off x="8297863" y="4735513"/>
            <a:ext cx="103187" cy="93662"/>
          </a:xfrm>
          <a:prstGeom prst="rect">
            <a:avLst/>
          </a:prstGeom>
          <a:solidFill>
            <a:schemeClr val="bg1"/>
          </a:solidFill>
          <a:ln w="12700" algn="ctr">
            <a:noFill/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/>
          </a:p>
        </p:txBody>
      </p:sp>
      <p:grpSp>
        <p:nvGrpSpPr>
          <p:cNvPr id="156786" name="Group 114"/>
          <p:cNvGrpSpPr>
            <a:grpSpLocks/>
          </p:cNvGrpSpPr>
          <p:nvPr/>
        </p:nvGrpSpPr>
        <p:grpSpPr bwMode="auto">
          <a:xfrm>
            <a:off x="8315325" y="4273550"/>
            <a:ext cx="288925" cy="260350"/>
            <a:chOff x="5238" y="2727"/>
            <a:chExt cx="182" cy="164"/>
          </a:xfrm>
        </p:grpSpPr>
        <p:sp>
          <p:nvSpPr>
            <p:cNvPr id="156718" name="Ellipse 221"/>
            <p:cNvSpPr>
              <a:spLocks noChangeArrowheads="1"/>
            </p:cNvSpPr>
            <p:nvPr/>
          </p:nvSpPr>
          <p:spPr bwMode="auto">
            <a:xfrm rot="-5400000">
              <a:off x="5247" y="2718"/>
              <a:ext cx="164" cy="182"/>
            </a:xfrm>
            <a:prstGeom prst="ellipse">
              <a:avLst/>
            </a:prstGeom>
            <a:solidFill>
              <a:schemeClr val="bg1"/>
            </a:solidFill>
            <a:ln w="12700" algn="ctr">
              <a:solidFill>
                <a:schemeClr val="bg2"/>
              </a:solidFill>
              <a:round/>
              <a:headEnd/>
              <a:tailEnd type="none" w="med" len="lg"/>
            </a:ln>
          </p:spPr>
          <p:txBody>
            <a:bodyPr rot="10800000" wrap="none" lIns="0" tIns="0" rIns="0" bIns="0" anchor="ctr"/>
            <a:lstStyle/>
            <a:p>
              <a:endParaRPr lang="en-GB" sz="900"/>
            </a:p>
          </p:txBody>
        </p:sp>
        <p:sp>
          <p:nvSpPr>
            <p:cNvPr id="156719" name="Secteurs 222"/>
            <p:cNvSpPr>
              <a:spLocks noChangeArrowheads="1"/>
            </p:cNvSpPr>
            <p:nvPr/>
          </p:nvSpPr>
          <p:spPr bwMode="auto">
            <a:xfrm rot="-5400000">
              <a:off x="5247" y="2718"/>
              <a:ext cx="164" cy="182"/>
            </a:xfrm>
            <a:custGeom>
              <a:avLst/>
              <a:gdLst>
                <a:gd name="T0" fmla="*/ 870861 w 870861"/>
                <a:gd name="T1" fmla="*/ 424544 h 849088"/>
                <a:gd name="T2" fmla="*/ 435431 w 870861"/>
                <a:gd name="T3" fmla="*/ 849088 h 849088"/>
                <a:gd name="T4" fmla="*/ 0 w 870861"/>
                <a:gd name="T5" fmla="*/ 424544 h 849088"/>
                <a:gd name="T6" fmla="*/ 435431 w 870861"/>
                <a:gd name="T7" fmla="*/ 0 h 849088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127535 w 870861"/>
                <a:gd name="T13" fmla="*/ 124346 h 849088"/>
                <a:gd name="T14" fmla="*/ 743326 w 870861"/>
                <a:gd name="T15" fmla="*/ 724742 h 8490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70861" h="849088">
                  <a:moveTo>
                    <a:pt x="870861" y="424544"/>
                  </a:moveTo>
                  <a:lnTo>
                    <a:pt x="870861" y="424544"/>
                  </a:lnTo>
                  <a:cubicBezTo>
                    <a:pt x="870861" y="659013"/>
                    <a:pt x="675911" y="849088"/>
                    <a:pt x="435430" y="849088"/>
                  </a:cubicBezTo>
                  <a:cubicBezTo>
                    <a:pt x="194948" y="849088"/>
                    <a:pt x="-1" y="659013"/>
                    <a:pt x="-1" y="424544"/>
                  </a:cubicBezTo>
                  <a:cubicBezTo>
                    <a:pt x="-2" y="190074"/>
                    <a:pt x="194948" y="0"/>
                    <a:pt x="435429" y="0"/>
                  </a:cubicBezTo>
                  <a:lnTo>
                    <a:pt x="435431" y="424544"/>
                  </a:lnTo>
                  <a:close/>
                </a:path>
              </a:pathLst>
            </a:custGeom>
            <a:solidFill>
              <a:schemeClr val="tx1"/>
            </a:solidFill>
            <a:ln w="12700" algn="ctr">
              <a:solidFill>
                <a:srgbClr val="B4B4B4"/>
              </a:solidFill>
              <a:round/>
              <a:headEnd/>
              <a:tailEnd type="none" w="med" len="lg"/>
            </a:ln>
          </p:spPr>
          <p:txBody>
            <a:bodyPr rot="10800000" wrap="none" lIns="0" tIns="0" rIns="0" bIns="0" anchor="ctr"/>
            <a:lstStyle/>
            <a:p>
              <a:endParaRPr lang="en-GB" sz="900"/>
            </a:p>
          </p:txBody>
        </p:sp>
      </p:grpSp>
      <p:sp>
        <p:nvSpPr>
          <p:cNvPr id="156779" name="ZoneTexte 112"/>
          <p:cNvSpPr>
            <a:spLocks noChangeArrowheads="1"/>
          </p:cNvSpPr>
          <p:nvPr/>
        </p:nvSpPr>
        <p:spPr bwMode="auto">
          <a:xfrm>
            <a:off x="2525713" y="3344863"/>
            <a:ext cx="1673225" cy="271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R.Hienz</a:t>
            </a:r>
          </a:p>
        </p:txBody>
      </p:sp>
      <p:sp>
        <p:nvSpPr>
          <p:cNvPr id="2" name="ZoneTexte 110"/>
          <p:cNvSpPr txBox="1"/>
          <p:nvPr/>
        </p:nvSpPr>
        <p:spPr>
          <a:xfrm>
            <a:off x="188913" y="3987800"/>
            <a:ext cx="2592387" cy="2444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en-GB" sz="1000"/>
              <a:t>PerformtoWin ahared service/ accouting</a:t>
            </a:r>
          </a:p>
        </p:txBody>
      </p:sp>
      <p:sp>
        <p:nvSpPr>
          <p:cNvPr id="156782" name="ZoneTexte 112"/>
          <p:cNvSpPr>
            <a:spLocks noChangeArrowheads="1"/>
          </p:cNvSpPr>
          <p:nvPr/>
        </p:nvSpPr>
        <p:spPr bwMode="auto">
          <a:xfrm>
            <a:off x="2519363" y="4005263"/>
            <a:ext cx="1673225" cy="271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R.Hienz</a:t>
            </a:r>
          </a:p>
        </p:txBody>
      </p:sp>
      <p:sp>
        <p:nvSpPr>
          <p:cNvPr id="156783" name="ZoneTexte 112"/>
          <p:cNvSpPr>
            <a:spLocks noChangeArrowheads="1"/>
          </p:cNvSpPr>
          <p:nvPr/>
        </p:nvSpPr>
        <p:spPr bwMode="auto">
          <a:xfrm>
            <a:off x="4384675" y="4005263"/>
            <a:ext cx="1673225" cy="2714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/>
              <a:t>P.Caruel</a:t>
            </a:r>
          </a:p>
        </p:txBody>
      </p:sp>
      <p:sp>
        <p:nvSpPr>
          <p:cNvPr id="156784" name="ZoneTexte 113"/>
          <p:cNvSpPr>
            <a:spLocks noChangeArrowheads="1"/>
          </p:cNvSpPr>
          <p:nvPr/>
        </p:nvSpPr>
        <p:spPr bwMode="auto">
          <a:xfrm>
            <a:off x="6345238" y="4005263"/>
            <a:ext cx="1635125" cy="27146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 dirty="0" err="1" smtClean="0"/>
              <a:t>tbd</a:t>
            </a:r>
            <a:endParaRPr lang="en-GB" sz="1000" dirty="0"/>
          </a:p>
        </p:txBody>
      </p:sp>
      <p:sp>
        <p:nvSpPr>
          <p:cNvPr id="156785" name="Ellipse 114"/>
          <p:cNvSpPr>
            <a:spLocks noChangeArrowheads="1"/>
          </p:cNvSpPr>
          <p:nvPr/>
        </p:nvSpPr>
        <p:spPr bwMode="auto">
          <a:xfrm>
            <a:off x="8302625" y="3962400"/>
            <a:ext cx="301625" cy="254000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2"/>
            </a:solidFill>
            <a:round/>
            <a:headEnd/>
            <a:tailEnd type="none" w="med" len="lg"/>
          </a:ln>
        </p:spPr>
        <p:txBody>
          <a:bodyPr wrap="none" lIns="0" tIns="0" rIns="0" bIns="0" anchor="ctr"/>
          <a:lstStyle/>
          <a:p>
            <a:endParaRPr lang="en-GB" sz="10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 smtClean="0"/>
              <a:t>Assignation des responsabilités par </a:t>
            </a:r>
            <a:r>
              <a:rPr lang="en-US" sz="2400" b="1" smtClean="0">
                <a:solidFill>
                  <a:schemeClr val="tx2"/>
                </a:solidFill>
              </a:rPr>
              <a:t>Membre Directoire EFR / Responsable </a:t>
            </a:r>
            <a:endParaRPr lang="en-GB" sz="2400" smtClean="0">
              <a:solidFill>
                <a:schemeClr val="tx2"/>
              </a:solidFill>
            </a:endParaRPr>
          </a:p>
        </p:txBody>
      </p:sp>
      <p:sp>
        <p:nvSpPr>
          <p:cNvPr id="157698" name="ZoneTexte 3"/>
          <p:cNvSpPr>
            <a:spLocks noChangeArrowheads="1"/>
          </p:cNvSpPr>
          <p:nvPr/>
        </p:nvSpPr>
        <p:spPr bwMode="auto">
          <a:xfrm>
            <a:off x="1450975" y="2330450"/>
            <a:ext cx="2155825" cy="27305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L.Poyer</a:t>
            </a:r>
          </a:p>
        </p:txBody>
      </p:sp>
      <p:sp>
        <p:nvSpPr>
          <p:cNvPr id="157699" name="ZoneTexte 4"/>
          <p:cNvSpPr>
            <a:spLocks noChangeArrowheads="1"/>
          </p:cNvSpPr>
          <p:nvPr/>
        </p:nvSpPr>
        <p:spPr bwMode="auto">
          <a:xfrm>
            <a:off x="5530850" y="2330450"/>
            <a:ext cx="2176463" cy="27305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R.Hienz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441450" y="4251325"/>
            <a:ext cx="2154238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EPR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419225" y="4564063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Hydro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521325" y="4276725"/>
            <a:ext cx="21558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 err="1"/>
              <a:t>Champsaur</a:t>
            </a:r>
            <a:r>
              <a:rPr lang="en-GB" sz="1000" dirty="0"/>
              <a:t> : </a:t>
            </a:r>
            <a:r>
              <a:rPr lang="en-GB" sz="900" b="0" dirty="0"/>
              <a:t>Mass Market Opportunities</a:t>
            </a:r>
            <a:endParaRPr lang="en-GB" sz="1000" b="0" dirty="0"/>
          </a:p>
        </p:txBody>
      </p:sp>
      <p:sp>
        <p:nvSpPr>
          <p:cNvPr id="9" name="ZoneTexte 8"/>
          <p:cNvSpPr txBox="1"/>
          <p:nvPr/>
        </p:nvSpPr>
        <p:spPr>
          <a:xfrm>
            <a:off x="1419225" y="5808663"/>
            <a:ext cx="2154238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WHITE EFR Impact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450975" y="2736850"/>
            <a:ext cx="21558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Alpha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450975" y="3025775"/>
            <a:ext cx="21558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 err="1"/>
              <a:t>Changement</a:t>
            </a:r>
            <a:r>
              <a:rPr lang="en-GB" sz="1000" dirty="0"/>
              <a:t> </a:t>
            </a:r>
            <a:r>
              <a:rPr lang="en-GB" sz="1000" dirty="0" err="1"/>
              <a:t>Générationnel</a:t>
            </a:r>
            <a:endParaRPr lang="en-GB" sz="1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1450975" y="3324225"/>
            <a:ext cx="21558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Change Management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425575" y="3630613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RH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551488" y="2763838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ECR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5541963" y="3052763"/>
            <a:ext cx="2154237" cy="2476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EET-ERG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541963" y="3336925"/>
            <a:ext cx="2154237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SLA’s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5530850" y="3652838"/>
            <a:ext cx="2154238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Finance (Delta)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5530850" y="3970338"/>
            <a:ext cx="2154238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IT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430338" y="3941763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Communication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430338" y="4849813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Optimisation Production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430338" y="5132388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Security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419225" y="5424488"/>
            <a:ext cx="2155825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 err="1"/>
              <a:t>Projets</a:t>
            </a:r>
            <a:r>
              <a:rPr lang="en-GB" sz="1000" dirty="0"/>
              <a:t> </a:t>
            </a:r>
            <a:r>
              <a:rPr lang="en-GB" sz="1000" dirty="0" err="1"/>
              <a:t>Thermiques</a:t>
            </a:r>
            <a:endParaRPr lang="en-GB" sz="1000" dirty="0"/>
          </a:p>
        </p:txBody>
      </p:sp>
      <p:sp>
        <p:nvSpPr>
          <p:cNvPr id="157717" name="ZoneTexte 23"/>
          <p:cNvSpPr txBox="1">
            <a:spLocks noChangeArrowheads="1"/>
          </p:cNvSpPr>
          <p:nvPr/>
        </p:nvSpPr>
        <p:spPr bwMode="auto">
          <a:xfrm>
            <a:off x="1441450" y="2330450"/>
            <a:ext cx="2165350" cy="39036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157718" name="ZoneTexte 24"/>
          <p:cNvSpPr txBox="1">
            <a:spLocks noChangeArrowheads="1"/>
          </p:cNvSpPr>
          <p:nvPr/>
        </p:nvSpPr>
        <p:spPr bwMode="auto">
          <a:xfrm>
            <a:off x="5530850" y="2330450"/>
            <a:ext cx="2165350" cy="34782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b="1" smtClean="0"/>
              <a:t>Assignation des responsabilités par </a:t>
            </a:r>
            <a:r>
              <a:rPr lang="en-US" sz="2400" b="1" smtClean="0">
                <a:solidFill>
                  <a:schemeClr val="tx2"/>
                </a:solidFill>
              </a:rPr>
              <a:t>Project Manager</a:t>
            </a:r>
            <a:endParaRPr lang="en-GB" sz="2400" smtClean="0">
              <a:solidFill>
                <a:schemeClr val="tx2"/>
              </a:solidFill>
            </a:endParaRPr>
          </a:p>
        </p:txBody>
      </p:sp>
      <p:sp>
        <p:nvSpPr>
          <p:cNvPr id="158722" name="ZoneTexte 3"/>
          <p:cNvSpPr>
            <a:spLocks noChangeArrowheads="1"/>
          </p:cNvSpPr>
          <p:nvPr/>
        </p:nvSpPr>
        <p:spPr bwMode="auto">
          <a:xfrm>
            <a:off x="3217863" y="2087563"/>
            <a:ext cx="1533525" cy="26035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A.Haya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205163" y="3336925"/>
            <a:ext cx="1535112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Hydro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17863" y="2403475"/>
            <a:ext cx="1535112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WHITE EFR Impact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05163" y="2692400"/>
            <a:ext cx="1535112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ECR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216275" y="3028950"/>
            <a:ext cx="1535113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Interface/ EET-ERG</a:t>
            </a:r>
          </a:p>
        </p:txBody>
      </p:sp>
      <p:grpSp>
        <p:nvGrpSpPr>
          <p:cNvPr id="158727" name="Groupe 46"/>
          <p:cNvGrpSpPr>
            <a:grpSpLocks/>
          </p:cNvGrpSpPr>
          <p:nvPr/>
        </p:nvGrpSpPr>
        <p:grpSpPr bwMode="auto">
          <a:xfrm>
            <a:off x="985838" y="4041775"/>
            <a:ext cx="1533525" cy="790575"/>
            <a:chOff x="1033198" y="4489215"/>
            <a:chExt cx="1534558" cy="791114"/>
          </a:xfrm>
        </p:grpSpPr>
        <p:sp>
          <p:nvSpPr>
            <p:cNvPr id="21" name="ZoneTexte 20"/>
            <p:cNvSpPr txBox="1"/>
            <p:nvPr/>
          </p:nvSpPr>
          <p:spPr>
            <a:xfrm>
              <a:off x="1033198" y="4895892"/>
              <a:ext cx="1534558" cy="38443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 err="1"/>
                <a:t>Champsaur</a:t>
              </a:r>
              <a:r>
                <a:rPr lang="en-GB" sz="1000" dirty="0"/>
                <a:t> : </a:t>
              </a:r>
              <a:r>
                <a:rPr lang="en-GB" sz="900" b="0" dirty="0"/>
                <a:t>Mass Market Opportunities</a:t>
              </a:r>
              <a:endParaRPr lang="en-GB" sz="1000" b="0" dirty="0"/>
            </a:p>
          </p:txBody>
        </p:sp>
        <p:sp>
          <p:nvSpPr>
            <p:cNvPr id="158762" name="ZoneTexte 27"/>
            <p:cNvSpPr>
              <a:spLocks noChangeArrowheads="1"/>
            </p:cNvSpPr>
            <p:nvPr/>
          </p:nvSpPr>
          <p:spPr bwMode="auto">
            <a:xfrm>
              <a:off x="1033198" y="4489215"/>
              <a:ext cx="1534558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F.Dionnet</a:t>
              </a:r>
            </a:p>
          </p:txBody>
        </p:sp>
      </p:grpSp>
      <p:sp>
        <p:nvSpPr>
          <p:cNvPr id="158728" name="ZoneTexte 19"/>
          <p:cNvSpPr>
            <a:spLocks noChangeArrowheads="1"/>
          </p:cNvSpPr>
          <p:nvPr/>
        </p:nvSpPr>
        <p:spPr bwMode="auto">
          <a:xfrm>
            <a:off x="5286375" y="4016375"/>
            <a:ext cx="1549400" cy="26035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D.Reiter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295900" y="4422775"/>
            <a:ext cx="1535113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Alpha</a:t>
            </a:r>
          </a:p>
        </p:txBody>
      </p:sp>
      <p:grpSp>
        <p:nvGrpSpPr>
          <p:cNvPr id="158730" name="Groupe 42"/>
          <p:cNvGrpSpPr>
            <a:grpSpLocks/>
          </p:cNvGrpSpPr>
          <p:nvPr/>
        </p:nvGrpSpPr>
        <p:grpSpPr bwMode="auto">
          <a:xfrm>
            <a:off x="7461250" y="2085975"/>
            <a:ext cx="1539875" cy="974725"/>
            <a:chOff x="7460641" y="2086462"/>
            <a:chExt cx="1541015" cy="974777"/>
          </a:xfrm>
        </p:grpSpPr>
        <p:sp>
          <p:nvSpPr>
            <p:cNvPr id="17" name="ZoneTexte 16"/>
            <p:cNvSpPr txBox="1"/>
            <p:nvPr/>
          </p:nvSpPr>
          <p:spPr>
            <a:xfrm>
              <a:off x="7460641" y="2492884"/>
              <a:ext cx="1534660" cy="24607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SLA’s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7460641" y="2815164"/>
              <a:ext cx="1534660" cy="24607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Finance (Delta)</a:t>
              </a:r>
            </a:p>
          </p:txBody>
        </p:sp>
        <p:sp>
          <p:nvSpPr>
            <p:cNvPr id="158760" name="ZoneTexte 32"/>
            <p:cNvSpPr>
              <a:spLocks noChangeArrowheads="1"/>
            </p:cNvSpPr>
            <p:nvPr/>
          </p:nvSpPr>
          <p:spPr bwMode="auto">
            <a:xfrm>
              <a:off x="7467098" y="2086462"/>
              <a:ext cx="1534558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Ph.Ulbrich</a:t>
              </a:r>
            </a:p>
          </p:txBody>
        </p:sp>
      </p:grpSp>
      <p:sp>
        <p:nvSpPr>
          <p:cNvPr id="158731" name="ZoneTexte 30"/>
          <p:cNvSpPr>
            <a:spLocks noChangeArrowheads="1"/>
          </p:cNvSpPr>
          <p:nvPr/>
        </p:nvSpPr>
        <p:spPr bwMode="auto">
          <a:xfrm>
            <a:off x="7421563" y="4027488"/>
            <a:ext cx="1531937" cy="26035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000">
                <a:solidFill>
                  <a:schemeClr val="bg1"/>
                </a:solidFill>
              </a:rPr>
              <a:t>M.Schroeder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7419975" y="4432300"/>
            <a:ext cx="15335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Optimisation Production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7419975" y="4749800"/>
            <a:ext cx="1533525" cy="2460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 dirty="0"/>
              <a:t>Security</a:t>
            </a:r>
          </a:p>
        </p:txBody>
      </p:sp>
      <p:grpSp>
        <p:nvGrpSpPr>
          <p:cNvPr id="158734" name="Groupe 39"/>
          <p:cNvGrpSpPr>
            <a:grpSpLocks/>
          </p:cNvGrpSpPr>
          <p:nvPr/>
        </p:nvGrpSpPr>
        <p:grpSpPr bwMode="auto">
          <a:xfrm>
            <a:off x="1033463" y="2085975"/>
            <a:ext cx="1533525" cy="652463"/>
            <a:chOff x="1033197" y="2086462"/>
            <a:chExt cx="1534559" cy="652614"/>
          </a:xfrm>
        </p:grpSpPr>
        <p:sp>
          <p:nvSpPr>
            <p:cNvPr id="158756" name="ZoneTexte 35"/>
            <p:cNvSpPr>
              <a:spLocks noChangeArrowheads="1"/>
            </p:cNvSpPr>
            <p:nvPr/>
          </p:nvSpPr>
          <p:spPr bwMode="auto">
            <a:xfrm>
              <a:off x="1033198" y="2086462"/>
              <a:ext cx="1534558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L.Poyer</a:t>
              </a:r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1033197" y="2492956"/>
              <a:ext cx="1534559" cy="24612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EPR</a:t>
              </a:r>
            </a:p>
          </p:txBody>
        </p:sp>
      </p:grpSp>
      <p:grpSp>
        <p:nvGrpSpPr>
          <p:cNvPr id="158735" name="Groupe 41"/>
          <p:cNvGrpSpPr>
            <a:grpSpLocks/>
          </p:cNvGrpSpPr>
          <p:nvPr/>
        </p:nvGrpSpPr>
        <p:grpSpPr bwMode="auto">
          <a:xfrm>
            <a:off x="5332413" y="2076450"/>
            <a:ext cx="1535112" cy="652463"/>
            <a:chOff x="5333050" y="2075829"/>
            <a:chExt cx="1534559" cy="652614"/>
          </a:xfrm>
        </p:grpSpPr>
        <p:sp>
          <p:nvSpPr>
            <p:cNvPr id="158754" name="ZoneTexte 37"/>
            <p:cNvSpPr>
              <a:spLocks noChangeArrowheads="1"/>
            </p:cNvSpPr>
            <p:nvPr/>
          </p:nvSpPr>
          <p:spPr bwMode="auto">
            <a:xfrm>
              <a:off x="5333051" y="2075829"/>
              <a:ext cx="1534558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G.Schneider</a:t>
              </a:r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5333050" y="2482323"/>
              <a:ext cx="1534559" cy="24612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IT</a:t>
              </a:r>
            </a:p>
          </p:txBody>
        </p:sp>
      </p:grpSp>
      <p:grpSp>
        <p:nvGrpSpPr>
          <p:cNvPr id="158736" name="Groupe 48"/>
          <p:cNvGrpSpPr>
            <a:grpSpLocks/>
          </p:cNvGrpSpPr>
          <p:nvPr/>
        </p:nvGrpSpPr>
        <p:grpSpPr bwMode="auto">
          <a:xfrm>
            <a:off x="3179763" y="4041775"/>
            <a:ext cx="1571625" cy="1425575"/>
            <a:chOff x="3227021" y="4489215"/>
            <a:chExt cx="1571284" cy="1425442"/>
          </a:xfrm>
        </p:grpSpPr>
        <p:sp>
          <p:nvSpPr>
            <p:cNvPr id="158750" name="ZoneTexte 4"/>
            <p:cNvSpPr>
              <a:spLocks noChangeArrowheads="1"/>
            </p:cNvSpPr>
            <p:nvPr/>
          </p:nvSpPr>
          <p:spPr bwMode="auto">
            <a:xfrm>
              <a:off x="3248242" y="4489215"/>
              <a:ext cx="1550063" cy="272415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C.Reik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3261938" y="4900340"/>
              <a:ext cx="1533192" cy="400013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 err="1"/>
                <a:t>Changement</a:t>
              </a:r>
              <a:r>
                <a:rPr lang="en-GB" sz="1000" dirty="0"/>
                <a:t> </a:t>
              </a:r>
              <a:r>
                <a:rPr lang="en-GB" sz="1000" dirty="0" err="1"/>
                <a:t>Générationnel</a:t>
              </a:r>
              <a:endParaRPr lang="en-GB" sz="10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3239718" y="5371783"/>
              <a:ext cx="1534779" cy="24604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Change Management</a:t>
              </a:r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3227021" y="5668618"/>
              <a:ext cx="1534779" cy="246039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/>
                <a:t>Interface/ RH</a:t>
              </a:r>
            </a:p>
          </p:txBody>
        </p:sp>
      </p:grpSp>
      <p:grpSp>
        <p:nvGrpSpPr>
          <p:cNvPr id="158737" name="Groupe 49"/>
          <p:cNvGrpSpPr>
            <a:grpSpLocks/>
          </p:cNvGrpSpPr>
          <p:nvPr/>
        </p:nvGrpSpPr>
        <p:grpSpPr bwMode="auto">
          <a:xfrm>
            <a:off x="995363" y="5668963"/>
            <a:ext cx="1533525" cy="738187"/>
            <a:chOff x="1033198" y="4489215"/>
            <a:chExt cx="1534558" cy="738339"/>
          </a:xfrm>
        </p:grpSpPr>
        <p:sp>
          <p:nvSpPr>
            <p:cNvPr id="51" name="ZoneTexte 50"/>
            <p:cNvSpPr txBox="1"/>
            <p:nvPr/>
          </p:nvSpPr>
          <p:spPr>
            <a:xfrm>
              <a:off x="1033198" y="4981441"/>
              <a:ext cx="1534558" cy="246113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00" dirty="0" err="1"/>
                <a:t>Projets</a:t>
              </a:r>
              <a:r>
                <a:rPr lang="en-GB" sz="1000" dirty="0"/>
                <a:t> </a:t>
              </a:r>
              <a:r>
                <a:rPr lang="en-GB" sz="1000" dirty="0" err="1"/>
                <a:t>Thermiques</a:t>
              </a:r>
              <a:endParaRPr lang="en-GB" sz="1000" b="0" dirty="0"/>
            </a:p>
          </p:txBody>
        </p:sp>
        <p:sp>
          <p:nvSpPr>
            <p:cNvPr id="158749" name="ZoneTexte 51"/>
            <p:cNvSpPr>
              <a:spLocks noChangeArrowheads="1"/>
            </p:cNvSpPr>
            <p:nvPr/>
          </p:nvSpPr>
          <p:spPr bwMode="auto">
            <a:xfrm>
              <a:off x="1033198" y="4489215"/>
              <a:ext cx="1534558" cy="442674"/>
            </a:xfrm>
            <a:prstGeom prst="roundRect">
              <a:avLst>
                <a:gd name="adj" fmla="val 16667"/>
              </a:avLst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000">
                  <a:solidFill>
                    <a:schemeClr val="bg1"/>
                  </a:solidFill>
                </a:rPr>
                <a:t>Ingenierie/Asset Manager</a:t>
              </a:r>
            </a:p>
          </p:txBody>
        </p:sp>
      </p:grpSp>
      <p:sp>
        <p:nvSpPr>
          <p:cNvPr id="158738" name="ZoneTexte 52"/>
          <p:cNvSpPr txBox="1">
            <a:spLocks noChangeArrowheads="1"/>
          </p:cNvSpPr>
          <p:nvPr/>
        </p:nvSpPr>
        <p:spPr bwMode="auto">
          <a:xfrm>
            <a:off x="1033463" y="2085975"/>
            <a:ext cx="1533525" cy="7080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</p:txBody>
      </p:sp>
      <p:sp>
        <p:nvSpPr>
          <p:cNvPr id="158739" name="ZoneTexte 53"/>
          <p:cNvSpPr txBox="1">
            <a:spLocks noChangeArrowheads="1"/>
          </p:cNvSpPr>
          <p:nvPr/>
        </p:nvSpPr>
        <p:spPr bwMode="auto">
          <a:xfrm>
            <a:off x="3216275" y="2087563"/>
            <a:ext cx="1536700" cy="16256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158740" name="ZoneTexte 54"/>
          <p:cNvSpPr txBox="1">
            <a:spLocks noChangeArrowheads="1"/>
          </p:cNvSpPr>
          <p:nvPr/>
        </p:nvSpPr>
        <p:spPr bwMode="auto">
          <a:xfrm>
            <a:off x="5332413" y="2087563"/>
            <a:ext cx="1535112" cy="7080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</p:txBody>
      </p:sp>
      <p:sp>
        <p:nvSpPr>
          <p:cNvPr id="158741" name="ZoneTexte 55"/>
          <p:cNvSpPr txBox="1">
            <a:spLocks noChangeArrowheads="1"/>
          </p:cNvSpPr>
          <p:nvPr/>
        </p:nvSpPr>
        <p:spPr bwMode="auto">
          <a:xfrm>
            <a:off x="7461250" y="2087563"/>
            <a:ext cx="1539875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158742" name="ZoneTexte 56"/>
          <p:cNvSpPr txBox="1">
            <a:spLocks noChangeArrowheads="1"/>
          </p:cNvSpPr>
          <p:nvPr/>
        </p:nvSpPr>
        <p:spPr bwMode="auto">
          <a:xfrm>
            <a:off x="7419975" y="4041775"/>
            <a:ext cx="1533525" cy="13620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158743" name="ZoneTexte 57"/>
          <p:cNvSpPr txBox="1">
            <a:spLocks noChangeArrowheads="1"/>
          </p:cNvSpPr>
          <p:nvPr/>
        </p:nvSpPr>
        <p:spPr bwMode="auto">
          <a:xfrm>
            <a:off x="5284788" y="4022725"/>
            <a:ext cx="1546225" cy="7080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</p:txBody>
      </p:sp>
      <p:sp>
        <p:nvSpPr>
          <p:cNvPr id="158744" name="ZoneTexte 58"/>
          <p:cNvSpPr txBox="1">
            <a:spLocks noChangeArrowheads="1"/>
          </p:cNvSpPr>
          <p:nvPr/>
        </p:nvSpPr>
        <p:spPr bwMode="auto">
          <a:xfrm>
            <a:off x="3213100" y="4041775"/>
            <a:ext cx="1539875" cy="16303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158745" name="ZoneTexte 59"/>
          <p:cNvSpPr txBox="1">
            <a:spLocks noChangeArrowheads="1"/>
          </p:cNvSpPr>
          <p:nvPr/>
        </p:nvSpPr>
        <p:spPr bwMode="auto">
          <a:xfrm>
            <a:off x="985838" y="4041775"/>
            <a:ext cx="1533525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158746" name="ZoneTexte 60"/>
          <p:cNvSpPr txBox="1">
            <a:spLocks noChangeArrowheads="1"/>
          </p:cNvSpPr>
          <p:nvPr/>
        </p:nvSpPr>
        <p:spPr bwMode="auto">
          <a:xfrm>
            <a:off x="995363" y="5672138"/>
            <a:ext cx="1524000" cy="10160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2" name="ZoneTexte 34"/>
          <p:cNvSpPr txBox="1"/>
          <p:nvPr/>
        </p:nvSpPr>
        <p:spPr>
          <a:xfrm>
            <a:off x="7456488" y="5097463"/>
            <a:ext cx="1474787" cy="2460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1000"/>
              <a:t>FMC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b="1" dirty="0" smtClean="0"/>
              <a:t>Next Steps</a:t>
            </a:r>
          </a:p>
        </p:txBody>
      </p:sp>
      <p:sp>
        <p:nvSpPr>
          <p:cNvPr id="159746" name="ZoneTexte 2"/>
          <p:cNvSpPr txBox="1">
            <a:spLocks noChangeArrowheads="1"/>
          </p:cNvSpPr>
          <p:nvPr/>
        </p:nvSpPr>
        <p:spPr bwMode="auto">
          <a:xfrm>
            <a:off x="660400" y="2449513"/>
            <a:ext cx="6919843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600" dirty="0" err="1">
                <a:solidFill>
                  <a:schemeClr val="bg2"/>
                </a:solidFill>
              </a:rPr>
              <a:t>Définir</a:t>
            </a:r>
            <a:r>
              <a:rPr lang="en-GB" sz="1600" dirty="0">
                <a:solidFill>
                  <a:schemeClr val="bg2"/>
                </a:solidFill>
              </a:rPr>
              <a:t> les </a:t>
            </a:r>
            <a:r>
              <a:rPr lang="en-GB" sz="1600" dirty="0" err="1">
                <a:solidFill>
                  <a:schemeClr val="bg2"/>
                </a:solidFill>
              </a:rPr>
              <a:t>projets</a:t>
            </a:r>
            <a:r>
              <a:rPr lang="en-GB" sz="1600" dirty="0">
                <a:solidFill>
                  <a:schemeClr val="bg2"/>
                </a:solidFill>
              </a:rPr>
              <a:t> EFR </a:t>
            </a:r>
            <a:r>
              <a:rPr lang="en-GB" sz="1600" dirty="0" err="1">
                <a:solidFill>
                  <a:schemeClr val="bg2"/>
                </a:solidFill>
              </a:rPr>
              <a:t>Importants</a:t>
            </a:r>
            <a:endParaRPr lang="en-GB" sz="1600" dirty="0">
              <a:solidFill>
                <a:schemeClr val="bg2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dirty="0" err="1">
                <a:solidFill>
                  <a:schemeClr val="bg2"/>
                </a:solidFill>
              </a:rPr>
              <a:t>Définir</a:t>
            </a:r>
            <a:r>
              <a:rPr lang="en-GB" sz="1600" dirty="0">
                <a:solidFill>
                  <a:schemeClr val="bg2"/>
                </a:solidFill>
              </a:rPr>
              <a:t> les </a:t>
            </a:r>
            <a:r>
              <a:rPr lang="en-GB" sz="1600" dirty="0" err="1">
                <a:solidFill>
                  <a:schemeClr val="bg2"/>
                </a:solidFill>
              </a:rPr>
              <a:t>Responsables</a:t>
            </a:r>
            <a:r>
              <a:rPr lang="en-GB" sz="1600" dirty="0">
                <a:solidFill>
                  <a:schemeClr val="bg2"/>
                </a:solidFill>
              </a:rPr>
              <a:t> de </a:t>
            </a:r>
            <a:r>
              <a:rPr lang="en-GB" sz="1600" dirty="0" err="1">
                <a:solidFill>
                  <a:schemeClr val="bg2"/>
                </a:solidFill>
              </a:rPr>
              <a:t>Projets</a:t>
            </a:r>
            <a:endParaRPr lang="en-GB" sz="1600" dirty="0">
              <a:solidFill>
                <a:schemeClr val="bg2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GB" sz="1600" dirty="0"/>
          </a:p>
          <a:p>
            <a:pPr marL="342900" indent="-342900">
              <a:buFont typeface="+mj-lt"/>
              <a:buAutoNum type="arabicPeriod"/>
            </a:pPr>
            <a:r>
              <a:rPr lang="en-GB" sz="1600" dirty="0" err="1"/>
              <a:t>Définir</a:t>
            </a:r>
            <a:r>
              <a:rPr lang="en-GB" sz="1600" dirty="0"/>
              <a:t> les </a:t>
            </a:r>
            <a:r>
              <a:rPr lang="en-GB" sz="1600" dirty="0" err="1"/>
              <a:t>objectifs</a:t>
            </a:r>
            <a:r>
              <a:rPr lang="en-GB" sz="1600" dirty="0"/>
              <a:t> des </a:t>
            </a:r>
            <a:r>
              <a:rPr lang="en-GB" sz="1600" dirty="0" err="1"/>
              <a:t>projets</a:t>
            </a:r>
            <a:r>
              <a:rPr lang="en-GB" sz="1600" dirty="0"/>
              <a:t> avec le Project </a:t>
            </a:r>
            <a:r>
              <a:rPr lang="en-GB" sz="1600" dirty="0" err="1"/>
              <a:t>Manager+Membre</a:t>
            </a:r>
            <a:r>
              <a:rPr lang="en-GB" sz="1600" dirty="0"/>
              <a:t> </a:t>
            </a:r>
            <a:r>
              <a:rPr lang="en-GB" sz="1600" dirty="0" err="1"/>
              <a:t>Directoire</a:t>
            </a:r>
            <a:endParaRPr lang="en-GB" sz="1600" dirty="0"/>
          </a:p>
          <a:p>
            <a:pPr marL="800100" lvl="1" indent="-342900">
              <a:buFont typeface="+mj-lt"/>
              <a:buAutoNum type="alphaLcPeriod"/>
            </a:pPr>
            <a:r>
              <a:rPr lang="en-GB" sz="1600" dirty="0"/>
              <a:t> Organisation de </a:t>
            </a:r>
            <a:r>
              <a:rPr lang="en-GB" sz="1600" dirty="0" err="1"/>
              <a:t>projets</a:t>
            </a:r>
            <a:endParaRPr lang="en-GB" sz="1600" dirty="0"/>
          </a:p>
          <a:p>
            <a:pPr marL="800100" lvl="1" indent="-342900">
              <a:buFont typeface="+mj-lt"/>
              <a:buAutoNum type="alphaLcPeriod"/>
            </a:pPr>
            <a:r>
              <a:rPr lang="en-GB" sz="1600" dirty="0"/>
              <a:t> </a:t>
            </a:r>
            <a:r>
              <a:rPr lang="en-GB" sz="1600" dirty="0" err="1"/>
              <a:t>Resssources</a:t>
            </a:r>
            <a:r>
              <a:rPr lang="en-GB" sz="1600" dirty="0"/>
              <a:t>/</a:t>
            </a:r>
            <a:r>
              <a:rPr lang="en-GB" sz="1600" dirty="0" err="1"/>
              <a:t>Besoins</a:t>
            </a:r>
            <a:endParaRPr lang="en-GB" sz="1600" dirty="0"/>
          </a:p>
          <a:p>
            <a:pPr marL="800100" lvl="1" indent="-342900">
              <a:buFont typeface="+mj-lt"/>
              <a:buAutoNum type="alphaLcPeriod"/>
            </a:pPr>
            <a:r>
              <a:rPr lang="en-GB" sz="1600" dirty="0"/>
              <a:t> Planning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GB" sz="1600" dirty="0"/>
              <a:t>..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4.0"/>
  <p:tag name="BASIS" val="EONVorlage"/>
  <p:tag name="BU" val="EON_Franc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8&quot;&gt;&lt;elem&gt;&lt;m_ppcolschidx val=&quot;0&quot;/&gt;&lt;m_rgb r=&quot;f2&quot; g=&quot;1c&quot; b=&quot;a&quot;/&gt;&lt;/elem&gt;&lt;elem&gt;&lt;m_ppcolschidx val=&quot;0&quot;/&gt;&lt;m_rgb r=&quot;7f&quot; g=&quot;0&quot; b=&quot;26&quot;/&gt;&lt;/elem&gt;&lt;elem&gt;&lt;m_ppcolschidx val=&quot;0&quot;/&gt;&lt;m_rgb r=&quot;d2&quot; g=&quot;d2&quot; b=&quot;d2&quot;/&gt;&lt;/elem&gt;&lt;elem&gt;&lt;m_ppcolschidx val=&quot;0&quot;/&gt;&lt;m_rgb r=&quot;b4&quot; g=&quot;b4&quot; b=&quot;b4&quot;/&gt;&lt;/elem&gt;&lt;elem&gt;&lt;m_ppcolschidx val=&quot;0&quot;/&gt;&lt;m_rgb r=&quot;96&quot; g=&quot;96&quot; b=&quot;96&quot;/&gt;&lt;/elem&gt;&lt;elem&gt;&lt;m_ppcolschidx val=&quot;0&quot;/&gt;&lt;m_rgb r=&quot;78&quot; g=&quot;78&quot; b=&quot;78&quot;/&gt;&lt;/elem&gt;&lt;elem&gt;&lt;m_ppcolschidx val=&quot;0&quot;/&gt;&lt;m_rgb r=&quot;5a&quot; g=&quot;5a&quot; b=&quot;5a&quot;/&gt;&lt;/elem&gt;&lt;elem&gt;&lt;m_ppcolschidx val=&quot;0&quot;/&gt;&lt;m_rgb r=&quot;46&quot; g=&quot;46&quot; b=&quot;46&quot;/&gt;&lt;/elem&gt;&lt;/m_vecMRU&gt;&lt;/m_mruColor&gt;&lt;/CPresentation&gt;&lt;CDefaultPrec id=&quot;9&quot;&gt;&lt;m_precDefault&gt;&lt;m_strFormatTime&gt;%#d&lt;/m_strFormatTime&gt;&lt;/m_precDefault&gt;&lt;/CDefaultPrec&gt;&lt;CDefaultPrec id=&quot;8&quot;&gt;&lt;m_precDefault&gt;&lt;m_strFormatTime&gt;%d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&gt;&lt;m_strFormatTime&gt;%#d %1&lt;/m_strFormatTime&gt;&lt;/m_precDefault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 &lt;/m_chGroupingSymbol&gt;&lt;/m_precDefault&gt;&lt;/CDefaultPrec&gt;&lt;/root&gt;"/>
  <p:tag name="THINKCELLUNDODONOTDELETE" val="128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WsUkPjkEypblyhbG347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2GBvBG80amfXy0ymMyt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w61EUskq_qiZPa7EqxQ"/>
</p:tagLst>
</file>

<file path=ppt/theme/theme1.xml><?xml version="1.0" encoding="utf-8"?>
<a:theme xmlns:a="http://schemas.openxmlformats.org/drawingml/2006/main" name="Modele_Pres PPT_CORPORATE DEV">
  <a:themeElements>
    <a:clrScheme name="2_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2_182397-86&amp;91-Modèle E.ON">
      <a:majorFont>
        <a:latin typeface="Polo"/>
        <a:ea typeface=""/>
        <a:cs typeface="Arial"/>
      </a:majorFont>
      <a:minorFont>
        <a:latin typeface="Polo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2_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 PPT_CORPORATE DEV</Template>
  <TotalTime>9</TotalTime>
  <Words>475</Words>
  <Application>Microsoft Office PowerPoint</Application>
  <PresentationFormat>Format A4 (210 x 297 mm)</PresentationFormat>
  <Paragraphs>252</Paragraphs>
  <Slides>8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Modele_Pres PPT_CORPORATE DEV</vt:lpstr>
      <vt:lpstr>Organisation des Projets Clés d’EFR  Version définitive (17 juillet 2009)</vt:lpstr>
      <vt:lpstr>Liste (non exhaustive)</vt:lpstr>
      <vt:lpstr>Etapes &amp; Positionnement des Projets</vt:lpstr>
      <vt:lpstr>Assignation des responsabilités (1/2)</vt:lpstr>
      <vt:lpstr>Assignation des responsabilités (2/2)</vt:lpstr>
      <vt:lpstr>Assignation des responsabilités par Membre Directoire EFR / Responsable </vt:lpstr>
      <vt:lpstr>Assignation des responsabilités par Project Manager</vt:lpstr>
      <vt:lpstr>Next Steps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Organization’s Project Level A June 11th, 2009</dc:title>
  <dc:creator>baudon</dc:creator>
  <dc:description/>
  <cp:lastModifiedBy>baudon</cp:lastModifiedBy>
  <cp:revision>73</cp:revision>
  <dcterms:created xsi:type="dcterms:W3CDTF">2009-06-11T08:23:57Z</dcterms:created>
  <dcterms:modified xsi:type="dcterms:W3CDTF">2009-07-17T13:31:37Z</dcterms:modified>
</cp:coreProperties>
</file>