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</p:sldMasterIdLst>
  <p:notesMasterIdLst>
    <p:notesMasterId r:id="rId15"/>
  </p:notesMasterIdLst>
  <p:handoutMasterIdLst>
    <p:handoutMasterId r:id="rId16"/>
  </p:handoutMasterIdLst>
  <p:sldIdLst>
    <p:sldId id="406" r:id="rId2"/>
    <p:sldId id="424" r:id="rId3"/>
    <p:sldId id="425" r:id="rId4"/>
    <p:sldId id="436" r:id="rId5"/>
    <p:sldId id="439" r:id="rId6"/>
    <p:sldId id="437" r:id="rId7"/>
    <p:sldId id="438" r:id="rId8"/>
    <p:sldId id="434" r:id="rId9"/>
    <p:sldId id="440" r:id="rId10"/>
    <p:sldId id="446" r:id="rId11"/>
    <p:sldId id="441" r:id="rId12"/>
    <p:sldId id="445" r:id="rId13"/>
    <p:sldId id="447" r:id="rId14"/>
  </p:sldIdLst>
  <p:sldSz cx="9906000" cy="6858000" type="A4"/>
  <p:notesSz cx="6708775" cy="9836150"/>
  <p:custDataLst>
    <p:tags r:id="rId17"/>
  </p:custData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6B60"/>
    <a:srgbClr val="7F0026"/>
    <a:srgbClr val="AD0026"/>
    <a:srgbClr val="D20026"/>
    <a:srgbClr val="F5493B"/>
    <a:srgbClr val="FF8F6E"/>
    <a:srgbClr val="D2D2D2"/>
    <a:srgbClr val="F21C0A"/>
  </p:clrMru>
</p:presentationPr>
</file>

<file path=ppt/tableStyles.xml><?xml version="1.0" encoding="utf-8"?>
<a:tblStyleLst xmlns:a="http://schemas.openxmlformats.org/drawingml/2006/main" def="{5C22544A-7EE6-4342-B048-85BDC9FD1C3A}"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2998" autoAdjust="0"/>
    <p:restoredTop sz="94658" autoAdjust="0"/>
  </p:normalViewPr>
  <p:slideViewPr>
    <p:cSldViewPr snapToGrid="0" snapToObjects="1">
      <p:cViewPr>
        <p:scale>
          <a:sx n="80" d="100"/>
          <a:sy n="80" d="100"/>
        </p:scale>
        <p:origin x="-1542" y="-64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E94226-59FE-40BA-9746-07A3F7153F88}" type="doc">
      <dgm:prSet loTypeId="urn:microsoft.com/office/officeart/2005/8/layout/process5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GB"/>
        </a:p>
      </dgm:t>
    </dgm:pt>
    <dgm:pt modelId="{C8FE8CFA-5339-4EBE-A6F2-CAE064830380}">
      <dgm:prSet phldrT="[Texte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GB" sz="1200" b="1" dirty="0" err="1" smtClean="0">
              <a:solidFill>
                <a:schemeClr val="tx1"/>
              </a:solidFill>
            </a:rPr>
            <a:t>Définition</a:t>
          </a:r>
          <a:r>
            <a:rPr lang="en-GB" sz="1200" b="1" dirty="0" smtClean="0">
              <a:solidFill>
                <a:schemeClr val="tx1"/>
              </a:solidFill>
            </a:rPr>
            <a:t> des </a:t>
          </a:r>
          <a:r>
            <a:rPr lang="en-GB" sz="1200" b="1" dirty="0" err="1" smtClean="0">
              <a:solidFill>
                <a:schemeClr val="tx1"/>
              </a:solidFill>
            </a:rPr>
            <a:t>Objectifs</a:t>
          </a:r>
          <a:r>
            <a:rPr lang="en-GB" sz="1200" b="1" dirty="0" smtClean="0">
              <a:solidFill>
                <a:schemeClr val="tx1"/>
              </a:solidFill>
            </a:rPr>
            <a:t> </a:t>
          </a:r>
          <a:r>
            <a:rPr lang="en-GB" sz="1200" b="1" dirty="0" err="1" smtClean="0">
              <a:solidFill>
                <a:schemeClr val="tx1"/>
              </a:solidFill>
            </a:rPr>
            <a:t>Projet</a:t>
          </a:r>
          <a:endParaRPr lang="en-GB" sz="1200" b="1" dirty="0">
            <a:solidFill>
              <a:schemeClr val="tx1"/>
            </a:solidFill>
          </a:endParaRPr>
        </a:p>
      </dgm:t>
    </dgm:pt>
    <dgm:pt modelId="{75010AAC-D849-4E8E-B19E-884C694BB20C}" type="parTrans" cxnId="{F4937038-03A7-471E-A8D5-B74C38AC876E}">
      <dgm:prSet/>
      <dgm:spPr/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3958D973-B53C-4AE8-9489-EC108AA6C814}" type="sibTrans" cxnId="{F4937038-03A7-471E-A8D5-B74C38AC876E}">
      <dgm:prSet custT="1"/>
      <dgm:spPr>
        <a:solidFill>
          <a:schemeClr val="tx2"/>
        </a:solidFill>
      </dgm:spPr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8A9691DF-D28B-4811-B7BE-77E2059854F3}">
      <dgm:prSet phldrT="[Texte]" custT="1"/>
      <dgm:spPr/>
      <dgm:t>
        <a:bodyPr/>
        <a:lstStyle/>
        <a:p>
          <a:r>
            <a:rPr lang="en-GB" sz="1200" b="1" dirty="0" smtClean="0">
              <a:solidFill>
                <a:schemeClr val="tx1"/>
              </a:solidFill>
            </a:rPr>
            <a:t>Planning </a:t>
          </a:r>
          <a:r>
            <a:rPr lang="en-GB" sz="1200" b="1" dirty="0" err="1" smtClean="0">
              <a:solidFill>
                <a:schemeClr val="tx1"/>
              </a:solidFill>
            </a:rPr>
            <a:t>Projet</a:t>
          </a:r>
          <a:endParaRPr lang="en-GB" sz="1200" b="1" dirty="0">
            <a:solidFill>
              <a:schemeClr val="tx1"/>
            </a:solidFill>
          </a:endParaRPr>
        </a:p>
      </dgm:t>
    </dgm:pt>
    <dgm:pt modelId="{1BE07820-4CCC-4ADD-8410-F9EA4F1582B1}" type="parTrans" cxnId="{6896250E-9F18-49F0-A183-D7E866371845}">
      <dgm:prSet/>
      <dgm:spPr/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778BAB50-791D-4057-81BB-B015C8A0A4B2}" type="sibTrans" cxnId="{6896250E-9F18-49F0-A183-D7E866371845}">
      <dgm:prSet custT="1"/>
      <dgm:spPr>
        <a:solidFill>
          <a:schemeClr val="tx2"/>
        </a:solidFill>
      </dgm:spPr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ED8E70AF-8EB3-4ADB-8652-D2ECCD39F238}">
      <dgm:prSet phldrT="[Texte]" custT="1"/>
      <dgm:spPr/>
      <dgm:t>
        <a:bodyPr/>
        <a:lstStyle/>
        <a:p>
          <a:r>
            <a:rPr lang="en-GB" sz="1200" b="1" dirty="0" err="1" smtClean="0">
              <a:solidFill>
                <a:schemeClr val="tx1"/>
              </a:solidFill>
            </a:rPr>
            <a:t>Déroulement</a:t>
          </a:r>
          <a:r>
            <a:rPr lang="en-GB" sz="1200" b="1" dirty="0" smtClean="0">
              <a:solidFill>
                <a:schemeClr val="tx1"/>
              </a:solidFill>
            </a:rPr>
            <a:t> </a:t>
          </a:r>
        </a:p>
        <a:p>
          <a:r>
            <a:rPr lang="en-GB" sz="1200" b="1" dirty="0" err="1" smtClean="0">
              <a:solidFill>
                <a:schemeClr val="tx1"/>
              </a:solidFill>
            </a:rPr>
            <a:t>Projet</a:t>
          </a:r>
          <a:endParaRPr lang="en-GB" sz="1200" b="1" dirty="0">
            <a:solidFill>
              <a:schemeClr val="tx1"/>
            </a:solidFill>
          </a:endParaRPr>
        </a:p>
      </dgm:t>
    </dgm:pt>
    <dgm:pt modelId="{1B659F9C-A557-4D37-8DE1-71314AE051B6}" type="parTrans" cxnId="{1E2E487A-07EA-4872-B2D1-3DA128D605D3}">
      <dgm:prSet/>
      <dgm:spPr/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4EEEFF81-651F-45E8-9528-DCB92D4EFCD5}" type="sibTrans" cxnId="{1E2E487A-07EA-4872-B2D1-3DA128D605D3}">
      <dgm:prSet custT="1"/>
      <dgm:spPr>
        <a:solidFill>
          <a:schemeClr val="tx2"/>
        </a:solidFill>
      </dgm:spPr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A938D92B-8AF9-4A77-A422-F47A88B49720}">
      <dgm:prSet phldrT="[Texte]" custT="1"/>
      <dgm:spPr/>
      <dgm:t>
        <a:bodyPr/>
        <a:lstStyle/>
        <a:p>
          <a:r>
            <a:rPr lang="en-GB" sz="1200" b="1" dirty="0" err="1" smtClean="0">
              <a:solidFill>
                <a:schemeClr val="tx1"/>
              </a:solidFill>
            </a:rPr>
            <a:t>Mise</a:t>
          </a:r>
          <a:r>
            <a:rPr lang="en-GB" sz="1200" b="1" dirty="0" smtClean="0">
              <a:solidFill>
                <a:schemeClr val="tx1"/>
              </a:solidFill>
            </a:rPr>
            <a:t> en Oeuvre</a:t>
          </a:r>
          <a:endParaRPr lang="en-GB" sz="1200" b="1" dirty="0">
            <a:solidFill>
              <a:schemeClr val="tx1"/>
            </a:solidFill>
          </a:endParaRPr>
        </a:p>
      </dgm:t>
    </dgm:pt>
    <dgm:pt modelId="{3EF2F48A-0AA3-4847-B03F-60F6943B8956}" type="parTrans" cxnId="{2A1EF7AC-F962-4CFE-BDEF-1AEBB8BB9C01}">
      <dgm:prSet/>
      <dgm:spPr/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E069F76F-65E1-4EA3-97EE-693B8F6F0CEC}" type="sibTrans" cxnId="{2A1EF7AC-F962-4CFE-BDEF-1AEBB8BB9C01}">
      <dgm:prSet custT="1"/>
      <dgm:spPr>
        <a:solidFill>
          <a:schemeClr val="tx2"/>
        </a:solidFill>
      </dgm:spPr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C48F33DA-3C2F-43B7-B12F-420DD5D36CDA}">
      <dgm:prSet phldrT="[Texte]" custT="1"/>
      <dgm:spPr/>
      <dgm:t>
        <a:bodyPr/>
        <a:lstStyle/>
        <a:p>
          <a:r>
            <a:rPr lang="en-GB" sz="1200" b="1" dirty="0" err="1" smtClean="0">
              <a:solidFill>
                <a:schemeClr val="tx1"/>
              </a:solidFill>
            </a:rPr>
            <a:t>Procédure</a:t>
          </a:r>
          <a:endParaRPr lang="en-GB" sz="1200" b="1" dirty="0" smtClean="0">
            <a:solidFill>
              <a:schemeClr val="tx1"/>
            </a:solidFill>
          </a:endParaRPr>
        </a:p>
      </dgm:t>
    </dgm:pt>
    <dgm:pt modelId="{296775F7-0A02-4718-8F31-26CACC65A84F}" type="parTrans" cxnId="{3F296D26-E827-478E-9BF5-2FB23C24669D}">
      <dgm:prSet/>
      <dgm:spPr/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2BA5B256-4A9F-447F-8EA5-5ACAB414C195}" type="sibTrans" cxnId="{3F296D26-E827-478E-9BF5-2FB23C24669D}">
      <dgm:prSet custT="1"/>
      <dgm:spPr>
        <a:solidFill>
          <a:schemeClr val="tx2"/>
        </a:solidFill>
      </dgm:spPr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A73D72EA-B147-4598-BD6F-9415AF8D65C8}">
      <dgm:prSet custT="1"/>
      <dgm:spPr/>
      <dgm:t>
        <a:bodyPr/>
        <a:lstStyle/>
        <a:p>
          <a:r>
            <a:rPr lang="en-GB" sz="1200" b="1" dirty="0" smtClean="0">
              <a:solidFill>
                <a:schemeClr val="tx1"/>
              </a:solidFill>
            </a:rPr>
            <a:t>Organisation </a:t>
          </a:r>
          <a:r>
            <a:rPr lang="en-GB" sz="1200" b="1" dirty="0" err="1" smtClean="0">
              <a:solidFill>
                <a:schemeClr val="tx1"/>
              </a:solidFill>
            </a:rPr>
            <a:t>Projet</a:t>
          </a:r>
          <a:r>
            <a:rPr lang="en-GB" sz="1200" b="1" dirty="0" smtClean="0">
              <a:solidFill>
                <a:schemeClr val="tx1"/>
              </a:solidFill>
            </a:rPr>
            <a:t> /Allocation des </a:t>
          </a:r>
          <a:r>
            <a:rPr lang="en-GB" sz="1200" b="1" dirty="0" err="1" smtClean="0">
              <a:solidFill>
                <a:schemeClr val="tx1"/>
              </a:solidFill>
            </a:rPr>
            <a:t>ressources</a:t>
          </a:r>
          <a:r>
            <a:rPr lang="en-GB" sz="1200" b="1" dirty="0" smtClean="0">
              <a:solidFill>
                <a:schemeClr val="tx1"/>
              </a:solidFill>
            </a:rPr>
            <a:t>/</a:t>
          </a:r>
          <a:r>
            <a:rPr lang="en-GB" sz="1200" b="1" dirty="0" err="1" smtClean="0">
              <a:solidFill>
                <a:schemeClr val="tx1"/>
              </a:solidFill>
            </a:rPr>
            <a:t>besoins</a:t>
          </a:r>
          <a:endParaRPr lang="en-GB" sz="1200" b="1" dirty="0">
            <a:solidFill>
              <a:schemeClr val="tx1"/>
            </a:solidFill>
          </a:endParaRPr>
        </a:p>
      </dgm:t>
    </dgm:pt>
    <dgm:pt modelId="{A6F4801A-5B30-4E41-A000-526439E016DC}" type="parTrans" cxnId="{FA2E18FF-D78B-4112-862F-D4760015CBB8}">
      <dgm:prSet/>
      <dgm:spPr/>
      <dgm:t>
        <a:bodyPr/>
        <a:lstStyle/>
        <a:p>
          <a:endParaRPr lang="en-GB" sz="1200"/>
        </a:p>
      </dgm:t>
    </dgm:pt>
    <dgm:pt modelId="{93279DB6-9FD7-41FF-9DD5-B278CC21717E}" type="sibTrans" cxnId="{FA2E18FF-D78B-4112-862F-D4760015CBB8}">
      <dgm:prSet custT="1"/>
      <dgm:spPr>
        <a:solidFill>
          <a:schemeClr val="tx2"/>
        </a:solidFill>
      </dgm:spPr>
      <dgm:t>
        <a:bodyPr/>
        <a:lstStyle/>
        <a:p>
          <a:endParaRPr lang="en-GB" sz="1200"/>
        </a:p>
      </dgm:t>
    </dgm:pt>
    <dgm:pt modelId="{F7D27F2C-55FD-495E-A78F-41523E503397}">
      <dgm:prSet custT="1"/>
      <dgm:spPr/>
      <dgm:t>
        <a:bodyPr/>
        <a:lstStyle/>
        <a:p>
          <a:r>
            <a:rPr lang="en-GB" sz="1200" b="1" dirty="0" smtClean="0">
              <a:solidFill>
                <a:schemeClr val="tx1"/>
              </a:solidFill>
            </a:rPr>
            <a:t>Communication Information </a:t>
          </a:r>
          <a:r>
            <a:rPr lang="en-GB" sz="1200" b="1" dirty="0" err="1" smtClean="0">
              <a:solidFill>
                <a:schemeClr val="tx1"/>
              </a:solidFill>
            </a:rPr>
            <a:t>Projet</a:t>
          </a:r>
          <a:endParaRPr lang="en-GB" sz="1200" b="1" dirty="0">
            <a:solidFill>
              <a:schemeClr val="tx1"/>
            </a:solidFill>
          </a:endParaRPr>
        </a:p>
      </dgm:t>
    </dgm:pt>
    <dgm:pt modelId="{287E7184-45F0-43A7-9CCA-F5D0C9C148C6}" type="parTrans" cxnId="{0BB04B0B-A2BD-47D4-BB8E-33E8B2A0C1C7}">
      <dgm:prSet/>
      <dgm:spPr/>
      <dgm:t>
        <a:bodyPr/>
        <a:lstStyle/>
        <a:p>
          <a:endParaRPr lang="en-GB" sz="1200"/>
        </a:p>
      </dgm:t>
    </dgm:pt>
    <dgm:pt modelId="{11FDC4C9-9A43-42EE-AD64-2CBAD1E56C2E}" type="sibTrans" cxnId="{0BB04B0B-A2BD-47D4-BB8E-33E8B2A0C1C7}">
      <dgm:prSet custT="1"/>
      <dgm:spPr>
        <a:solidFill>
          <a:schemeClr val="tx2"/>
        </a:solidFill>
      </dgm:spPr>
      <dgm:t>
        <a:bodyPr/>
        <a:lstStyle/>
        <a:p>
          <a:endParaRPr lang="en-GB" sz="1200"/>
        </a:p>
      </dgm:t>
    </dgm:pt>
    <dgm:pt modelId="{708A146F-3133-4A0D-B125-2B52B017597B}">
      <dgm:prSet custT="1"/>
      <dgm:spPr>
        <a:solidFill>
          <a:schemeClr val="tx2"/>
        </a:solidFill>
      </dgm:spPr>
      <dgm:t>
        <a:bodyPr/>
        <a:lstStyle/>
        <a:p>
          <a:r>
            <a:rPr lang="en-GB" sz="1200" b="1" dirty="0" smtClean="0">
              <a:solidFill>
                <a:schemeClr val="bg1"/>
              </a:solidFill>
            </a:rPr>
            <a:t>Communication Application </a:t>
          </a:r>
          <a:r>
            <a:rPr lang="en-GB" sz="1200" b="1" dirty="0" err="1" smtClean="0">
              <a:solidFill>
                <a:schemeClr val="bg1"/>
              </a:solidFill>
            </a:rPr>
            <a:t>Projet</a:t>
          </a:r>
          <a:endParaRPr lang="en-GB" sz="1200" b="1" dirty="0">
            <a:solidFill>
              <a:schemeClr val="bg1"/>
            </a:solidFill>
          </a:endParaRPr>
        </a:p>
      </dgm:t>
    </dgm:pt>
    <dgm:pt modelId="{CD7F50B7-34C0-4A35-AB23-84DCABBBAA89}" type="parTrans" cxnId="{CCD32F7D-423E-4DDE-A672-EF65F8D87C56}">
      <dgm:prSet/>
      <dgm:spPr/>
      <dgm:t>
        <a:bodyPr/>
        <a:lstStyle/>
        <a:p>
          <a:endParaRPr lang="en-GB" sz="1200"/>
        </a:p>
      </dgm:t>
    </dgm:pt>
    <dgm:pt modelId="{F72BCB62-368C-43B5-B802-E414B2058858}" type="sibTrans" cxnId="{CCD32F7D-423E-4DDE-A672-EF65F8D87C56}">
      <dgm:prSet/>
      <dgm:spPr/>
      <dgm:t>
        <a:bodyPr/>
        <a:lstStyle/>
        <a:p>
          <a:endParaRPr lang="en-GB" sz="1200"/>
        </a:p>
      </dgm:t>
    </dgm:pt>
    <dgm:pt modelId="{C7533286-3232-4E02-9148-06151CCF0D7D}">
      <dgm:prSet custT="1"/>
      <dgm:spPr>
        <a:solidFill>
          <a:schemeClr val="tx2"/>
        </a:solidFill>
      </dgm:spPr>
      <dgm:t>
        <a:bodyPr/>
        <a:lstStyle/>
        <a:p>
          <a:r>
            <a:rPr lang="en-GB" sz="1200" b="1" smtClean="0">
              <a:solidFill>
                <a:schemeClr val="bg1"/>
              </a:solidFill>
            </a:rPr>
            <a:t>Assignation des responsabilités</a:t>
          </a:r>
          <a:endParaRPr lang="en-GB" sz="1200" b="1" dirty="0">
            <a:solidFill>
              <a:schemeClr val="bg1"/>
            </a:solidFill>
          </a:endParaRPr>
        </a:p>
      </dgm:t>
    </dgm:pt>
    <dgm:pt modelId="{AA808AC4-4202-4D5D-A9BD-BA93D54D930B}" type="parTrans" cxnId="{2CF8B9FC-3F12-466C-A301-D75A324F8FD8}">
      <dgm:prSet/>
      <dgm:spPr/>
      <dgm:t>
        <a:bodyPr/>
        <a:lstStyle/>
        <a:p>
          <a:endParaRPr lang="en-GB"/>
        </a:p>
      </dgm:t>
    </dgm:pt>
    <dgm:pt modelId="{CCE5A8A2-F4DD-407F-8A53-C97B5CEED43B}" type="sibTrans" cxnId="{2CF8B9FC-3F12-466C-A301-D75A324F8FD8}">
      <dgm:prSet/>
      <dgm:spPr>
        <a:solidFill>
          <a:schemeClr val="tx2"/>
        </a:solidFill>
      </dgm:spPr>
      <dgm:t>
        <a:bodyPr/>
        <a:lstStyle/>
        <a:p>
          <a:endParaRPr lang="en-GB"/>
        </a:p>
      </dgm:t>
    </dgm:pt>
    <dgm:pt modelId="{114B984E-021A-4F95-B1D1-5E09F6DA83FF}" type="pres">
      <dgm:prSet presAssocID="{25E94226-59FE-40BA-9746-07A3F7153F8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0A48D65-B582-42EF-95BD-DBAE13ED8408}" type="pres">
      <dgm:prSet presAssocID="{C7533286-3232-4E02-9148-06151CCF0D7D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71227F-59F3-4690-B85D-7953A8D8F39F}" type="pres">
      <dgm:prSet presAssocID="{CCE5A8A2-F4DD-407F-8A53-C97B5CEED43B}" presName="sibTrans" presStyleLbl="sibTrans2D1" presStyleIdx="0" presStyleCnt="8"/>
      <dgm:spPr/>
      <dgm:t>
        <a:bodyPr/>
        <a:lstStyle/>
        <a:p>
          <a:endParaRPr lang="en-GB"/>
        </a:p>
      </dgm:t>
    </dgm:pt>
    <dgm:pt modelId="{DAE87C4A-4160-4D0A-8E93-0F28A8AC9C7A}" type="pres">
      <dgm:prSet presAssocID="{CCE5A8A2-F4DD-407F-8A53-C97B5CEED43B}" presName="connectorText" presStyleLbl="sibTrans2D1" presStyleIdx="0" presStyleCnt="8"/>
      <dgm:spPr/>
      <dgm:t>
        <a:bodyPr/>
        <a:lstStyle/>
        <a:p>
          <a:endParaRPr lang="en-GB"/>
        </a:p>
      </dgm:t>
    </dgm:pt>
    <dgm:pt modelId="{6FE4E518-9797-477B-AFB1-77188A7A1796}" type="pres">
      <dgm:prSet presAssocID="{C8FE8CFA-5339-4EBE-A6F2-CAE064830380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1D30530-7D54-4B30-9065-E29E886E07F4}" type="pres">
      <dgm:prSet presAssocID="{3958D973-B53C-4AE8-9489-EC108AA6C814}" presName="sibTrans" presStyleLbl="sibTrans2D1" presStyleIdx="1" presStyleCnt="8"/>
      <dgm:spPr/>
      <dgm:t>
        <a:bodyPr/>
        <a:lstStyle/>
        <a:p>
          <a:endParaRPr lang="en-GB"/>
        </a:p>
      </dgm:t>
    </dgm:pt>
    <dgm:pt modelId="{2D581B44-7AF9-4608-9782-EE470F076ED4}" type="pres">
      <dgm:prSet presAssocID="{3958D973-B53C-4AE8-9489-EC108AA6C814}" presName="connectorText" presStyleLbl="sibTrans2D1" presStyleIdx="1" presStyleCnt="8"/>
      <dgm:spPr/>
      <dgm:t>
        <a:bodyPr/>
        <a:lstStyle/>
        <a:p>
          <a:endParaRPr lang="en-GB"/>
        </a:p>
      </dgm:t>
    </dgm:pt>
    <dgm:pt modelId="{6168D47C-A1A8-4A8F-A9D0-66B1F7F93BBB}" type="pres">
      <dgm:prSet presAssocID="{A73D72EA-B147-4598-BD6F-9415AF8D65C8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8A060B-69E2-41D7-92E8-073F2534B750}" type="pres">
      <dgm:prSet presAssocID="{93279DB6-9FD7-41FF-9DD5-B278CC21717E}" presName="sibTrans" presStyleLbl="sibTrans2D1" presStyleIdx="2" presStyleCnt="8"/>
      <dgm:spPr/>
      <dgm:t>
        <a:bodyPr/>
        <a:lstStyle/>
        <a:p>
          <a:endParaRPr lang="en-GB"/>
        </a:p>
      </dgm:t>
    </dgm:pt>
    <dgm:pt modelId="{0443E191-5F5E-4C2C-A6C6-77C67447DCA2}" type="pres">
      <dgm:prSet presAssocID="{93279DB6-9FD7-41FF-9DD5-B278CC21717E}" presName="connectorText" presStyleLbl="sibTrans2D1" presStyleIdx="2" presStyleCnt="8"/>
      <dgm:spPr/>
      <dgm:t>
        <a:bodyPr/>
        <a:lstStyle/>
        <a:p>
          <a:endParaRPr lang="en-GB"/>
        </a:p>
      </dgm:t>
    </dgm:pt>
    <dgm:pt modelId="{61FF9028-D571-428B-9ADA-2B40FB307A5C}" type="pres">
      <dgm:prSet presAssocID="{8A9691DF-D28B-4811-B7BE-77E2059854F3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FE5EC1C-7DAF-469B-89E9-7CB7307C1DDA}" type="pres">
      <dgm:prSet presAssocID="{778BAB50-791D-4057-81BB-B015C8A0A4B2}" presName="sibTrans" presStyleLbl="sibTrans2D1" presStyleIdx="3" presStyleCnt="8" custScaleY="178172"/>
      <dgm:spPr/>
      <dgm:t>
        <a:bodyPr/>
        <a:lstStyle/>
        <a:p>
          <a:endParaRPr lang="en-GB"/>
        </a:p>
      </dgm:t>
    </dgm:pt>
    <dgm:pt modelId="{28C162FF-1442-4CD2-9A07-1DB0255FFEF5}" type="pres">
      <dgm:prSet presAssocID="{778BAB50-791D-4057-81BB-B015C8A0A4B2}" presName="connectorText" presStyleLbl="sibTrans2D1" presStyleIdx="3" presStyleCnt="8"/>
      <dgm:spPr/>
      <dgm:t>
        <a:bodyPr/>
        <a:lstStyle/>
        <a:p>
          <a:endParaRPr lang="en-GB"/>
        </a:p>
      </dgm:t>
    </dgm:pt>
    <dgm:pt modelId="{C43DED80-2C81-4333-95DF-4F9353CEE4A5}" type="pres">
      <dgm:prSet presAssocID="{F7D27F2C-55FD-495E-A78F-41523E503397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62608B0-5C52-4D0A-BBA9-9A45426F934F}" type="pres">
      <dgm:prSet presAssocID="{11FDC4C9-9A43-42EE-AD64-2CBAD1E56C2E}" presName="sibTrans" presStyleLbl="sibTrans2D1" presStyleIdx="4" presStyleCnt="8"/>
      <dgm:spPr/>
      <dgm:t>
        <a:bodyPr/>
        <a:lstStyle/>
        <a:p>
          <a:endParaRPr lang="en-GB"/>
        </a:p>
      </dgm:t>
    </dgm:pt>
    <dgm:pt modelId="{4E693A82-CC2A-48E6-BEFF-6AA5A89521DF}" type="pres">
      <dgm:prSet presAssocID="{11FDC4C9-9A43-42EE-AD64-2CBAD1E56C2E}" presName="connectorText" presStyleLbl="sibTrans2D1" presStyleIdx="4" presStyleCnt="8"/>
      <dgm:spPr/>
      <dgm:t>
        <a:bodyPr/>
        <a:lstStyle/>
        <a:p>
          <a:endParaRPr lang="en-GB"/>
        </a:p>
      </dgm:t>
    </dgm:pt>
    <dgm:pt modelId="{1138394F-F424-46A7-8D2B-97D6380EE78A}" type="pres">
      <dgm:prSet presAssocID="{ED8E70AF-8EB3-4ADB-8652-D2ECCD39F238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284280A-5EE8-4FC0-AB59-77F7BFCCAD4B}" type="pres">
      <dgm:prSet presAssocID="{4EEEFF81-651F-45E8-9528-DCB92D4EFCD5}" presName="sibTrans" presStyleLbl="sibTrans2D1" presStyleIdx="5" presStyleCnt="8"/>
      <dgm:spPr/>
      <dgm:t>
        <a:bodyPr/>
        <a:lstStyle/>
        <a:p>
          <a:endParaRPr lang="en-GB"/>
        </a:p>
      </dgm:t>
    </dgm:pt>
    <dgm:pt modelId="{EBD8D16D-AD53-4BB5-B6C1-98F9772AFD67}" type="pres">
      <dgm:prSet presAssocID="{4EEEFF81-651F-45E8-9528-DCB92D4EFCD5}" presName="connectorText" presStyleLbl="sibTrans2D1" presStyleIdx="5" presStyleCnt="8"/>
      <dgm:spPr/>
      <dgm:t>
        <a:bodyPr/>
        <a:lstStyle/>
        <a:p>
          <a:endParaRPr lang="en-GB"/>
        </a:p>
      </dgm:t>
    </dgm:pt>
    <dgm:pt modelId="{69D694C7-58BB-45E1-87CE-D08FB7F7CF2E}" type="pres">
      <dgm:prSet presAssocID="{A938D92B-8AF9-4A77-A422-F47A88B49720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716B4B8-85B7-43A6-83DB-E41CBCD8F4FE}" type="pres">
      <dgm:prSet presAssocID="{E069F76F-65E1-4EA3-97EE-693B8F6F0CEC}" presName="sibTrans" presStyleLbl="sibTrans2D1" presStyleIdx="6" presStyleCnt="8"/>
      <dgm:spPr/>
      <dgm:t>
        <a:bodyPr/>
        <a:lstStyle/>
        <a:p>
          <a:endParaRPr lang="en-GB"/>
        </a:p>
      </dgm:t>
    </dgm:pt>
    <dgm:pt modelId="{9CC8BD90-68F4-41E8-88A8-FCC4FA1B4C81}" type="pres">
      <dgm:prSet presAssocID="{E069F76F-65E1-4EA3-97EE-693B8F6F0CEC}" presName="connectorText" presStyleLbl="sibTrans2D1" presStyleIdx="6" presStyleCnt="8"/>
      <dgm:spPr/>
      <dgm:t>
        <a:bodyPr/>
        <a:lstStyle/>
        <a:p>
          <a:endParaRPr lang="en-GB"/>
        </a:p>
      </dgm:t>
    </dgm:pt>
    <dgm:pt modelId="{F9D318F6-A60D-4A2E-9E6E-B639364648B2}" type="pres">
      <dgm:prSet presAssocID="{C48F33DA-3C2F-43B7-B12F-420DD5D36CDA}" presName="node" presStyleLbl="node1" presStyleIdx="7" presStyleCnt="9" custLinFactNeighborY="102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5A84C28-A843-4B13-8D26-E2F734323FE6}" type="pres">
      <dgm:prSet presAssocID="{2BA5B256-4A9F-447F-8EA5-5ACAB414C195}" presName="sibTrans" presStyleLbl="sibTrans2D1" presStyleIdx="7" presStyleCnt="8" custScaleX="104224" custScaleY="167718"/>
      <dgm:spPr/>
      <dgm:t>
        <a:bodyPr/>
        <a:lstStyle/>
        <a:p>
          <a:endParaRPr lang="en-GB"/>
        </a:p>
      </dgm:t>
    </dgm:pt>
    <dgm:pt modelId="{ACF2993C-D621-4A41-83D5-E3DE6340F720}" type="pres">
      <dgm:prSet presAssocID="{2BA5B256-4A9F-447F-8EA5-5ACAB414C195}" presName="connectorText" presStyleLbl="sibTrans2D1" presStyleIdx="7" presStyleCnt="8"/>
      <dgm:spPr/>
      <dgm:t>
        <a:bodyPr/>
        <a:lstStyle/>
        <a:p>
          <a:endParaRPr lang="en-GB"/>
        </a:p>
      </dgm:t>
    </dgm:pt>
    <dgm:pt modelId="{1A0F4D60-B7D8-448D-96BC-5246C02DE097}" type="pres">
      <dgm:prSet presAssocID="{708A146F-3133-4A0D-B125-2B52B017597B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63602C4-5570-438D-B396-E6386F8ABEAA}" type="presOf" srcId="{E069F76F-65E1-4EA3-97EE-693B8F6F0CEC}" destId="{1716B4B8-85B7-43A6-83DB-E41CBCD8F4FE}" srcOrd="0" destOrd="0" presId="urn:microsoft.com/office/officeart/2005/8/layout/process5"/>
    <dgm:cxn modelId="{99D1E651-7D64-457D-A200-A5C83698F65F}" type="presOf" srcId="{2BA5B256-4A9F-447F-8EA5-5ACAB414C195}" destId="{ACF2993C-D621-4A41-83D5-E3DE6340F720}" srcOrd="1" destOrd="0" presId="urn:microsoft.com/office/officeart/2005/8/layout/process5"/>
    <dgm:cxn modelId="{1E2E487A-07EA-4872-B2D1-3DA128D605D3}" srcId="{25E94226-59FE-40BA-9746-07A3F7153F88}" destId="{ED8E70AF-8EB3-4ADB-8652-D2ECCD39F238}" srcOrd="5" destOrd="0" parTransId="{1B659F9C-A557-4D37-8DE1-71314AE051B6}" sibTransId="{4EEEFF81-651F-45E8-9528-DCB92D4EFCD5}"/>
    <dgm:cxn modelId="{21569155-028B-42A7-AF7D-630F120DD5F8}" type="presOf" srcId="{E069F76F-65E1-4EA3-97EE-693B8F6F0CEC}" destId="{9CC8BD90-68F4-41E8-88A8-FCC4FA1B4C81}" srcOrd="1" destOrd="0" presId="urn:microsoft.com/office/officeart/2005/8/layout/process5"/>
    <dgm:cxn modelId="{B250B70D-05AE-498C-BF1D-4CA42411DE9E}" type="presOf" srcId="{25E94226-59FE-40BA-9746-07A3F7153F88}" destId="{114B984E-021A-4F95-B1D1-5E09F6DA83FF}" srcOrd="0" destOrd="0" presId="urn:microsoft.com/office/officeart/2005/8/layout/process5"/>
    <dgm:cxn modelId="{EE442B55-08D1-4E49-BFA5-B3AB53BD3EA9}" type="presOf" srcId="{CCE5A8A2-F4DD-407F-8A53-C97B5CEED43B}" destId="{DAE87C4A-4160-4D0A-8E93-0F28A8AC9C7A}" srcOrd="1" destOrd="0" presId="urn:microsoft.com/office/officeart/2005/8/layout/process5"/>
    <dgm:cxn modelId="{2C08912C-C9F2-4890-B31A-632F88C6EFA9}" type="presOf" srcId="{778BAB50-791D-4057-81BB-B015C8A0A4B2}" destId="{28C162FF-1442-4CD2-9A07-1DB0255FFEF5}" srcOrd="1" destOrd="0" presId="urn:microsoft.com/office/officeart/2005/8/layout/process5"/>
    <dgm:cxn modelId="{C4BA0636-1B31-417B-BD49-E0560F13C8D8}" type="presOf" srcId="{F7D27F2C-55FD-495E-A78F-41523E503397}" destId="{C43DED80-2C81-4333-95DF-4F9353CEE4A5}" srcOrd="0" destOrd="0" presId="urn:microsoft.com/office/officeart/2005/8/layout/process5"/>
    <dgm:cxn modelId="{1CA8ADEC-DC38-4615-B311-B985A553A892}" type="presOf" srcId="{11FDC4C9-9A43-42EE-AD64-2CBAD1E56C2E}" destId="{962608B0-5C52-4D0A-BBA9-9A45426F934F}" srcOrd="0" destOrd="0" presId="urn:microsoft.com/office/officeart/2005/8/layout/process5"/>
    <dgm:cxn modelId="{F4937038-03A7-471E-A8D5-B74C38AC876E}" srcId="{25E94226-59FE-40BA-9746-07A3F7153F88}" destId="{C8FE8CFA-5339-4EBE-A6F2-CAE064830380}" srcOrd="1" destOrd="0" parTransId="{75010AAC-D849-4E8E-B19E-884C694BB20C}" sibTransId="{3958D973-B53C-4AE8-9489-EC108AA6C814}"/>
    <dgm:cxn modelId="{4B608C1E-2908-408E-9F55-F2D824CD75E0}" type="presOf" srcId="{778BAB50-791D-4057-81BB-B015C8A0A4B2}" destId="{4FE5EC1C-7DAF-469B-89E9-7CB7307C1DDA}" srcOrd="0" destOrd="0" presId="urn:microsoft.com/office/officeart/2005/8/layout/process5"/>
    <dgm:cxn modelId="{D6EBBE66-203C-4CE4-A2B7-1ADCB2ABD2D3}" type="presOf" srcId="{4EEEFF81-651F-45E8-9528-DCB92D4EFCD5}" destId="{B284280A-5EE8-4FC0-AB59-77F7BFCCAD4B}" srcOrd="0" destOrd="0" presId="urn:microsoft.com/office/officeart/2005/8/layout/process5"/>
    <dgm:cxn modelId="{6F4D08DC-2C04-4A0E-A6D3-314ADE75E108}" type="presOf" srcId="{708A146F-3133-4A0D-B125-2B52B017597B}" destId="{1A0F4D60-B7D8-448D-96BC-5246C02DE097}" srcOrd="0" destOrd="0" presId="urn:microsoft.com/office/officeart/2005/8/layout/process5"/>
    <dgm:cxn modelId="{0BB04B0B-A2BD-47D4-BB8E-33E8B2A0C1C7}" srcId="{25E94226-59FE-40BA-9746-07A3F7153F88}" destId="{F7D27F2C-55FD-495E-A78F-41523E503397}" srcOrd="4" destOrd="0" parTransId="{287E7184-45F0-43A7-9CCA-F5D0C9C148C6}" sibTransId="{11FDC4C9-9A43-42EE-AD64-2CBAD1E56C2E}"/>
    <dgm:cxn modelId="{8A710CC5-9A10-4447-959A-19A223806928}" type="presOf" srcId="{2BA5B256-4A9F-447F-8EA5-5ACAB414C195}" destId="{65A84C28-A843-4B13-8D26-E2F734323FE6}" srcOrd="0" destOrd="0" presId="urn:microsoft.com/office/officeart/2005/8/layout/process5"/>
    <dgm:cxn modelId="{430267F6-A5AE-4729-8F35-5B74D9616300}" type="presOf" srcId="{A938D92B-8AF9-4A77-A422-F47A88B49720}" destId="{69D694C7-58BB-45E1-87CE-D08FB7F7CF2E}" srcOrd="0" destOrd="0" presId="urn:microsoft.com/office/officeart/2005/8/layout/process5"/>
    <dgm:cxn modelId="{CADED723-61E8-4275-BB8C-9DEA117B70C8}" type="presOf" srcId="{CCE5A8A2-F4DD-407F-8A53-C97B5CEED43B}" destId="{E371227F-59F3-4690-B85D-7953A8D8F39F}" srcOrd="0" destOrd="0" presId="urn:microsoft.com/office/officeart/2005/8/layout/process5"/>
    <dgm:cxn modelId="{6FA6A582-6100-4080-AE53-7024755EC8C8}" type="presOf" srcId="{93279DB6-9FD7-41FF-9DD5-B278CC21717E}" destId="{0443E191-5F5E-4C2C-A6C6-77C67447DCA2}" srcOrd="1" destOrd="0" presId="urn:microsoft.com/office/officeart/2005/8/layout/process5"/>
    <dgm:cxn modelId="{6896250E-9F18-49F0-A183-D7E866371845}" srcId="{25E94226-59FE-40BA-9746-07A3F7153F88}" destId="{8A9691DF-D28B-4811-B7BE-77E2059854F3}" srcOrd="3" destOrd="0" parTransId="{1BE07820-4CCC-4ADD-8410-F9EA4F1582B1}" sibTransId="{778BAB50-791D-4057-81BB-B015C8A0A4B2}"/>
    <dgm:cxn modelId="{2CF8B9FC-3F12-466C-A301-D75A324F8FD8}" srcId="{25E94226-59FE-40BA-9746-07A3F7153F88}" destId="{C7533286-3232-4E02-9148-06151CCF0D7D}" srcOrd="0" destOrd="0" parTransId="{AA808AC4-4202-4D5D-A9BD-BA93D54D930B}" sibTransId="{CCE5A8A2-F4DD-407F-8A53-C97B5CEED43B}"/>
    <dgm:cxn modelId="{450F63FE-537C-4E87-A396-742A5C014D01}" type="presOf" srcId="{A73D72EA-B147-4598-BD6F-9415AF8D65C8}" destId="{6168D47C-A1A8-4A8F-A9D0-66B1F7F93BBB}" srcOrd="0" destOrd="0" presId="urn:microsoft.com/office/officeart/2005/8/layout/process5"/>
    <dgm:cxn modelId="{81C46D0F-C814-442C-9B65-D451E7C57BD0}" type="presOf" srcId="{C7533286-3232-4E02-9148-06151CCF0D7D}" destId="{C0A48D65-B582-42EF-95BD-DBAE13ED8408}" srcOrd="0" destOrd="0" presId="urn:microsoft.com/office/officeart/2005/8/layout/process5"/>
    <dgm:cxn modelId="{8F9B3E6D-A27F-43FB-A469-C25B62FEB2A3}" type="presOf" srcId="{C48F33DA-3C2F-43B7-B12F-420DD5D36CDA}" destId="{F9D318F6-A60D-4A2E-9E6E-B639364648B2}" srcOrd="0" destOrd="0" presId="urn:microsoft.com/office/officeart/2005/8/layout/process5"/>
    <dgm:cxn modelId="{CCD32F7D-423E-4DDE-A672-EF65F8D87C56}" srcId="{25E94226-59FE-40BA-9746-07A3F7153F88}" destId="{708A146F-3133-4A0D-B125-2B52B017597B}" srcOrd="8" destOrd="0" parTransId="{CD7F50B7-34C0-4A35-AB23-84DCABBBAA89}" sibTransId="{F72BCB62-368C-43B5-B802-E414B2058858}"/>
    <dgm:cxn modelId="{FA2E18FF-D78B-4112-862F-D4760015CBB8}" srcId="{25E94226-59FE-40BA-9746-07A3F7153F88}" destId="{A73D72EA-B147-4598-BD6F-9415AF8D65C8}" srcOrd="2" destOrd="0" parTransId="{A6F4801A-5B30-4E41-A000-526439E016DC}" sibTransId="{93279DB6-9FD7-41FF-9DD5-B278CC21717E}"/>
    <dgm:cxn modelId="{834D3061-C3A3-43E6-82EB-CA0EED7D9E84}" type="presOf" srcId="{8A9691DF-D28B-4811-B7BE-77E2059854F3}" destId="{61FF9028-D571-428B-9ADA-2B40FB307A5C}" srcOrd="0" destOrd="0" presId="urn:microsoft.com/office/officeart/2005/8/layout/process5"/>
    <dgm:cxn modelId="{957560CF-CEF9-48EB-A0B6-E2A7ED8EE6B7}" type="presOf" srcId="{C8FE8CFA-5339-4EBE-A6F2-CAE064830380}" destId="{6FE4E518-9797-477B-AFB1-77188A7A1796}" srcOrd="0" destOrd="0" presId="urn:microsoft.com/office/officeart/2005/8/layout/process5"/>
    <dgm:cxn modelId="{01503A40-6475-4966-82CF-421BA10153C7}" type="presOf" srcId="{3958D973-B53C-4AE8-9489-EC108AA6C814}" destId="{2D581B44-7AF9-4608-9782-EE470F076ED4}" srcOrd="1" destOrd="0" presId="urn:microsoft.com/office/officeart/2005/8/layout/process5"/>
    <dgm:cxn modelId="{A66746C0-A887-47B2-B217-CB949F5EF01C}" type="presOf" srcId="{3958D973-B53C-4AE8-9489-EC108AA6C814}" destId="{F1D30530-7D54-4B30-9065-E29E886E07F4}" srcOrd="0" destOrd="0" presId="urn:microsoft.com/office/officeart/2005/8/layout/process5"/>
    <dgm:cxn modelId="{F5EF5B17-9A80-4FD5-897A-FB967C967E58}" type="presOf" srcId="{ED8E70AF-8EB3-4ADB-8652-D2ECCD39F238}" destId="{1138394F-F424-46A7-8D2B-97D6380EE78A}" srcOrd="0" destOrd="0" presId="urn:microsoft.com/office/officeart/2005/8/layout/process5"/>
    <dgm:cxn modelId="{3F296D26-E827-478E-9BF5-2FB23C24669D}" srcId="{25E94226-59FE-40BA-9746-07A3F7153F88}" destId="{C48F33DA-3C2F-43B7-B12F-420DD5D36CDA}" srcOrd="7" destOrd="0" parTransId="{296775F7-0A02-4718-8F31-26CACC65A84F}" sibTransId="{2BA5B256-4A9F-447F-8EA5-5ACAB414C195}"/>
    <dgm:cxn modelId="{30658D71-A7D9-4919-A194-093023249527}" type="presOf" srcId="{11FDC4C9-9A43-42EE-AD64-2CBAD1E56C2E}" destId="{4E693A82-CC2A-48E6-BEFF-6AA5A89521DF}" srcOrd="1" destOrd="0" presId="urn:microsoft.com/office/officeart/2005/8/layout/process5"/>
    <dgm:cxn modelId="{2A1EF7AC-F962-4CFE-BDEF-1AEBB8BB9C01}" srcId="{25E94226-59FE-40BA-9746-07A3F7153F88}" destId="{A938D92B-8AF9-4A77-A422-F47A88B49720}" srcOrd="6" destOrd="0" parTransId="{3EF2F48A-0AA3-4847-B03F-60F6943B8956}" sibTransId="{E069F76F-65E1-4EA3-97EE-693B8F6F0CEC}"/>
    <dgm:cxn modelId="{A8653472-97B8-497A-A985-A9EAE41290C8}" type="presOf" srcId="{4EEEFF81-651F-45E8-9528-DCB92D4EFCD5}" destId="{EBD8D16D-AD53-4BB5-B6C1-98F9772AFD67}" srcOrd="1" destOrd="0" presId="urn:microsoft.com/office/officeart/2005/8/layout/process5"/>
    <dgm:cxn modelId="{14BD6C7F-9BD4-46AA-A368-834F502ED6BB}" type="presOf" srcId="{93279DB6-9FD7-41FF-9DD5-B278CC21717E}" destId="{B68A060B-69E2-41D7-92E8-073F2534B750}" srcOrd="0" destOrd="0" presId="urn:microsoft.com/office/officeart/2005/8/layout/process5"/>
    <dgm:cxn modelId="{182E43D4-EAF0-4A97-BC65-2CAA05970258}" type="presParOf" srcId="{114B984E-021A-4F95-B1D1-5E09F6DA83FF}" destId="{C0A48D65-B582-42EF-95BD-DBAE13ED8408}" srcOrd="0" destOrd="0" presId="urn:microsoft.com/office/officeart/2005/8/layout/process5"/>
    <dgm:cxn modelId="{2B09DE82-A892-45E5-AE30-D7A5B75DD006}" type="presParOf" srcId="{114B984E-021A-4F95-B1D1-5E09F6DA83FF}" destId="{E371227F-59F3-4690-B85D-7953A8D8F39F}" srcOrd="1" destOrd="0" presId="urn:microsoft.com/office/officeart/2005/8/layout/process5"/>
    <dgm:cxn modelId="{8B9F19D6-A57D-4EC2-A83B-3E5417BDA62E}" type="presParOf" srcId="{E371227F-59F3-4690-B85D-7953A8D8F39F}" destId="{DAE87C4A-4160-4D0A-8E93-0F28A8AC9C7A}" srcOrd="0" destOrd="0" presId="urn:microsoft.com/office/officeart/2005/8/layout/process5"/>
    <dgm:cxn modelId="{72BFA6E6-719E-4D94-9ACA-FFB93A4EEB57}" type="presParOf" srcId="{114B984E-021A-4F95-B1D1-5E09F6DA83FF}" destId="{6FE4E518-9797-477B-AFB1-77188A7A1796}" srcOrd="2" destOrd="0" presId="urn:microsoft.com/office/officeart/2005/8/layout/process5"/>
    <dgm:cxn modelId="{2E41ACDB-0B08-482B-B560-BEDC7F5D255A}" type="presParOf" srcId="{114B984E-021A-4F95-B1D1-5E09F6DA83FF}" destId="{F1D30530-7D54-4B30-9065-E29E886E07F4}" srcOrd="3" destOrd="0" presId="urn:microsoft.com/office/officeart/2005/8/layout/process5"/>
    <dgm:cxn modelId="{78F7BC74-6996-4B4D-835D-9A0D0AB79AE9}" type="presParOf" srcId="{F1D30530-7D54-4B30-9065-E29E886E07F4}" destId="{2D581B44-7AF9-4608-9782-EE470F076ED4}" srcOrd="0" destOrd="0" presId="urn:microsoft.com/office/officeart/2005/8/layout/process5"/>
    <dgm:cxn modelId="{150EFC23-CB5B-444A-AB6E-ADC8B9B00D25}" type="presParOf" srcId="{114B984E-021A-4F95-B1D1-5E09F6DA83FF}" destId="{6168D47C-A1A8-4A8F-A9D0-66B1F7F93BBB}" srcOrd="4" destOrd="0" presId="urn:microsoft.com/office/officeart/2005/8/layout/process5"/>
    <dgm:cxn modelId="{65E0B39A-2FDB-4972-A7EF-D5A261D4F2A2}" type="presParOf" srcId="{114B984E-021A-4F95-B1D1-5E09F6DA83FF}" destId="{B68A060B-69E2-41D7-92E8-073F2534B750}" srcOrd="5" destOrd="0" presId="urn:microsoft.com/office/officeart/2005/8/layout/process5"/>
    <dgm:cxn modelId="{74D75D13-6629-4F7A-9A78-1F43506D5B16}" type="presParOf" srcId="{B68A060B-69E2-41D7-92E8-073F2534B750}" destId="{0443E191-5F5E-4C2C-A6C6-77C67447DCA2}" srcOrd="0" destOrd="0" presId="urn:microsoft.com/office/officeart/2005/8/layout/process5"/>
    <dgm:cxn modelId="{CE134E8E-4177-47C7-90D2-5134C04E3A8A}" type="presParOf" srcId="{114B984E-021A-4F95-B1D1-5E09F6DA83FF}" destId="{61FF9028-D571-428B-9ADA-2B40FB307A5C}" srcOrd="6" destOrd="0" presId="urn:microsoft.com/office/officeart/2005/8/layout/process5"/>
    <dgm:cxn modelId="{F26D5F81-7368-40CD-888A-564D887AD8A2}" type="presParOf" srcId="{114B984E-021A-4F95-B1D1-5E09F6DA83FF}" destId="{4FE5EC1C-7DAF-469B-89E9-7CB7307C1DDA}" srcOrd="7" destOrd="0" presId="urn:microsoft.com/office/officeart/2005/8/layout/process5"/>
    <dgm:cxn modelId="{84C5C43B-D724-426C-8BBF-50D3ED6585BA}" type="presParOf" srcId="{4FE5EC1C-7DAF-469B-89E9-7CB7307C1DDA}" destId="{28C162FF-1442-4CD2-9A07-1DB0255FFEF5}" srcOrd="0" destOrd="0" presId="urn:microsoft.com/office/officeart/2005/8/layout/process5"/>
    <dgm:cxn modelId="{7B0764C6-C57F-4567-9903-FC8A5826DB86}" type="presParOf" srcId="{114B984E-021A-4F95-B1D1-5E09F6DA83FF}" destId="{C43DED80-2C81-4333-95DF-4F9353CEE4A5}" srcOrd="8" destOrd="0" presId="urn:microsoft.com/office/officeart/2005/8/layout/process5"/>
    <dgm:cxn modelId="{5E938E60-CDA6-4460-A2D1-C692AC5A8CE9}" type="presParOf" srcId="{114B984E-021A-4F95-B1D1-5E09F6DA83FF}" destId="{962608B0-5C52-4D0A-BBA9-9A45426F934F}" srcOrd="9" destOrd="0" presId="urn:microsoft.com/office/officeart/2005/8/layout/process5"/>
    <dgm:cxn modelId="{3B1347CA-332A-4267-8922-1180929C348D}" type="presParOf" srcId="{962608B0-5C52-4D0A-BBA9-9A45426F934F}" destId="{4E693A82-CC2A-48E6-BEFF-6AA5A89521DF}" srcOrd="0" destOrd="0" presId="urn:microsoft.com/office/officeart/2005/8/layout/process5"/>
    <dgm:cxn modelId="{25561A37-9914-480F-B2E6-CF4BAE4BB64B}" type="presParOf" srcId="{114B984E-021A-4F95-B1D1-5E09F6DA83FF}" destId="{1138394F-F424-46A7-8D2B-97D6380EE78A}" srcOrd="10" destOrd="0" presId="urn:microsoft.com/office/officeart/2005/8/layout/process5"/>
    <dgm:cxn modelId="{2C588416-E7D3-4CE5-8338-A242C30076C9}" type="presParOf" srcId="{114B984E-021A-4F95-B1D1-5E09F6DA83FF}" destId="{B284280A-5EE8-4FC0-AB59-77F7BFCCAD4B}" srcOrd="11" destOrd="0" presId="urn:microsoft.com/office/officeart/2005/8/layout/process5"/>
    <dgm:cxn modelId="{F17D3DE8-659F-41B2-BAB8-753B43610C12}" type="presParOf" srcId="{B284280A-5EE8-4FC0-AB59-77F7BFCCAD4B}" destId="{EBD8D16D-AD53-4BB5-B6C1-98F9772AFD67}" srcOrd="0" destOrd="0" presId="urn:microsoft.com/office/officeart/2005/8/layout/process5"/>
    <dgm:cxn modelId="{B336DF33-FAF2-4DE2-BB4D-246036E2B503}" type="presParOf" srcId="{114B984E-021A-4F95-B1D1-5E09F6DA83FF}" destId="{69D694C7-58BB-45E1-87CE-D08FB7F7CF2E}" srcOrd="12" destOrd="0" presId="urn:microsoft.com/office/officeart/2005/8/layout/process5"/>
    <dgm:cxn modelId="{9DAE607F-0688-4639-8482-F1952805C4CC}" type="presParOf" srcId="{114B984E-021A-4F95-B1D1-5E09F6DA83FF}" destId="{1716B4B8-85B7-43A6-83DB-E41CBCD8F4FE}" srcOrd="13" destOrd="0" presId="urn:microsoft.com/office/officeart/2005/8/layout/process5"/>
    <dgm:cxn modelId="{EDE1A41F-80EF-4106-9013-1A807ECA5669}" type="presParOf" srcId="{1716B4B8-85B7-43A6-83DB-E41CBCD8F4FE}" destId="{9CC8BD90-68F4-41E8-88A8-FCC4FA1B4C81}" srcOrd="0" destOrd="0" presId="urn:microsoft.com/office/officeart/2005/8/layout/process5"/>
    <dgm:cxn modelId="{59C13097-3AC0-4531-9011-5693106E03CB}" type="presParOf" srcId="{114B984E-021A-4F95-B1D1-5E09F6DA83FF}" destId="{F9D318F6-A60D-4A2E-9E6E-B639364648B2}" srcOrd="14" destOrd="0" presId="urn:microsoft.com/office/officeart/2005/8/layout/process5"/>
    <dgm:cxn modelId="{6F5EDF61-51F8-40B3-BEEB-B686D2DD7764}" type="presParOf" srcId="{114B984E-021A-4F95-B1D1-5E09F6DA83FF}" destId="{65A84C28-A843-4B13-8D26-E2F734323FE6}" srcOrd="15" destOrd="0" presId="urn:microsoft.com/office/officeart/2005/8/layout/process5"/>
    <dgm:cxn modelId="{46230927-1390-477E-8CB4-99F298043794}" type="presParOf" srcId="{65A84C28-A843-4B13-8D26-E2F734323FE6}" destId="{ACF2993C-D621-4A41-83D5-E3DE6340F720}" srcOrd="0" destOrd="0" presId="urn:microsoft.com/office/officeart/2005/8/layout/process5"/>
    <dgm:cxn modelId="{E95F463B-92F5-4770-A0C8-1CAC3DF0D7B8}" type="presParOf" srcId="{114B984E-021A-4F95-B1D1-5E09F6DA83FF}" destId="{1A0F4D60-B7D8-448D-96BC-5246C02DE097}" srcOrd="16" destOrd="0" presId="urn:microsoft.com/office/officeart/2005/8/layout/process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8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98888" y="0"/>
            <a:ext cx="2908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42438"/>
            <a:ext cx="2908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98888" y="9342438"/>
            <a:ext cx="2908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fld id="{98CC8D64-3042-4D21-AF5A-5B99534BF5C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8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98888" y="0"/>
            <a:ext cx="2908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92150" y="738188"/>
            <a:ext cx="5326063" cy="36877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9925" y="4672013"/>
            <a:ext cx="5368925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Textmasterformate durch Klicken bearbeiten</a:t>
            </a:r>
          </a:p>
          <a:p>
            <a:pPr lvl="1"/>
            <a:r>
              <a:rPr lang="fr-FR" noProof="0" smtClean="0"/>
              <a:t>Zweite Ebene</a:t>
            </a:r>
          </a:p>
          <a:p>
            <a:pPr lvl="2"/>
            <a:r>
              <a:rPr lang="fr-FR" noProof="0" smtClean="0"/>
              <a:t>Dritte Ebene</a:t>
            </a:r>
          </a:p>
          <a:p>
            <a:pPr lvl="3"/>
            <a:r>
              <a:rPr lang="fr-FR" noProof="0" smtClean="0"/>
              <a:t>Vierte Ebene</a:t>
            </a:r>
          </a:p>
          <a:p>
            <a:pPr lvl="4"/>
            <a:r>
              <a:rPr lang="fr-FR" noProof="0" smtClean="0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42438"/>
            <a:ext cx="2908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98888" y="9342438"/>
            <a:ext cx="2908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fld id="{80268797-6708-4A5D-9837-9685AA454C1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3D9AFB-7933-42FF-B9E9-40BC9A7796E2}" type="slidenum">
              <a:rPr lang="fr-FR" smtClean="0">
                <a:cs typeface="Arial" charset="0"/>
              </a:rPr>
              <a:pPr/>
              <a:t>1</a:t>
            </a:fld>
            <a:endParaRPr lang="fr-FR" smtClean="0">
              <a:cs typeface="Arial" charset="0"/>
            </a:endParaRPr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1513" y="4670425"/>
            <a:ext cx="5365750" cy="4427538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 bwMode="gray">
      <p:bgPr>
        <a:solidFill>
          <a:srgbClr val="F21C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2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59393" r:id="rId5" imgW="0" imgH="0" progId="">
              <p:embed/>
            </p:oleObj>
          </a:graphicData>
        </a:graphic>
      </p:graphicFrame>
      <p:pic>
        <p:nvPicPr>
          <p:cNvPr id="5" name="eon_logo1" descr="EON_France_W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/>
          <a:srcRect/>
          <a:stretch>
            <a:fillRect/>
          </a:stretch>
        </p:blipFill>
        <p:spPr bwMode="gray">
          <a:xfrm>
            <a:off x="654050" y="889000"/>
            <a:ext cx="4908550" cy="99377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  <p:sp>
        <p:nvSpPr>
          <p:cNvPr id="440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300413" y="4267200"/>
            <a:ext cx="5532437" cy="989013"/>
          </a:xfrm>
          <a:ln/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440324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300413" y="5508625"/>
            <a:ext cx="5532437" cy="741363"/>
          </a:xfrm>
          <a:ln/>
        </p:spPr>
        <p:txBody>
          <a:bodyPr/>
          <a:lstStyle>
            <a:lvl1pPr>
              <a:lnSpc>
                <a:spcPts val="2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99300" y="1143000"/>
            <a:ext cx="2146300" cy="5105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60400" y="1143000"/>
            <a:ext cx="6286500" cy="5105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60400" y="1905000"/>
            <a:ext cx="4216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9200" y="1905000"/>
            <a:ext cx="4216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wmf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2" hidden="1"/>
          <p:cNvGraphicFramePr>
            <a:graphicFrameLocks/>
          </p:cNvGraphicFramePr>
          <p:nvPr>
            <p:custDataLst>
              <p:tags r:id="rId14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26" r:id="rId20" imgW="0" imgH="0" progId="">
              <p:embed/>
            </p:oleObj>
          </a:graphicData>
        </a:graphic>
      </p:graphicFrame>
      <p:sp>
        <p:nvSpPr>
          <p:cNvPr id="1028" name="Rectangle 3"/>
          <p:cNvSpPr>
            <a:spLocks noGrp="1" noChangeArrowheads="1"/>
          </p:cNvSpPr>
          <p:nvPr>
            <p:ph type="title"/>
            <p:custDataLst>
              <p:tags r:id="rId15"/>
            </p:custDataLst>
          </p:nvPr>
        </p:nvSpPr>
        <p:spPr bwMode="gray">
          <a:xfrm>
            <a:off x="660400" y="1143000"/>
            <a:ext cx="8585200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Slide title</a:t>
            </a:r>
          </a:p>
        </p:txBody>
      </p:sp>
      <p:sp>
        <p:nvSpPr>
          <p:cNvPr id="1029" name="Objektbereich"/>
          <p:cNvSpPr>
            <a:spLocks noGrp="1" noChangeArrowheads="1"/>
          </p:cNvSpPr>
          <p:nvPr>
            <p:ph type="body" idx="1"/>
            <p:custDataLst>
              <p:tags r:id="rId16"/>
            </p:custDataLst>
          </p:nvPr>
        </p:nvSpPr>
        <p:spPr bwMode="gray">
          <a:xfrm>
            <a:off x="660400" y="1905000"/>
            <a:ext cx="8585200" cy="434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Body text</a:t>
            </a:r>
          </a:p>
          <a:p>
            <a:pPr lvl="1"/>
            <a:r>
              <a:rPr lang="fr-FR" smtClean="0"/>
              <a:t>First level</a:t>
            </a:r>
          </a:p>
          <a:p>
            <a:pPr lvl="2"/>
            <a:r>
              <a:rPr lang="fr-FR" smtClean="0"/>
              <a:t>Second level</a:t>
            </a:r>
          </a:p>
          <a:p>
            <a:pPr lvl="3"/>
            <a:r>
              <a:rPr lang="fr-FR" smtClean="0"/>
              <a:t>Third level</a:t>
            </a:r>
          </a:p>
          <a:p>
            <a:pPr lvl="4"/>
            <a:r>
              <a:rPr lang="fr-FR" smtClean="0"/>
              <a:t>Quotation level</a:t>
            </a:r>
          </a:p>
        </p:txBody>
      </p:sp>
      <p:sp>
        <p:nvSpPr>
          <p:cNvPr id="439301" name="Rectangle 5"/>
          <p:cNvSpPr>
            <a:spLocks noChangeArrowheads="1"/>
          </p:cNvSpPr>
          <p:nvPr>
            <p:custDataLst>
              <p:tags r:id="rId17"/>
            </p:custDataLst>
          </p:nvPr>
        </p:nvSpPr>
        <p:spPr bwMode="gray">
          <a:xfrm>
            <a:off x="0" y="0"/>
            <a:ext cx="9906000" cy="990600"/>
          </a:xfrm>
          <a:prstGeom prst="rect">
            <a:avLst/>
          </a:prstGeom>
          <a:solidFill>
            <a:srgbClr val="F21C0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600" b="0" u="sng">
              <a:cs typeface="+mn-cs"/>
            </a:endParaRPr>
          </a:p>
        </p:txBody>
      </p:sp>
      <p:pic>
        <p:nvPicPr>
          <p:cNvPr id="1031" name="eon_logo2" descr="EON_France_W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21"/>
          <a:srcRect/>
          <a:stretch>
            <a:fillRect/>
          </a:stretch>
        </p:blipFill>
        <p:spPr bwMode="gray">
          <a:xfrm>
            <a:off x="203200" y="349250"/>
            <a:ext cx="2384425" cy="4826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  <p:sp>
        <p:nvSpPr>
          <p:cNvPr id="439303" name="Espace réservé du numéro de diapositive 3"/>
          <p:cNvSpPr txBox="1">
            <a:spLocks noGrp="1"/>
          </p:cNvSpPr>
          <p:nvPr>
            <p:custDataLst>
              <p:tags r:id="rId19"/>
            </p:custDataLst>
          </p:nvPr>
        </p:nvSpPr>
        <p:spPr bwMode="auto">
          <a:xfrm>
            <a:off x="7273925" y="6553200"/>
            <a:ext cx="19716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eaLnBrk="0" hangingPunct="0">
              <a:lnSpc>
                <a:spcPts val="900"/>
              </a:lnSpc>
              <a:defRPr/>
            </a:pPr>
            <a:r>
              <a:rPr lang="fr-FR" sz="800" b="0" dirty="0">
                <a:cs typeface="+mn-cs"/>
              </a:rPr>
              <a:t>CORPORATE </a:t>
            </a:r>
            <a:r>
              <a:rPr lang="fr-FR" sz="800" b="0" dirty="0">
                <a:cs typeface="+mn-cs"/>
              </a:rPr>
              <a:t>DEVELOPMENT – A-</a:t>
            </a:r>
            <a:r>
              <a:rPr lang="fr-FR" sz="800" b="0" dirty="0" err="1">
                <a:cs typeface="+mn-cs"/>
              </a:rPr>
              <a:t>C.Baudon</a:t>
            </a:r>
            <a:r>
              <a:rPr lang="fr-FR" sz="800" b="0" dirty="0">
                <a:cs typeface="+mn-cs"/>
              </a:rPr>
              <a:t>- </a:t>
            </a:r>
            <a:fld id="{F2F9A6CE-450B-4627-910A-9896DFF0CF1E}" type="slidenum">
              <a:rPr lang="fr-FR" sz="800" b="0">
                <a:cs typeface="+mn-cs"/>
              </a:rPr>
              <a:pPr algn="r" eaLnBrk="0" hangingPunct="0">
                <a:lnSpc>
                  <a:spcPts val="900"/>
                </a:lnSpc>
                <a:defRPr/>
              </a:pPr>
              <a:t>‹#›</a:t>
            </a:fld>
            <a:endParaRPr lang="fr-FR" sz="800" b="0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</p:sldLayoutIdLst>
  <p:transition spd="med"/>
  <p:hf sldNum="0" hdr="0" dt="0"/>
  <p:txStyles>
    <p:titleStyle>
      <a:lvl1pPr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2pPr>
      <a:lvl3pPr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3pPr>
      <a:lvl4pPr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4pPr>
      <a:lvl5pPr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5pPr>
      <a:lvl6pPr marL="4572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6pPr>
      <a:lvl7pPr marL="9144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7pPr>
      <a:lvl8pPr marL="13716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8pPr>
      <a:lvl9pPr marL="18288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9388" algn="l" rtl="0" fontAlgn="base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  <a:cs typeface="+mn-cs"/>
        </a:defRPr>
      </a:lvl2pPr>
      <a:lvl3pPr marL="719138" indent="-180975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−"/>
        <a:defRPr sz="1600">
          <a:solidFill>
            <a:schemeClr val="tx1"/>
          </a:solidFill>
          <a:latin typeface="+mn-lt"/>
          <a:cs typeface="+mn-cs"/>
        </a:defRPr>
      </a:lvl3pPr>
      <a:lvl4pPr marL="1101725" indent="-203200" algn="l" rtl="0" fontAlgn="base">
        <a:spcBef>
          <a:spcPct val="20000"/>
        </a:spcBef>
        <a:spcAft>
          <a:spcPct val="0"/>
        </a:spcAft>
        <a:buClr>
          <a:srgbClr val="F3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  <a:cs typeface="+mn-cs"/>
        </a:defRPr>
      </a:lvl4pPr>
      <a:lvl5pPr marL="1281113" indent="547688" algn="l" rtl="0" fontAlgn="base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5pPr>
      <a:lvl6pPr marL="17383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6pPr>
      <a:lvl7pPr marL="21955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7pPr>
      <a:lvl8pPr marL="26527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8pPr>
      <a:lvl9pPr marL="31099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00413" y="4267200"/>
            <a:ext cx="6116637" cy="989013"/>
          </a:xfrm>
        </p:spPr>
        <p:txBody>
          <a:bodyPr/>
          <a:lstStyle/>
          <a:p>
            <a:r>
              <a:rPr lang="fr-FR" sz="3000" smtClean="0"/>
              <a:t>Organisation des Projets Clés d’EFR </a:t>
            </a:r>
            <a:br>
              <a:rPr lang="fr-FR" sz="3000" smtClean="0"/>
            </a:br>
            <a:r>
              <a:rPr lang="fr-FR" sz="2400" b="0" smtClean="0"/>
              <a:t>June 22th, 2009</a:t>
            </a:r>
          </a:p>
        </p:txBody>
      </p:sp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7462838" y="6488113"/>
            <a:ext cx="24431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800" b="0">
                <a:solidFill>
                  <a:schemeClr val="bg1"/>
                </a:solidFill>
              </a:rPr>
              <a:t>Corporate Development</a:t>
            </a:r>
          </a:p>
        </p:txBody>
      </p:sp>
      <p:sp>
        <p:nvSpPr>
          <p:cNvPr id="33795" name="ZoneTexte 3"/>
          <p:cNvSpPr txBox="1">
            <a:spLocks noChangeArrowheads="1"/>
          </p:cNvSpPr>
          <p:nvPr/>
        </p:nvSpPr>
        <p:spPr bwMode="auto">
          <a:xfrm>
            <a:off x="8010525" y="2714625"/>
            <a:ext cx="5445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v06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re 1"/>
          <p:cNvSpPr>
            <a:spLocks noGrp="1"/>
          </p:cNvSpPr>
          <p:nvPr>
            <p:ph type="ctrTitle"/>
          </p:nvPr>
        </p:nvSpPr>
        <p:spPr>
          <a:xfrm>
            <a:off x="3300413" y="4267200"/>
            <a:ext cx="5902325" cy="989013"/>
          </a:xfrm>
        </p:spPr>
        <p:txBody>
          <a:bodyPr/>
          <a:lstStyle/>
          <a:p>
            <a:r>
              <a:rPr lang="en-GB" smtClean="0"/>
              <a:t>HR DOMAIN  </a:t>
            </a:r>
            <a:br>
              <a:rPr lang="en-GB" smtClean="0"/>
            </a:br>
            <a:r>
              <a:rPr lang="en-GB" smtClean="0"/>
              <a:t>[ALPHA PROJECT]</a:t>
            </a:r>
          </a:p>
        </p:txBody>
      </p:sp>
      <p:sp>
        <p:nvSpPr>
          <p:cNvPr id="44034" name="Sous-titre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GB" smtClean="0"/>
              <a:t>June, 22th 2009</a:t>
            </a:r>
          </a:p>
        </p:txBody>
      </p:sp>
      <p:sp>
        <p:nvSpPr>
          <p:cNvPr id="44035" name="ZoneTexte 3"/>
          <p:cNvSpPr txBox="1">
            <a:spLocks noChangeArrowheads="1"/>
          </p:cNvSpPr>
          <p:nvPr/>
        </p:nvSpPr>
        <p:spPr bwMode="auto">
          <a:xfrm>
            <a:off x="6376988" y="2244725"/>
            <a:ext cx="1174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Example 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smtClean="0"/>
              <a:t>Définition &amp; Objectifs du Projet ALPHA</a:t>
            </a:r>
          </a:p>
        </p:txBody>
      </p:sp>
      <p:sp>
        <p:nvSpPr>
          <p:cNvPr id="45058" name="ZoneTexte 3"/>
          <p:cNvSpPr txBox="1">
            <a:spLocks noChangeArrowheads="1"/>
          </p:cNvSpPr>
          <p:nvPr/>
        </p:nvSpPr>
        <p:spPr bwMode="auto">
          <a:xfrm>
            <a:off x="795338" y="1984375"/>
            <a:ext cx="7505700" cy="73818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GB" sz="1400" b="0"/>
              <a:t>ABC</a:t>
            </a:r>
          </a:p>
          <a:p>
            <a:pPr>
              <a:buFont typeface="Arial" charset="0"/>
              <a:buChar char="•"/>
            </a:pPr>
            <a:r>
              <a:rPr lang="en-GB" sz="1400" b="0"/>
              <a:t>...</a:t>
            </a:r>
          </a:p>
          <a:p>
            <a:pPr>
              <a:buFont typeface="Arial" charset="0"/>
              <a:buChar char="•"/>
            </a:pPr>
            <a:r>
              <a:rPr lang="en-GB" sz="1400" b="0"/>
              <a:t>...</a:t>
            </a:r>
          </a:p>
        </p:txBody>
      </p:sp>
      <p:sp>
        <p:nvSpPr>
          <p:cNvPr id="45059" name="ZoneTexte 2"/>
          <p:cNvSpPr txBox="1">
            <a:spLocks noChangeArrowheads="1"/>
          </p:cNvSpPr>
          <p:nvPr/>
        </p:nvSpPr>
        <p:spPr bwMode="auto">
          <a:xfrm>
            <a:off x="947738" y="1719263"/>
            <a:ext cx="2667000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>
                <a:solidFill>
                  <a:srgbClr val="FF0000"/>
                </a:solidFill>
              </a:rPr>
              <a:t>DEFINITION</a:t>
            </a:r>
          </a:p>
        </p:txBody>
      </p:sp>
      <p:sp>
        <p:nvSpPr>
          <p:cNvPr id="45060" name="ZoneTexte 12"/>
          <p:cNvSpPr txBox="1">
            <a:spLocks noChangeArrowheads="1"/>
          </p:cNvSpPr>
          <p:nvPr/>
        </p:nvSpPr>
        <p:spPr bwMode="auto">
          <a:xfrm>
            <a:off x="795338" y="4130675"/>
            <a:ext cx="7505700" cy="95408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Polo" pitchFamily="2" charset="0"/>
              <a:buAutoNum type="arabicPeriod"/>
            </a:pPr>
            <a:r>
              <a:rPr lang="en-GB" sz="1400" b="0"/>
              <a:t>ABC</a:t>
            </a:r>
          </a:p>
          <a:p>
            <a:pPr marL="342900" indent="-342900">
              <a:buFont typeface="Polo" pitchFamily="2" charset="0"/>
              <a:buAutoNum type="arabicPeriod"/>
            </a:pPr>
            <a:r>
              <a:rPr lang="en-GB" sz="1400" b="0"/>
              <a:t>...</a:t>
            </a:r>
          </a:p>
          <a:p>
            <a:pPr marL="342900" indent="-342900">
              <a:buFont typeface="Polo" pitchFamily="2" charset="0"/>
              <a:buAutoNum type="arabicPeriod"/>
            </a:pPr>
            <a:r>
              <a:rPr lang="en-GB" sz="1400" b="0"/>
              <a:t>...</a:t>
            </a:r>
          </a:p>
          <a:p>
            <a:pPr marL="342900" indent="-342900">
              <a:buFont typeface="Polo" pitchFamily="2" charset="0"/>
              <a:buAutoNum type="arabicPeriod"/>
            </a:pPr>
            <a:endParaRPr lang="en-GB" sz="1400" b="0"/>
          </a:p>
        </p:txBody>
      </p:sp>
      <p:sp>
        <p:nvSpPr>
          <p:cNvPr id="45061" name="ZoneTexte 14"/>
          <p:cNvSpPr txBox="1">
            <a:spLocks noChangeArrowheads="1"/>
          </p:cNvSpPr>
          <p:nvPr/>
        </p:nvSpPr>
        <p:spPr bwMode="auto">
          <a:xfrm>
            <a:off x="947738" y="3865563"/>
            <a:ext cx="2667000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>
                <a:solidFill>
                  <a:srgbClr val="FF0000"/>
                </a:solidFill>
              </a:rPr>
              <a:t>OBJECTIFS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à coins arrondis 31"/>
          <p:cNvSpPr>
            <a:spLocks noChangeArrowheads="1"/>
          </p:cNvSpPr>
          <p:nvPr/>
        </p:nvSpPr>
        <p:spPr bwMode="auto">
          <a:xfrm>
            <a:off x="9002713" y="1065213"/>
            <a:ext cx="434975" cy="8683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2700" algn="ctr">
            <a:solidFill>
              <a:schemeClr val="tx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/>
          </a:p>
        </p:txBody>
      </p:sp>
      <p:grpSp>
        <p:nvGrpSpPr>
          <p:cNvPr id="46082" name="Groupe 3"/>
          <p:cNvGrpSpPr>
            <a:grpSpLocks/>
          </p:cNvGrpSpPr>
          <p:nvPr/>
        </p:nvGrpSpPr>
        <p:grpSpPr bwMode="auto">
          <a:xfrm>
            <a:off x="3624263" y="2562225"/>
            <a:ext cx="1839912" cy="736600"/>
            <a:chOff x="4038600" y="1796138"/>
            <a:chExt cx="1099457" cy="737180"/>
          </a:xfrm>
        </p:grpSpPr>
        <p:sp>
          <p:nvSpPr>
            <p:cNvPr id="2" name="ZoneTexte 1"/>
            <p:cNvSpPr txBox="1"/>
            <p:nvPr/>
          </p:nvSpPr>
          <p:spPr>
            <a:xfrm>
              <a:off x="4038600" y="1796138"/>
              <a:ext cx="1099457" cy="462327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>
              <a:spAutoFit/>
            </a:bodyPr>
            <a:lstStyle/>
            <a:p>
              <a:pPr algn="ctr" fontAlgn="ctr">
                <a:defRPr/>
              </a:pPr>
              <a:r>
                <a:rPr lang="fr-FR" sz="1200" dirty="0">
                  <a:latin typeface="+mj-lt"/>
                </a:rPr>
                <a:t>Membre Directoire EFR Responsable</a:t>
              </a:r>
              <a:endParaRPr lang="fr-FR" sz="1200" dirty="0">
                <a:latin typeface="+mj-lt"/>
              </a:endParaRPr>
            </a:p>
          </p:txBody>
        </p:sp>
        <p:sp>
          <p:nvSpPr>
            <p:cNvPr id="3" name="ZoneTexte 2"/>
            <p:cNvSpPr txBox="1"/>
            <p:nvPr/>
          </p:nvSpPr>
          <p:spPr>
            <a:xfrm>
              <a:off x="4038600" y="2256876"/>
              <a:ext cx="1099457" cy="27644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sz="1200" dirty="0" err="1">
                  <a:latin typeface="+mj-lt"/>
                </a:rPr>
                <a:t>L.Poyer</a:t>
              </a:r>
              <a:endParaRPr lang="en-GB" sz="1200" dirty="0">
                <a:latin typeface="+mj-lt"/>
              </a:endParaRPr>
            </a:p>
          </p:txBody>
        </p:sp>
      </p:grpSp>
      <p:grpSp>
        <p:nvGrpSpPr>
          <p:cNvPr id="46083" name="Groupe 10"/>
          <p:cNvGrpSpPr>
            <a:grpSpLocks/>
          </p:cNvGrpSpPr>
          <p:nvPr/>
        </p:nvGrpSpPr>
        <p:grpSpPr bwMode="auto">
          <a:xfrm>
            <a:off x="5900738" y="3597275"/>
            <a:ext cx="1839912" cy="738188"/>
            <a:chOff x="4038600" y="1970315"/>
            <a:chExt cx="1099457" cy="739060"/>
          </a:xfrm>
        </p:grpSpPr>
        <p:sp>
          <p:nvSpPr>
            <p:cNvPr id="12" name="ZoneTexte 11"/>
            <p:cNvSpPr txBox="1"/>
            <p:nvPr/>
          </p:nvSpPr>
          <p:spPr>
            <a:xfrm>
              <a:off x="4038600" y="1970315"/>
              <a:ext cx="1099457" cy="460919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sz="1200" dirty="0"/>
                <a:t>Project Manager </a:t>
              </a:r>
            </a:p>
            <a:p>
              <a:pPr algn="ctr">
                <a:defRPr/>
              </a:pPr>
              <a:r>
                <a:rPr lang="en-GB" sz="1200" dirty="0"/>
                <a:t>Office</a:t>
              </a:r>
              <a:endParaRPr lang="en-GB" sz="1200" dirty="0"/>
            </a:p>
          </p:txBody>
        </p:sp>
        <p:sp>
          <p:nvSpPr>
            <p:cNvPr id="46103" name="ZoneTexte 12"/>
            <p:cNvSpPr txBox="1">
              <a:spLocks noChangeArrowheads="1"/>
            </p:cNvSpPr>
            <p:nvPr/>
          </p:nvSpPr>
          <p:spPr bwMode="auto">
            <a:xfrm>
              <a:off x="4038600" y="2432376"/>
              <a:ext cx="1099457" cy="27699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200"/>
                <a:t>M.Cadeau</a:t>
              </a:r>
            </a:p>
          </p:txBody>
        </p:sp>
      </p:grpSp>
      <p:grpSp>
        <p:nvGrpSpPr>
          <p:cNvPr id="46084" name="Groupe 13"/>
          <p:cNvGrpSpPr>
            <a:grpSpLocks/>
          </p:cNvGrpSpPr>
          <p:nvPr/>
        </p:nvGrpSpPr>
        <p:grpSpPr bwMode="auto">
          <a:xfrm>
            <a:off x="3624263" y="3595688"/>
            <a:ext cx="1839912" cy="750887"/>
            <a:chOff x="4038600" y="1970315"/>
            <a:chExt cx="1099457" cy="749946"/>
          </a:xfrm>
        </p:grpSpPr>
        <p:sp>
          <p:nvSpPr>
            <p:cNvPr id="15" name="ZoneTexte 14"/>
            <p:cNvSpPr txBox="1"/>
            <p:nvPr/>
          </p:nvSpPr>
          <p:spPr>
            <a:xfrm>
              <a:off x="4038600" y="1970315"/>
              <a:ext cx="1099457" cy="461383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sz="1200" dirty="0"/>
                <a:t>Project Manager</a:t>
              </a:r>
            </a:p>
            <a:p>
              <a:pPr algn="ctr">
                <a:defRPr/>
              </a:pPr>
              <a:endParaRPr lang="en-GB" sz="1200" dirty="0"/>
            </a:p>
          </p:txBody>
        </p:sp>
        <p:sp>
          <p:nvSpPr>
            <p:cNvPr id="46101" name="ZoneTexte 15"/>
            <p:cNvSpPr txBox="1">
              <a:spLocks noChangeArrowheads="1"/>
            </p:cNvSpPr>
            <p:nvPr/>
          </p:nvSpPr>
          <p:spPr bwMode="auto">
            <a:xfrm>
              <a:off x="4038600" y="2443262"/>
              <a:ext cx="1099457" cy="27699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200"/>
                <a:t>D.Reiter</a:t>
              </a:r>
            </a:p>
          </p:txBody>
        </p:sp>
      </p:grpSp>
      <p:cxnSp>
        <p:nvCxnSpPr>
          <p:cNvPr id="46085" name="Connecteur droit 17"/>
          <p:cNvCxnSpPr>
            <a:cxnSpLocks noChangeShapeType="1"/>
          </p:cNvCxnSpPr>
          <p:nvPr/>
        </p:nvCxnSpPr>
        <p:spPr bwMode="auto">
          <a:xfrm rot="16200000" flipH="1">
            <a:off x="4394200" y="3448050"/>
            <a:ext cx="298450" cy="0"/>
          </a:xfrm>
          <a:prstGeom prst="line">
            <a:avLst/>
          </a:prstGeom>
          <a:noFill/>
          <a:ln w="12700" algn="ctr">
            <a:solidFill>
              <a:srgbClr val="B4B4B4"/>
            </a:solidFill>
            <a:round/>
            <a:headEnd/>
            <a:tailEnd type="none" w="med" len="lg"/>
          </a:ln>
        </p:spPr>
      </p:cxnSp>
      <p:cxnSp>
        <p:nvCxnSpPr>
          <p:cNvPr id="46086" name="Connecteur droit 21"/>
          <p:cNvCxnSpPr>
            <a:cxnSpLocks noChangeShapeType="1"/>
          </p:cNvCxnSpPr>
          <p:nvPr/>
        </p:nvCxnSpPr>
        <p:spPr bwMode="auto">
          <a:xfrm>
            <a:off x="5464175" y="4208463"/>
            <a:ext cx="436563" cy="0"/>
          </a:xfrm>
          <a:prstGeom prst="line">
            <a:avLst/>
          </a:prstGeom>
          <a:noFill/>
          <a:ln w="12700" algn="ctr">
            <a:solidFill>
              <a:srgbClr val="B4B4B4"/>
            </a:solidFill>
            <a:round/>
            <a:headEnd/>
            <a:tailEnd type="none" w="med" len="lg"/>
          </a:ln>
        </p:spPr>
      </p:cxnSp>
      <p:grpSp>
        <p:nvGrpSpPr>
          <p:cNvPr id="46087" name="Groupe 23"/>
          <p:cNvGrpSpPr>
            <a:grpSpLocks/>
          </p:cNvGrpSpPr>
          <p:nvPr/>
        </p:nvGrpSpPr>
        <p:grpSpPr bwMode="auto">
          <a:xfrm>
            <a:off x="2286000" y="4870450"/>
            <a:ext cx="1676400" cy="1303338"/>
            <a:chOff x="4038600" y="1970315"/>
            <a:chExt cx="1099457" cy="1303944"/>
          </a:xfrm>
        </p:grpSpPr>
        <p:sp>
          <p:nvSpPr>
            <p:cNvPr id="25" name="ZoneTexte 24"/>
            <p:cNvSpPr txBox="1"/>
            <p:nvPr/>
          </p:nvSpPr>
          <p:spPr>
            <a:xfrm>
              <a:off x="4038600" y="1970315"/>
              <a:ext cx="1099457" cy="46217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sz="1200" dirty="0"/>
                <a:t>THEMA 1</a:t>
              </a:r>
            </a:p>
            <a:p>
              <a:pPr algn="ctr">
                <a:defRPr/>
              </a:pPr>
              <a:endParaRPr lang="en-GB" sz="1200" dirty="0"/>
            </a:p>
          </p:txBody>
        </p:sp>
        <p:sp>
          <p:nvSpPr>
            <p:cNvPr id="46099" name="ZoneTexte 25"/>
            <p:cNvSpPr txBox="1">
              <a:spLocks noChangeArrowheads="1"/>
            </p:cNvSpPr>
            <p:nvPr/>
          </p:nvSpPr>
          <p:spPr bwMode="auto"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Clr>
                  <a:schemeClr val="tx2"/>
                </a:buClr>
                <a:buFont typeface="Arial" charset="0"/>
                <a:buChar char="•"/>
              </a:pPr>
              <a:r>
                <a:rPr lang="en-GB" sz="1200"/>
                <a:t> Responsable</a:t>
              </a:r>
            </a:p>
            <a:p>
              <a:pPr>
                <a:buClr>
                  <a:schemeClr val="tx2"/>
                </a:buClr>
                <a:buFont typeface="Arial" charset="0"/>
                <a:buChar char="•"/>
              </a:pPr>
              <a:r>
                <a:rPr lang="en-GB" sz="1200"/>
                <a:t> ...</a:t>
              </a:r>
            </a:p>
            <a:p>
              <a:pPr>
                <a:buClr>
                  <a:schemeClr val="tx2"/>
                </a:buClr>
                <a:buFont typeface="Arial" charset="0"/>
                <a:buChar char="•"/>
              </a:pPr>
              <a:r>
                <a:rPr lang="en-GB" sz="1200"/>
                <a:t> ...</a:t>
              </a:r>
            </a:p>
            <a:p>
              <a:pPr>
                <a:buFont typeface="Wingdings" pitchFamily="2" charset="2"/>
                <a:buChar char="§"/>
              </a:pPr>
              <a:endParaRPr lang="en-GB" sz="1200"/>
            </a:p>
          </p:txBody>
        </p:sp>
      </p:grpSp>
      <p:grpSp>
        <p:nvGrpSpPr>
          <p:cNvPr id="46088" name="Groupe 26"/>
          <p:cNvGrpSpPr>
            <a:grpSpLocks/>
          </p:cNvGrpSpPr>
          <p:nvPr/>
        </p:nvGrpSpPr>
        <p:grpSpPr bwMode="auto">
          <a:xfrm>
            <a:off x="5257800" y="4881563"/>
            <a:ext cx="1676400" cy="1292225"/>
            <a:chOff x="4038600" y="1981201"/>
            <a:chExt cx="1099457" cy="1293058"/>
          </a:xfrm>
        </p:grpSpPr>
        <p:sp>
          <p:nvSpPr>
            <p:cNvPr id="28" name="ZoneTexte 27"/>
            <p:cNvSpPr txBox="1"/>
            <p:nvPr/>
          </p:nvSpPr>
          <p:spPr>
            <a:xfrm>
              <a:off x="4038600" y="1981201"/>
              <a:ext cx="1099457" cy="462260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sz="1200" dirty="0"/>
                <a:t>THEMA 2</a:t>
              </a:r>
            </a:p>
            <a:p>
              <a:pPr algn="ctr">
                <a:defRPr/>
              </a:pPr>
              <a:endParaRPr lang="en-GB" sz="1200" dirty="0"/>
            </a:p>
          </p:txBody>
        </p:sp>
        <p:sp>
          <p:nvSpPr>
            <p:cNvPr id="46097" name="ZoneTexte 28"/>
            <p:cNvSpPr txBox="1">
              <a:spLocks noChangeArrowheads="1"/>
            </p:cNvSpPr>
            <p:nvPr/>
          </p:nvSpPr>
          <p:spPr bwMode="auto"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Clr>
                  <a:schemeClr val="tx2"/>
                </a:buClr>
                <a:buFont typeface="Arial" charset="0"/>
                <a:buChar char="•"/>
              </a:pPr>
              <a:r>
                <a:rPr lang="en-GB" sz="1200"/>
                <a:t> Responsable</a:t>
              </a:r>
            </a:p>
            <a:p>
              <a:pPr>
                <a:buClr>
                  <a:schemeClr val="tx2"/>
                </a:buClr>
                <a:buFont typeface="Arial" charset="0"/>
                <a:buChar char="•"/>
              </a:pPr>
              <a:r>
                <a:rPr lang="en-GB" sz="1200"/>
                <a:t> ...</a:t>
              </a:r>
            </a:p>
            <a:p>
              <a:pPr>
                <a:buClr>
                  <a:schemeClr val="tx2"/>
                </a:buClr>
                <a:buFont typeface="Arial" charset="0"/>
                <a:buChar char="•"/>
              </a:pPr>
              <a:r>
                <a:rPr lang="en-GB" sz="1200"/>
                <a:t> ...</a:t>
              </a:r>
            </a:p>
            <a:p>
              <a:pPr>
                <a:buFont typeface="Wingdings" pitchFamily="2" charset="2"/>
                <a:buChar char="§"/>
              </a:pPr>
              <a:endParaRPr lang="en-GB" sz="1200"/>
            </a:p>
          </p:txBody>
        </p:sp>
      </p:grpSp>
      <p:cxnSp>
        <p:nvCxnSpPr>
          <p:cNvPr id="46089" name="Connecteur en angle 30"/>
          <p:cNvCxnSpPr>
            <a:cxnSpLocks noChangeShapeType="1"/>
          </p:cNvCxnSpPr>
          <p:nvPr/>
        </p:nvCxnSpPr>
        <p:spPr bwMode="auto">
          <a:xfrm rot="5400000" flipH="1" flipV="1">
            <a:off x="3460750" y="3786188"/>
            <a:ext cx="523875" cy="1644650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rgbClr val="B4B4B4"/>
            </a:solidFill>
            <a:round/>
            <a:headEnd/>
            <a:tailEnd type="none" w="med" len="lg"/>
          </a:ln>
        </p:spPr>
      </p:cxnSp>
      <p:cxnSp>
        <p:nvCxnSpPr>
          <p:cNvPr id="46090" name="Connecteur en angle 32"/>
          <p:cNvCxnSpPr>
            <a:cxnSpLocks noChangeShapeType="1"/>
          </p:cNvCxnSpPr>
          <p:nvPr/>
        </p:nvCxnSpPr>
        <p:spPr bwMode="auto">
          <a:xfrm rot="16200000" flipV="1">
            <a:off x="5093494" y="3798094"/>
            <a:ext cx="534988" cy="1631950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rgbClr val="B4B4B4"/>
            </a:solidFill>
            <a:round/>
            <a:headEnd/>
            <a:tailEnd type="none" w="med" len="lg"/>
          </a:ln>
        </p:spPr>
      </p:cxnSp>
      <p:sp>
        <p:nvSpPr>
          <p:cNvPr id="46091" name="ZoneTexte 33"/>
          <p:cNvSpPr txBox="1">
            <a:spLocks noChangeArrowheads="1"/>
          </p:cNvSpPr>
          <p:nvPr/>
        </p:nvSpPr>
        <p:spPr bwMode="auto">
          <a:xfrm>
            <a:off x="3624263" y="1989138"/>
            <a:ext cx="1839912" cy="338137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600">
                <a:solidFill>
                  <a:schemeClr val="bg1"/>
                </a:solidFill>
              </a:rPr>
              <a:t>ALPHA</a:t>
            </a:r>
          </a:p>
        </p:txBody>
      </p:sp>
      <p:sp>
        <p:nvSpPr>
          <p:cNvPr id="35" name="Titre 1"/>
          <p:cNvSpPr txBox="1">
            <a:spLocks/>
          </p:cNvSpPr>
          <p:nvPr/>
        </p:nvSpPr>
        <p:spPr>
          <a:xfrm>
            <a:off x="496888" y="995363"/>
            <a:ext cx="4967287" cy="533400"/>
          </a:xfrm>
          <a:prstGeom prst="rect">
            <a:avLst/>
          </a:prstGeom>
        </p:spPr>
        <p:txBody>
          <a:bodyPr/>
          <a:lstStyle/>
          <a:p>
            <a:pPr>
              <a:lnSpc>
                <a:spcPts val="3400"/>
              </a:lnSpc>
              <a:defRPr/>
            </a:pPr>
            <a:r>
              <a:rPr lang="en-US" sz="2400" kern="0" dirty="0" err="1">
                <a:latin typeface="+mj-lt"/>
                <a:ea typeface="+mj-ea"/>
                <a:cs typeface="+mj-cs"/>
              </a:rPr>
              <a:t>Organisation</a:t>
            </a:r>
            <a:r>
              <a:rPr lang="en-US" sz="2400" kern="0" dirty="0">
                <a:latin typeface="+mj-lt"/>
                <a:ea typeface="+mj-ea"/>
                <a:cs typeface="+mj-cs"/>
              </a:rPr>
              <a:t> </a:t>
            </a:r>
            <a:r>
              <a:rPr lang="en-US" sz="2400" kern="0" dirty="0" err="1">
                <a:latin typeface="+mj-lt"/>
                <a:ea typeface="+mj-ea"/>
                <a:cs typeface="+mj-cs"/>
              </a:rPr>
              <a:t>Projet</a:t>
            </a:r>
            <a:r>
              <a:rPr lang="en-US" sz="2400" kern="0" dirty="0">
                <a:latin typeface="+mj-lt"/>
                <a:ea typeface="+mj-ea"/>
                <a:cs typeface="+mj-cs"/>
              </a:rPr>
              <a:t> ALPHA</a:t>
            </a:r>
          </a:p>
        </p:txBody>
      </p:sp>
      <p:sp>
        <p:nvSpPr>
          <p:cNvPr id="46093" name="Ellipse 23"/>
          <p:cNvSpPr>
            <a:spLocks noChangeArrowheads="1"/>
          </p:cNvSpPr>
          <p:nvPr/>
        </p:nvSpPr>
        <p:spPr bwMode="auto">
          <a:xfrm>
            <a:off x="9132888" y="1108075"/>
            <a:ext cx="152400" cy="165100"/>
          </a:xfrm>
          <a:prstGeom prst="ellipse">
            <a:avLst/>
          </a:prstGeom>
          <a:solidFill>
            <a:schemeClr val="bg1"/>
          </a:solidFill>
          <a:ln w="12700" algn="ctr">
            <a:solidFill>
              <a:srgbClr val="B4B4B4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/>
          </a:p>
        </p:txBody>
      </p:sp>
      <p:sp>
        <p:nvSpPr>
          <p:cNvPr id="46094" name="Ellipse 36"/>
          <p:cNvSpPr>
            <a:spLocks noChangeArrowheads="1"/>
          </p:cNvSpPr>
          <p:nvPr/>
        </p:nvSpPr>
        <p:spPr bwMode="auto">
          <a:xfrm>
            <a:off x="9132888" y="1416050"/>
            <a:ext cx="152400" cy="166688"/>
          </a:xfrm>
          <a:prstGeom prst="ellipse">
            <a:avLst/>
          </a:prstGeom>
          <a:solidFill>
            <a:schemeClr val="bg1"/>
          </a:solidFill>
          <a:ln w="12700" algn="ctr">
            <a:solidFill>
              <a:srgbClr val="B4B4B4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/>
          </a:p>
        </p:txBody>
      </p:sp>
      <p:sp>
        <p:nvSpPr>
          <p:cNvPr id="46095" name="Ellipse 37"/>
          <p:cNvSpPr>
            <a:spLocks noChangeArrowheads="1"/>
          </p:cNvSpPr>
          <p:nvPr/>
        </p:nvSpPr>
        <p:spPr bwMode="auto">
          <a:xfrm>
            <a:off x="9132888" y="1712913"/>
            <a:ext cx="152400" cy="165100"/>
          </a:xfrm>
          <a:prstGeom prst="ellipse">
            <a:avLst/>
          </a:prstGeom>
          <a:solidFill>
            <a:srgbClr val="00B050"/>
          </a:solidFill>
          <a:ln w="12700" algn="ctr">
            <a:solidFill>
              <a:srgbClr val="B4B4B4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smtClean="0"/>
              <a:t>Planning du Projet ALPHA</a:t>
            </a:r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660400" y="2154238"/>
          <a:ext cx="85852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8520"/>
                <a:gridCol w="858520"/>
                <a:gridCol w="858520"/>
                <a:gridCol w="858520"/>
                <a:gridCol w="858520"/>
                <a:gridCol w="858520"/>
                <a:gridCol w="858520"/>
                <a:gridCol w="858520"/>
                <a:gridCol w="858520"/>
                <a:gridCol w="858520"/>
              </a:tblGrid>
              <a:tr h="370840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June</a:t>
                      </a:r>
                      <a:endParaRPr lang="en-GB" sz="14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July</a:t>
                      </a:r>
                      <a:endParaRPr lang="en-GB" sz="14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Aug.</a:t>
                      </a:r>
                      <a:endParaRPr lang="en-GB" sz="14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Sept.</a:t>
                      </a:r>
                      <a:endParaRPr lang="en-GB" sz="14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Oct</a:t>
                      </a:r>
                      <a:endParaRPr lang="en-GB" sz="14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Nov</a:t>
                      </a:r>
                      <a:endParaRPr lang="en-GB" sz="14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Dec</a:t>
                      </a:r>
                      <a:endParaRPr lang="en-GB" sz="14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Janv</a:t>
                      </a:r>
                      <a:r>
                        <a:rPr lang="en-GB" sz="1400" dirty="0" smtClean="0"/>
                        <a:t>.</a:t>
                      </a:r>
                      <a:endParaRPr lang="en-GB" sz="14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Fev</a:t>
                      </a:r>
                      <a:r>
                        <a:rPr lang="en-GB" sz="1400" dirty="0" smtClean="0"/>
                        <a:t>.</a:t>
                      </a:r>
                      <a:endParaRPr lang="en-GB" sz="14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smtClean="0"/>
              <a:t>Liste (non exhaustive)</a:t>
            </a:r>
          </a:p>
        </p:txBody>
      </p:sp>
      <p:sp>
        <p:nvSpPr>
          <p:cNvPr id="35842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Polo" pitchFamily="2" charset="0"/>
              <a:buAutoNum type="arabicPeriod"/>
            </a:pPr>
            <a:r>
              <a:rPr lang="en-GB" smtClean="0"/>
              <a:t>EPR </a:t>
            </a:r>
          </a:p>
          <a:p>
            <a:pPr>
              <a:buFont typeface="Polo" pitchFamily="2" charset="0"/>
              <a:buAutoNum type="arabicPeriod"/>
            </a:pPr>
            <a:r>
              <a:rPr lang="en-GB" smtClean="0"/>
              <a:t>Hydro</a:t>
            </a:r>
          </a:p>
          <a:p>
            <a:pPr>
              <a:buFont typeface="Polo" pitchFamily="2" charset="0"/>
              <a:buAutoNum type="arabicPeriod"/>
            </a:pPr>
            <a:r>
              <a:rPr lang="en-GB" smtClean="0"/>
              <a:t>Champsaur : Mass Market Opportunities</a:t>
            </a:r>
          </a:p>
          <a:p>
            <a:pPr>
              <a:buFont typeface="Polo" pitchFamily="2" charset="0"/>
              <a:buAutoNum type="arabicPeriod"/>
            </a:pPr>
            <a:r>
              <a:rPr lang="en-GB" smtClean="0"/>
              <a:t>White EFR Impact</a:t>
            </a:r>
          </a:p>
          <a:p>
            <a:pPr>
              <a:buFont typeface="Polo" pitchFamily="2" charset="0"/>
              <a:buAutoNum type="arabicPeriod"/>
            </a:pPr>
            <a:r>
              <a:rPr lang="en-GB" smtClean="0"/>
              <a:t>BU Role</a:t>
            </a:r>
          </a:p>
          <a:p>
            <a:pPr>
              <a:buFont typeface="Polo" pitchFamily="2" charset="0"/>
              <a:buAutoNum type="arabicPeriod"/>
            </a:pPr>
            <a:r>
              <a:rPr lang="en-GB" smtClean="0"/>
              <a:t>Interfaces Europe.On </a:t>
            </a:r>
          </a:p>
          <a:p>
            <a:pPr>
              <a:buFont typeface="Polo" pitchFamily="2" charset="0"/>
              <a:buAutoNum type="arabicPeriod"/>
            </a:pPr>
            <a:r>
              <a:rPr lang="en-GB" smtClean="0"/>
              <a:t>Interfaces Others</a:t>
            </a:r>
          </a:p>
          <a:p>
            <a:pPr>
              <a:buFont typeface="Polo" pitchFamily="2" charset="0"/>
              <a:buAutoNum type="arabicPeriod"/>
            </a:pPr>
            <a:r>
              <a:rPr lang="en-GB" smtClean="0"/>
              <a:t>EFR’s Adaptation as a new role</a:t>
            </a:r>
          </a:p>
          <a:p>
            <a:pPr>
              <a:buFont typeface="Polo" pitchFamily="2" charset="0"/>
              <a:buAutoNum type="arabicPeriod"/>
            </a:pPr>
            <a:r>
              <a:rPr lang="en-GB" smtClean="0"/>
              <a:t>Alpha</a:t>
            </a:r>
          </a:p>
          <a:p>
            <a:pPr>
              <a:buFont typeface="Polo" pitchFamily="2" charset="0"/>
              <a:buAutoNum type="arabicPeriod"/>
            </a:pPr>
            <a:r>
              <a:rPr lang="en-GB" smtClean="0"/>
              <a:t>Changement Générationnel</a:t>
            </a:r>
          </a:p>
          <a:p>
            <a:pPr>
              <a:buFont typeface="Polo" pitchFamily="2" charset="0"/>
              <a:buAutoNum type="arabicPeriod"/>
            </a:pPr>
            <a:r>
              <a:rPr lang="en-GB" smtClean="0"/>
              <a:t>Leadership E.ON</a:t>
            </a:r>
          </a:p>
          <a:p>
            <a:pPr>
              <a:buFont typeface="Polo" pitchFamily="2" charset="0"/>
              <a:buAutoNum type="arabicPeriod"/>
            </a:pPr>
            <a:r>
              <a:rPr lang="en-GB" smtClean="0"/>
              <a:t>Optimisation de la Production</a:t>
            </a:r>
          </a:p>
          <a:p>
            <a:pPr>
              <a:buFont typeface="Polo" pitchFamily="2" charset="0"/>
              <a:buAutoNum type="arabicPeriod"/>
            </a:pPr>
            <a:r>
              <a:rPr lang="en-GB" smtClean="0"/>
              <a:t>Sécurité</a:t>
            </a:r>
          </a:p>
          <a:p>
            <a:pPr>
              <a:buFont typeface="Polo" pitchFamily="2" charset="0"/>
              <a:buAutoNum type="arabicPeriod"/>
            </a:pPr>
            <a:r>
              <a:rPr lang="en-GB" smtClean="0"/>
              <a:t>Projets Thermiques</a:t>
            </a:r>
          </a:p>
          <a:p>
            <a:pPr>
              <a:buFont typeface="Polo" pitchFamily="2" charset="0"/>
              <a:buAutoNum type="arabicPeriod"/>
            </a:pPr>
            <a:endParaRPr lang="en-GB" smtClean="0"/>
          </a:p>
        </p:txBody>
      </p:sp>
      <p:sp>
        <p:nvSpPr>
          <p:cNvPr id="4" name="ZoneTexte 3"/>
          <p:cNvSpPr txBox="1"/>
          <p:nvPr/>
        </p:nvSpPr>
        <p:spPr>
          <a:xfrm rot="1573697">
            <a:off x="7299325" y="1776413"/>
            <a:ext cx="1897063" cy="40005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dirty="0"/>
              <a:t>To be discuss</a:t>
            </a:r>
            <a:endParaRPr lang="en-GB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e 2"/>
          <p:cNvGraphicFramePr/>
          <p:nvPr/>
        </p:nvGraphicFramePr>
        <p:xfrm>
          <a:off x="0" y="1828800"/>
          <a:ext cx="9753599" cy="4822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6866" name="Ellipse 26"/>
          <p:cNvSpPr>
            <a:spLocks noChangeArrowheads="1"/>
          </p:cNvSpPr>
          <p:nvPr/>
        </p:nvSpPr>
        <p:spPr bwMode="auto">
          <a:xfrm>
            <a:off x="4267200" y="4510088"/>
            <a:ext cx="239713" cy="261937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/>
          </a:p>
        </p:txBody>
      </p:sp>
      <p:sp>
        <p:nvSpPr>
          <p:cNvPr id="36867" name="Ellipse 21"/>
          <p:cNvSpPr>
            <a:spLocks noChangeArrowheads="1"/>
          </p:cNvSpPr>
          <p:nvPr/>
        </p:nvSpPr>
        <p:spPr bwMode="auto">
          <a:xfrm>
            <a:off x="1644650" y="4506913"/>
            <a:ext cx="239713" cy="261937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/>
          </a:p>
        </p:txBody>
      </p:sp>
      <p:sp>
        <p:nvSpPr>
          <p:cNvPr id="3686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smtClean="0"/>
              <a:t>Etapes &amp; Positionnement des Projets au 12/06/09 </a:t>
            </a:r>
          </a:p>
        </p:txBody>
      </p:sp>
      <p:sp>
        <p:nvSpPr>
          <p:cNvPr id="9" name="Heptagone 8"/>
          <p:cNvSpPr/>
          <p:nvPr/>
        </p:nvSpPr>
        <p:spPr bwMode="auto">
          <a:xfrm>
            <a:off x="58738" y="1828800"/>
            <a:ext cx="300037" cy="217488"/>
          </a:xfrm>
          <a:prstGeom prst="heptagon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GB" sz="1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0" name="Heptagone 9"/>
          <p:cNvSpPr/>
          <p:nvPr/>
        </p:nvSpPr>
        <p:spPr bwMode="auto">
          <a:xfrm>
            <a:off x="2614613" y="1828800"/>
            <a:ext cx="301625" cy="217488"/>
          </a:xfrm>
          <a:prstGeom prst="heptagon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GB" sz="1000" dirty="0"/>
              <a:t>2</a:t>
            </a:r>
          </a:p>
        </p:txBody>
      </p:sp>
      <p:sp>
        <p:nvSpPr>
          <p:cNvPr id="11" name="Heptagone 10"/>
          <p:cNvSpPr/>
          <p:nvPr/>
        </p:nvSpPr>
        <p:spPr bwMode="auto">
          <a:xfrm>
            <a:off x="5246688" y="1828800"/>
            <a:ext cx="301625" cy="217488"/>
          </a:xfrm>
          <a:prstGeom prst="heptagon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GB" sz="1000" dirty="0"/>
              <a:t>3</a:t>
            </a:r>
          </a:p>
        </p:txBody>
      </p:sp>
      <p:sp>
        <p:nvSpPr>
          <p:cNvPr id="12" name="Heptagone 11"/>
          <p:cNvSpPr/>
          <p:nvPr/>
        </p:nvSpPr>
        <p:spPr bwMode="auto">
          <a:xfrm>
            <a:off x="7902575" y="1828800"/>
            <a:ext cx="301625" cy="217488"/>
          </a:xfrm>
          <a:prstGeom prst="heptagon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GB" sz="1000" dirty="0"/>
              <a:t>4</a:t>
            </a:r>
          </a:p>
        </p:txBody>
      </p:sp>
      <p:sp>
        <p:nvSpPr>
          <p:cNvPr id="13" name="Heptagone 12"/>
          <p:cNvSpPr/>
          <p:nvPr/>
        </p:nvSpPr>
        <p:spPr bwMode="auto">
          <a:xfrm>
            <a:off x="7902575" y="3711575"/>
            <a:ext cx="301625" cy="217488"/>
          </a:xfrm>
          <a:prstGeom prst="heptagon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GB" sz="1000" dirty="0"/>
              <a:t>5</a:t>
            </a:r>
          </a:p>
        </p:txBody>
      </p:sp>
      <p:sp>
        <p:nvSpPr>
          <p:cNvPr id="14" name="Heptagone 13"/>
          <p:cNvSpPr/>
          <p:nvPr/>
        </p:nvSpPr>
        <p:spPr bwMode="auto">
          <a:xfrm>
            <a:off x="5246688" y="3711575"/>
            <a:ext cx="301625" cy="217488"/>
          </a:xfrm>
          <a:prstGeom prst="heptagon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GB" sz="1000" dirty="0"/>
              <a:t>6</a:t>
            </a:r>
          </a:p>
        </p:txBody>
      </p:sp>
      <p:sp>
        <p:nvSpPr>
          <p:cNvPr id="15" name="Heptagone 14"/>
          <p:cNvSpPr/>
          <p:nvPr/>
        </p:nvSpPr>
        <p:spPr bwMode="auto">
          <a:xfrm>
            <a:off x="58738" y="5551488"/>
            <a:ext cx="300037" cy="217487"/>
          </a:xfrm>
          <a:prstGeom prst="heptagon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GB" sz="1000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16" name="Heptagone 15"/>
          <p:cNvSpPr/>
          <p:nvPr/>
        </p:nvSpPr>
        <p:spPr bwMode="auto">
          <a:xfrm>
            <a:off x="2633663" y="3711575"/>
            <a:ext cx="301625" cy="217488"/>
          </a:xfrm>
          <a:prstGeom prst="heptagon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GB" sz="1000" dirty="0"/>
              <a:t>7</a:t>
            </a:r>
          </a:p>
        </p:txBody>
      </p:sp>
      <p:sp>
        <p:nvSpPr>
          <p:cNvPr id="17" name="Heptagone 16"/>
          <p:cNvSpPr/>
          <p:nvPr/>
        </p:nvSpPr>
        <p:spPr bwMode="auto">
          <a:xfrm>
            <a:off x="58738" y="3711575"/>
            <a:ext cx="300037" cy="217488"/>
          </a:xfrm>
          <a:prstGeom prst="heptagon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GB" sz="1000" dirty="0"/>
              <a:t>8</a:t>
            </a:r>
          </a:p>
        </p:txBody>
      </p:sp>
      <p:sp>
        <p:nvSpPr>
          <p:cNvPr id="36878" name="Ellipse 23"/>
          <p:cNvSpPr>
            <a:spLocks noChangeArrowheads="1"/>
          </p:cNvSpPr>
          <p:nvPr/>
        </p:nvSpPr>
        <p:spPr bwMode="auto">
          <a:xfrm>
            <a:off x="9394825" y="4510088"/>
            <a:ext cx="257175" cy="261937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 sz="900"/>
          </a:p>
        </p:txBody>
      </p:sp>
      <p:sp>
        <p:nvSpPr>
          <p:cNvPr id="36879" name="Forme libre 24"/>
          <p:cNvSpPr>
            <a:spLocks noChangeArrowheads="1"/>
          </p:cNvSpPr>
          <p:nvPr/>
        </p:nvSpPr>
        <p:spPr bwMode="auto">
          <a:xfrm>
            <a:off x="9515475" y="4506913"/>
            <a:ext cx="138113" cy="261937"/>
          </a:xfrm>
          <a:custGeom>
            <a:avLst/>
            <a:gdLst>
              <a:gd name="T0" fmla="*/ 8051 w 468086"/>
              <a:gd name="T1" fmla="*/ 0 h 850900"/>
              <a:gd name="T2" fmla="*/ 59578 w 468086"/>
              <a:gd name="T3" fmla="*/ 16816 h 850900"/>
              <a:gd name="T4" fmla="*/ 98224 w 468086"/>
              <a:gd name="T5" fmla="*/ 40358 h 850900"/>
              <a:gd name="T6" fmla="*/ 127208 w 468086"/>
              <a:gd name="T7" fmla="*/ 87441 h 850900"/>
              <a:gd name="T8" fmla="*/ 133649 w 468086"/>
              <a:gd name="T9" fmla="*/ 161430 h 850900"/>
              <a:gd name="T10" fmla="*/ 98224 w 468086"/>
              <a:gd name="T11" fmla="*/ 225329 h 850900"/>
              <a:gd name="T12" fmla="*/ 56358 w 468086"/>
              <a:gd name="T13" fmla="*/ 255597 h 850900"/>
              <a:gd name="T14" fmla="*/ 8051 w 468086"/>
              <a:gd name="T15" fmla="*/ 262324 h 850900"/>
              <a:gd name="T16" fmla="*/ 8051 w 468086"/>
              <a:gd name="T17" fmla="*/ 258960 h 850900"/>
              <a:gd name="T18" fmla="*/ 8051 w 468086"/>
              <a:gd name="T19" fmla="*/ 0 h 8509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68086"/>
              <a:gd name="T31" fmla="*/ 0 h 850900"/>
              <a:gd name="T32" fmla="*/ 468086 w 468086"/>
              <a:gd name="T33" fmla="*/ 850900 h 8509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68086" h="850900">
                <a:moveTo>
                  <a:pt x="27214" y="0"/>
                </a:moveTo>
                <a:cubicBezTo>
                  <a:pt x="88899" y="16329"/>
                  <a:pt x="150585" y="32658"/>
                  <a:pt x="201385" y="54429"/>
                </a:cubicBezTo>
                <a:cubicBezTo>
                  <a:pt x="252185" y="76200"/>
                  <a:pt x="293914" y="92529"/>
                  <a:pt x="332014" y="130629"/>
                </a:cubicBezTo>
                <a:cubicBezTo>
                  <a:pt x="370114" y="168729"/>
                  <a:pt x="410028" y="217715"/>
                  <a:pt x="429985" y="283029"/>
                </a:cubicBezTo>
                <a:cubicBezTo>
                  <a:pt x="449942" y="348343"/>
                  <a:pt x="468086" y="448128"/>
                  <a:pt x="451757" y="522514"/>
                </a:cubicBezTo>
                <a:cubicBezTo>
                  <a:pt x="435429" y="596900"/>
                  <a:pt x="375557" y="678543"/>
                  <a:pt x="332014" y="729343"/>
                </a:cubicBezTo>
                <a:cubicBezTo>
                  <a:pt x="288471" y="780143"/>
                  <a:pt x="241300" y="807357"/>
                  <a:pt x="190500" y="827314"/>
                </a:cubicBezTo>
                <a:cubicBezTo>
                  <a:pt x="139700" y="847271"/>
                  <a:pt x="54428" y="847272"/>
                  <a:pt x="27214" y="849086"/>
                </a:cubicBezTo>
                <a:cubicBezTo>
                  <a:pt x="0" y="850900"/>
                  <a:pt x="27214" y="838200"/>
                  <a:pt x="27214" y="838200"/>
                </a:cubicBezTo>
                <a:lnTo>
                  <a:pt x="27214" y="0"/>
                </a:lnTo>
                <a:close/>
              </a:path>
            </a:pathLst>
          </a:custGeom>
          <a:solidFill>
            <a:schemeClr val="tx1"/>
          </a:solidFill>
          <a:ln w="12700" algn="ctr">
            <a:solidFill>
              <a:srgbClr val="B4B4B4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 sz="900"/>
          </a:p>
        </p:txBody>
      </p:sp>
      <p:sp>
        <p:nvSpPr>
          <p:cNvPr id="26" name="Secteurs 25"/>
          <p:cNvSpPr/>
          <p:nvPr/>
        </p:nvSpPr>
        <p:spPr bwMode="auto">
          <a:xfrm rot="16200000">
            <a:off x="4256088" y="4521200"/>
            <a:ext cx="261937" cy="239713"/>
          </a:xfrm>
          <a:prstGeom prst="pie">
            <a:avLst/>
          </a:prstGeom>
          <a:solidFill>
            <a:schemeClr val="tx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en-GB" sz="900"/>
          </a:p>
        </p:txBody>
      </p:sp>
      <p:sp>
        <p:nvSpPr>
          <p:cNvPr id="36881" name="Ellipse 27"/>
          <p:cNvSpPr>
            <a:spLocks noChangeArrowheads="1"/>
          </p:cNvSpPr>
          <p:nvPr/>
        </p:nvSpPr>
        <p:spPr bwMode="auto">
          <a:xfrm>
            <a:off x="6846888" y="4506913"/>
            <a:ext cx="239712" cy="261937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/>
          </a:p>
        </p:txBody>
      </p:sp>
      <p:sp>
        <p:nvSpPr>
          <p:cNvPr id="29" name="Secteurs 28"/>
          <p:cNvSpPr/>
          <p:nvPr/>
        </p:nvSpPr>
        <p:spPr bwMode="auto">
          <a:xfrm rot="16200000">
            <a:off x="6835775" y="4518026"/>
            <a:ext cx="261937" cy="239712"/>
          </a:xfrm>
          <a:prstGeom prst="pie">
            <a:avLst/>
          </a:prstGeom>
          <a:solidFill>
            <a:schemeClr val="tx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en-GB" sz="900"/>
          </a:p>
        </p:txBody>
      </p:sp>
      <p:sp>
        <p:nvSpPr>
          <p:cNvPr id="36883" name="Ellipse 29"/>
          <p:cNvSpPr>
            <a:spLocks noChangeArrowheads="1"/>
          </p:cNvSpPr>
          <p:nvPr/>
        </p:nvSpPr>
        <p:spPr bwMode="auto">
          <a:xfrm>
            <a:off x="1627188" y="6388100"/>
            <a:ext cx="257175" cy="263525"/>
          </a:xfrm>
          <a:prstGeom prst="ellipse">
            <a:avLst/>
          </a:prstGeom>
          <a:solidFill>
            <a:schemeClr val="tx1"/>
          </a:solidFill>
          <a:ln w="12700" algn="ctr">
            <a:solidFill>
              <a:schemeClr val="bg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 sz="900"/>
          </a:p>
        </p:txBody>
      </p:sp>
      <p:sp>
        <p:nvSpPr>
          <p:cNvPr id="36884" name="Ellipse 30"/>
          <p:cNvSpPr>
            <a:spLocks noChangeArrowheads="1"/>
          </p:cNvSpPr>
          <p:nvPr/>
        </p:nvSpPr>
        <p:spPr bwMode="auto">
          <a:xfrm>
            <a:off x="1627188" y="2657475"/>
            <a:ext cx="257175" cy="261938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 sz="900"/>
          </a:p>
        </p:txBody>
      </p:sp>
      <p:sp>
        <p:nvSpPr>
          <p:cNvPr id="36885" name="Ellipse 61"/>
          <p:cNvSpPr>
            <a:spLocks noChangeArrowheads="1"/>
          </p:cNvSpPr>
          <p:nvPr/>
        </p:nvSpPr>
        <p:spPr bwMode="auto">
          <a:xfrm>
            <a:off x="1651000" y="4510088"/>
            <a:ext cx="257175" cy="261937"/>
          </a:xfrm>
          <a:prstGeom prst="ellipse">
            <a:avLst/>
          </a:prstGeom>
          <a:solidFill>
            <a:schemeClr val="tx1"/>
          </a:solidFill>
          <a:ln w="12700" algn="ctr">
            <a:solidFill>
              <a:schemeClr val="bg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 sz="900"/>
          </a:p>
        </p:txBody>
      </p:sp>
      <p:grpSp>
        <p:nvGrpSpPr>
          <p:cNvPr id="36886" name="Groupe 65"/>
          <p:cNvGrpSpPr>
            <a:grpSpLocks/>
          </p:cNvGrpSpPr>
          <p:nvPr/>
        </p:nvGrpSpPr>
        <p:grpSpPr bwMode="auto">
          <a:xfrm>
            <a:off x="4225925" y="2603500"/>
            <a:ext cx="280988" cy="319088"/>
            <a:chOff x="4226062" y="2603001"/>
            <a:chExt cx="280623" cy="318911"/>
          </a:xfrm>
        </p:grpSpPr>
        <p:grpSp>
          <p:nvGrpSpPr>
            <p:cNvPr id="36903" name="Groupe 52"/>
            <p:cNvGrpSpPr>
              <a:grpSpLocks/>
            </p:cNvGrpSpPr>
            <p:nvPr/>
          </p:nvGrpSpPr>
          <p:grpSpPr bwMode="auto">
            <a:xfrm>
              <a:off x="4226062" y="2603001"/>
              <a:ext cx="280623" cy="318911"/>
              <a:chOff x="3814634" y="5442855"/>
              <a:chExt cx="452499" cy="504288"/>
            </a:xfrm>
          </p:grpSpPr>
          <p:sp>
            <p:nvSpPr>
              <p:cNvPr id="36905" name="Ellipse 31"/>
              <p:cNvSpPr>
                <a:spLocks noChangeArrowheads="1"/>
              </p:cNvSpPr>
              <p:nvPr/>
            </p:nvSpPr>
            <p:spPr bwMode="auto">
              <a:xfrm>
                <a:off x="3814634" y="5442856"/>
                <a:ext cx="452496" cy="504287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 sz="900"/>
              </a:p>
            </p:txBody>
          </p:sp>
          <p:sp>
            <p:nvSpPr>
              <p:cNvPr id="38" name="Secteurs 37"/>
              <p:cNvSpPr/>
              <p:nvPr/>
            </p:nvSpPr>
            <p:spPr bwMode="auto">
              <a:xfrm rot="16200000">
                <a:off x="3798775" y="5458714"/>
                <a:ext cx="484217" cy="452499"/>
              </a:xfrm>
              <a:prstGeom prst="pie">
                <a:avLst/>
              </a:prstGeom>
              <a:solidFill>
                <a:schemeClr val="tx1"/>
              </a:solidFill>
              <a:ln w="12700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pPr>
                  <a:defRPr/>
                </a:pPr>
                <a:endParaRPr lang="en-GB" sz="900"/>
              </a:p>
            </p:txBody>
          </p:sp>
          <p:sp>
            <p:nvSpPr>
              <p:cNvPr id="36907" name="Forme libre 51"/>
              <p:cNvSpPr>
                <a:spLocks noChangeArrowheads="1"/>
              </p:cNvSpPr>
              <p:nvPr/>
            </p:nvSpPr>
            <p:spPr bwMode="auto">
              <a:xfrm>
                <a:off x="3815120" y="5687969"/>
                <a:ext cx="452013" cy="251308"/>
              </a:xfrm>
              <a:custGeom>
                <a:avLst/>
                <a:gdLst>
                  <a:gd name="T0" fmla="*/ 1174 w 1107056"/>
                  <a:gd name="T1" fmla="*/ 4409 h 491705"/>
                  <a:gd name="T2" fmla="*/ 15263 w 1107056"/>
                  <a:gd name="T3" fmla="*/ 101405 h 491705"/>
                  <a:gd name="T4" fmla="*/ 92751 w 1107056"/>
                  <a:gd name="T5" fmla="*/ 202810 h 491705"/>
                  <a:gd name="T6" fmla="*/ 205460 w 1107056"/>
                  <a:gd name="T7" fmla="*/ 246899 h 491705"/>
                  <a:gd name="T8" fmla="*/ 325214 w 1107056"/>
                  <a:gd name="T9" fmla="*/ 229263 h 491705"/>
                  <a:gd name="T10" fmla="*/ 423836 w 1107056"/>
                  <a:gd name="T11" fmla="*/ 136677 h 491705"/>
                  <a:gd name="T12" fmla="*/ 452013 w 1107056"/>
                  <a:gd name="T13" fmla="*/ 0 h 491705"/>
                  <a:gd name="T14" fmla="*/ 452013 w 1107056"/>
                  <a:gd name="T15" fmla="*/ 0 h 491705"/>
                  <a:gd name="T16" fmla="*/ 1174 w 1107056"/>
                  <a:gd name="T17" fmla="*/ 4409 h 49170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07056"/>
                  <a:gd name="T28" fmla="*/ 0 h 491705"/>
                  <a:gd name="T29" fmla="*/ 1107056 w 1107056"/>
                  <a:gd name="T30" fmla="*/ 491705 h 49170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07056" h="491705">
                    <a:moveTo>
                      <a:pt x="2875" y="8626"/>
                    </a:moveTo>
                    <a:cubicBezTo>
                      <a:pt x="1437" y="71167"/>
                      <a:pt x="0" y="133709"/>
                      <a:pt x="37381" y="198407"/>
                    </a:cubicBezTo>
                    <a:cubicBezTo>
                      <a:pt x="74762" y="263105"/>
                      <a:pt x="149524" y="349370"/>
                      <a:pt x="227162" y="396815"/>
                    </a:cubicBezTo>
                    <a:cubicBezTo>
                      <a:pt x="304800" y="444260"/>
                      <a:pt x="408316" y="474453"/>
                      <a:pt x="503207" y="483079"/>
                    </a:cubicBezTo>
                    <a:cubicBezTo>
                      <a:pt x="598098" y="491705"/>
                      <a:pt x="707365" y="484516"/>
                      <a:pt x="796505" y="448573"/>
                    </a:cubicBezTo>
                    <a:cubicBezTo>
                      <a:pt x="885645" y="412630"/>
                      <a:pt x="986287" y="342181"/>
                      <a:pt x="1038045" y="267419"/>
                    </a:cubicBezTo>
                    <a:cubicBezTo>
                      <a:pt x="1089803" y="192657"/>
                      <a:pt x="1107056" y="0"/>
                      <a:pt x="1107056" y="0"/>
                    </a:cubicBezTo>
                    <a:lnTo>
                      <a:pt x="2875" y="8626"/>
                    </a:lnTo>
                    <a:close/>
                  </a:path>
                </a:pathLst>
              </a:cu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/>
              </a:p>
            </p:txBody>
          </p:sp>
        </p:grpSp>
        <p:sp>
          <p:nvSpPr>
            <p:cNvPr id="36904" name="Rectangle 63"/>
            <p:cNvSpPr>
              <a:spLocks noChangeArrowheads="1"/>
            </p:cNvSpPr>
            <p:nvPr/>
          </p:nvSpPr>
          <p:spPr bwMode="auto">
            <a:xfrm>
              <a:off x="4248079" y="2723361"/>
              <a:ext cx="103775" cy="110273"/>
            </a:xfrm>
            <a:prstGeom prst="rect">
              <a:avLst/>
            </a:prstGeom>
            <a:solidFill>
              <a:schemeClr val="bg1"/>
            </a:solidFill>
            <a:ln w="12700" algn="ctr">
              <a:noFill/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en-GB"/>
            </a:p>
          </p:txBody>
        </p:sp>
      </p:grpSp>
      <p:grpSp>
        <p:nvGrpSpPr>
          <p:cNvPr id="36887" name="Groupe 66"/>
          <p:cNvGrpSpPr>
            <a:grpSpLocks/>
          </p:cNvGrpSpPr>
          <p:nvPr/>
        </p:nvGrpSpPr>
        <p:grpSpPr bwMode="auto">
          <a:xfrm>
            <a:off x="6805613" y="2589213"/>
            <a:ext cx="280987" cy="319087"/>
            <a:chOff x="4226062" y="2603001"/>
            <a:chExt cx="280623" cy="318911"/>
          </a:xfrm>
        </p:grpSpPr>
        <p:grpSp>
          <p:nvGrpSpPr>
            <p:cNvPr id="36898" name="Groupe 52"/>
            <p:cNvGrpSpPr>
              <a:grpSpLocks/>
            </p:cNvGrpSpPr>
            <p:nvPr/>
          </p:nvGrpSpPr>
          <p:grpSpPr bwMode="auto">
            <a:xfrm>
              <a:off x="4226062" y="2603001"/>
              <a:ext cx="280623" cy="318911"/>
              <a:chOff x="3814634" y="5442855"/>
              <a:chExt cx="452499" cy="504288"/>
            </a:xfrm>
          </p:grpSpPr>
          <p:sp>
            <p:nvSpPr>
              <p:cNvPr id="36900" name="Ellipse 69"/>
              <p:cNvSpPr>
                <a:spLocks noChangeArrowheads="1"/>
              </p:cNvSpPr>
              <p:nvPr/>
            </p:nvSpPr>
            <p:spPr bwMode="auto">
              <a:xfrm>
                <a:off x="3814634" y="5442856"/>
                <a:ext cx="452496" cy="504287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 sz="900"/>
              </a:p>
            </p:txBody>
          </p:sp>
          <p:sp>
            <p:nvSpPr>
              <p:cNvPr id="71" name="Secteurs 70"/>
              <p:cNvSpPr/>
              <p:nvPr/>
            </p:nvSpPr>
            <p:spPr bwMode="auto">
              <a:xfrm rot="16200000">
                <a:off x="3798775" y="5458714"/>
                <a:ext cx="484217" cy="452499"/>
              </a:xfrm>
              <a:prstGeom prst="pie">
                <a:avLst/>
              </a:prstGeom>
              <a:solidFill>
                <a:schemeClr val="tx1"/>
              </a:solidFill>
              <a:ln w="12700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pPr>
                  <a:defRPr/>
                </a:pPr>
                <a:endParaRPr lang="en-GB" sz="900"/>
              </a:p>
            </p:txBody>
          </p:sp>
          <p:sp>
            <p:nvSpPr>
              <p:cNvPr id="36902" name="Forme libre 71"/>
              <p:cNvSpPr>
                <a:spLocks noChangeArrowheads="1"/>
              </p:cNvSpPr>
              <p:nvPr/>
            </p:nvSpPr>
            <p:spPr bwMode="auto">
              <a:xfrm>
                <a:off x="3815120" y="5687969"/>
                <a:ext cx="452013" cy="251308"/>
              </a:xfrm>
              <a:custGeom>
                <a:avLst/>
                <a:gdLst>
                  <a:gd name="T0" fmla="*/ 1174 w 1107056"/>
                  <a:gd name="T1" fmla="*/ 4409 h 491705"/>
                  <a:gd name="T2" fmla="*/ 15263 w 1107056"/>
                  <a:gd name="T3" fmla="*/ 101405 h 491705"/>
                  <a:gd name="T4" fmla="*/ 92751 w 1107056"/>
                  <a:gd name="T5" fmla="*/ 202810 h 491705"/>
                  <a:gd name="T6" fmla="*/ 205460 w 1107056"/>
                  <a:gd name="T7" fmla="*/ 246899 h 491705"/>
                  <a:gd name="T8" fmla="*/ 325214 w 1107056"/>
                  <a:gd name="T9" fmla="*/ 229263 h 491705"/>
                  <a:gd name="T10" fmla="*/ 423836 w 1107056"/>
                  <a:gd name="T11" fmla="*/ 136677 h 491705"/>
                  <a:gd name="T12" fmla="*/ 452013 w 1107056"/>
                  <a:gd name="T13" fmla="*/ 0 h 491705"/>
                  <a:gd name="T14" fmla="*/ 452013 w 1107056"/>
                  <a:gd name="T15" fmla="*/ 0 h 491705"/>
                  <a:gd name="T16" fmla="*/ 1174 w 1107056"/>
                  <a:gd name="T17" fmla="*/ 4409 h 49170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07056"/>
                  <a:gd name="T28" fmla="*/ 0 h 491705"/>
                  <a:gd name="T29" fmla="*/ 1107056 w 1107056"/>
                  <a:gd name="T30" fmla="*/ 491705 h 49170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07056" h="491705">
                    <a:moveTo>
                      <a:pt x="2875" y="8626"/>
                    </a:moveTo>
                    <a:cubicBezTo>
                      <a:pt x="1437" y="71167"/>
                      <a:pt x="0" y="133709"/>
                      <a:pt x="37381" y="198407"/>
                    </a:cubicBezTo>
                    <a:cubicBezTo>
                      <a:pt x="74762" y="263105"/>
                      <a:pt x="149524" y="349370"/>
                      <a:pt x="227162" y="396815"/>
                    </a:cubicBezTo>
                    <a:cubicBezTo>
                      <a:pt x="304800" y="444260"/>
                      <a:pt x="408316" y="474453"/>
                      <a:pt x="503207" y="483079"/>
                    </a:cubicBezTo>
                    <a:cubicBezTo>
                      <a:pt x="598098" y="491705"/>
                      <a:pt x="707365" y="484516"/>
                      <a:pt x="796505" y="448573"/>
                    </a:cubicBezTo>
                    <a:cubicBezTo>
                      <a:pt x="885645" y="412630"/>
                      <a:pt x="986287" y="342181"/>
                      <a:pt x="1038045" y="267419"/>
                    </a:cubicBezTo>
                    <a:cubicBezTo>
                      <a:pt x="1089803" y="192657"/>
                      <a:pt x="1107056" y="0"/>
                      <a:pt x="1107056" y="0"/>
                    </a:cubicBezTo>
                    <a:lnTo>
                      <a:pt x="2875" y="8626"/>
                    </a:lnTo>
                    <a:close/>
                  </a:path>
                </a:pathLst>
              </a:cu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/>
              </a:p>
            </p:txBody>
          </p:sp>
        </p:grpSp>
        <p:sp>
          <p:nvSpPr>
            <p:cNvPr id="36899" name="Rectangle 68"/>
            <p:cNvSpPr>
              <a:spLocks noChangeArrowheads="1"/>
            </p:cNvSpPr>
            <p:nvPr/>
          </p:nvSpPr>
          <p:spPr bwMode="auto">
            <a:xfrm>
              <a:off x="4248079" y="2723361"/>
              <a:ext cx="103775" cy="110273"/>
            </a:xfrm>
            <a:prstGeom prst="rect">
              <a:avLst/>
            </a:prstGeom>
            <a:solidFill>
              <a:schemeClr val="bg1"/>
            </a:solidFill>
            <a:ln w="12700" algn="ctr">
              <a:noFill/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en-GB"/>
            </a:p>
          </p:txBody>
        </p:sp>
      </p:grpSp>
      <p:grpSp>
        <p:nvGrpSpPr>
          <p:cNvPr id="36888" name="Groupe 72"/>
          <p:cNvGrpSpPr>
            <a:grpSpLocks/>
          </p:cNvGrpSpPr>
          <p:nvPr/>
        </p:nvGrpSpPr>
        <p:grpSpPr bwMode="auto">
          <a:xfrm>
            <a:off x="9371013" y="2603500"/>
            <a:ext cx="280987" cy="319088"/>
            <a:chOff x="4226062" y="2603001"/>
            <a:chExt cx="280623" cy="318911"/>
          </a:xfrm>
        </p:grpSpPr>
        <p:grpSp>
          <p:nvGrpSpPr>
            <p:cNvPr id="36893" name="Groupe 52"/>
            <p:cNvGrpSpPr>
              <a:grpSpLocks/>
            </p:cNvGrpSpPr>
            <p:nvPr/>
          </p:nvGrpSpPr>
          <p:grpSpPr bwMode="auto">
            <a:xfrm>
              <a:off x="4226062" y="2603001"/>
              <a:ext cx="280623" cy="318911"/>
              <a:chOff x="3814634" y="5442855"/>
              <a:chExt cx="452499" cy="504288"/>
            </a:xfrm>
          </p:grpSpPr>
          <p:sp>
            <p:nvSpPr>
              <p:cNvPr id="36895" name="Ellipse 75"/>
              <p:cNvSpPr>
                <a:spLocks noChangeArrowheads="1"/>
              </p:cNvSpPr>
              <p:nvPr/>
            </p:nvSpPr>
            <p:spPr bwMode="auto">
              <a:xfrm>
                <a:off x="3814634" y="5442856"/>
                <a:ext cx="452496" cy="504287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 sz="900"/>
              </a:p>
            </p:txBody>
          </p:sp>
          <p:sp>
            <p:nvSpPr>
              <p:cNvPr id="77" name="Secteurs 76"/>
              <p:cNvSpPr/>
              <p:nvPr/>
            </p:nvSpPr>
            <p:spPr bwMode="auto">
              <a:xfrm rot="16200000">
                <a:off x="3798776" y="5458713"/>
                <a:ext cx="484217" cy="452499"/>
              </a:xfrm>
              <a:prstGeom prst="pie">
                <a:avLst/>
              </a:prstGeom>
              <a:solidFill>
                <a:schemeClr val="tx1"/>
              </a:solidFill>
              <a:ln w="12700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pPr>
                  <a:defRPr/>
                </a:pPr>
                <a:endParaRPr lang="en-GB" sz="900"/>
              </a:p>
            </p:txBody>
          </p:sp>
          <p:sp>
            <p:nvSpPr>
              <p:cNvPr id="36897" name="Forme libre 77"/>
              <p:cNvSpPr>
                <a:spLocks noChangeArrowheads="1"/>
              </p:cNvSpPr>
              <p:nvPr/>
            </p:nvSpPr>
            <p:spPr bwMode="auto">
              <a:xfrm>
                <a:off x="3815120" y="5687969"/>
                <a:ext cx="452013" cy="251308"/>
              </a:xfrm>
              <a:custGeom>
                <a:avLst/>
                <a:gdLst>
                  <a:gd name="T0" fmla="*/ 1174 w 1107056"/>
                  <a:gd name="T1" fmla="*/ 4409 h 491705"/>
                  <a:gd name="T2" fmla="*/ 15263 w 1107056"/>
                  <a:gd name="T3" fmla="*/ 101405 h 491705"/>
                  <a:gd name="T4" fmla="*/ 92751 w 1107056"/>
                  <a:gd name="T5" fmla="*/ 202810 h 491705"/>
                  <a:gd name="T6" fmla="*/ 205460 w 1107056"/>
                  <a:gd name="T7" fmla="*/ 246899 h 491705"/>
                  <a:gd name="T8" fmla="*/ 325214 w 1107056"/>
                  <a:gd name="T9" fmla="*/ 229263 h 491705"/>
                  <a:gd name="T10" fmla="*/ 423836 w 1107056"/>
                  <a:gd name="T11" fmla="*/ 136677 h 491705"/>
                  <a:gd name="T12" fmla="*/ 452013 w 1107056"/>
                  <a:gd name="T13" fmla="*/ 0 h 491705"/>
                  <a:gd name="T14" fmla="*/ 452013 w 1107056"/>
                  <a:gd name="T15" fmla="*/ 0 h 491705"/>
                  <a:gd name="T16" fmla="*/ 1174 w 1107056"/>
                  <a:gd name="T17" fmla="*/ 4409 h 49170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07056"/>
                  <a:gd name="T28" fmla="*/ 0 h 491705"/>
                  <a:gd name="T29" fmla="*/ 1107056 w 1107056"/>
                  <a:gd name="T30" fmla="*/ 491705 h 49170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07056" h="491705">
                    <a:moveTo>
                      <a:pt x="2875" y="8626"/>
                    </a:moveTo>
                    <a:cubicBezTo>
                      <a:pt x="1437" y="71167"/>
                      <a:pt x="0" y="133709"/>
                      <a:pt x="37381" y="198407"/>
                    </a:cubicBezTo>
                    <a:cubicBezTo>
                      <a:pt x="74762" y="263105"/>
                      <a:pt x="149524" y="349370"/>
                      <a:pt x="227162" y="396815"/>
                    </a:cubicBezTo>
                    <a:cubicBezTo>
                      <a:pt x="304800" y="444260"/>
                      <a:pt x="408316" y="474453"/>
                      <a:pt x="503207" y="483079"/>
                    </a:cubicBezTo>
                    <a:cubicBezTo>
                      <a:pt x="598098" y="491705"/>
                      <a:pt x="707365" y="484516"/>
                      <a:pt x="796505" y="448573"/>
                    </a:cubicBezTo>
                    <a:cubicBezTo>
                      <a:pt x="885645" y="412630"/>
                      <a:pt x="986287" y="342181"/>
                      <a:pt x="1038045" y="267419"/>
                    </a:cubicBezTo>
                    <a:cubicBezTo>
                      <a:pt x="1089803" y="192657"/>
                      <a:pt x="1107056" y="0"/>
                      <a:pt x="1107056" y="0"/>
                    </a:cubicBezTo>
                    <a:lnTo>
                      <a:pt x="2875" y="8626"/>
                    </a:lnTo>
                    <a:close/>
                  </a:path>
                </a:pathLst>
              </a:cu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/>
              </a:p>
            </p:txBody>
          </p:sp>
        </p:grpSp>
        <p:sp>
          <p:nvSpPr>
            <p:cNvPr id="36894" name="Rectangle 74"/>
            <p:cNvSpPr>
              <a:spLocks noChangeArrowheads="1"/>
            </p:cNvSpPr>
            <p:nvPr/>
          </p:nvSpPr>
          <p:spPr bwMode="auto">
            <a:xfrm>
              <a:off x="4248079" y="2723361"/>
              <a:ext cx="103775" cy="110273"/>
            </a:xfrm>
            <a:prstGeom prst="rect">
              <a:avLst/>
            </a:prstGeom>
            <a:solidFill>
              <a:schemeClr val="bg1"/>
            </a:solidFill>
            <a:ln w="12700" algn="ctr">
              <a:noFill/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en-GB"/>
            </a:p>
          </p:txBody>
        </p:sp>
      </p:grpSp>
      <p:sp>
        <p:nvSpPr>
          <p:cNvPr id="49" name="ZoneTexte 48"/>
          <p:cNvSpPr txBox="1"/>
          <p:nvPr/>
        </p:nvSpPr>
        <p:spPr>
          <a:xfrm>
            <a:off x="2014538" y="2270125"/>
            <a:ext cx="47942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050" dirty="0">
                <a:solidFill>
                  <a:schemeClr val="bg1"/>
                </a:solidFill>
                <a:sym typeface="Wingdings"/>
              </a:rPr>
              <a:t></a:t>
            </a:r>
            <a:r>
              <a:rPr lang="en-GB" sz="1050" dirty="0">
                <a:solidFill>
                  <a:schemeClr val="bg1"/>
                </a:solidFill>
              </a:rPr>
              <a:t>MB</a:t>
            </a:r>
            <a:endParaRPr lang="en-GB" sz="1050" dirty="0">
              <a:solidFill>
                <a:schemeClr val="bg1"/>
              </a:solidFill>
            </a:endParaRPr>
          </a:p>
        </p:txBody>
      </p:sp>
      <p:sp>
        <p:nvSpPr>
          <p:cNvPr id="36890" name="ZoneTexte 49"/>
          <p:cNvSpPr txBox="1">
            <a:spLocks noChangeArrowheads="1"/>
          </p:cNvSpPr>
          <p:nvPr/>
        </p:nvSpPr>
        <p:spPr bwMode="auto">
          <a:xfrm>
            <a:off x="6897688" y="6261100"/>
            <a:ext cx="2279650" cy="2317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900" i="1">
                <a:solidFill>
                  <a:schemeClr val="bg1"/>
                </a:solidFill>
                <a:sym typeface="Wingdings" pitchFamily="2" charset="2"/>
              </a:rPr>
              <a:t></a:t>
            </a:r>
            <a:r>
              <a:rPr lang="en-GB" sz="900" i="1">
                <a:solidFill>
                  <a:schemeClr val="bg1"/>
                </a:solidFill>
              </a:rPr>
              <a:t>MB : validation Management Board / EFR</a:t>
            </a:r>
          </a:p>
        </p:txBody>
      </p:sp>
      <p:sp>
        <p:nvSpPr>
          <p:cNvPr id="51" name="ZoneTexte 50"/>
          <p:cNvSpPr txBox="1"/>
          <p:nvPr/>
        </p:nvSpPr>
        <p:spPr>
          <a:xfrm>
            <a:off x="8521700" y="3105150"/>
            <a:ext cx="47942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050" dirty="0">
                <a:solidFill>
                  <a:schemeClr val="bg1"/>
                </a:solidFill>
                <a:sym typeface="Wingdings"/>
              </a:rPr>
              <a:t></a:t>
            </a:r>
            <a:r>
              <a:rPr lang="en-GB" sz="1050" dirty="0">
                <a:solidFill>
                  <a:schemeClr val="bg1"/>
                </a:solidFill>
              </a:rPr>
              <a:t>MB</a:t>
            </a:r>
            <a:endParaRPr lang="en-GB" sz="1050" dirty="0">
              <a:solidFill>
                <a:schemeClr val="bg1"/>
              </a:solidFill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758825" y="4972050"/>
            <a:ext cx="47942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050" dirty="0">
                <a:solidFill>
                  <a:schemeClr val="bg1"/>
                </a:solidFill>
                <a:sym typeface="Wingdings"/>
              </a:rPr>
              <a:t></a:t>
            </a:r>
            <a:r>
              <a:rPr lang="en-GB" sz="1050" dirty="0">
                <a:solidFill>
                  <a:schemeClr val="bg1"/>
                </a:solidFill>
              </a:rPr>
              <a:t>MB</a:t>
            </a:r>
            <a:endParaRPr lang="en-GB" sz="105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re 1"/>
          <p:cNvSpPr>
            <a:spLocks noGrp="1"/>
          </p:cNvSpPr>
          <p:nvPr>
            <p:ph type="title"/>
          </p:nvPr>
        </p:nvSpPr>
        <p:spPr>
          <a:xfrm>
            <a:off x="660400" y="1001713"/>
            <a:ext cx="8585200" cy="533400"/>
          </a:xfrm>
        </p:spPr>
        <p:txBody>
          <a:bodyPr/>
          <a:lstStyle/>
          <a:p>
            <a:r>
              <a:rPr lang="en-US" sz="2400" b="1" smtClean="0"/>
              <a:t>Assignation des responsabilités (1/2)</a:t>
            </a:r>
            <a:endParaRPr lang="en-GB" sz="2400" smtClean="0"/>
          </a:p>
        </p:txBody>
      </p:sp>
      <p:grpSp>
        <p:nvGrpSpPr>
          <p:cNvPr id="37890" name="Groupe 210"/>
          <p:cNvGrpSpPr>
            <a:grpSpLocks/>
          </p:cNvGrpSpPr>
          <p:nvPr/>
        </p:nvGrpSpPr>
        <p:grpSpPr bwMode="auto">
          <a:xfrm>
            <a:off x="2536825" y="1557338"/>
            <a:ext cx="6245225" cy="441325"/>
            <a:chOff x="2536371" y="1556651"/>
            <a:chExt cx="6246327" cy="442674"/>
          </a:xfrm>
        </p:grpSpPr>
        <p:sp>
          <p:nvSpPr>
            <p:cNvPr id="37993" name="ZoneTexte 3"/>
            <p:cNvSpPr>
              <a:spLocks noChangeArrowheads="1"/>
            </p:cNvSpPr>
            <p:nvPr/>
          </p:nvSpPr>
          <p:spPr bwMode="auto">
            <a:xfrm>
              <a:off x="2536371" y="1556651"/>
              <a:ext cx="1686938" cy="442674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Membre Directoire EFR </a:t>
              </a:r>
            </a:p>
            <a:p>
              <a:pPr algn="ctr"/>
              <a:r>
                <a:rPr lang="en-GB" sz="1000">
                  <a:solidFill>
                    <a:schemeClr val="bg1"/>
                  </a:solidFill>
                </a:rPr>
                <a:t>Responsable</a:t>
              </a:r>
            </a:p>
          </p:txBody>
        </p:sp>
        <p:sp>
          <p:nvSpPr>
            <p:cNvPr id="37994" name="ZoneTexte 4"/>
            <p:cNvSpPr>
              <a:spLocks noChangeArrowheads="1"/>
            </p:cNvSpPr>
            <p:nvPr/>
          </p:nvSpPr>
          <p:spPr bwMode="auto">
            <a:xfrm>
              <a:off x="4463141" y="1556651"/>
              <a:ext cx="1634486" cy="442674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Project Manager</a:t>
              </a:r>
            </a:p>
            <a:p>
              <a:pPr algn="ctr"/>
              <a:endParaRPr lang="en-GB" sz="1000">
                <a:solidFill>
                  <a:schemeClr val="bg1"/>
                </a:solidFill>
              </a:endParaRPr>
            </a:p>
          </p:txBody>
        </p:sp>
        <p:sp>
          <p:nvSpPr>
            <p:cNvPr id="37995" name="ZoneTexte 5"/>
            <p:cNvSpPr>
              <a:spLocks noChangeArrowheads="1"/>
            </p:cNvSpPr>
            <p:nvPr/>
          </p:nvSpPr>
          <p:spPr bwMode="auto">
            <a:xfrm>
              <a:off x="6346369" y="1556651"/>
              <a:ext cx="1634487" cy="442674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Project Manager Office</a:t>
              </a:r>
            </a:p>
            <a:p>
              <a:pPr algn="ctr"/>
              <a:endParaRPr lang="en-GB" sz="1000">
                <a:solidFill>
                  <a:schemeClr val="bg1"/>
                </a:solidFill>
              </a:endParaRPr>
            </a:p>
          </p:txBody>
        </p:sp>
        <p:sp>
          <p:nvSpPr>
            <p:cNvPr id="37996" name="ZoneTexte 6"/>
            <p:cNvSpPr>
              <a:spLocks noChangeArrowheads="1"/>
            </p:cNvSpPr>
            <p:nvPr/>
          </p:nvSpPr>
          <p:spPr bwMode="auto">
            <a:xfrm>
              <a:off x="8186060" y="1556651"/>
              <a:ext cx="596638" cy="442674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Status</a:t>
              </a:r>
            </a:p>
            <a:p>
              <a:pPr algn="ctr"/>
              <a:endParaRPr lang="en-GB" sz="1000">
                <a:solidFill>
                  <a:schemeClr val="bg1"/>
                </a:solidFill>
              </a:endParaRPr>
            </a:p>
          </p:txBody>
        </p:sp>
      </p:grpSp>
      <p:sp>
        <p:nvSpPr>
          <p:cNvPr id="37891" name="ZoneTexte 7"/>
          <p:cNvSpPr txBox="1">
            <a:spLocks noChangeArrowheads="1"/>
          </p:cNvSpPr>
          <p:nvPr/>
        </p:nvSpPr>
        <p:spPr bwMode="auto">
          <a:xfrm>
            <a:off x="239713" y="2119313"/>
            <a:ext cx="8553450" cy="24606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">
                <a:solidFill>
                  <a:schemeClr val="bg1"/>
                </a:solidFill>
              </a:rPr>
              <a:t>STRATEGIC PROJECTS DOMAIN / EXTERNAL</a:t>
            </a:r>
          </a:p>
        </p:txBody>
      </p:sp>
      <p:grpSp>
        <p:nvGrpSpPr>
          <p:cNvPr id="37892" name="Groupe 205"/>
          <p:cNvGrpSpPr>
            <a:grpSpLocks/>
          </p:cNvGrpSpPr>
          <p:nvPr/>
        </p:nvGrpSpPr>
        <p:grpSpPr bwMode="auto">
          <a:xfrm>
            <a:off x="239713" y="2405063"/>
            <a:ext cx="8369300" cy="301625"/>
            <a:chOff x="239485" y="2331021"/>
            <a:chExt cx="8368875" cy="301781"/>
          </a:xfrm>
        </p:grpSpPr>
        <p:sp>
          <p:nvSpPr>
            <p:cNvPr id="9" name="ZoneTexte 8"/>
            <p:cNvSpPr txBox="1"/>
            <p:nvPr/>
          </p:nvSpPr>
          <p:spPr>
            <a:xfrm>
              <a:off x="239485" y="2353257"/>
              <a:ext cx="2155716" cy="246189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EPR</a:t>
              </a:r>
              <a:endParaRPr lang="en-GB" sz="1000" dirty="0"/>
            </a:p>
          </p:txBody>
        </p:sp>
        <p:sp>
          <p:nvSpPr>
            <p:cNvPr id="37987" name="ZoneTexte 9"/>
            <p:cNvSpPr>
              <a:spLocks noChangeArrowheads="1"/>
            </p:cNvSpPr>
            <p:nvPr/>
          </p:nvSpPr>
          <p:spPr bwMode="auto">
            <a:xfrm>
              <a:off x="2536371" y="2331021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L.Poyer</a:t>
              </a:r>
            </a:p>
          </p:txBody>
        </p:sp>
        <p:sp>
          <p:nvSpPr>
            <p:cNvPr id="37988" name="ZoneTexte 10"/>
            <p:cNvSpPr>
              <a:spLocks noChangeArrowheads="1"/>
            </p:cNvSpPr>
            <p:nvPr/>
          </p:nvSpPr>
          <p:spPr bwMode="auto">
            <a:xfrm>
              <a:off x="4463141" y="2334288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L.Poyer</a:t>
              </a:r>
            </a:p>
          </p:txBody>
        </p:sp>
        <p:sp>
          <p:nvSpPr>
            <p:cNvPr id="37989" name="ZoneTexte 11"/>
            <p:cNvSpPr>
              <a:spLocks noChangeArrowheads="1"/>
            </p:cNvSpPr>
            <p:nvPr/>
          </p:nvSpPr>
          <p:spPr bwMode="auto">
            <a:xfrm>
              <a:off x="6346370" y="2344921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G.Schneider</a:t>
              </a:r>
            </a:p>
          </p:txBody>
        </p:sp>
        <p:grpSp>
          <p:nvGrpSpPr>
            <p:cNvPr id="37990" name="Groupe 150"/>
            <p:cNvGrpSpPr>
              <a:grpSpLocks/>
            </p:cNvGrpSpPr>
            <p:nvPr/>
          </p:nvGrpSpPr>
          <p:grpSpPr bwMode="auto">
            <a:xfrm rot="-5400000">
              <a:off x="8340742" y="2365184"/>
              <a:ext cx="254093" cy="281143"/>
              <a:chOff x="3853542" y="4103914"/>
              <a:chExt cx="870858" cy="849880"/>
            </a:xfrm>
          </p:grpSpPr>
          <p:sp>
            <p:nvSpPr>
              <p:cNvPr id="37991" name="Ellipse 151"/>
              <p:cNvSpPr>
                <a:spLocks noChangeArrowheads="1"/>
              </p:cNvSpPr>
              <p:nvPr/>
            </p:nvSpPr>
            <p:spPr bwMode="auto">
              <a:xfrm>
                <a:off x="3853543" y="4103914"/>
                <a:ext cx="870857" cy="849086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 sz="1000"/>
              </a:p>
            </p:txBody>
          </p:sp>
          <p:sp>
            <p:nvSpPr>
              <p:cNvPr id="153" name="Secteurs 152"/>
              <p:cNvSpPr/>
              <p:nvPr/>
            </p:nvSpPr>
            <p:spPr bwMode="auto">
              <a:xfrm>
                <a:off x="3853544" y="4104423"/>
                <a:ext cx="870988" cy="849369"/>
              </a:xfrm>
              <a:prstGeom prst="pie">
                <a:avLst/>
              </a:prstGeom>
              <a:solidFill>
                <a:schemeClr val="tx1"/>
              </a:solidFill>
              <a:ln w="12700" cap="flat" cmpd="sng" algn="ctr">
                <a:solidFill>
                  <a:srgbClr val="B4B4B4"/>
                </a:solidFill>
                <a:prstDash val="solid"/>
                <a:round/>
                <a:headEnd type="none" w="med" len="med"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pPr>
                  <a:defRPr/>
                </a:pPr>
                <a:endParaRPr lang="en-GB" sz="1000"/>
              </a:p>
            </p:txBody>
          </p:sp>
        </p:grpSp>
      </p:grpSp>
      <p:grpSp>
        <p:nvGrpSpPr>
          <p:cNvPr id="37893" name="Groupe 203"/>
          <p:cNvGrpSpPr>
            <a:grpSpLocks/>
          </p:cNvGrpSpPr>
          <p:nvPr/>
        </p:nvGrpSpPr>
        <p:grpSpPr bwMode="auto">
          <a:xfrm>
            <a:off x="239713" y="3059113"/>
            <a:ext cx="8372475" cy="276225"/>
            <a:chOff x="239485" y="2928302"/>
            <a:chExt cx="8372739" cy="275682"/>
          </a:xfrm>
        </p:grpSpPr>
        <p:sp>
          <p:nvSpPr>
            <p:cNvPr id="37" name="ZoneTexte 36"/>
            <p:cNvSpPr txBox="1"/>
            <p:nvPr/>
          </p:nvSpPr>
          <p:spPr>
            <a:xfrm>
              <a:off x="239485" y="2939392"/>
              <a:ext cx="2155893" cy="245579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Hydro</a:t>
              </a:r>
              <a:endParaRPr lang="en-GB" sz="1000" dirty="0"/>
            </a:p>
          </p:txBody>
        </p:sp>
        <p:sp>
          <p:nvSpPr>
            <p:cNvPr id="37980" name="ZoneTexte 37"/>
            <p:cNvSpPr>
              <a:spLocks noChangeArrowheads="1"/>
            </p:cNvSpPr>
            <p:nvPr/>
          </p:nvSpPr>
          <p:spPr bwMode="auto">
            <a:xfrm>
              <a:off x="2536371" y="2928302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L.Poyer</a:t>
              </a:r>
            </a:p>
          </p:txBody>
        </p:sp>
        <p:sp>
          <p:nvSpPr>
            <p:cNvPr id="37981" name="ZoneTexte 38"/>
            <p:cNvSpPr>
              <a:spLocks noChangeArrowheads="1"/>
            </p:cNvSpPr>
            <p:nvPr/>
          </p:nvSpPr>
          <p:spPr bwMode="auto">
            <a:xfrm>
              <a:off x="4463141" y="2931569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A.Haya</a:t>
              </a:r>
            </a:p>
          </p:txBody>
        </p:sp>
        <p:sp>
          <p:nvSpPr>
            <p:cNvPr id="37982" name="ZoneTexte 39"/>
            <p:cNvSpPr>
              <a:spLocks noChangeArrowheads="1"/>
            </p:cNvSpPr>
            <p:nvPr/>
          </p:nvSpPr>
          <p:spPr bwMode="auto">
            <a:xfrm>
              <a:off x="6346370" y="2931569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J-F.Perret</a:t>
              </a:r>
            </a:p>
          </p:txBody>
        </p:sp>
        <p:grpSp>
          <p:nvGrpSpPr>
            <p:cNvPr id="37983" name="Groupe 156"/>
            <p:cNvGrpSpPr>
              <a:grpSpLocks/>
            </p:cNvGrpSpPr>
            <p:nvPr/>
          </p:nvGrpSpPr>
          <p:grpSpPr bwMode="auto">
            <a:xfrm rot="-5400000">
              <a:off x="8344606" y="2930622"/>
              <a:ext cx="254093" cy="281143"/>
              <a:chOff x="3853542" y="4103914"/>
              <a:chExt cx="870858" cy="849880"/>
            </a:xfrm>
          </p:grpSpPr>
          <p:sp>
            <p:nvSpPr>
              <p:cNvPr id="37984" name="Ellipse 157"/>
              <p:cNvSpPr>
                <a:spLocks noChangeArrowheads="1"/>
              </p:cNvSpPr>
              <p:nvPr/>
            </p:nvSpPr>
            <p:spPr bwMode="auto">
              <a:xfrm>
                <a:off x="3853543" y="4103914"/>
                <a:ext cx="870857" cy="849086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 sz="1000"/>
              </a:p>
            </p:txBody>
          </p:sp>
          <p:sp>
            <p:nvSpPr>
              <p:cNvPr id="159" name="Secteurs 158"/>
              <p:cNvSpPr/>
              <p:nvPr/>
            </p:nvSpPr>
            <p:spPr bwMode="auto">
              <a:xfrm>
                <a:off x="3855576" y="4104357"/>
                <a:ext cx="868830" cy="849439"/>
              </a:xfrm>
              <a:prstGeom prst="pie">
                <a:avLst/>
              </a:prstGeom>
              <a:solidFill>
                <a:schemeClr val="tx1"/>
              </a:solidFill>
              <a:ln w="12700" cap="flat" cmpd="sng" algn="ctr">
                <a:solidFill>
                  <a:srgbClr val="B4B4B4"/>
                </a:solidFill>
                <a:prstDash val="solid"/>
                <a:round/>
                <a:headEnd type="none" w="med" len="med"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pPr>
                  <a:defRPr/>
                </a:pPr>
                <a:endParaRPr lang="en-GB" sz="1000"/>
              </a:p>
            </p:txBody>
          </p:sp>
        </p:grpSp>
      </p:grpSp>
      <p:sp>
        <p:nvSpPr>
          <p:cNvPr id="37894" name="ZoneTexte 164"/>
          <p:cNvSpPr txBox="1">
            <a:spLocks noChangeArrowheads="1"/>
          </p:cNvSpPr>
          <p:nvPr/>
        </p:nvSpPr>
        <p:spPr bwMode="auto">
          <a:xfrm>
            <a:off x="249238" y="4344988"/>
            <a:ext cx="8553450" cy="24606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">
                <a:solidFill>
                  <a:schemeClr val="bg1"/>
                </a:solidFill>
              </a:rPr>
              <a:t>HR DOMAIN</a:t>
            </a:r>
          </a:p>
        </p:txBody>
      </p:sp>
      <p:grpSp>
        <p:nvGrpSpPr>
          <p:cNvPr id="37895" name="Groupe 201"/>
          <p:cNvGrpSpPr>
            <a:grpSpLocks/>
          </p:cNvGrpSpPr>
          <p:nvPr/>
        </p:nvGrpSpPr>
        <p:grpSpPr bwMode="auto">
          <a:xfrm>
            <a:off x="249238" y="4630738"/>
            <a:ext cx="8380412" cy="285750"/>
            <a:chOff x="206827" y="4489412"/>
            <a:chExt cx="8379769" cy="286315"/>
          </a:xfrm>
        </p:grpSpPr>
        <p:sp>
          <p:nvSpPr>
            <p:cNvPr id="166" name="ZoneTexte 165"/>
            <p:cNvSpPr txBox="1"/>
            <p:nvPr/>
          </p:nvSpPr>
          <p:spPr>
            <a:xfrm>
              <a:off x="206827" y="4511681"/>
              <a:ext cx="2155660" cy="24495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Alpha</a:t>
              </a:r>
              <a:endParaRPr lang="en-GB" sz="1000" dirty="0"/>
            </a:p>
          </p:txBody>
        </p:sp>
        <p:sp>
          <p:nvSpPr>
            <p:cNvPr id="37973" name="ZoneTexte 166"/>
            <p:cNvSpPr>
              <a:spLocks noChangeArrowheads="1"/>
            </p:cNvSpPr>
            <p:nvPr/>
          </p:nvSpPr>
          <p:spPr bwMode="auto">
            <a:xfrm>
              <a:off x="2503713" y="4489412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L.Poyer</a:t>
              </a:r>
            </a:p>
          </p:txBody>
        </p:sp>
        <p:sp>
          <p:nvSpPr>
            <p:cNvPr id="37974" name="ZoneTexte 167"/>
            <p:cNvSpPr>
              <a:spLocks noChangeArrowheads="1"/>
            </p:cNvSpPr>
            <p:nvPr/>
          </p:nvSpPr>
          <p:spPr bwMode="auto">
            <a:xfrm>
              <a:off x="4430483" y="4503312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D.Reiter</a:t>
              </a:r>
            </a:p>
          </p:txBody>
        </p:sp>
        <p:sp>
          <p:nvSpPr>
            <p:cNvPr id="37975" name="ZoneTexte 168"/>
            <p:cNvSpPr>
              <a:spLocks noChangeArrowheads="1"/>
            </p:cNvSpPr>
            <p:nvPr/>
          </p:nvSpPr>
          <p:spPr bwMode="auto">
            <a:xfrm>
              <a:off x="6313712" y="4503312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M.Cadeau</a:t>
              </a:r>
            </a:p>
          </p:txBody>
        </p:sp>
        <p:grpSp>
          <p:nvGrpSpPr>
            <p:cNvPr id="37976" name="Groupe 169"/>
            <p:cNvGrpSpPr>
              <a:grpSpLocks/>
            </p:cNvGrpSpPr>
            <p:nvPr/>
          </p:nvGrpSpPr>
          <p:grpSpPr bwMode="auto">
            <a:xfrm rot="-5400000">
              <a:off x="8318978" y="4489787"/>
              <a:ext cx="254093" cy="281143"/>
              <a:chOff x="3853542" y="4103914"/>
              <a:chExt cx="870858" cy="849880"/>
            </a:xfrm>
          </p:grpSpPr>
          <p:sp>
            <p:nvSpPr>
              <p:cNvPr id="37977" name="Ellipse 170"/>
              <p:cNvSpPr>
                <a:spLocks noChangeArrowheads="1"/>
              </p:cNvSpPr>
              <p:nvPr/>
            </p:nvSpPr>
            <p:spPr bwMode="auto">
              <a:xfrm>
                <a:off x="3853543" y="4103914"/>
                <a:ext cx="870857" cy="849086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 sz="1000"/>
              </a:p>
            </p:txBody>
          </p:sp>
          <p:sp>
            <p:nvSpPr>
              <p:cNvPr id="172" name="Secteurs 171"/>
              <p:cNvSpPr/>
              <p:nvPr/>
            </p:nvSpPr>
            <p:spPr bwMode="auto">
              <a:xfrm>
                <a:off x="3856167" y="4104451"/>
                <a:ext cx="866809" cy="849342"/>
              </a:xfrm>
              <a:prstGeom prst="pie">
                <a:avLst/>
              </a:prstGeom>
              <a:solidFill>
                <a:schemeClr val="tx1"/>
              </a:solidFill>
              <a:ln w="12700" cap="flat" cmpd="sng" algn="ctr">
                <a:solidFill>
                  <a:srgbClr val="B4B4B4"/>
                </a:solidFill>
                <a:prstDash val="solid"/>
                <a:round/>
                <a:headEnd type="none" w="med" len="med"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pPr>
                  <a:defRPr/>
                </a:pPr>
                <a:endParaRPr lang="en-GB" sz="1000"/>
              </a:p>
            </p:txBody>
          </p:sp>
        </p:grpSp>
      </p:grpSp>
      <p:grpSp>
        <p:nvGrpSpPr>
          <p:cNvPr id="37896" name="Groupe 200"/>
          <p:cNvGrpSpPr>
            <a:grpSpLocks/>
          </p:cNvGrpSpPr>
          <p:nvPr/>
        </p:nvGrpSpPr>
        <p:grpSpPr bwMode="auto">
          <a:xfrm>
            <a:off x="249238" y="4929188"/>
            <a:ext cx="8391525" cy="274637"/>
            <a:chOff x="206827" y="4787926"/>
            <a:chExt cx="8390659" cy="275682"/>
          </a:xfrm>
        </p:grpSpPr>
        <p:sp>
          <p:nvSpPr>
            <p:cNvPr id="37967" name="Ellipse 172"/>
            <p:cNvSpPr>
              <a:spLocks noChangeArrowheads="1"/>
            </p:cNvSpPr>
            <p:nvPr/>
          </p:nvSpPr>
          <p:spPr bwMode="auto">
            <a:xfrm>
              <a:off x="8295403" y="4799065"/>
              <a:ext cx="302083" cy="254532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en-GB" sz="1000"/>
            </a:p>
          </p:txBody>
        </p:sp>
        <p:sp>
          <p:nvSpPr>
            <p:cNvPr id="174" name="ZoneTexte 173"/>
            <p:cNvSpPr txBox="1"/>
            <p:nvPr/>
          </p:nvSpPr>
          <p:spPr>
            <a:xfrm>
              <a:off x="206827" y="4799080"/>
              <a:ext cx="2155603" cy="246999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 err="1"/>
                <a:t>Changement</a:t>
              </a:r>
              <a:r>
                <a:rPr lang="en-GB" sz="1000" dirty="0"/>
                <a:t> </a:t>
              </a:r>
              <a:r>
                <a:rPr lang="en-GB" sz="1000" dirty="0" err="1"/>
                <a:t>Générationnel</a:t>
              </a:r>
              <a:endParaRPr lang="en-GB" sz="1000" dirty="0"/>
            </a:p>
          </p:txBody>
        </p:sp>
        <p:sp>
          <p:nvSpPr>
            <p:cNvPr id="37969" name="ZoneTexte 174"/>
            <p:cNvSpPr>
              <a:spLocks noChangeArrowheads="1"/>
            </p:cNvSpPr>
            <p:nvPr/>
          </p:nvSpPr>
          <p:spPr bwMode="auto">
            <a:xfrm>
              <a:off x="2503713" y="4787926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L.Poyer</a:t>
              </a:r>
            </a:p>
          </p:txBody>
        </p:sp>
        <p:sp>
          <p:nvSpPr>
            <p:cNvPr id="37970" name="ZoneTexte 175"/>
            <p:cNvSpPr>
              <a:spLocks noChangeArrowheads="1"/>
            </p:cNvSpPr>
            <p:nvPr/>
          </p:nvSpPr>
          <p:spPr bwMode="auto">
            <a:xfrm>
              <a:off x="4430483" y="4791193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C.Reik</a:t>
              </a:r>
            </a:p>
          </p:txBody>
        </p:sp>
        <p:sp>
          <p:nvSpPr>
            <p:cNvPr id="37971" name="ZoneTexte 176"/>
            <p:cNvSpPr>
              <a:spLocks noChangeArrowheads="1"/>
            </p:cNvSpPr>
            <p:nvPr/>
          </p:nvSpPr>
          <p:spPr bwMode="auto">
            <a:xfrm>
              <a:off x="6313712" y="4791193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?</a:t>
              </a:r>
            </a:p>
          </p:txBody>
        </p:sp>
      </p:grpSp>
      <p:grpSp>
        <p:nvGrpSpPr>
          <p:cNvPr id="37897" name="Groupe 199"/>
          <p:cNvGrpSpPr>
            <a:grpSpLocks/>
          </p:cNvGrpSpPr>
          <p:nvPr/>
        </p:nvGrpSpPr>
        <p:grpSpPr bwMode="auto">
          <a:xfrm>
            <a:off x="249238" y="5238750"/>
            <a:ext cx="8391525" cy="285750"/>
            <a:chOff x="206827" y="5097326"/>
            <a:chExt cx="8392017" cy="286315"/>
          </a:xfrm>
        </p:grpSpPr>
        <p:sp>
          <p:nvSpPr>
            <p:cNvPr id="178" name="ZoneTexte 177"/>
            <p:cNvSpPr txBox="1"/>
            <p:nvPr/>
          </p:nvSpPr>
          <p:spPr>
            <a:xfrm>
              <a:off x="206827" y="5119595"/>
              <a:ext cx="2155951" cy="24495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Leadership E.ON</a:t>
              </a:r>
              <a:endParaRPr lang="en-GB" sz="1000" dirty="0"/>
            </a:p>
          </p:txBody>
        </p:sp>
        <p:sp>
          <p:nvSpPr>
            <p:cNvPr id="37963" name="ZoneTexte 178"/>
            <p:cNvSpPr>
              <a:spLocks noChangeArrowheads="1"/>
            </p:cNvSpPr>
            <p:nvPr/>
          </p:nvSpPr>
          <p:spPr bwMode="auto">
            <a:xfrm>
              <a:off x="2503713" y="5097326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L.Poyer</a:t>
              </a:r>
            </a:p>
          </p:txBody>
        </p:sp>
        <p:sp>
          <p:nvSpPr>
            <p:cNvPr id="37964" name="ZoneTexte 179"/>
            <p:cNvSpPr>
              <a:spLocks noChangeArrowheads="1"/>
            </p:cNvSpPr>
            <p:nvPr/>
          </p:nvSpPr>
          <p:spPr bwMode="auto">
            <a:xfrm>
              <a:off x="4430483" y="5111226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C.Reik</a:t>
              </a:r>
            </a:p>
          </p:txBody>
        </p:sp>
        <p:sp>
          <p:nvSpPr>
            <p:cNvPr id="37965" name="ZoneTexte 180"/>
            <p:cNvSpPr>
              <a:spLocks noChangeArrowheads="1"/>
            </p:cNvSpPr>
            <p:nvPr/>
          </p:nvSpPr>
          <p:spPr bwMode="auto">
            <a:xfrm>
              <a:off x="6313712" y="5111226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?</a:t>
              </a:r>
            </a:p>
          </p:txBody>
        </p:sp>
        <p:sp>
          <p:nvSpPr>
            <p:cNvPr id="37966" name="Ellipse 181"/>
            <p:cNvSpPr>
              <a:spLocks noChangeArrowheads="1"/>
            </p:cNvSpPr>
            <p:nvPr/>
          </p:nvSpPr>
          <p:spPr bwMode="auto">
            <a:xfrm>
              <a:off x="8296761" y="5102915"/>
              <a:ext cx="302083" cy="254532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en-GB" sz="1000"/>
            </a:p>
          </p:txBody>
        </p:sp>
      </p:grpSp>
      <p:sp>
        <p:nvSpPr>
          <p:cNvPr id="37898" name="ZoneTexte 187"/>
          <p:cNvSpPr txBox="1">
            <a:spLocks noChangeArrowheads="1"/>
          </p:cNvSpPr>
          <p:nvPr/>
        </p:nvSpPr>
        <p:spPr bwMode="auto">
          <a:xfrm>
            <a:off x="228600" y="5557838"/>
            <a:ext cx="8553450" cy="24606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">
                <a:solidFill>
                  <a:schemeClr val="bg1"/>
                </a:solidFill>
              </a:rPr>
              <a:t>GENERATION DOMAIN</a:t>
            </a:r>
          </a:p>
        </p:txBody>
      </p:sp>
      <p:grpSp>
        <p:nvGrpSpPr>
          <p:cNvPr id="37899" name="Groupe 206"/>
          <p:cNvGrpSpPr>
            <a:grpSpLocks/>
          </p:cNvGrpSpPr>
          <p:nvPr/>
        </p:nvGrpSpPr>
        <p:grpSpPr bwMode="auto">
          <a:xfrm>
            <a:off x="228600" y="5835650"/>
            <a:ext cx="8391525" cy="276225"/>
            <a:chOff x="185287" y="5741849"/>
            <a:chExt cx="8392617" cy="275682"/>
          </a:xfrm>
        </p:grpSpPr>
        <p:sp>
          <p:nvSpPr>
            <p:cNvPr id="183" name="ZoneTexte 182"/>
            <p:cNvSpPr txBox="1"/>
            <p:nvPr/>
          </p:nvSpPr>
          <p:spPr>
            <a:xfrm>
              <a:off x="185287" y="5752940"/>
              <a:ext cx="2156106" cy="24557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Optimisation Production</a:t>
              </a:r>
              <a:endParaRPr lang="en-GB" sz="1000" dirty="0"/>
            </a:p>
          </p:txBody>
        </p:sp>
        <p:sp>
          <p:nvSpPr>
            <p:cNvPr id="37956" name="ZoneTexte 183"/>
            <p:cNvSpPr>
              <a:spLocks noChangeArrowheads="1"/>
            </p:cNvSpPr>
            <p:nvPr/>
          </p:nvSpPr>
          <p:spPr bwMode="auto">
            <a:xfrm>
              <a:off x="2482173" y="5741849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L.Poyer</a:t>
              </a:r>
            </a:p>
          </p:txBody>
        </p:sp>
        <p:sp>
          <p:nvSpPr>
            <p:cNvPr id="37957" name="ZoneTexte 184"/>
            <p:cNvSpPr>
              <a:spLocks noChangeArrowheads="1"/>
            </p:cNvSpPr>
            <p:nvPr/>
          </p:nvSpPr>
          <p:spPr bwMode="auto">
            <a:xfrm>
              <a:off x="4408943" y="5745116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M.Schroeder</a:t>
              </a:r>
            </a:p>
          </p:txBody>
        </p:sp>
        <p:sp>
          <p:nvSpPr>
            <p:cNvPr id="37958" name="ZoneTexte 185"/>
            <p:cNvSpPr>
              <a:spLocks noChangeArrowheads="1"/>
            </p:cNvSpPr>
            <p:nvPr/>
          </p:nvSpPr>
          <p:spPr bwMode="auto">
            <a:xfrm>
              <a:off x="6292172" y="5745116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?</a:t>
              </a:r>
            </a:p>
          </p:txBody>
        </p:sp>
        <p:grpSp>
          <p:nvGrpSpPr>
            <p:cNvPr id="37959" name="Groupe 188"/>
            <p:cNvGrpSpPr>
              <a:grpSpLocks/>
            </p:cNvGrpSpPr>
            <p:nvPr/>
          </p:nvGrpSpPr>
          <p:grpSpPr bwMode="auto">
            <a:xfrm rot="-5400000">
              <a:off x="8310286" y="5739463"/>
              <a:ext cx="254093" cy="281143"/>
              <a:chOff x="3853542" y="4103914"/>
              <a:chExt cx="870858" cy="849880"/>
            </a:xfrm>
          </p:grpSpPr>
          <p:sp>
            <p:nvSpPr>
              <p:cNvPr id="37960" name="Ellipse 189"/>
              <p:cNvSpPr>
                <a:spLocks noChangeArrowheads="1"/>
              </p:cNvSpPr>
              <p:nvPr/>
            </p:nvSpPr>
            <p:spPr bwMode="auto">
              <a:xfrm>
                <a:off x="3853543" y="4103914"/>
                <a:ext cx="870857" cy="849086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 sz="1000"/>
              </a:p>
            </p:txBody>
          </p:sp>
          <p:sp>
            <p:nvSpPr>
              <p:cNvPr id="191" name="Secteurs 190"/>
              <p:cNvSpPr/>
              <p:nvPr/>
            </p:nvSpPr>
            <p:spPr bwMode="auto">
              <a:xfrm>
                <a:off x="3855735" y="4104277"/>
                <a:ext cx="868830" cy="849520"/>
              </a:xfrm>
              <a:prstGeom prst="pie">
                <a:avLst/>
              </a:prstGeom>
              <a:solidFill>
                <a:schemeClr val="tx1"/>
              </a:solidFill>
              <a:ln w="12700" cap="flat" cmpd="sng" algn="ctr">
                <a:solidFill>
                  <a:srgbClr val="B4B4B4"/>
                </a:solidFill>
                <a:prstDash val="solid"/>
                <a:round/>
                <a:headEnd type="none" w="med" len="med"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pPr>
                  <a:defRPr/>
                </a:pPr>
                <a:endParaRPr lang="en-GB" sz="1000"/>
              </a:p>
            </p:txBody>
          </p:sp>
        </p:grpSp>
      </p:grpSp>
      <p:grpSp>
        <p:nvGrpSpPr>
          <p:cNvPr id="37900" name="Groupe 207"/>
          <p:cNvGrpSpPr>
            <a:grpSpLocks/>
          </p:cNvGrpSpPr>
          <p:nvPr/>
        </p:nvGrpSpPr>
        <p:grpSpPr bwMode="auto">
          <a:xfrm>
            <a:off x="230188" y="6137275"/>
            <a:ext cx="8391525" cy="280988"/>
            <a:chOff x="187228" y="6043163"/>
            <a:chExt cx="8392133" cy="280287"/>
          </a:xfrm>
        </p:grpSpPr>
        <p:sp>
          <p:nvSpPr>
            <p:cNvPr id="192" name="ZoneTexte 191"/>
            <p:cNvSpPr txBox="1"/>
            <p:nvPr/>
          </p:nvSpPr>
          <p:spPr>
            <a:xfrm>
              <a:off x="187228" y="6058998"/>
              <a:ext cx="2155981" cy="245449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Security</a:t>
              </a:r>
              <a:endParaRPr lang="en-GB" sz="1000" dirty="0"/>
            </a:p>
          </p:txBody>
        </p:sp>
        <p:sp>
          <p:nvSpPr>
            <p:cNvPr id="37949" name="ZoneTexte 192"/>
            <p:cNvSpPr>
              <a:spLocks noChangeArrowheads="1"/>
            </p:cNvSpPr>
            <p:nvPr/>
          </p:nvSpPr>
          <p:spPr bwMode="auto">
            <a:xfrm>
              <a:off x="2462848" y="6047768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L.Poyer</a:t>
              </a:r>
            </a:p>
          </p:txBody>
        </p:sp>
        <p:sp>
          <p:nvSpPr>
            <p:cNvPr id="37950" name="ZoneTexte 193"/>
            <p:cNvSpPr>
              <a:spLocks noChangeArrowheads="1"/>
            </p:cNvSpPr>
            <p:nvPr/>
          </p:nvSpPr>
          <p:spPr bwMode="auto">
            <a:xfrm>
              <a:off x="4389618" y="6051035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M.Schroeder</a:t>
              </a:r>
            </a:p>
          </p:txBody>
        </p:sp>
        <p:sp>
          <p:nvSpPr>
            <p:cNvPr id="37951" name="ZoneTexte 194"/>
            <p:cNvSpPr>
              <a:spLocks noChangeArrowheads="1"/>
            </p:cNvSpPr>
            <p:nvPr/>
          </p:nvSpPr>
          <p:spPr bwMode="auto">
            <a:xfrm>
              <a:off x="6283480" y="6051035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J-J.Klein</a:t>
              </a:r>
            </a:p>
          </p:txBody>
        </p:sp>
        <p:grpSp>
          <p:nvGrpSpPr>
            <p:cNvPr id="37952" name="Groupe 196"/>
            <p:cNvGrpSpPr>
              <a:grpSpLocks/>
            </p:cNvGrpSpPr>
            <p:nvPr/>
          </p:nvGrpSpPr>
          <p:grpSpPr bwMode="auto">
            <a:xfrm rot="-5400000">
              <a:off x="8311743" y="6029638"/>
              <a:ext cx="254093" cy="281143"/>
              <a:chOff x="3853542" y="4103914"/>
              <a:chExt cx="870858" cy="849880"/>
            </a:xfrm>
          </p:grpSpPr>
          <p:sp>
            <p:nvSpPr>
              <p:cNvPr id="37953" name="Ellipse 197"/>
              <p:cNvSpPr>
                <a:spLocks noChangeArrowheads="1"/>
              </p:cNvSpPr>
              <p:nvPr/>
            </p:nvSpPr>
            <p:spPr bwMode="auto">
              <a:xfrm>
                <a:off x="3853543" y="4103914"/>
                <a:ext cx="870857" cy="849086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 sz="1000"/>
              </a:p>
            </p:txBody>
          </p:sp>
          <p:sp>
            <p:nvSpPr>
              <p:cNvPr id="199" name="Secteurs 198"/>
              <p:cNvSpPr/>
              <p:nvPr/>
            </p:nvSpPr>
            <p:spPr bwMode="auto">
              <a:xfrm>
                <a:off x="3856033" y="4104324"/>
                <a:ext cx="868369" cy="849472"/>
              </a:xfrm>
              <a:prstGeom prst="pie">
                <a:avLst/>
              </a:prstGeom>
              <a:solidFill>
                <a:schemeClr val="tx1"/>
              </a:solidFill>
              <a:ln w="12700" cap="flat" cmpd="sng" algn="ctr">
                <a:solidFill>
                  <a:srgbClr val="B4B4B4"/>
                </a:solidFill>
                <a:prstDash val="solid"/>
                <a:round/>
                <a:headEnd type="none" w="med" len="med"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pPr>
                  <a:defRPr/>
                </a:pPr>
                <a:endParaRPr lang="en-GB" sz="1000"/>
              </a:p>
            </p:txBody>
          </p:sp>
        </p:grpSp>
      </p:grpSp>
      <p:sp>
        <p:nvSpPr>
          <p:cNvPr id="212" name="ZoneTexte 211"/>
          <p:cNvSpPr txBox="1"/>
          <p:nvPr/>
        </p:nvSpPr>
        <p:spPr>
          <a:xfrm rot="1573697">
            <a:off x="7961313" y="174625"/>
            <a:ext cx="1643062" cy="40163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dirty="0"/>
              <a:t>To be discuss</a:t>
            </a:r>
            <a:endParaRPr lang="en-GB" dirty="0"/>
          </a:p>
        </p:txBody>
      </p:sp>
      <p:grpSp>
        <p:nvGrpSpPr>
          <p:cNvPr id="37902" name="Groupe 245"/>
          <p:cNvGrpSpPr>
            <a:grpSpLocks/>
          </p:cNvGrpSpPr>
          <p:nvPr/>
        </p:nvGrpSpPr>
        <p:grpSpPr bwMode="auto">
          <a:xfrm>
            <a:off x="239713" y="2732088"/>
            <a:ext cx="8367712" cy="276225"/>
            <a:chOff x="239485" y="2732541"/>
            <a:chExt cx="8367919" cy="275682"/>
          </a:xfrm>
        </p:grpSpPr>
        <p:grpSp>
          <p:nvGrpSpPr>
            <p:cNvPr id="37937" name="Groupe 204"/>
            <p:cNvGrpSpPr>
              <a:grpSpLocks/>
            </p:cNvGrpSpPr>
            <p:nvPr/>
          </p:nvGrpSpPr>
          <p:grpSpPr bwMode="auto">
            <a:xfrm>
              <a:off x="239485" y="2732541"/>
              <a:ext cx="7741371" cy="275682"/>
              <a:chOff x="239485" y="2629535"/>
              <a:chExt cx="7741371" cy="275682"/>
            </a:xfrm>
          </p:grpSpPr>
          <p:sp>
            <p:nvSpPr>
              <p:cNvPr id="33" name="ZoneTexte 32"/>
              <p:cNvSpPr txBox="1"/>
              <p:nvPr/>
            </p:nvSpPr>
            <p:spPr>
              <a:xfrm>
                <a:off x="239485" y="2640625"/>
                <a:ext cx="2155878" cy="245579"/>
              </a:xfrm>
              <a:prstGeom prst="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GB" sz="1000" dirty="0" err="1"/>
                  <a:t>Champsaur</a:t>
                </a:r>
                <a:r>
                  <a:rPr lang="en-GB" sz="1000" dirty="0"/>
                  <a:t> : </a:t>
                </a:r>
                <a:r>
                  <a:rPr lang="en-GB" sz="900" b="0" dirty="0"/>
                  <a:t>Mass Market Opportunities</a:t>
                </a:r>
                <a:endParaRPr lang="en-GB" sz="1000" b="0" dirty="0"/>
              </a:p>
            </p:txBody>
          </p:sp>
          <p:sp>
            <p:nvSpPr>
              <p:cNvPr id="37945" name="ZoneTexte 33"/>
              <p:cNvSpPr>
                <a:spLocks noChangeArrowheads="1"/>
              </p:cNvSpPr>
              <p:nvPr/>
            </p:nvSpPr>
            <p:spPr bwMode="auto">
              <a:xfrm>
                <a:off x="2536371" y="2629535"/>
                <a:ext cx="1686937" cy="272415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1000"/>
                  <a:t>R.Hienz</a:t>
                </a:r>
              </a:p>
            </p:txBody>
          </p:sp>
          <p:sp>
            <p:nvSpPr>
              <p:cNvPr id="37946" name="ZoneTexte 34"/>
              <p:cNvSpPr>
                <a:spLocks noChangeArrowheads="1"/>
              </p:cNvSpPr>
              <p:nvPr/>
            </p:nvSpPr>
            <p:spPr bwMode="auto">
              <a:xfrm>
                <a:off x="4463141" y="2632802"/>
                <a:ext cx="1634486" cy="272415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1000"/>
                  <a:t>F.Dionnet</a:t>
                </a:r>
              </a:p>
            </p:txBody>
          </p:sp>
          <p:sp>
            <p:nvSpPr>
              <p:cNvPr id="37947" name="ZoneTexte 35"/>
              <p:cNvSpPr>
                <a:spLocks noChangeArrowheads="1"/>
              </p:cNvSpPr>
              <p:nvPr/>
            </p:nvSpPr>
            <p:spPr bwMode="auto">
              <a:xfrm>
                <a:off x="6346370" y="2632802"/>
                <a:ext cx="1634486" cy="272415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1000"/>
                  <a:t>?</a:t>
                </a:r>
              </a:p>
            </p:txBody>
          </p:sp>
        </p:grpSp>
        <p:grpSp>
          <p:nvGrpSpPr>
            <p:cNvPr id="37938" name="Groupe 239"/>
            <p:cNvGrpSpPr>
              <a:grpSpLocks/>
            </p:cNvGrpSpPr>
            <p:nvPr/>
          </p:nvGrpSpPr>
          <p:grpSpPr bwMode="auto">
            <a:xfrm>
              <a:off x="8326783" y="2749306"/>
              <a:ext cx="280621" cy="258917"/>
              <a:chOff x="4226062" y="2603001"/>
              <a:chExt cx="280623" cy="318911"/>
            </a:xfrm>
          </p:grpSpPr>
          <p:grpSp>
            <p:nvGrpSpPr>
              <p:cNvPr id="37939" name="Groupe 52"/>
              <p:cNvGrpSpPr>
                <a:grpSpLocks/>
              </p:cNvGrpSpPr>
              <p:nvPr/>
            </p:nvGrpSpPr>
            <p:grpSpPr bwMode="auto">
              <a:xfrm>
                <a:off x="4226062" y="2603001"/>
                <a:ext cx="280623" cy="318911"/>
                <a:chOff x="3814634" y="5442855"/>
                <a:chExt cx="452499" cy="504288"/>
              </a:xfrm>
            </p:grpSpPr>
            <p:sp>
              <p:nvSpPr>
                <p:cNvPr id="37941" name="Ellipse 242"/>
                <p:cNvSpPr>
                  <a:spLocks noChangeArrowheads="1"/>
                </p:cNvSpPr>
                <p:nvPr/>
              </p:nvSpPr>
              <p:spPr bwMode="auto">
                <a:xfrm>
                  <a:off x="3814634" y="5442856"/>
                  <a:ext cx="452496" cy="504287"/>
                </a:xfrm>
                <a:prstGeom prst="ellipse">
                  <a:avLst/>
                </a:prstGeom>
                <a:solidFill>
                  <a:schemeClr val="bg1"/>
                </a:solidFill>
                <a:ln w="12700" algn="ctr">
                  <a:solidFill>
                    <a:schemeClr val="bg2"/>
                  </a:solidFill>
                  <a:round/>
                  <a:headEnd/>
                  <a:tailEnd type="none" w="med" len="lg"/>
                </a:ln>
              </p:spPr>
              <p:txBody>
                <a:bodyPr wrap="none" lIns="0" tIns="0" rIns="0" bIns="0" anchor="ctr"/>
                <a:lstStyle/>
                <a:p>
                  <a:endParaRPr lang="en-GB" sz="900"/>
                </a:p>
              </p:txBody>
            </p:sp>
            <p:sp>
              <p:nvSpPr>
                <p:cNvPr id="244" name="Secteurs 243"/>
                <p:cNvSpPr/>
                <p:nvPr/>
              </p:nvSpPr>
              <p:spPr bwMode="auto">
                <a:xfrm rot="16200000">
                  <a:off x="3799886" y="5458292"/>
                  <a:ext cx="481395" cy="453100"/>
                </a:xfrm>
                <a:prstGeom prst="pie">
                  <a:avLst/>
                </a:prstGeom>
                <a:solidFill>
                  <a:schemeClr val="tx1"/>
                </a:solidFill>
                <a:ln w="12700" cap="flat" cmpd="sng" algn="ctr">
                  <a:solidFill>
                    <a:schemeClr val="bg2"/>
                  </a:solidFill>
                  <a:prstDash val="solid"/>
                  <a:round/>
                  <a:headEnd type="none" w="med" len="med"/>
                  <a:tailEnd type="none" w="med" len="lg"/>
                </a:ln>
                <a:effectLst/>
              </p:spPr>
              <p:txBody>
                <a:bodyPr wrap="none" lIns="0" tIns="0" rIns="0" bIns="0" anchor="ctr"/>
                <a:lstStyle/>
                <a:p>
                  <a:pPr>
                    <a:defRPr/>
                  </a:pPr>
                  <a:endParaRPr lang="en-GB" sz="900"/>
                </a:p>
              </p:txBody>
            </p:sp>
            <p:sp>
              <p:nvSpPr>
                <p:cNvPr id="37943" name="Forme libre 244"/>
                <p:cNvSpPr>
                  <a:spLocks noChangeArrowheads="1"/>
                </p:cNvSpPr>
                <p:nvPr/>
              </p:nvSpPr>
              <p:spPr bwMode="auto">
                <a:xfrm>
                  <a:off x="3815120" y="5687969"/>
                  <a:ext cx="452013" cy="251308"/>
                </a:xfrm>
                <a:custGeom>
                  <a:avLst/>
                  <a:gdLst>
                    <a:gd name="T0" fmla="*/ 1174 w 1107056"/>
                    <a:gd name="T1" fmla="*/ 4409 h 491705"/>
                    <a:gd name="T2" fmla="*/ 15263 w 1107056"/>
                    <a:gd name="T3" fmla="*/ 101405 h 491705"/>
                    <a:gd name="T4" fmla="*/ 92751 w 1107056"/>
                    <a:gd name="T5" fmla="*/ 202810 h 491705"/>
                    <a:gd name="T6" fmla="*/ 205460 w 1107056"/>
                    <a:gd name="T7" fmla="*/ 246899 h 491705"/>
                    <a:gd name="T8" fmla="*/ 325214 w 1107056"/>
                    <a:gd name="T9" fmla="*/ 229263 h 491705"/>
                    <a:gd name="T10" fmla="*/ 423836 w 1107056"/>
                    <a:gd name="T11" fmla="*/ 136677 h 491705"/>
                    <a:gd name="T12" fmla="*/ 452013 w 1107056"/>
                    <a:gd name="T13" fmla="*/ 0 h 491705"/>
                    <a:gd name="T14" fmla="*/ 452013 w 1107056"/>
                    <a:gd name="T15" fmla="*/ 0 h 491705"/>
                    <a:gd name="T16" fmla="*/ 1174 w 1107056"/>
                    <a:gd name="T17" fmla="*/ 4409 h 49170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107056"/>
                    <a:gd name="T28" fmla="*/ 0 h 491705"/>
                    <a:gd name="T29" fmla="*/ 1107056 w 1107056"/>
                    <a:gd name="T30" fmla="*/ 491705 h 49170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107056" h="491705">
                      <a:moveTo>
                        <a:pt x="2875" y="8626"/>
                      </a:moveTo>
                      <a:cubicBezTo>
                        <a:pt x="1437" y="71167"/>
                        <a:pt x="0" y="133709"/>
                        <a:pt x="37381" y="198407"/>
                      </a:cubicBezTo>
                      <a:cubicBezTo>
                        <a:pt x="74762" y="263105"/>
                        <a:pt x="149524" y="349370"/>
                        <a:pt x="227162" y="396815"/>
                      </a:cubicBezTo>
                      <a:cubicBezTo>
                        <a:pt x="304800" y="444260"/>
                        <a:pt x="408316" y="474453"/>
                        <a:pt x="503207" y="483079"/>
                      </a:cubicBezTo>
                      <a:cubicBezTo>
                        <a:pt x="598098" y="491705"/>
                        <a:pt x="707365" y="484516"/>
                        <a:pt x="796505" y="448573"/>
                      </a:cubicBezTo>
                      <a:cubicBezTo>
                        <a:pt x="885645" y="412630"/>
                        <a:pt x="986287" y="342181"/>
                        <a:pt x="1038045" y="267419"/>
                      </a:cubicBezTo>
                      <a:cubicBezTo>
                        <a:pt x="1089803" y="192657"/>
                        <a:pt x="1107056" y="0"/>
                        <a:pt x="1107056" y="0"/>
                      </a:cubicBezTo>
                      <a:lnTo>
                        <a:pt x="2875" y="8626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2700" algn="ctr">
                  <a:solidFill>
                    <a:schemeClr val="bg2"/>
                  </a:solidFill>
                  <a:round/>
                  <a:headEnd/>
                  <a:tailEnd type="none" w="med" len="lg"/>
                </a:ln>
              </p:spPr>
              <p:txBody>
                <a:bodyPr wrap="none" lIns="0" tIns="0" rIns="0" bIns="0" anchor="ctr"/>
                <a:lstStyle/>
                <a:p>
                  <a:endParaRPr lang="en-GB"/>
                </a:p>
              </p:txBody>
            </p:sp>
          </p:grpSp>
          <p:sp>
            <p:nvSpPr>
              <p:cNvPr id="37940" name="Rectangle 241"/>
              <p:cNvSpPr>
                <a:spLocks noChangeArrowheads="1"/>
              </p:cNvSpPr>
              <p:nvPr/>
            </p:nvSpPr>
            <p:spPr bwMode="auto">
              <a:xfrm>
                <a:off x="4248079" y="2723361"/>
                <a:ext cx="103775" cy="110273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noFill/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/>
              </a:p>
            </p:txBody>
          </p:sp>
        </p:grpSp>
      </p:grpSp>
      <p:grpSp>
        <p:nvGrpSpPr>
          <p:cNvPr id="37903" name="Groupe 252"/>
          <p:cNvGrpSpPr>
            <a:grpSpLocks/>
          </p:cNvGrpSpPr>
          <p:nvPr/>
        </p:nvGrpSpPr>
        <p:grpSpPr bwMode="auto">
          <a:xfrm>
            <a:off x="228600" y="6477000"/>
            <a:ext cx="3900488" cy="306388"/>
            <a:chOff x="227819" y="6263703"/>
            <a:chExt cx="3901670" cy="305760"/>
          </a:xfrm>
        </p:grpSpPr>
        <p:grpSp>
          <p:nvGrpSpPr>
            <p:cNvPr id="37917" name="Groupe 233"/>
            <p:cNvGrpSpPr>
              <a:grpSpLocks/>
            </p:cNvGrpSpPr>
            <p:nvPr/>
          </p:nvGrpSpPr>
          <p:grpSpPr bwMode="auto">
            <a:xfrm>
              <a:off x="227819" y="6287043"/>
              <a:ext cx="3901670" cy="276463"/>
              <a:chOff x="227819" y="6287043"/>
              <a:chExt cx="3901670" cy="276463"/>
            </a:xfrm>
          </p:grpSpPr>
          <p:sp>
            <p:nvSpPr>
              <p:cNvPr id="37924" name="Ellipse 213"/>
              <p:cNvSpPr>
                <a:spLocks noChangeArrowheads="1"/>
              </p:cNvSpPr>
              <p:nvPr/>
            </p:nvSpPr>
            <p:spPr bwMode="auto">
              <a:xfrm>
                <a:off x="227819" y="6298072"/>
                <a:ext cx="257637" cy="262321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 sz="900"/>
              </a:p>
            </p:txBody>
          </p:sp>
          <p:sp>
            <p:nvSpPr>
              <p:cNvPr id="37925" name="ZoneTexte 214"/>
              <p:cNvSpPr txBox="1">
                <a:spLocks noChangeArrowheads="1"/>
              </p:cNvSpPr>
              <p:nvPr/>
            </p:nvSpPr>
            <p:spPr bwMode="auto">
              <a:xfrm>
                <a:off x="424358" y="6321593"/>
                <a:ext cx="602567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GB" sz="900" b="0" i="1"/>
                  <a:t>Étape =1</a:t>
                </a:r>
              </a:p>
            </p:txBody>
          </p:sp>
          <p:sp>
            <p:nvSpPr>
              <p:cNvPr id="37926" name="ZoneTexte 215"/>
              <p:cNvSpPr txBox="1">
                <a:spLocks noChangeArrowheads="1"/>
              </p:cNvSpPr>
              <p:nvPr/>
            </p:nvSpPr>
            <p:spPr bwMode="auto">
              <a:xfrm>
                <a:off x="1991753" y="6322721"/>
                <a:ext cx="566794" cy="2280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900" b="0" i="1"/>
                  <a:t>Étape =5</a:t>
                </a:r>
              </a:p>
            </p:txBody>
          </p:sp>
          <p:sp>
            <p:nvSpPr>
              <p:cNvPr id="37927" name="ZoneTexte 216"/>
              <p:cNvSpPr txBox="1">
                <a:spLocks noChangeArrowheads="1"/>
              </p:cNvSpPr>
              <p:nvPr/>
            </p:nvSpPr>
            <p:spPr bwMode="auto">
              <a:xfrm>
                <a:off x="2786114" y="6321918"/>
                <a:ext cx="644728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900" b="0" i="1"/>
                  <a:t>Étape 6≤7</a:t>
                </a:r>
              </a:p>
            </p:txBody>
          </p:sp>
          <p:sp>
            <p:nvSpPr>
              <p:cNvPr id="37928" name="ZoneTexte 217"/>
              <p:cNvSpPr txBox="1">
                <a:spLocks noChangeArrowheads="1"/>
              </p:cNvSpPr>
              <p:nvPr/>
            </p:nvSpPr>
            <p:spPr bwMode="auto">
              <a:xfrm>
                <a:off x="3539263" y="6318554"/>
                <a:ext cx="590226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900" b="0" i="1"/>
                  <a:t>Étape ≥8</a:t>
                </a:r>
              </a:p>
            </p:txBody>
          </p:sp>
          <p:sp>
            <p:nvSpPr>
              <p:cNvPr id="37929" name="Ellipse 218"/>
              <p:cNvSpPr>
                <a:spLocks noChangeArrowheads="1"/>
              </p:cNvSpPr>
              <p:nvPr/>
            </p:nvSpPr>
            <p:spPr bwMode="auto">
              <a:xfrm>
                <a:off x="3352908" y="6301185"/>
                <a:ext cx="257637" cy="262321"/>
              </a:xfrm>
              <a:prstGeom prst="ellipse">
                <a:avLst/>
              </a:prstGeom>
              <a:solidFill>
                <a:schemeClr val="tx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 sz="900"/>
              </a:p>
            </p:txBody>
          </p:sp>
          <p:grpSp>
            <p:nvGrpSpPr>
              <p:cNvPr id="37930" name="Groupe 31"/>
              <p:cNvGrpSpPr>
                <a:grpSpLocks/>
              </p:cNvGrpSpPr>
              <p:nvPr/>
            </p:nvGrpSpPr>
            <p:grpSpPr bwMode="auto">
              <a:xfrm>
                <a:off x="1795011" y="6287044"/>
                <a:ext cx="259483" cy="265687"/>
                <a:chOff x="3145177" y="3374571"/>
                <a:chExt cx="877098" cy="859971"/>
              </a:xfrm>
            </p:grpSpPr>
            <p:sp>
              <p:nvSpPr>
                <p:cNvPr id="37935" name="Ellipse 223"/>
                <p:cNvSpPr>
                  <a:spLocks noChangeArrowheads="1"/>
                </p:cNvSpPr>
                <p:nvPr/>
              </p:nvSpPr>
              <p:spPr bwMode="auto">
                <a:xfrm>
                  <a:off x="3145177" y="3385456"/>
                  <a:ext cx="870857" cy="849086"/>
                </a:xfrm>
                <a:prstGeom prst="ellipse">
                  <a:avLst/>
                </a:prstGeom>
                <a:solidFill>
                  <a:schemeClr val="bg1"/>
                </a:solidFill>
                <a:ln w="12700" algn="ctr">
                  <a:solidFill>
                    <a:schemeClr val="bg2"/>
                  </a:solidFill>
                  <a:round/>
                  <a:headEnd/>
                  <a:tailEnd type="none" w="med" len="lg"/>
                </a:ln>
              </p:spPr>
              <p:txBody>
                <a:bodyPr wrap="none" lIns="0" tIns="0" rIns="0" bIns="0" anchor="ctr"/>
                <a:lstStyle/>
                <a:p>
                  <a:endParaRPr lang="en-GB" sz="900"/>
                </a:p>
              </p:txBody>
            </p:sp>
            <p:sp>
              <p:nvSpPr>
                <p:cNvPr id="37936" name="Forme libre 224"/>
                <p:cNvSpPr>
                  <a:spLocks noChangeArrowheads="1"/>
                </p:cNvSpPr>
                <p:nvPr/>
              </p:nvSpPr>
              <p:spPr bwMode="auto">
                <a:xfrm>
                  <a:off x="3554189" y="3374571"/>
                  <a:ext cx="468086" cy="850899"/>
                </a:xfrm>
                <a:custGeom>
                  <a:avLst/>
                  <a:gdLst>
                    <a:gd name="T0" fmla="*/ 27214 w 468086"/>
                    <a:gd name="T1" fmla="*/ 0 h 850900"/>
                    <a:gd name="T2" fmla="*/ 201385 w 468086"/>
                    <a:gd name="T3" fmla="*/ 54429 h 850900"/>
                    <a:gd name="T4" fmla="*/ 332014 w 468086"/>
                    <a:gd name="T5" fmla="*/ 130629 h 850900"/>
                    <a:gd name="T6" fmla="*/ 429985 w 468086"/>
                    <a:gd name="T7" fmla="*/ 283029 h 850900"/>
                    <a:gd name="T8" fmla="*/ 451757 w 468086"/>
                    <a:gd name="T9" fmla="*/ 522513 h 850900"/>
                    <a:gd name="T10" fmla="*/ 332014 w 468086"/>
                    <a:gd name="T11" fmla="*/ 729342 h 850900"/>
                    <a:gd name="T12" fmla="*/ 190500 w 468086"/>
                    <a:gd name="T13" fmla="*/ 827313 h 850900"/>
                    <a:gd name="T14" fmla="*/ 27214 w 468086"/>
                    <a:gd name="T15" fmla="*/ 849085 h 850900"/>
                    <a:gd name="T16" fmla="*/ 27214 w 468086"/>
                    <a:gd name="T17" fmla="*/ 838199 h 850900"/>
                    <a:gd name="T18" fmla="*/ 27214 w 468086"/>
                    <a:gd name="T19" fmla="*/ 0 h 85090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68086"/>
                    <a:gd name="T31" fmla="*/ 0 h 850900"/>
                    <a:gd name="T32" fmla="*/ 468086 w 468086"/>
                    <a:gd name="T33" fmla="*/ 850900 h 85090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68086" h="850900">
                      <a:moveTo>
                        <a:pt x="27214" y="0"/>
                      </a:moveTo>
                      <a:cubicBezTo>
                        <a:pt x="88899" y="16329"/>
                        <a:pt x="150585" y="32658"/>
                        <a:pt x="201385" y="54429"/>
                      </a:cubicBezTo>
                      <a:cubicBezTo>
                        <a:pt x="252185" y="76200"/>
                        <a:pt x="293914" y="92529"/>
                        <a:pt x="332014" y="130629"/>
                      </a:cubicBezTo>
                      <a:cubicBezTo>
                        <a:pt x="370114" y="168729"/>
                        <a:pt x="410028" y="217715"/>
                        <a:pt x="429985" y="283029"/>
                      </a:cubicBezTo>
                      <a:cubicBezTo>
                        <a:pt x="449942" y="348343"/>
                        <a:pt x="468086" y="448128"/>
                        <a:pt x="451757" y="522514"/>
                      </a:cubicBezTo>
                      <a:cubicBezTo>
                        <a:pt x="435429" y="596900"/>
                        <a:pt x="375557" y="678543"/>
                        <a:pt x="332014" y="729343"/>
                      </a:cubicBezTo>
                      <a:cubicBezTo>
                        <a:pt x="288471" y="780143"/>
                        <a:pt x="241300" y="807357"/>
                        <a:pt x="190500" y="827314"/>
                      </a:cubicBezTo>
                      <a:cubicBezTo>
                        <a:pt x="139700" y="847271"/>
                        <a:pt x="54428" y="847272"/>
                        <a:pt x="27214" y="849086"/>
                      </a:cubicBezTo>
                      <a:cubicBezTo>
                        <a:pt x="0" y="850900"/>
                        <a:pt x="27214" y="838200"/>
                        <a:pt x="27214" y="838200"/>
                      </a:cubicBezTo>
                      <a:lnTo>
                        <a:pt x="27214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2700" algn="ctr">
                  <a:solidFill>
                    <a:srgbClr val="B4B4B4"/>
                  </a:solidFill>
                  <a:round/>
                  <a:headEnd/>
                  <a:tailEnd type="none" w="med" len="lg"/>
                </a:ln>
              </p:spPr>
              <p:txBody>
                <a:bodyPr wrap="none" lIns="0" tIns="0" rIns="0" bIns="0" anchor="ctr"/>
                <a:lstStyle/>
                <a:p>
                  <a:endParaRPr lang="en-GB" sz="900"/>
                </a:p>
              </p:txBody>
            </p:sp>
          </p:grpSp>
          <p:grpSp>
            <p:nvGrpSpPr>
              <p:cNvPr id="37931" name="Groupe 154"/>
              <p:cNvGrpSpPr>
                <a:grpSpLocks/>
              </p:cNvGrpSpPr>
              <p:nvPr/>
            </p:nvGrpSpPr>
            <p:grpSpPr bwMode="auto">
              <a:xfrm rot="-5400000">
                <a:off x="2606797" y="6298089"/>
                <a:ext cx="261872" cy="239780"/>
                <a:chOff x="3853536" y="4103914"/>
                <a:chExt cx="870864" cy="849887"/>
              </a:xfrm>
            </p:grpSpPr>
            <p:sp>
              <p:nvSpPr>
                <p:cNvPr id="37933" name="Ellipse 221"/>
                <p:cNvSpPr>
                  <a:spLocks noChangeArrowheads="1"/>
                </p:cNvSpPr>
                <p:nvPr/>
              </p:nvSpPr>
              <p:spPr bwMode="auto">
                <a:xfrm>
                  <a:off x="3853543" y="4103914"/>
                  <a:ext cx="870857" cy="849086"/>
                </a:xfrm>
                <a:prstGeom prst="ellipse">
                  <a:avLst/>
                </a:prstGeom>
                <a:solidFill>
                  <a:schemeClr val="bg1"/>
                </a:solidFill>
                <a:ln w="12700" algn="ctr">
                  <a:solidFill>
                    <a:schemeClr val="bg2"/>
                  </a:solidFill>
                  <a:round/>
                  <a:headEnd/>
                  <a:tailEnd type="none" w="med" len="lg"/>
                </a:ln>
              </p:spPr>
              <p:txBody>
                <a:bodyPr wrap="none" lIns="0" tIns="0" rIns="0" bIns="0" anchor="ctr"/>
                <a:lstStyle/>
                <a:p>
                  <a:endParaRPr lang="en-GB" sz="900"/>
                </a:p>
              </p:txBody>
            </p:sp>
            <p:sp>
              <p:nvSpPr>
                <p:cNvPr id="223" name="Secteurs 222"/>
                <p:cNvSpPr/>
                <p:nvPr/>
              </p:nvSpPr>
              <p:spPr bwMode="auto">
                <a:xfrm>
                  <a:off x="3853692" y="4103513"/>
                  <a:ext cx="869294" cy="849905"/>
                </a:xfrm>
                <a:prstGeom prst="pie">
                  <a:avLst/>
                </a:prstGeom>
                <a:solidFill>
                  <a:schemeClr val="tx1"/>
                </a:solidFill>
                <a:ln w="12700" cap="flat" cmpd="sng" algn="ctr">
                  <a:solidFill>
                    <a:srgbClr val="B4B4B4"/>
                  </a:solidFill>
                  <a:prstDash val="solid"/>
                  <a:round/>
                  <a:headEnd type="none" w="med" len="med"/>
                  <a:tailEnd type="none" w="med" len="lg"/>
                </a:ln>
                <a:effectLst/>
              </p:spPr>
              <p:txBody>
                <a:bodyPr wrap="none" lIns="0" tIns="0" rIns="0" bIns="0" anchor="ctr"/>
                <a:lstStyle/>
                <a:p>
                  <a:pPr>
                    <a:defRPr/>
                  </a:pPr>
                  <a:endParaRPr lang="en-GB" sz="900"/>
                </a:p>
              </p:txBody>
            </p:sp>
          </p:grpSp>
          <p:sp>
            <p:nvSpPr>
              <p:cNvPr id="37932" name="ZoneTexte 232"/>
              <p:cNvSpPr txBox="1">
                <a:spLocks noChangeArrowheads="1"/>
              </p:cNvSpPr>
              <p:nvPr/>
            </p:nvSpPr>
            <p:spPr bwMode="auto">
              <a:xfrm>
                <a:off x="1212230" y="6321899"/>
                <a:ext cx="703784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GB" sz="900" b="0" i="1"/>
                  <a:t>Étape 2&lt;5</a:t>
                </a:r>
              </a:p>
            </p:txBody>
          </p:sp>
        </p:grpSp>
        <p:grpSp>
          <p:nvGrpSpPr>
            <p:cNvPr id="37918" name="Groupe 246"/>
            <p:cNvGrpSpPr>
              <a:grpSpLocks/>
            </p:cNvGrpSpPr>
            <p:nvPr/>
          </p:nvGrpSpPr>
          <p:grpSpPr bwMode="auto">
            <a:xfrm>
              <a:off x="979234" y="6263703"/>
              <a:ext cx="280621" cy="305760"/>
              <a:chOff x="4226062" y="2603001"/>
              <a:chExt cx="280623" cy="318911"/>
            </a:xfrm>
          </p:grpSpPr>
          <p:grpSp>
            <p:nvGrpSpPr>
              <p:cNvPr id="37919" name="Groupe 52"/>
              <p:cNvGrpSpPr>
                <a:grpSpLocks/>
              </p:cNvGrpSpPr>
              <p:nvPr/>
            </p:nvGrpSpPr>
            <p:grpSpPr bwMode="auto">
              <a:xfrm>
                <a:off x="4226062" y="2603001"/>
                <a:ext cx="280623" cy="318911"/>
                <a:chOff x="3814634" y="5442855"/>
                <a:chExt cx="452499" cy="504288"/>
              </a:xfrm>
            </p:grpSpPr>
            <p:sp>
              <p:nvSpPr>
                <p:cNvPr id="37921" name="Ellipse 249"/>
                <p:cNvSpPr>
                  <a:spLocks noChangeArrowheads="1"/>
                </p:cNvSpPr>
                <p:nvPr/>
              </p:nvSpPr>
              <p:spPr bwMode="auto">
                <a:xfrm>
                  <a:off x="3814634" y="5442856"/>
                  <a:ext cx="452496" cy="504287"/>
                </a:xfrm>
                <a:prstGeom prst="ellipse">
                  <a:avLst/>
                </a:prstGeom>
                <a:solidFill>
                  <a:schemeClr val="bg1"/>
                </a:solidFill>
                <a:ln w="12700" algn="ctr">
                  <a:solidFill>
                    <a:schemeClr val="bg2"/>
                  </a:solidFill>
                  <a:round/>
                  <a:headEnd/>
                  <a:tailEnd type="none" w="med" len="lg"/>
                </a:ln>
              </p:spPr>
              <p:txBody>
                <a:bodyPr wrap="none" lIns="0" tIns="0" rIns="0" bIns="0" anchor="ctr"/>
                <a:lstStyle/>
                <a:p>
                  <a:endParaRPr lang="en-GB" sz="900"/>
                </a:p>
              </p:txBody>
            </p:sp>
            <p:sp>
              <p:nvSpPr>
                <p:cNvPr id="251" name="Secteurs 250"/>
                <p:cNvSpPr/>
                <p:nvPr/>
              </p:nvSpPr>
              <p:spPr bwMode="auto">
                <a:xfrm rot="16200000">
                  <a:off x="3799073" y="5457933"/>
                  <a:ext cx="483385" cy="453226"/>
                </a:xfrm>
                <a:prstGeom prst="pie">
                  <a:avLst/>
                </a:prstGeom>
                <a:solidFill>
                  <a:schemeClr val="tx1"/>
                </a:solidFill>
                <a:ln w="12700" cap="flat" cmpd="sng" algn="ctr">
                  <a:solidFill>
                    <a:schemeClr val="bg2"/>
                  </a:solidFill>
                  <a:prstDash val="solid"/>
                  <a:round/>
                  <a:headEnd type="none" w="med" len="med"/>
                  <a:tailEnd type="none" w="med" len="lg"/>
                </a:ln>
                <a:effectLst/>
              </p:spPr>
              <p:txBody>
                <a:bodyPr wrap="none" lIns="0" tIns="0" rIns="0" bIns="0" anchor="ctr"/>
                <a:lstStyle/>
                <a:p>
                  <a:pPr>
                    <a:defRPr/>
                  </a:pPr>
                  <a:endParaRPr lang="en-GB" sz="900"/>
                </a:p>
              </p:txBody>
            </p:sp>
            <p:sp>
              <p:nvSpPr>
                <p:cNvPr id="37923" name="Forme libre 251"/>
                <p:cNvSpPr>
                  <a:spLocks noChangeArrowheads="1"/>
                </p:cNvSpPr>
                <p:nvPr/>
              </p:nvSpPr>
              <p:spPr bwMode="auto">
                <a:xfrm>
                  <a:off x="3815120" y="5687969"/>
                  <a:ext cx="452013" cy="251308"/>
                </a:xfrm>
                <a:custGeom>
                  <a:avLst/>
                  <a:gdLst>
                    <a:gd name="T0" fmla="*/ 1174 w 1107056"/>
                    <a:gd name="T1" fmla="*/ 4409 h 491705"/>
                    <a:gd name="T2" fmla="*/ 15263 w 1107056"/>
                    <a:gd name="T3" fmla="*/ 101405 h 491705"/>
                    <a:gd name="T4" fmla="*/ 92751 w 1107056"/>
                    <a:gd name="T5" fmla="*/ 202810 h 491705"/>
                    <a:gd name="T6" fmla="*/ 205460 w 1107056"/>
                    <a:gd name="T7" fmla="*/ 246899 h 491705"/>
                    <a:gd name="T8" fmla="*/ 325214 w 1107056"/>
                    <a:gd name="T9" fmla="*/ 229263 h 491705"/>
                    <a:gd name="T10" fmla="*/ 423836 w 1107056"/>
                    <a:gd name="T11" fmla="*/ 136677 h 491705"/>
                    <a:gd name="T12" fmla="*/ 452013 w 1107056"/>
                    <a:gd name="T13" fmla="*/ 0 h 491705"/>
                    <a:gd name="T14" fmla="*/ 452013 w 1107056"/>
                    <a:gd name="T15" fmla="*/ 0 h 491705"/>
                    <a:gd name="T16" fmla="*/ 1174 w 1107056"/>
                    <a:gd name="T17" fmla="*/ 4409 h 49170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107056"/>
                    <a:gd name="T28" fmla="*/ 0 h 491705"/>
                    <a:gd name="T29" fmla="*/ 1107056 w 1107056"/>
                    <a:gd name="T30" fmla="*/ 491705 h 49170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107056" h="491705">
                      <a:moveTo>
                        <a:pt x="2875" y="8626"/>
                      </a:moveTo>
                      <a:cubicBezTo>
                        <a:pt x="1437" y="71167"/>
                        <a:pt x="0" y="133709"/>
                        <a:pt x="37381" y="198407"/>
                      </a:cubicBezTo>
                      <a:cubicBezTo>
                        <a:pt x="74762" y="263105"/>
                        <a:pt x="149524" y="349370"/>
                        <a:pt x="227162" y="396815"/>
                      </a:cubicBezTo>
                      <a:cubicBezTo>
                        <a:pt x="304800" y="444260"/>
                        <a:pt x="408316" y="474453"/>
                        <a:pt x="503207" y="483079"/>
                      </a:cubicBezTo>
                      <a:cubicBezTo>
                        <a:pt x="598098" y="491705"/>
                        <a:pt x="707365" y="484516"/>
                        <a:pt x="796505" y="448573"/>
                      </a:cubicBezTo>
                      <a:cubicBezTo>
                        <a:pt x="885645" y="412630"/>
                        <a:pt x="986287" y="342181"/>
                        <a:pt x="1038045" y="267419"/>
                      </a:cubicBezTo>
                      <a:cubicBezTo>
                        <a:pt x="1089803" y="192657"/>
                        <a:pt x="1107056" y="0"/>
                        <a:pt x="1107056" y="0"/>
                      </a:cubicBezTo>
                      <a:lnTo>
                        <a:pt x="2875" y="8626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2700" algn="ctr">
                  <a:solidFill>
                    <a:schemeClr val="bg2"/>
                  </a:solidFill>
                  <a:round/>
                  <a:headEnd/>
                  <a:tailEnd type="none" w="med" len="lg"/>
                </a:ln>
              </p:spPr>
              <p:txBody>
                <a:bodyPr wrap="none" lIns="0" tIns="0" rIns="0" bIns="0" anchor="ctr"/>
                <a:lstStyle/>
                <a:p>
                  <a:endParaRPr lang="en-GB"/>
                </a:p>
              </p:txBody>
            </p:sp>
          </p:grpSp>
          <p:sp>
            <p:nvSpPr>
              <p:cNvPr id="37920" name="Rectangle 248"/>
              <p:cNvSpPr>
                <a:spLocks noChangeArrowheads="1"/>
              </p:cNvSpPr>
              <p:nvPr/>
            </p:nvSpPr>
            <p:spPr bwMode="auto">
              <a:xfrm>
                <a:off x="4248079" y="2723361"/>
                <a:ext cx="103775" cy="110273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noFill/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/>
              </a:p>
            </p:txBody>
          </p:sp>
        </p:grpSp>
      </p:grpSp>
      <p:grpSp>
        <p:nvGrpSpPr>
          <p:cNvPr id="37904" name="Groupe 102"/>
          <p:cNvGrpSpPr>
            <a:grpSpLocks/>
          </p:cNvGrpSpPr>
          <p:nvPr/>
        </p:nvGrpSpPr>
        <p:grpSpPr bwMode="auto">
          <a:xfrm>
            <a:off x="236538" y="3657600"/>
            <a:ext cx="8367712" cy="285750"/>
            <a:chOff x="216336" y="3842661"/>
            <a:chExt cx="8367881" cy="286315"/>
          </a:xfrm>
        </p:grpSpPr>
        <p:sp>
          <p:nvSpPr>
            <p:cNvPr id="104" name="ZoneTexte 103"/>
            <p:cNvSpPr txBox="1"/>
            <p:nvPr/>
          </p:nvSpPr>
          <p:spPr>
            <a:xfrm>
              <a:off x="216336" y="3864930"/>
              <a:ext cx="2155869" cy="24495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WHITE EFR Impact</a:t>
              </a:r>
              <a:endParaRPr lang="en-GB" sz="1000" dirty="0"/>
            </a:p>
          </p:txBody>
        </p:sp>
        <p:sp>
          <p:nvSpPr>
            <p:cNvPr id="37913" name="ZoneTexte 104"/>
            <p:cNvSpPr>
              <a:spLocks noChangeArrowheads="1"/>
            </p:cNvSpPr>
            <p:nvPr/>
          </p:nvSpPr>
          <p:spPr bwMode="auto">
            <a:xfrm>
              <a:off x="2513222" y="3842661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R.Hienz</a:t>
              </a:r>
            </a:p>
          </p:txBody>
        </p:sp>
        <p:sp>
          <p:nvSpPr>
            <p:cNvPr id="37914" name="ZoneTexte 105"/>
            <p:cNvSpPr>
              <a:spLocks noChangeArrowheads="1"/>
            </p:cNvSpPr>
            <p:nvPr/>
          </p:nvSpPr>
          <p:spPr bwMode="auto">
            <a:xfrm>
              <a:off x="4439992" y="3856561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A.Haya</a:t>
              </a:r>
            </a:p>
          </p:txBody>
        </p:sp>
        <p:sp>
          <p:nvSpPr>
            <p:cNvPr id="37915" name="ZoneTexte 106"/>
            <p:cNvSpPr>
              <a:spLocks noChangeArrowheads="1"/>
            </p:cNvSpPr>
            <p:nvPr/>
          </p:nvSpPr>
          <p:spPr bwMode="auto">
            <a:xfrm>
              <a:off x="6323221" y="3856561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?</a:t>
              </a:r>
            </a:p>
          </p:txBody>
        </p:sp>
        <p:sp>
          <p:nvSpPr>
            <p:cNvPr id="37916" name="Ellipse 107"/>
            <p:cNvSpPr>
              <a:spLocks noChangeArrowheads="1"/>
            </p:cNvSpPr>
            <p:nvPr/>
          </p:nvSpPr>
          <p:spPr bwMode="auto">
            <a:xfrm>
              <a:off x="8282134" y="3842661"/>
              <a:ext cx="302083" cy="254532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en-GB" sz="1000"/>
            </a:p>
          </p:txBody>
        </p:sp>
      </p:grpSp>
      <p:sp>
        <p:nvSpPr>
          <p:cNvPr id="37905" name="ZoneTexte 108"/>
          <p:cNvSpPr txBox="1">
            <a:spLocks noChangeArrowheads="1"/>
          </p:cNvSpPr>
          <p:nvPr/>
        </p:nvSpPr>
        <p:spPr bwMode="auto">
          <a:xfrm>
            <a:off x="227013" y="3378200"/>
            <a:ext cx="8553450" cy="24606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">
                <a:solidFill>
                  <a:schemeClr val="bg1"/>
                </a:solidFill>
              </a:rPr>
              <a:t>STRATEGIC PROJECTS DOMAIN / INTERNAL</a:t>
            </a:r>
          </a:p>
        </p:txBody>
      </p:sp>
      <p:grpSp>
        <p:nvGrpSpPr>
          <p:cNvPr id="37906" name="Groupe 109"/>
          <p:cNvGrpSpPr>
            <a:grpSpLocks/>
          </p:cNvGrpSpPr>
          <p:nvPr/>
        </p:nvGrpSpPr>
        <p:grpSpPr bwMode="auto">
          <a:xfrm>
            <a:off x="246063" y="3963988"/>
            <a:ext cx="8359775" cy="285750"/>
            <a:chOff x="216336" y="3842661"/>
            <a:chExt cx="8358356" cy="286315"/>
          </a:xfrm>
        </p:grpSpPr>
        <p:sp>
          <p:nvSpPr>
            <p:cNvPr id="111" name="ZoneTexte 110"/>
            <p:cNvSpPr txBox="1"/>
            <p:nvPr/>
          </p:nvSpPr>
          <p:spPr>
            <a:xfrm>
              <a:off x="216336" y="3864930"/>
              <a:ext cx="2155459" cy="24495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EFR’s adaptation / New Role </a:t>
              </a:r>
              <a:endParaRPr lang="en-GB" sz="1000" dirty="0"/>
            </a:p>
          </p:txBody>
        </p:sp>
        <p:sp>
          <p:nvSpPr>
            <p:cNvPr id="37908" name="ZoneTexte 111"/>
            <p:cNvSpPr>
              <a:spLocks noChangeArrowheads="1"/>
            </p:cNvSpPr>
            <p:nvPr/>
          </p:nvSpPr>
          <p:spPr bwMode="auto">
            <a:xfrm>
              <a:off x="2513222" y="3842661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L.Poyer/R.Hienz</a:t>
              </a:r>
            </a:p>
          </p:txBody>
        </p:sp>
        <p:sp>
          <p:nvSpPr>
            <p:cNvPr id="37909" name="ZoneTexte 112"/>
            <p:cNvSpPr>
              <a:spLocks noChangeArrowheads="1"/>
            </p:cNvSpPr>
            <p:nvPr/>
          </p:nvSpPr>
          <p:spPr bwMode="auto">
            <a:xfrm>
              <a:off x="4439992" y="3856561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?</a:t>
              </a:r>
            </a:p>
          </p:txBody>
        </p:sp>
        <p:sp>
          <p:nvSpPr>
            <p:cNvPr id="37910" name="ZoneTexte 113"/>
            <p:cNvSpPr>
              <a:spLocks noChangeArrowheads="1"/>
            </p:cNvSpPr>
            <p:nvPr/>
          </p:nvSpPr>
          <p:spPr bwMode="auto">
            <a:xfrm>
              <a:off x="6323221" y="3856561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?</a:t>
              </a:r>
            </a:p>
          </p:txBody>
        </p:sp>
        <p:sp>
          <p:nvSpPr>
            <p:cNvPr id="37911" name="Ellipse 114"/>
            <p:cNvSpPr>
              <a:spLocks noChangeArrowheads="1"/>
            </p:cNvSpPr>
            <p:nvPr/>
          </p:nvSpPr>
          <p:spPr bwMode="auto">
            <a:xfrm>
              <a:off x="8272609" y="3842661"/>
              <a:ext cx="302083" cy="254532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en-GB" sz="1000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re 1"/>
          <p:cNvSpPr>
            <a:spLocks noGrp="1"/>
          </p:cNvSpPr>
          <p:nvPr>
            <p:ph type="title"/>
          </p:nvPr>
        </p:nvSpPr>
        <p:spPr>
          <a:xfrm>
            <a:off x="660400" y="1001713"/>
            <a:ext cx="8585200" cy="533400"/>
          </a:xfrm>
        </p:spPr>
        <p:txBody>
          <a:bodyPr/>
          <a:lstStyle/>
          <a:p>
            <a:r>
              <a:rPr lang="en-US" sz="2400" b="1" smtClean="0"/>
              <a:t>Assignation des responsabilités (2/2)</a:t>
            </a:r>
            <a:endParaRPr lang="en-GB" sz="2400" smtClean="0"/>
          </a:p>
        </p:txBody>
      </p:sp>
      <p:grpSp>
        <p:nvGrpSpPr>
          <p:cNvPr id="38914" name="Groupe 210"/>
          <p:cNvGrpSpPr>
            <a:grpSpLocks/>
          </p:cNvGrpSpPr>
          <p:nvPr/>
        </p:nvGrpSpPr>
        <p:grpSpPr bwMode="auto">
          <a:xfrm>
            <a:off x="2536825" y="1557338"/>
            <a:ext cx="6245225" cy="441325"/>
            <a:chOff x="2536371" y="1556651"/>
            <a:chExt cx="6246327" cy="442674"/>
          </a:xfrm>
        </p:grpSpPr>
        <p:sp>
          <p:nvSpPr>
            <p:cNvPr id="39013" name="ZoneTexte 3"/>
            <p:cNvSpPr>
              <a:spLocks noChangeArrowheads="1"/>
            </p:cNvSpPr>
            <p:nvPr/>
          </p:nvSpPr>
          <p:spPr bwMode="auto">
            <a:xfrm>
              <a:off x="2536371" y="1556651"/>
              <a:ext cx="1686938" cy="442674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Membre Directoire EFR </a:t>
              </a:r>
            </a:p>
            <a:p>
              <a:pPr algn="ctr"/>
              <a:r>
                <a:rPr lang="en-GB" sz="1000">
                  <a:solidFill>
                    <a:schemeClr val="bg1"/>
                  </a:solidFill>
                </a:rPr>
                <a:t>Responsable</a:t>
              </a:r>
            </a:p>
          </p:txBody>
        </p:sp>
        <p:sp>
          <p:nvSpPr>
            <p:cNvPr id="39014" name="ZoneTexte 4"/>
            <p:cNvSpPr>
              <a:spLocks noChangeArrowheads="1"/>
            </p:cNvSpPr>
            <p:nvPr/>
          </p:nvSpPr>
          <p:spPr bwMode="auto">
            <a:xfrm>
              <a:off x="4463141" y="1556651"/>
              <a:ext cx="1634486" cy="442674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Project Manager</a:t>
              </a:r>
            </a:p>
            <a:p>
              <a:pPr algn="ctr"/>
              <a:endParaRPr lang="en-GB" sz="1000">
                <a:solidFill>
                  <a:schemeClr val="bg1"/>
                </a:solidFill>
              </a:endParaRPr>
            </a:p>
          </p:txBody>
        </p:sp>
        <p:sp>
          <p:nvSpPr>
            <p:cNvPr id="39015" name="ZoneTexte 5"/>
            <p:cNvSpPr>
              <a:spLocks noChangeArrowheads="1"/>
            </p:cNvSpPr>
            <p:nvPr/>
          </p:nvSpPr>
          <p:spPr bwMode="auto">
            <a:xfrm>
              <a:off x="6346369" y="1556651"/>
              <a:ext cx="1634487" cy="442674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Project Manager Office</a:t>
              </a:r>
            </a:p>
            <a:p>
              <a:pPr algn="ctr"/>
              <a:endParaRPr lang="en-GB" sz="1000">
                <a:solidFill>
                  <a:schemeClr val="bg1"/>
                </a:solidFill>
              </a:endParaRPr>
            </a:p>
          </p:txBody>
        </p:sp>
        <p:sp>
          <p:nvSpPr>
            <p:cNvPr id="39016" name="ZoneTexte 6"/>
            <p:cNvSpPr>
              <a:spLocks noChangeArrowheads="1"/>
            </p:cNvSpPr>
            <p:nvPr/>
          </p:nvSpPr>
          <p:spPr bwMode="auto">
            <a:xfrm>
              <a:off x="8186060" y="1556651"/>
              <a:ext cx="596638" cy="442674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Status</a:t>
              </a:r>
            </a:p>
            <a:p>
              <a:pPr algn="ctr"/>
              <a:endParaRPr lang="en-GB" sz="1000">
                <a:solidFill>
                  <a:schemeClr val="bg1"/>
                </a:solidFill>
              </a:endParaRPr>
            </a:p>
          </p:txBody>
        </p:sp>
      </p:grpSp>
      <p:grpSp>
        <p:nvGrpSpPr>
          <p:cNvPr id="38915" name="Groupe 208"/>
          <p:cNvGrpSpPr>
            <a:grpSpLocks/>
          </p:cNvGrpSpPr>
          <p:nvPr/>
        </p:nvGrpSpPr>
        <p:grpSpPr bwMode="auto">
          <a:xfrm>
            <a:off x="215900" y="2352675"/>
            <a:ext cx="8401050" cy="296863"/>
            <a:chOff x="185287" y="6337027"/>
            <a:chExt cx="8401047" cy="296442"/>
          </a:xfrm>
        </p:grpSpPr>
        <p:sp>
          <p:nvSpPr>
            <p:cNvPr id="49" name="ZoneTexte 48"/>
            <p:cNvSpPr txBox="1"/>
            <p:nvPr/>
          </p:nvSpPr>
          <p:spPr>
            <a:xfrm>
              <a:off x="185287" y="6337027"/>
              <a:ext cx="2155824" cy="245714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 err="1"/>
                <a:t>Projets</a:t>
              </a:r>
              <a:r>
                <a:rPr lang="en-GB" sz="1000" dirty="0"/>
                <a:t> </a:t>
              </a:r>
              <a:r>
                <a:rPr lang="en-GB" sz="1000" dirty="0" err="1"/>
                <a:t>Thermiques</a:t>
              </a:r>
              <a:endParaRPr lang="en-GB" sz="1000" dirty="0"/>
            </a:p>
          </p:txBody>
        </p:sp>
        <p:sp>
          <p:nvSpPr>
            <p:cNvPr id="39009" name="ZoneTexte 49"/>
            <p:cNvSpPr>
              <a:spLocks noChangeArrowheads="1"/>
            </p:cNvSpPr>
            <p:nvPr/>
          </p:nvSpPr>
          <p:spPr bwMode="auto">
            <a:xfrm>
              <a:off x="2482173" y="6357787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L.Poyer</a:t>
              </a:r>
            </a:p>
          </p:txBody>
        </p:sp>
        <p:sp>
          <p:nvSpPr>
            <p:cNvPr id="39010" name="ZoneTexte 50"/>
            <p:cNvSpPr>
              <a:spLocks noChangeArrowheads="1"/>
            </p:cNvSpPr>
            <p:nvPr/>
          </p:nvSpPr>
          <p:spPr bwMode="auto">
            <a:xfrm>
              <a:off x="4408943" y="6361054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Ingenierie/Asset Manager</a:t>
              </a:r>
            </a:p>
          </p:txBody>
        </p:sp>
        <p:sp>
          <p:nvSpPr>
            <p:cNvPr id="39011" name="ZoneTexte 51"/>
            <p:cNvSpPr>
              <a:spLocks noChangeArrowheads="1"/>
            </p:cNvSpPr>
            <p:nvPr/>
          </p:nvSpPr>
          <p:spPr bwMode="auto">
            <a:xfrm>
              <a:off x="6292172" y="6361054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Ingenierie/Asset Manager</a:t>
              </a:r>
            </a:p>
          </p:txBody>
        </p:sp>
        <p:sp>
          <p:nvSpPr>
            <p:cNvPr id="39012" name="Ellipse 76"/>
            <p:cNvSpPr>
              <a:spLocks noChangeArrowheads="1"/>
            </p:cNvSpPr>
            <p:nvPr/>
          </p:nvSpPr>
          <p:spPr bwMode="auto">
            <a:xfrm>
              <a:off x="8284251" y="6347154"/>
              <a:ext cx="302083" cy="254532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pPr algn="ctr"/>
              <a:r>
                <a:rPr lang="en-GB" sz="1000"/>
                <a:t>?</a:t>
              </a:r>
            </a:p>
          </p:txBody>
        </p:sp>
      </p:grpSp>
      <p:sp>
        <p:nvSpPr>
          <p:cNvPr id="38916" name="ZoneTexte 187"/>
          <p:cNvSpPr txBox="1">
            <a:spLocks noChangeArrowheads="1"/>
          </p:cNvSpPr>
          <p:nvPr/>
        </p:nvSpPr>
        <p:spPr bwMode="auto">
          <a:xfrm>
            <a:off x="215900" y="2046288"/>
            <a:ext cx="8555038" cy="24606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">
                <a:solidFill>
                  <a:schemeClr val="bg1"/>
                </a:solidFill>
              </a:rPr>
              <a:t>ASSET MANAGEMENT DOMAIN</a:t>
            </a:r>
          </a:p>
        </p:txBody>
      </p:sp>
      <p:sp>
        <p:nvSpPr>
          <p:cNvPr id="212" name="ZoneTexte 211"/>
          <p:cNvSpPr txBox="1"/>
          <p:nvPr/>
        </p:nvSpPr>
        <p:spPr>
          <a:xfrm rot="1573697">
            <a:off x="7961313" y="174625"/>
            <a:ext cx="1643062" cy="40163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dirty="0"/>
              <a:t>To be discuss</a:t>
            </a:r>
            <a:endParaRPr lang="en-GB" dirty="0"/>
          </a:p>
        </p:txBody>
      </p:sp>
      <p:grpSp>
        <p:nvGrpSpPr>
          <p:cNvPr id="38918" name="Groupe 252"/>
          <p:cNvGrpSpPr>
            <a:grpSpLocks/>
          </p:cNvGrpSpPr>
          <p:nvPr/>
        </p:nvGrpSpPr>
        <p:grpSpPr bwMode="auto">
          <a:xfrm>
            <a:off x="228600" y="6264275"/>
            <a:ext cx="3900488" cy="304800"/>
            <a:chOff x="227819" y="6263703"/>
            <a:chExt cx="3901670" cy="305760"/>
          </a:xfrm>
        </p:grpSpPr>
        <p:grpSp>
          <p:nvGrpSpPr>
            <p:cNvPr id="38988" name="Groupe 233"/>
            <p:cNvGrpSpPr>
              <a:grpSpLocks/>
            </p:cNvGrpSpPr>
            <p:nvPr/>
          </p:nvGrpSpPr>
          <p:grpSpPr bwMode="auto">
            <a:xfrm>
              <a:off x="227819" y="6287043"/>
              <a:ext cx="3901670" cy="276463"/>
              <a:chOff x="227819" y="6287043"/>
              <a:chExt cx="3901670" cy="276463"/>
            </a:xfrm>
          </p:grpSpPr>
          <p:sp>
            <p:nvSpPr>
              <p:cNvPr id="38995" name="Ellipse 213"/>
              <p:cNvSpPr>
                <a:spLocks noChangeArrowheads="1"/>
              </p:cNvSpPr>
              <p:nvPr/>
            </p:nvSpPr>
            <p:spPr bwMode="auto">
              <a:xfrm>
                <a:off x="227819" y="6298072"/>
                <a:ext cx="257637" cy="262321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 sz="900"/>
              </a:p>
            </p:txBody>
          </p:sp>
          <p:sp>
            <p:nvSpPr>
              <p:cNvPr id="38996" name="ZoneTexte 214"/>
              <p:cNvSpPr txBox="1">
                <a:spLocks noChangeArrowheads="1"/>
              </p:cNvSpPr>
              <p:nvPr/>
            </p:nvSpPr>
            <p:spPr bwMode="auto">
              <a:xfrm>
                <a:off x="424358" y="6321593"/>
                <a:ext cx="602567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GB" sz="900" b="0" i="1"/>
                  <a:t>Étape =1</a:t>
                </a:r>
              </a:p>
            </p:txBody>
          </p:sp>
          <p:sp>
            <p:nvSpPr>
              <p:cNvPr id="38997" name="ZoneTexte 215"/>
              <p:cNvSpPr txBox="1">
                <a:spLocks noChangeArrowheads="1"/>
              </p:cNvSpPr>
              <p:nvPr/>
            </p:nvSpPr>
            <p:spPr bwMode="auto">
              <a:xfrm>
                <a:off x="1991753" y="6322721"/>
                <a:ext cx="566794" cy="2280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900" b="0" i="1"/>
                  <a:t>Étape =5</a:t>
                </a:r>
              </a:p>
            </p:txBody>
          </p:sp>
          <p:sp>
            <p:nvSpPr>
              <p:cNvPr id="38998" name="ZoneTexte 216"/>
              <p:cNvSpPr txBox="1">
                <a:spLocks noChangeArrowheads="1"/>
              </p:cNvSpPr>
              <p:nvPr/>
            </p:nvSpPr>
            <p:spPr bwMode="auto">
              <a:xfrm>
                <a:off x="2786114" y="6321918"/>
                <a:ext cx="644728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900" b="0" i="1"/>
                  <a:t>Étape 6≤7</a:t>
                </a:r>
              </a:p>
            </p:txBody>
          </p:sp>
          <p:sp>
            <p:nvSpPr>
              <p:cNvPr id="38999" name="ZoneTexte 217"/>
              <p:cNvSpPr txBox="1">
                <a:spLocks noChangeArrowheads="1"/>
              </p:cNvSpPr>
              <p:nvPr/>
            </p:nvSpPr>
            <p:spPr bwMode="auto">
              <a:xfrm>
                <a:off x="3539263" y="6318554"/>
                <a:ext cx="590226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900" b="0" i="1"/>
                  <a:t>Étape ≥8</a:t>
                </a:r>
              </a:p>
            </p:txBody>
          </p:sp>
          <p:sp>
            <p:nvSpPr>
              <p:cNvPr id="39000" name="Ellipse 218"/>
              <p:cNvSpPr>
                <a:spLocks noChangeArrowheads="1"/>
              </p:cNvSpPr>
              <p:nvPr/>
            </p:nvSpPr>
            <p:spPr bwMode="auto">
              <a:xfrm>
                <a:off x="3352908" y="6301185"/>
                <a:ext cx="257637" cy="262321"/>
              </a:xfrm>
              <a:prstGeom prst="ellipse">
                <a:avLst/>
              </a:prstGeom>
              <a:solidFill>
                <a:schemeClr val="tx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 sz="900"/>
              </a:p>
            </p:txBody>
          </p:sp>
          <p:grpSp>
            <p:nvGrpSpPr>
              <p:cNvPr id="39001" name="Groupe 31"/>
              <p:cNvGrpSpPr>
                <a:grpSpLocks/>
              </p:cNvGrpSpPr>
              <p:nvPr/>
            </p:nvGrpSpPr>
            <p:grpSpPr bwMode="auto">
              <a:xfrm>
                <a:off x="1795011" y="6287044"/>
                <a:ext cx="259483" cy="265687"/>
                <a:chOff x="3145177" y="3374571"/>
                <a:chExt cx="877098" cy="859971"/>
              </a:xfrm>
            </p:grpSpPr>
            <p:sp>
              <p:nvSpPr>
                <p:cNvPr id="39006" name="Ellipse 223"/>
                <p:cNvSpPr>
                  <a:spLocks noChangeArrowheads="1"/>
                </p:cNvSpPr>
                <p:nvPr/>
              </p:nvSpPr>
              <p:spPr bwMode="auto">
                <a:xfrm>
                  <a:off x="3145177" y="3385456"/>
                  <a:ext cx="870857" cy="849086"/>
                </a:xfrm>
                <a:prstGeom prst="ellipse">
                  <a:avLst/>
                </a:prstGeom>
                <a:solidFill>
                  <a:schemeClr val="bg1"/>
                </a:solidFill>
                <a:ln w="12700" algn="ctr">
                  <a:solidFill>
                    <a:schemeClr val="bg2"/>
                  </a:solidFill>
                  <a:round/>
                  <a:headEnd/>
                  <a:tailEnd type="none" w="med" len="lg"/>
                </a:ln>
              </p:spPr>
              <p:txBody>
                <a:bodyPr wrap="none" lIns="0" tIns="0" rIns="0" bIns="0" anchor="ctr"/>
                <a:lstStyle/>
                <a:p>
                  <a:endParaRPr lang="en-GB" sz="900"/>
                </a:p>
              </p:txBody>
            </p:sp>
            <p:sp>
              <p:nvSpPr>
                <p:cNvPr id="39007" name="Forme libre 224"/>
                <p:cNvSpPr>
                  <a:spLocks noChangeArrowheads="1"/>
                </p:cNvSpPr>
                <p:nvPr/>
              </p:nvSpPr>
              <p:spPr bwMode="auto">
                <a:xfrm>
                  <a:off x="3554189" y="3374571"/>
                  <a:ext cx="468086" cy="850899"/>
                </a:xfrm>
                <a:custGeom>
                  <a:avLst/>
                  <a:gdLst>
                    <a:gd name="T0" fmla="*/ 27214 w 468086"/>
                    <a:gd name="T1" fmla="*/ 0 h 850900"/>
                    <a:gd name="T2" fmla="*/ 201385 w 468086"/>
                    <a:gd name="T3" fmla="*/ 54429 h 850900"/>
                    <a:gd name="T4" fmla="*/ 332014 w 468086"/>
                    <a:gd name="T5" fmla="*/ 130629 h 850900"/>
                    <a:gd name="T6" fmla="*/ 429985 w 468086"/>
                    <a:gd name="T7" fmla="*/ 283029 h 850900"/>
                    <a:gd name="T8" fmla="*/ 451757 w 468086"/>
                    <a:gd name="T9" fmla="*/ 522513 h 850900"/>
                    <a:gd name="T10" fmla="*/ 332014 w 468086"/>
                    <a:gd name="T11" fmla="*/ 729342 h 850900"/>
                    <a:gd name="T12" fmla="*/ 190500 w 468086"/>
                    <a:gd name="T13" fmla="*/ 827313 h 850900"/>
                    <a:gd name="T14" fmla="*/ 27214 w 468086"/>
                    <a:gd name="T15" fmla="*/ 849085 h 850900"/>
                    <a:gd name="T16" fmla="*/ 27214 w 468086"/>
                    <a:gd name="T17" fmla="*/ 838199 h 850900"/>
                    <a:gd name="T18" fmla="*/ 27214 w 468086"/>
                    <a:gd name="T19" fmla="*/ 0 h 85090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68086"/>
                    <a:gd name="T31" fmla="*/ 0 h 850900"/>
                    <a:gd name="T32" fmla="*/ 468086 w 468086"/>
                    <a:gd name="T33" fmla="*/ 850900 h 85090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68086" h="850900">
                      <a:moveTo>
                        <a:pt x="27214" y="0"/>
                      </a:moveTo>
                      <a:cubicBezTo>
                        <a:pt x="88899" y="16329"/>
                        <a:pt x="150585" y="32658"/>
                        <a:pt x="201385" y="54429"/>
                      </a:cubicBezTo>
                      <a:cubicBezTo>
                        <a:pt x="252185" y="76200"/>
                        <a:pt x="293914" y="92529"/>
                        <a:pt x="332014" y="130629"/>
                      </a:cubicBezTo>
                      <a:cubicBezTo>
                        <a:pt x="370114" y="168729"/>
                        <a:pt x="410028" y="217715"/>
                        <a:pt x="429985" y="283029"/>
                      </a:cubicBezTo>
                      <a:cubicBezTo>
                        <a:pt x="449942" y="348343"/>
                        <a:pt x="468086" y="448128"/>
                        <a:pt x="451757" y="522514"/>
                      </a:cubicBezTo>
                      <a:cubicBezTo>
                        <a:pt x="435429" y="596900"/>
                        <a:pt x="375557" y="678543"/>
                        <a:pt x="332014" y="729343"/>
                      </a:cubicBezTo>
                      <a:cubicBezTo>
                        <a:pt x="288471" y="780143"/>
                        <a:pt x="241300" y="807357"/>
                        <a:pt x="190500" y="827314"/>
                      </a:cubicBezTo>
                      <a:cubicBezTo>
                        <a:pt x="139700" y="847271"/>
                        <a:pt x="54428" y="847272"/>
                        <a:pt x="27214" y="849086"/>
                      </a:cubicBezTo>
                      <a:cubicBezTo>
                        <a:pt x="0" y="850900"/>
                        <a:pt x="27214" y="838200"/>
                        <a:pt x="27214" y="838200"/>
                      </a:cubicBezTo>
                      <a:lnTo>
                        <a:pt x="27214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2700" algn="ctr">
                  <a:solidFill>
                    <a:srgbClr val="B4B4B4"/>
                  </a:solidFill>
                  <a:round/>
                  <a:headEnd/>
                  <a:tailEnd type="none" w="med" len="lg"/>
                </a:ln>
              </p:spPr>
              <p:txBody>
                <a:bodyPr wrap="none" lIns="0" tIns="0" rIns="0" bIns="0" anchor="ctr"/>
                <a:lstStyle/>
                <a:p>
                  <a:endParaRPr lang="en-GB" sz="900"/>
                </a:p>
              </p:txBody>
            </p:sp>
          </p:grpSp>
          <p:grpSp>
            <p:nvGrpSpPr>
              <p:cNvPr id="39002" name="Groupe 154"/>
              <p:cNvGrpSpPr>
                <a:grpSpLocks/>
              </p:cNvGrpSpPr>
              <p:nvPr/>
            </p:nvGrpSpPr>
            <p:grpSpPr bwMode="auto">
              <a:xfrm rot="-5400000">
                <a:off x="2606797" y="6298089"/>
                <a:ext cx="261872" cy="239780"/>
                <a:chOff x="3853536" y="4103914"/>
                <a:chExt cx="870864" cy="849887"/>
              </a:xfrm>
            </p:grpSpPr>
            <p:sp>
              <p:nvSpPr>
                <p:cNvPr id="39004" name="Ellipse 221"/>
                <p:cNvSpPr>
                  <a:spLocks noChangeArrowheads="1"/>
                </p:cNvSpPr>
                <p:nvPr/>
              </p:nvSpPr>
              <p:spPr bwMode="auto">
                <a:xfrm>
                  <a:off x="3853543" y="4103914"/>
                  <a:ext cx="870857" cy="849086"/>
                </a:xfrm>
                <a:prstGeom prst="ellipse">
                  <a:avLst/>
                </a:prstGeom>
                <a:solidFill>
                  <a:schemeClr val="bg1"/>
                </a:solidFill>
                <a:ln w="12700" algn="ctr">
                  <a:solidFill>
                    <a:schemeClr val="bg2"/>
                  </a:solidFill>
                  <a:round/>
                  <a:headEnd/>
                  <a:tailEnd type="none" w="med" len="lg"/>
                </a:ln>
              </p:spPr>
              <p:txBody>
                <a:bodyPr wrap="none" lIns="0" tIns="0" rIns="0" bIns="0" anchor="ctr"/>
                <a:lstStyle/>
                <a:p>
                  <a:endParaRPr lang="en-GB" sz="900"/>
                </a:p>
              </p:txBody>
            </p:sp>
            <p:sp>
              <p:nvSpPr>
                <p:cNvPr id="223" name="Secteurs 222"/>
                <p:cNvSpPr/>
                <p:nvPr/>
              </p:nvSpPr>
              <p:spPr bwMode="auto">
                <a:xfrm>
                  <a:off x="3854048" y="4103515"/>
                  <a:ext cx="868529" cy="849905"/>
                </a:xfrm>
                <a:prstGeom prst="pie">
                  <a:avLst/>
                </a:prstGeom>
                <a:solidFill>
                  <a:schemeClr val="tx1"/>
                </a:solidFill>
                <a:ln w="12700" cap="flat" cmpd="sng" algn="ctr">
                  <a:solidFill>
                    <a:srgbClr val="B4B4B4"/>
                  </a:solidFill>
                  <a:prstDash val="solid"/>
                  <a:round/>
                  <a:headEnd type="none" w="med" len="med"/>
                  <a:tailEnd type="none" w="med" len="lg"/>
                </a:ln>
                <a:effectLst/>
              </p:spPr>
              <p:txBody>
                <a:bodyPr wrap="none" lIns="0" tIns="0" rIns="0" bIns="0" anchor="ctr"/>
                <a:lstStyle/>
                <a:p>
                  <a:pPr>
                    <a:defRPr/>
                  </a:pPr>
                  <a:endParaRPr lang="en-GB" sz="900"/>
                </a:p>
              </p:txBody>
            </p:sp>
          </p:grpSp>
          <p:sp>
            <p:nvSpPr>
              <p:cNvPr id="39003" name="ZoneTexte 232"/>
              <p:cNvSpPr txBox="1">
                <a:spLocks noChangeArrowheads="1"/>
              </p:cNvSpPr>
              <p:nvPr/>
            </p:nvSpPr>
            <p:spPr bwMode="auto">
              <a:xfrm>
                <a:off x="1212230" y="6321899"/>
                <a:ext cx="703784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GB" sz="900" b="0" i="1"/>
                  <a:t>Étape 2&lt;5</a:t>
                </a:r>
              </a:p>
            </p:txBody>
          </p:sp>
        </p:grpSp>
        <p:grpSp>
          <p:nvGrpSpPr>
            <p:cNvPr id="38989" name="Groupe 246"/>
            <p:cNvGrpSpPr>
              <a:grpSpLocks/>
            </p:cNvGrpSpPr>
            <p:nvPr/>
          </p:nvGrpSpPr>
          <p:grpSpPr bwMode="auto">
            <a:xfrm>
              <a:off x="979234" y="6263703"/>
              <a:ext cx="280621" cy="305760"/>
              <a:chOff x="4226062" y="2603001"/>
              <a:chExt cx="280623" cy="318911"/>
            </a:xfrm>
          </p:grpSpPr>
          <p:grpSp>
            <p:nvGrpSpPr>
              <p:cNvPr id="38990" name="Groupe 52"/>
              <p:cNvGrpSpPr>
                <a:grpSpLocks/>
              </p:cNvGrpSpPr>
              <p:nvPr/>
            </p:nvGrpSpPr>
            <p:grpSpPr bwMode="auto">
              <a:xfrm>
                <a:off x="4226062" y="2603001"/>
                <a:ext cx="280623" cy="318911"/>
                <a:chOff x="3814634" y="5442855"/>
                <a:chExt cx="452499" cy="504288"/>
              </a:xfrm>
            </p:grpSpPr>
            <p:sp>
              <p:nvSpPr>
                <p:cNvPr id="38992" name="Ellipse 249"/>
                <p:cNvSpPr>
                  <a:spLocks noChangeArrowheads="1"/>
                </p:cNvSpPr>
                <p:nvPr/>
              </p:nvSpPr>
              <p:spPr bwMode="auto">
                <a:xfrm>
                  <a:off x="3814634" y="5442856"/>
                  <a:ext cx="452496" cy="504287"/>
                </a:xfrm>
                <a:prstGeom prst="ellipse">
                  <a:avLst/>
                </a:prstGeom>
                <a:solidFill>
                  <a:schemeClr val="bg1"/>
                </a:solidFill>
                <a:ln w="12700" algn="ctr">
                  <a:solidFill>
                    <a:schemeClr val="bg2"/>
                  </a:solidFill>
                  <a:round/>
                  <a:headEnd/>
                  <a:tailEnd type="none" w="med" len="lg"/>
                </a:ln>
              </p:spPr>
              <p:txBody>
                <a:bodyPr wrap="none" lIns="0" tIns="0" rIns="0" bIns="0" anchor="ctr"/>
                <a:lstStyle/>
                <a:p>
                  <a:endParaRPr lang="en-GB" sz="900"/>
                </a:p>
              </p:txBody>
            </p:sp>
            <p:sp>
              <p:nvSpPr>
                <p:cNvPr id="251" name="Secteurs 250"/>
                <p:cNvSpPr/>
                <p:nvPr/>
              </p:nvSpPr>
              <p:spPr bwMode="auto">
                <a:xfrm rot="16200000">
                  <a:off x="3799128" y="5457879"/>
                  <a:ext cx="483276" cy="453226"/>
                </a:xfrm>
                <a:prstGeom prst="pie">
                  <a:avLst/>
                </a:prstGeom>
                <a:solidFill>
                  <a:schemeClr val="tx1"/>
                </a:solidFill>
                <a:ln w="12700" cap="flat" cmpd="sng" algn="ctr">
                  <a:solidFill>
                    <a:schemeClr val="bg2"/>
                  </a:solidFill>
                  <a:prstDash val="solid"/>
                  <a:round/>
                  <a:headEnd type="none" w="med" len="med"/>
                  <a:tailEnd type="none" w="med" len="lg"/>
                </a:ln>
                <a:effectLst/>
              </p:spPr>
              <p:txBody>
                <a:bodyPr wrap="none" lIns="0" tIns="0" rIns="0" bIns="0" anchor="ctr"/>
                <a:lstStyle/>
                <a:p>
                  <a:pPr>
                    <a:defRPr/>
                  </a:pPr>
                  <a:endParaRPr lang="en-GB" sz="900"/>
                </a:p>
              </p:txBody>
            </p:sp>
            <p:sp>
              <p:nvSpPr>
                <p:cNvPr id="38994" name="Forme libre 251"/>
                <p:cNvSpPr>
                  <a:spLocks noChangeArrowheads="1"/>
                </p:cNvSpPr>
                <p:nvPr/>
              </p:nvSpPr>
              <p:spPr bwMode="auto">
                <a:xfrm>
                  <a:off x="3815120" y="5687969"/>
                  <a:ext cx="452013" cy="251308"/>
                </a:xfrm>
                <a:custGeom>
                  <a:avLst/>
                  <a:gdLst>
                    <a:gd name="T0" fmla="*/ 1174 w 1107056"/>
                    <a:gd name="T1" fmla="*/ 4409 h 491705"/>
                    <a:gd name="T2" fmla="*/ 15263 w 1107056"/>
                    <a:gd name="T3" fmla="*/ 101405 h 491705"/>
                    <a:gd name="T4" fmla="*/ 92751 w 1107056"/>
                    <a:gd name="T5" fmla="*/ 202810 h 491705"/>
                    <a:gd name="T6" fmla="*/ 205460 w 1107056"/>
                    <a:gd name="T7" fmla="*/ 246899 h 491705"/>
                    <a:gd name="T8" fmla="*/ 325214 w 1107056"/>
                    <a:gd name="T9" fmla="*/ 229263 h 491705"/>
                    <a:gd name="T10" fmla="*/ 423836 w 1107056"/>
                    <a:gd name="T11" fmla="*/ 136677 h 491705"/>
                    <a:gd name="T12" fmla="*/ 452013 w 1107056"/>
                    <a:gd name="T13" fmla="*/ 0 h 491705"/>
                    <a:gd name="T14" fmla="*/ 452013 w 1107056"/>
                    <a:gd name="T15" fmla="*/ 0 h 491705"/>
                    <a:gd name="T16" fmla="*/ 1174 w 1107056"/>
                    <a:gd name="T17" fmla="*/ 4409 h 49170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107056"/>
                    <a:gd name="T28" fmla="*/ 0 h 491705"/>
                    <a:gd name="T29" fmla="*/ 1107056 w 1107056"/>
                    <a:gd name="T30" fmla="*/ 491705 h 49170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107056" h="491705">
                      <a:moveTo>
                        <a:pt x="2875" y="8626"/>
                      </a:moveTo>
                      <a:cubicBezTo>
                        <a:pt x="1437" y="71167"/>
                        <a:pt x="0" y="133709"/>
                        <a:pt x="37381" y="198407"/>
                      </a:cubicBezTo>
                      <a:cubicBezTo>
                        <a:pt x="74762" y="263105"/>
                        <a:pt x="149524" y="349370"/>
                        <a:pt x="227162" y="396815"/>
                      </a:cubicBezTo>
                      <a:cubicBezTo>
                        <a:pt x="304800" y="444260"/>
                        <a:pt x="408316" y="474453"/>
                        <a:pt x="503207" y="483079"/>
                      </a:cubicBezTo>
                      <a:cubicBezTo>
                        <a:pt x="598098" y="491705"/>
                        <a:pt x="707365" y="484516"/>
                        <a:pt x="796505" y="448573"/>
                      </a:cubicBezTo>
                      <a:cubicBezTo>
                        <a:pt x="885645" y="412630"/>
                        <a:pt x="986287" y="342181"/>
                        <a:pt x="1038045" y="267419"/>
                      </a:cubicBezTo>
                      <a:cubicBezTo>
                        <a:pt x="1089803" y="192657"/>
                        <a:pt x="1107056" y="0"/>
                        <a:pt x="1107056" y="0"/>
                      </a:cubicBezTo>
                      <a:lnTo>
                        <a:pt x="2875" y="8626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2700" algn="ctr">
                  <a:solidFill>
                    <a:schemeClr val="bg2"/>
                  </a:solidFill>
                  <a:round/>
                  <a:headEnd/>
                  <a:tailEnd type="none" w="med" len="lg"/>
                </a:ln>
              </p:spPr>
              <p:txBody>
                <a:bodyPr wrap="none" lIns="0" tIns="0" rIns="0" bIns="0" anchor="ctr"/>
                <a:lstStyle/>
                <a:p>
                  <a:endParaRPr lang="en-GB"/>
                </a:p>
              </p:txBody>
            </p:sp>
          </p:grpSp>
          <p:sp>
            <p:nvSpPr>
              <p:cNvPr id="38991" name="Rectangle 248"/>
              <p:cNvSpPr>
                <a:spLocks noChangeArrowheads="1"/>
              </p:cNvSpPr>
              <p:nvPr/>
            </p:nvSpPr>
            <p:spPr bwMode="auto">
              <a:xfrm>
                <a:off x="4248079" y="2723361"/>
                <a:ext cx="103775" cy="110273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noFill/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/>
              </a:p>
            </p:txBody>
          </p:sp>
        </p:grpSp>
      </p:grpSp>
      <p:sp>
        <p:nvSpPr>
          <p:cNvPr id="38919" name="ZoneTexte 102"/>
          <p:cNvSpPr txBox="1">
            <a:spLocks noChangeArrowheads="1"/>
          </p:cNvSpPr>
          <p:nvPr/>
        </p:nvSpPr>
        <p:spPr bwMode="auto">
          <a:xfrm>
            <a:off x="222250" y="2730500"/>
            <a:ext cx="8553450" cy="24606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">
                <a:solidFill>
                  <a:schemeClr val="bg1"/>
                </a:solidFill>
              </a:rPr>
              <a:t>E.ON DOMAIN</a:t>
            </a:r>
          </a:p>
        </p:txBody>
      </p:sp>
      <p:grpSp>
        <p:nvGrpSpPr>
          <p:cNvPr id="38920" name="Groupe 103"/>
          <p:cNvGrpSpPr>
            <a:grpSpLocks/>
          </p:cNvGrpSpPr>
          <p:nvPr/>
        </p:nvGrpSpPr>
        <p:grpSpPr bwMode="auto">
          <a:xfrm>
            <a:off x="222250" y="3027363"/>
            <a:ext cx="8380413" cy="287337"/>
            <a:chOff x="262626" y="2303875"/>
            <a:chExt cx="8379781" cy="286315"/>
          </a:xfrm>
        </p:grpSpPr>
        <p:sp>
          <p:nvSpPr>
            <p:cNvPr id="105" name="ZoneTexte 104"/>
            <p:cNvSpPr txBox="1"/>
            <p:nvPr/>
          </p:nvSpPr>
          <p:spPr>
            <a:xfrm>
              <a:off x="262626" y="2326021"/>
              <a:ext cx="2155662" cy="245187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BU ROLE / FMC</a:t>
              </a:r>
              <a:endParaRPr lang="en-GB" sz="1000" dirty="0"/>
            </a:p>
          </p:txBody>
        </p:sp>
        <p:sp>
          <p:nvSpPr>
            <p:cNvPr id="38984" name="ZoneTexte 105"/>
            <p:cNvSpPr>
              <a:spLocks noChangeArrowheads="1"/>
            </p:cNvSpPr>
            <p:nvPr/>
          </p:nvSpPr>
          <p:spPr bwMode="auto">
            <a:xfrm>
              <a:off x="2559512" y="2303875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?</a:t>
              </a:r>
            </a:p>
          </p:txBody>
        </p:sp>
        <p:sp>
          <p:nvSpPr>
            <p:cNvPr id="38985" name="ZoneTexte 106"/>
            <p:cNvSpPr>
              <a:spLocks noChangeArrowheads="1"/>
            </p:cNvSpPr>
            <p:nvPr/>
          </p:nvSpPr>
          <p:spPr bwMode="auto">
            <a:xfrm>
              <a:off x="4486282" y="2317775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?</a:t>
              </a:r>
            </a:p>
          </p:txBody>
        </p:sp>
        <p:sp>
          <p:nvSpPr>
            <p:cNvPr id="38986" name="ZoneTexte 107"/>
            <p:cNvSpPr>
              <a:spLocks noChangeArrowheads="1"/>
            </p:cNvSpPr>
            <p:nvPr/>
          </p:nvSpPr>
          <p:spPr bwMode="auto">
            <a:xfrm>
              <a:off x="6369511" y="2317775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A.Muerle</a:t>
              </a:r>
            </a:p>
          </p:txBody>
        </p:sp>
        <p:sp>
          <p:nvSpPr>
            <p:cNvPr id="38987" name="Ellipse 108"/>
            <p:cNvSpPr>
              <a:spLocks noChangeArrowheads="1"/>
            </p:cNvSpPr>
            <p:nvPr/>
          </p:nvSpPr>
          <p:spPr bwMode="auto">
            <a:xfrm>
              <a:off x="8340324" y="2303875"/>
              <a:ext cx="302083" cy="254532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en-GB" sz="1000"/>
            </a:p>
          </p:txBody>
        </p:sp>
      </p:grpSp>
      <p:grpSp>
        <p:nvGrpSpPr>
          <p:cNvPr id="38921" name="Groupe 109"/>
          <p:cNvGrpSpPr>
            <a:grpSpLocks/>
          </p:cNvGrpSpPr>
          <p:nvPr/>
        </p:nvGrpSpPr>
        <p:grpSpPr bwMode="auto">
          <a:xfrm>
            <a:off x="211138" y="3344863"/>
            <a:ext cx="8393112" cy="290512"/>
            <a:chOff x="251741" y="2620238"/>
            <a:chExt cx="8392024" cy="291612"/>
          </a:xfrm>
        </p:grpSpPr>
        <p:sp>
          <p:nvSpPr>
            <p:cNvPr id="111" name="ZoneTexte 110"/>
            <p:cNvSpPr txBox="1"/>
            <p:nvPr/>
          </p:nvSpPr>
          <p:spPr>
            <a:xfrm>
              <a:off x="251741" y="2647327"/>
              <a:ext cx="2155546" cy="24699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BU ROLE / </a:t>
              </a:r>
              <a:r>
                <a:rPr lang="en-GB" sz="1000" dirty="0" err="1"/>
                <a:t>Plateform</a:t>
              </a:r>
              <a:r>
                <a:rPr lang="en-GB" sz="1000" dirty="0"/>
                <a:t> Company</a:t>
              </a:r>
              <a:endParaRPr lang="en-GB" sz="1000" dirty="0"/>
            </a:p>
          </p:txBody>
        </p:sp>
        <p:sp>
          <p:nvSpPr>
            <p:cNvPr id="38979" name="ZoneTexte 111"/>
            <p:cNvSpPr>
              <a:spLocks noChangeArrowheads="1"/>
            </p:cNvSpPr>
            <p:nvPr/>
          </p:nvSpPr>
          <p:spPr bwMode="auto">
            <a:xfrm>
              <a:off x="2548627" y="2625535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?</a:t>
              </a:r>
            </a:p>
          </p:txBody>
        </p:sp>
        <p:sp>
          <p:nvSpPr>
            <p:cNvPr id="38980" name="ZoneTexte 112"/>
            <p:cNvSpPr>
              <a:spLocks noChangeArrowheads="1"/>
            </p:cNvSpPr>
            <p:nvPr/>
          </p:nvSpPr>
          <p:spPr bwMode="auto">
            <a:xfrm>
              <a:off x="4475397" y="2639435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?</a:t>
              </a:r>
            </a:p>
          </p:txBody>
        </p:sp>
        <p:sp>
          <p:nvSpPr>
            <p:cNvPr id="38981" name="ZoneTexte 113"/>
            <p:cNvSpPr>
              <a:spLocks noChangeArrowheads="1"/>
            </p:cNvSpPr>
            <p:nvPr/>
          </p:nvSpPr>
          <p:spPr bwMode="auto">
            <a:xfrm>
              <a:off x="6369512" y="2639435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?</a:t>
              </a:r>
            </a:p>
          </p:txBody>
        </p:sp>
        <p:sp>
          <p:nvSpPr>
            <p:cNvPr id="38982" name="Ellipse 114"/>
            <p:cNvSpPr>
              <a:spLocks noChangeArrowheads="1"/>
            </p:cNvSpPr>
            <p:nvPr/>
          </p:nvSpPr>
          <p:spPr bwMode="auto">
            <a:xfrm>
              <a:off x="8341682" y="2620238"/>
              <a:ext cx="302083" cy="254532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en-GB" sz="1000"/>
            </a:p>
          </p:txBody>
        </p:sp>
      </p:grpSp>
      <p:grpSp>
        <p:nvGrpSpPr>
          <p:cNvPr id="38922" name="Groupe 115"/>
          <p:cNvGrpSpPr>
            <a:grpSpLocks/>
          </p:cNvGrpSpPr>
          <p:nvPr/>
        </p:nvGrpSpPr>
        <p:grpSpPr bwMode="auto">
          <a:xfrm>
            <a:off x="211138" y="3649663"/>
            <a:ext cx="8393112" cy="301625"/>
            <a:chOff x="251737" y="2924789"/>
            <a:chExt cx="8392024" cy="302498"/>
          </a:xfrm>
        </p:grpSpPr>
        <p:sp>
          <p:nvSpPr>
            <p:cNvPr id="117" name="ZoneTexte 116"/>
            <p:cNvSpPr txBox="1"/>
            <p:nvPr/>
          </p:nvSpPr>
          <p:spPr>
            <a:xfrm>
              <a:off x="251737" y="2940710"/>
              <a:ext cx="2155546" cy="246774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BU ROLE / Perform To Win</a:t>
              </a:r>
              <a:endParaRPr lang="en-GB" sz="1000" dirty="0"/>
            </a:p>
          </p:txBody>
        </p:sp>
        <p:sp>
          <p:nvSpPr>
            <p:cNvPr id="38974" name="ZoneTexte 117"/>
            <p:cNvSpPr>
              <a:spLocks noChangeArrowheads="1"/>
            </p:cNvSpPr>
            <p:nvPr/>
          </p:nvSpPr>
          <p:spPr bwMode="auto">
            <a:xfrm>
              <a:off x="2559509" y="2940972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?</a:t>
              </a:r>
            </a:p>
          </p:txBody>
        </p:sp>
        <p:sp>
          <p:nvSpPr>
            <p:cNvPr id="38975" name="ZoneTexte 118"/>
            <p:cNvSpPr>
              <a:spLocks noChangeArrowheads="1"/>
            </p:cNvSpPr>
            <p:nvPr/>
          </p:nvSpPr>
          <p:spPr bwMode="auto">
            <a:xfrm>
              <a:off x="4486279" y="2954872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?</a:t>
              </a:r>
            </a:p>
          </p:txBody>
        </p:sp>
        <p:sp>
          <p:nvSpPr>
            <p:cNvPr id="38976" name="ZoneTexte 119"/>
            <p:cNvSpPr>
              <a:spLocks noChangeArrowheads="1"/>
            </p:cNvSpPr>
            <p:nvPr/>
          </p:nvSpPr>
          <p:spPr bwMode="auto">
            <a:xfrm>
              <a:off x="6369508" y="2954872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?</a:t>
              </a:r>
            </a:p>
          </p:txBody>
        </p:sp>
        <p:sp>
          <p:nvSpPr>
            <p:cNvPr id="38977" name="Ellipse 120"/>
            <p:cNvSpPr>
              <a:spLocks noChangeArrowheads="1"/>
            </p:cNvSpPr>
            <p:nvPr/>
          </p:nvSpPr>
          <p:spPr bwMode="auto">
            <a:xfrm>
              <a:off x="8341678" y="2924789"/>
              <a:ext cx="302083" cy="254532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en-GB" sz="1000"/>
            </a:p>
          </p:txBody>
        </p:sp>
      </p:grpSp>
      <p:grpSp>
        <p:nvGrpSpPr>
          <p:cNvPr id="38923" name="Groupe 121"/>
          <p:cNvGrpSpPr>
            <a:grpSpLocks/>
          </p:cNvGrpSpPr>
          <p:nvPr/>
        </p:nvGrpSpPr>
        <p:grpSpPr bwMode="auto">
          <a:xfrm>
            <a:off x="200025" y="4608513"/>
            <a:ext cx="8382000" cy="285750"/>
            <a:chOff x="250379" y="4122503"/>
            <a:chExt cx="8382499" cy="286315"/>
          </a:xfrm>
        </p:grpSpPr>
        <p:sp>
          <p:nvSpPr>
            <p:cNvPr id="123" name="ZoneTexte 122"/>
            <p:cNvSpPr txBox="1"/>
            <p:nvPr/>
          </p:nvSpPr>
          <p:spPr>
            <a:xfrm>
              <a:off x="250379" y="4122503"/>
              <a:ext cx="2155953" cy="246549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Interface/ SLA’s</a:t>
              </a:r>
              <a:endParaRPr lang="en-GB" sz="1000" dirty="0"/>
            </a:p>
          </p:txBody>
        </p:sp>
        <p:sp>
          <p:nvSpPr>
            <p:cNvPr id="38969" name="ZoneTexte 123"/>
            <p:cNvSpPr>
              <a:spLocks noChangeArrowheads="1"/>
            </p:cNvSpPr>
            <p:nvPr/>
          </p:nvSpPr>
          <p:spPr bwMode="auto">
            <a:xfrm>
              <a:off x="2558151" y="4133389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R.Hienz</a:t>
              </a:r>
            </a:p>
          </p:txBody>
        </p:sp>
        <p:sp>
          <p:nvSpPr>
            <p:cNvPr id="38970" name="ZoneTexte 124"/>
            <p:cNvSpPr>
              <a:spLocks noChangeArrowheads="1"/>
            </p:cNvSpPr>
            <p:nvPr/>
          </p:nvSpPr>
          <p:spPr bwMode="auto">
            <a:xfrm>
              <a:off x="4484921" y="4136403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Ph.Ulbrich</a:t>
              </a:r>
            </a:p>
          </p:txBody>
        </p:sp>
        <p:sp>
          <p:nvSpPr>
            <p:cNvPr id="38971" name="ZoneTexte 125"/>
            <p:cNvSpPr>
              <a:spLocks noChangeArrowheads="1"/>
            </p:cNvSpPr>
            <p:nvPr/>
          </p:nvSpPr>
          <p:spPr bwMode="auto">
            <a:xfrm>
              <a:off x="6368150" y="4136403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?</a:t>
              </a:r>
            </a:p>
          </p:txBody>
        </p:sp>
        <p:sp>
          <p:nvSpPr>
            <p:cNvPr id="38972" name="Ellipse 126"/>
            <p:cNvSpPr>
              <a:spLocks noChangeArrowheads="1"/>
            </p:cNvSpPr>
            <p:nvPr/>
          </p:nvSpPr>
          <p:spPr bwMode="auto">
            <a:xfrm>
              <a:off x="8330795" y="4136256"/>
              <a:ext cx="302083" cy="254532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pPr algn="ctr"/>
              <a:r>
                <a:rPr lang="en-GB" sz="1000"/>
                <a:t>?</a:t>
              </a:r>
            </a:p>
          </p:txBody>
        </p:sp>
      </p:grpSp>
      <p:grpSp>
        <p:nvGrpSpPr>
          <p:cNvPr id="38924" name="Groupe 127"/>
          <p:cNvGrpSpPr>
            <a:grpSpLocks/>
          </p:cNvGrpSpPr>
          <p:nvPr/>
        </p:nvGrpSpPr>
        <p:grpSpPr bwMode="auto">
          <a:xfrm>
            <a:off x="188913" y="4918075"/>
            <a:ext cx="8391525" cy="292100"/>
            <a:chOff x="239489" y="4432896"/>
            <a:chExt cx="8392024" cy="291612"/>
          </a:xfrm>
        </p:grpSpPr>
        <p:sp>
          <p:nvSpPr>
            <p:cNvPr id="129" name="ZoneTexte 128"/>
            <p:cNvSpPr txBox="1"/>
            <p:nvPr/>
          </p:nvSpPr>
          <p:spPr>
            <a:xfrm>
              <a:off x="239489" y="4437651"/>
              <a:ext cx="2155953" cy="247236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Interface/ Finance (Delta)</a:t>
              </a:r>
              <a:endParaRPr lang="en-GB" sz="1000" dirty="0"/>
            </a:p>
          </p:txBody>
        </p:sp>
        <p:sp>
          <p:nvSpPr>
            <p:cNvPr id="38964" name="ZoneTexte 129"/>
            <p:cNvSpPr>
              <a:spLocks noChangeArrowheads="1"/>
            </p:cNvSpPr>
            <p:nvPr/>
          </p:nvSpPr>
          <p:spPr bwMode="auto">
            <a:xfrm>
              <a:off x="2547261" y="4449079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R.Hienz</a:t>
              </a:r>
            </a:p>
          </p:txBody>
        </p:sp>
        <p:sp>
          <p:nvSpPr>
            <p:cNvPr id="38965" name="ZoneTexte 130"/>
            <p:cNvSpPr>
              <a:spLocks noChangeArrowheads="1"/>
            </p:cNvSpPr>
            <p:nvPr/>
          </p:nvSpPr>
          <p:spPr bwMode="auto">
            <a:xfrm>
              <a:off x="4474031" y="4452093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Ph.Ulbrich</a:t>
              </a:r>
            </a:p>
          </p:txBody>
        </p:sp>
        <p:sp>
          <p:nvSpPr>
            <p:cNvPr id="38966" name="ZoneTexte 131"/>
            <p:cNvSpPr>
              <a:spLocks noChangeArrowheads="1"/>
            </p:cNvSpPr>
            <p:nvPr/>
          </p:nvSpPr>
          <p:spPr bwMode="auto">
            <a:xfrm>
              <a:off x="6357260" y="4452093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?</a:t>
              </a:r>
            </a:p>
          </p:txBody>
        </p:sp>
        <p:sp>
          <p:nvSpPr>
            <p:cNvPr id="38967" name="Ellipse 132"/>
            <p:cNvSpPr>
              <a:spLocks noChangeArrowheads="1"/>
            </p:cNvSpPr>
            <p:nvPr/>
          </p:nvSpPr>
          <p:spPr bwMode="auto">
            <a:xfrm>
              <a:off x="8329430" y="4432896"/>
              <a:ext cx="302083" cy="254532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pPr algn="ctr"/>
              <a:r>
                <a:rPr lang="en-GB" sz="1000"/>
                <a:t>?</a:t>
              </a:r>
            </a:p>
          </p:txBody>
        </p:sp>
      </p:grpSp>
      <p:grpSp>
        <p:nvGrpSpPr>
          <p:cNvPr id="38925" name="Groupe 133"/>
          <p:cNvGrpSpPr>
            <a:grpSpLocks/>
          </p:cNvGrpSpPr>
          <p:nvPr/>
        </p:nvGrpSpPr>
        <p:grpSpPr bwMode="auto">
          <a:xfrm>
            <a:off x="188913" y="5221288"/>
            <a:ext cx="8391525" cy="290512"/>
            <a:chOff x="239489" y="4735394"/>
            <a:chExt cx="8392024" cy="291612"/>
          </a:xfrm>
        </p:grpSpPr>
        <p:sp>
          <p:nvSpPr>
            <p:cNvPr id="135" name="ZoneTexte 134"/>
            <p:cNvSpPr txBox="1"/>
            <p:nvPr/>
          </p:nvSpPr>
          <p:spPr>
            <a:xfrm>
              <a:off x="239489" y="4740174"/>
              <a:ext cx="2155953" cy="24699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Interface/ RH</a:t>
              </a:r>
              <a:endParaRPr lang="en-GB" sz="1000" dirty="0"/>
            </a:p>
          </p:txBody>
        </p:sp>
        <p:sp>
          <p:nvSpPr>
            <p:cNvPr id="38959" name="ZoneTexte 135"/>
            <p:cNvSpPr>
              <a:spLocks noChangeArrowheads="1"/>
            </p:cNvSpPr>
            <p:nvPr/>
          </p:nvSpPr>
          <p:spPr bwMode="auto">
            <a:xfrm>
              <a:off x="2547261" y="4751577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L.Poyer</a:t>
              </a:r>
            </a:p>
          </p:txBody>
        </p:sp>
        <p:sp>
          <p:nvSpPr>
            <p:cNvPr id="38960" name="ZoneTexte 136"/>
            <p:cNvSpPr>
              <a:spLocks noChangeArrowheads="1"/>
            </p:cNvSpPr>
            <p:nvPr/>
          </p:nvSpPr>
          <p:spPr bwMode="auto">
            <a:xfrm>
              <a:off x="4474031" y="4754591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C.Reik</a:t>
              </a:r>
            </a:p>
          </p:txBody>
        </p:sp>
        <p:sp>
          <p:nvSpPr>
            <p:cNvPr id="38961" name="ZoneTexte 137"/>
            <p:cNvSpPr>
              <a:spLocks noChangeArrowheads="1"/>
            </p:cNvSpPr>
            <p:nvPr/>
          </p:nvSpPr>
          <p:spPr bwMode="auto">
            <a:xfrm>
              <a:off x="6357260" y="4754591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?</a:t>
              </a:r>
            </a:p>
          </p:txBody>
        </p:sp>
        <p:sp>
          <p:nvSpPr>
            <p:cNvPr id="38962" name="Ellipse 138"/>
            <p:cNvSpPr>
              <a:spLocks noChangeArrowheads="1"/>
            </p:cNvSpPr>
            <p:nvPr/>
          </p:nvSpPr>
          <p:spPr bwMode="auto">
            <a:xfrm>
              <a:off x="8329430" y="4735394"/>
              <a:ext cx="302083" cy="254532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pPr algn="ctr"/>
              <a:r>
                <a:rPr lang="en-GB" sz="1000"/>
                <a:t>?</a:t>
              </a:r>
            </a:p>
          </p:txBody>
        </p:sp>
      </p:grpSp>
      <p:grpSp>
        <p:nvGrpSpPr>
          <p:cNvPr id="38926" name="Groupe 139"/>
          <p:cNvGrpSpPr>
            <a:grpSpLocks/>
          </p:cNvGrpSpPr>
          <p:nvPr/>
        </p:nvGrpSpPr>
        <p:grpSpPr bwMode="auto">
          <a:xfrm>
            <a:off x="188913" y="5526088"/>
            <a:ext cx="8391525" cy="290512"/>
            <a:chOff x="239489" y="5040112"/>
            <a:chExt cx="8392024" cy="291612"/>
          </a:xfrm>
        </p:grpSpPr>
        <p:sp>
          <p:nvSpPr>
            <p:cNvPr id="141" name="ZoneTexte 140"/>
            <p:cNvSpPr txBox="1"/>
            <p:nvPr/>
          </p:nvSpPr>
          <p:spPr>
            <a:xfrm>
              <a:off x="239489" y="5044892"/>
              <a:ext cx="2155953" cy="24699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Interface/ IT</a:t>
              </a:r>
              <a:endParaRPr lang="en-GB" sz="1000" dirty="0"/>
            </a:p>
          </p:txBody>
        </p:sp>
        <p:sp>
          <p:nvSpPr>
            <p:cNvPr id="38954" name="ZoneTexte 141"/>
            <p:cNvSpPr>
              <a:spLocks noChangeArrowheads="1"/>
            </p:cNvSpPr>
            <p:nvPr/>
          </p:nvSpPr>
          <p:spPr bwMode="auto">
            <a:xfrm>
              <a:off x="2547261" y="5056295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R.Hienz</a:t>
              </a:r>
            </a:p>
          </p:txBody>
        </p:sp>
        <p:sp>
          <p:nvSpPr>
            <p:cNvPr id="38955" name="ZoneTexte 142"/>
            <p:cNvSpPr>
              <a:spLocks noChangeArrowheads="1"/>
            </p:cNvSpPr>
            <p:nvPr/>
          </p:nvSpPr>
          <p:spPr bwMode="auto">
            <a:xfrm>
              <a:off x="4474031" y="5059309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G.Schneider</a:t>
              </a:r>
            </a:p>
          </p:txBody>
        </p:sp>
        <p:sp>
          <p:nvSpPr>
            <p:cNvPr id="38956" name="ZoneTexte 143"/>
            <p:cNvSpPr>
              <a:spLocks noChangeArrowheads="1"/>
            </p:cNvSpPr>
            <p:nvPr/>
          </p:nvSpPr>
          <p:spPr bwMode="auto">
            <a:xfrm>
              <a:off x="6357260" y="5059309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?</a:t>
              </a:r>
            </a:p>
          </p:txBody>
        </p:sp>
        <p:sp>
          <p:nvSpPr>
            <p:cNvPr id="38957" name="Ellipse 144"/>
            <p:cNvSpPr>
              <a:spLocks noChangeArrowheads="1"/>
            </p:cNvSpPr>
            <p:nvPr/>
          </p:nvSpPr>
          <p:spPr bwMode="auto">
            <a:xfrm>
              <a:off x="8329430" y="5040112"/>
              <a:ext cx="302083" cy="254532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pPr algn="ctr"/>
              <a:r>
                <a:rPr lang="en-GB" sz="1000"/>
                <a:t>?</a:t>
              </a:r>
            </a:p>
          </p:txBody>
        </p:sp>
      </p:grpSp>
      <p:grpSp>
        <p:nvGrpSpPr>
          <p:cNvPr id="38927" name="Groupe 145"/>
          <p:cNvGrpSpPr>
            <a:grpSpLocks/>
          </p:cNvGrpSpPr>
          <p:nvPr/>
        </p:nvGrpSpPr>
        <p:grpSpPr bwMode="auto">
          <a:xfrm>
            <a:off x="188913" y="5837238"/>
            <a:ext cx="8391525" cy="292100"/>
            <a:chOff x="239485" y="5351649"/>
            <a:chExt cx="8392024" cy="291612"/>
          </a:xfrm>
        </p:grpSpPr>
        <p:sp>
          <p:nvSpPr>
            <p:cNvPr id="147" name="ZoneTexte 146"/>
            <p:cNvSpPr txBox="1"/>
            <p:nvPr/>
          </p:nvSpPr>
          <p:spPr>
            <a:xfrm>
              <a:off x="239485" y="5356403"/>
              <a:ext cx="2155953" cy="247236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Interface/ Communication</a:t>
              </a:r>
              <a:endParaRPr lang="en-GB" sz="1000" dirty="0"/>
            </a:p>
          </p:txBody>
        </p:sp>
        <p:sp>
          <p:nvSpPr>
            <p:cNvPr id="38949" name="ZoneTexte 147"/>
            <p:cNvSpPr>
              <a:spLocks noChangeArrowheads="1"/>
            </p:cNvSpPr>
            <p:nvPr/>
          </p:nvSpPr>
          <p:spPr bwMode="auto">
            <a:xfrm>
              <a:off x="2547257" y="5367832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L.Poyer</a:t>
              </a:r>
            </a:p>
          </p:txBody>
        </p:sp>
        <p:sp>
          <p:nvSpPr>
            <p:cNvPr id="38950" name="ZoneTexte 148"/>
            <p:cNvSpPr>
              <a:spLocks noChangeArrowheads="1"/>
            </p:cNvSpPr>
            <p:nvPr/>
          </p:nvSpPr>
          <p:spPr bwMode="auto">
            <a:xfrm>
              <a:off x="4474027" y="5370846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?</a:t>
              </a:r>
            </a:p>
          </p:txBody>
        </p:sp>
        <p:sp>
          <p:nvSpPr>
            <p:cNvPr id="38951" name="ZoneTexte 149"/>
            <p:cNvSpPr>
              <a:spLocks noChangeArrowheads="1"/>
            </p:cNvSpPr>
            <p:nvPr/>
          </p:nvSpPr>
          <p:spPr bwMode="auto">
            <a:xfrm>
              <a:off x="6357256" y="5370846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?</a:t>
              </a:r>
            </a:p>
          </p:txBody>
        </p:sp>
        <p:sp>
          <p:nvSpPr>
            <p:cNvPr id="38952" name="Ellipse 150"/>
            <p:cNvSpPr>
              <a:spLocks noChangeArrowheads="1"/>
            </p:cNvSpPr>
            <p:nvPr/>
          </p:nvSpPr>
          <p:spPr bwMode="auto">
            <a:xfrm>
              <a:off x="8329426" y="5351649"/>
              <a:ext cx="302083" cy="254532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pPr algn="ctr"/>
              <a:r>
                <a:rPr lang="en-GB" sz="1000"/>
                <a:t>?</a:t>
              </a:r>
            </a:p>
          </p:txBody>
        </p:sp>
      </p:grpSp>
      <p:grpSp>
        <p:nvGrpSpPr>
          <p:cNvPr id="38928" name="Groupe 153"/>
          <p:cNvGrpSpPr>
            <a:grpSpLocks/>
          </p:cNvGrpSpPr>
          <p:nvPr/>
        </p:nvGrpSpPr>
        <p:grpSpPr bwMode="auto">
          <a:xfrm>
            <a:off x="211138" y="4013200"/>
            <a:ext cx="8361362" cy="285750"/>
            <a:chOff x="261268" y="3527938"/>
            <a:chExt cx="8361557" cy="286315"/>
          </a:xfrm>
        </p:grpSpPr>
        <p:sp>
          <p:nvSpPr>
            <p:cNvPr id="155" name="ZoneTexte 154"/>
            <p:cNvSpPr txBox="1"/>
            <p:nvPr/>
          </p:nvSpPr>
          <p:spPr>
            <a:xfrm>
              <a:off x="261268" y="3550207"/>
              <a:ext cx="2155875" cy="24495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Interface/ ECR</a:t>
              </a:r>
              <a:endParaRPr lang="en-GB" sz="1000" dirty="0"/>
            </a:p>
          </p:txBody>
        </p:sp>
        <p:sp>
          <p:nvSpPr>
            <p:cNvPr id="38942" name="ZoneTexte 155"/>
            <p:cNvSpPr>
              <a:spLocks noChangeArrowheads="1"/>
            </p:cNvSpPr>
            <p:nvPr/>
          </p:nvSpPr>
          <p:spPr bwMode="auto">
            <a:xfrm>
              <a:off x="2558154" y="3527938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R.Hienz</a:t>
              </a:r>
            </a:p>
          </p:txBody>
        </p:sp>
        <p:sp>
          <p:nvSpPr>
            <p:cNvPr id="38943" name="ZoneTexte 156"/>
            <p:cNvSpPr>
              <a:spLocks noChangeArrowheads="1"/>
            </p:cNvSpPr>
            <p:nvPr/>
          </p:nvSpPr>
          <p:spPr bwMode="auto">
            <a:xfrm>
              <a:off x="4484924" y="3541838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A.Haya</a:t>
              </a:r>
            </a:p>
          </p:txBody>
        </p:sp>
        <p:sp>
          <p:nvSpPr>
            <p:cNvPr id="38944" name="ZoneTexte 159"/>
            <p:cNvSpPr>
              <a:spLocks noChangeArrowheads="1"/>
            </p:cNvSpPr>
            <p:nvPr/>
          </p:nvSpPr>
          <p:spPr bwMode="auto">
            <a:xfrm>
              <a:off x="6368153" y="3541838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?</a:t>
              </a:r>
            </a:p>
          </p:txBody>
        </p:sp>
        <p:grpSp>
          <p:nvGrpSpPr>
            <p:cNvPr id="38945" name="Groupe 151"/>
            <p:cNvGrpSpPr>
              <a:grpSpLocks/>
            </p:cNvGrpSpPr>
            <p:nvPr/>
          </p:nvGrpSpPr>
          <p:grpSpPr bwMode="auto">
            <a:xfrm rot="-5400000">
              <a:off x="8355207" y="3520718"/>
              <a:ext cx="254093" cy="281143"/>
              <a:chOff x="3853542" y="4103914"/>
              <a:chExt cx="870858" cy="849880"/>
            </a:xfrm>
          </p:grpSpPr>
          <p:sp>
            <p:nvSpPr>
              <p:cNvPr id="38946" name="Ellipse 161"/>
              <p:cNvSpPr>
                <a:spLocks noChangeArrowheads="1"/>
              </p:cNvSpPr>
              <p:nvPr/>
            </p:nvSpPr>
            <p:spPr bwMode="auto">
              <a:xfrm>
                <a:off x="3853543" y="4103914"/>
                <a:ext cx="870857" cy="849086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 sz="1000"/>
              </a:p>
            </p:txBody>
          </p:sp>
          <p:sp>
            <p:nvSpPr>
              <p:cNvPr id="163" name="Secteurs 162"/>
              <p:cNvSpPr/>
              <p:nvPr/>
            </p:nvSpPr>
            <p:spPr bwMode="auto">
              <a:xfrm>
                <a:off x="3851943" y="4104366"/>
                <a:ext cx="872259" cy="849430"/>
              </a:xfrm>
              <a:prstGeom prst="pie">
                <a:avLst/>
              </a:prstGeom>
              <a:solidFill>
                <a:schemeClr val="tx1"/>
              </a:solidFill>
              <a:ln w="12700" cap="flat" cmpd="sng" algn="ctr">
                <a:solidFill>
                  <a:srgbClr val="B4B4B4"/>
                </a:solidFill>
                <a:prstDash val="solid"/>
                <a:round/>
                <a:headEnd type="none" w="med" len="med"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pPr>
                  <a:defRPr/>
                </a:pPr>
                <a:endParaRPr lang="en-GB" sz="1000"/>
              </a:p>
            </p:txBody>
          </p:sp>
        </p:grpSp>
      </p:grpSp>
      <p:grpSp>
        <p:nvGrpSpPr>
          <p:cNvPr id="38929" name="Groupe 163"/>
          <p:cNvGrpSpPr>
            <a:grpSpLocks/>
          </p:cNvGrpSpPr>
          <p:nvPr/>
        </p:nvGrpSpPr>
        <p:grpSpPr bwMode="auto">
          <a:xfrm>
            <a:off x="200025" y="4298950"/>
            <a:ext cx="8356600" cy="301625"/>
            <a:chOff x="239750" y="3824886"/>
            <a:chExt cx="8357286" cy="300394"/>
          </a:xfrm>
        </p:grpSpPr>
        <p:grpSp>
          <p:nvGrpSpPr>
            <p:cNvPr id="38930" name="Groupe 162"/>
            <p:cNvGrpSpPr>
              <a:grpSpLocks/>
            </p:cNvGrpSpPr>
            <p:nvPr/>
          </p:nvGrpSpPr>
          <p:grpSpPr bwMode="auto">
            <a:xfrm>
              <a:off x="239750" y="3839218"/>
              <a:ext cx="7752257" cy="286062"/>
              <a:chOff x="250383" y="3828585"/>
              <a:chExt cx="7752257" cy="286062"/>
            </a:xfrm>
          </p:grpSpPr>
          <p:sp>
            <p:nvSpPr>
              <p:cNvPr id="202" name="ZoneTexte 201"/>
              <p:cNvSpPr txBox="1"/>
              <p:nvPr/>
            </p:nvSpPr>
            <p:spPr>
              <a:xfrm>
                <a:off x="250383" y="3839549"/>
                <a:ext cx="2156002" cy="246640"/>
              </a:xfrm>
              <a:prstGeom prst="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GB" sz="1000" dirty="0"/>
                  <a:t>Interface/ EET-ERG</a:t>
                </a:r>
                <a:endParaRPr lang="en-GB" sz="1000" dirty="0"/>
              </a:p>
            </p:txBody>
          </p:sp>
          <p:sp>
            <p:nvSpPr>
              <p:cNvPr id="38938" name="ZoneTexte 202"/>
              <p:cNvSpPr>
                <a:spLocks noChangeArrowheads="1"/>
              </p:cNvSpPr>
              <p:nvPr/>
            </p:nvSpPr>
            <p:spPr bwMode="auto">
              <a:xfrm>
                <a:off x="2547269" y="3828585"/>
                <a:ext cx="1686937" cy="272415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1000"/>
                  <a:t>R.Hienz</a:t>
                </a:r>
              </a:p>
            </p:txBody>
          </p:sp>
          <p:sp>
            <p:nvSpPr>
              <p:cNvPr id="38939" name="ZoneTexte 203"/>
              <p:cNvSpPr>
                <a:spLocks noChangeArrowheads="1"/>
              </p:cNvSpPr>
              <p:nvPr/>
            </p:nvSpPr>
            <p:spPr bwMode="auto">
              <a:xfrm>
                <a:off x="4474039" y="3842232"/>
                <a:ext cx="1634486" cy="272415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1000"/>
                  <a:t>A.Haya</a:t>
                </a:r>
              </a:p>
            </p:txBody>
          </p:sp>
          <p:sp>
            <p:nvSpPr>
              <p:cNvPr id="38940" name="ZoneTexte 204"/>
              <p:cNvSpPr>
                <a:spLocks noChangeArrowheads="1"/>
              </p:cNvSpPr>
              <p:nvPr/>
            </p:nvSpPr>
            <p:spPr bwMode="auto">
              <a:xfrm>
                <a:off x="6368154" y="3842232"/>
                <a:ext cx="1634486" cy="272415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1000"/>
                  <a:t>J-B.Cornefert</a:t>
                </a:r>
              </a:p>
            </p:txBody>
          </p:sp>
        </p:grpSp>
        <p:grpSp>
          <p:nvGrpSpPr>
            <p:cNvPr id="38931" name="Groupe 189"/>
            <p:cNvGrpSpPr>
              <a:grpSpLocks/>
            </p:cNvGrpSpPr>
            <p:nvPr/>
          </p:nvGrpSpPr>
          <p:grpSpPr bwMode="auto">
            <a:xfrm>
              <a:off x="8316415" y="3824886"/>
              <a:ext cx="280621" cy="271439"/>
              <a:chOff x="4226062" y="2603001"/>
              <a:chExt cx="280623" cy="318911"/>
            </a:xfrm>
          </p:grpSpPr>
          <p:grpSp>
            <p:nvGrpSpPr>
              <p:cNvPr id="38932" name="Groupe 52"/>
              <p:cNvGrpSpPr>
                <a:grpSpLocks/>
              </p:cNvGrpSpPr>
              <p:nvPr/>
            </p:nvGrpSpPr>
            <p:grpSpPr bwMode="auto">
              <a:xfrm>
                <a:off x="4226062" y="2603001"/>
                <a:ext cx="280623" cy="318911"/>
                <a:chOff x="3814634" y="5442855"/>
                <a:chExt cx="452499" cy="504288"/>
              </a:xfrm>
            </p:grpSpPr>
            <p:sp>
              <p:nvSpPr>
                <p:cNvPr id="38934" name="Ellipse 196"/>
                <p:cNvSpPr>
                  <a:spLocks noChangeArrowheads="1"/>
                </p:cNvSpPr>
                <p:nvPr/>
              </p:nvSpPr>
              <p:spPr bwMode="auto">
                <a:xfrm>
                  <a:off x="3814634" y="5442856"/>
                  <a:ext cx="452496" cy="504287"/>
                </a:xfrm>
                <a:prstGeom prst="ellipse">
                  <a:avLst/>
                </a:prstGeom>
                <a:solidFill>
                  <a:schemeClr val="bg1"/>
                </a:solidFill>
                <a:ln w="12700" algn="ctr">
                  <a:solidFill>
                    <a:schemeClr val="bg2"/>
                  </a:solidFill>
                  <a:round/>
                  <a:headEnd/>
                  <a:tailEnd type="none" w="med" len="lg"/>
                </a:ln>
              </p:spPr>
              <p:txBody>
                <a:bodyPr wrap="none" lIns="0" tIns="0" rIns="0" bIns="0" anchor="ctr"/>
                <a:lstStyle/>
                <a:p>
                  <a:endParaRPr lang="en-GB" sz="900"/>
                </a:p>
              </p:txBody>
            </p:sp>
            <p:sp>
              <p:nvSpPr>
                <p:cNvPr id="200" name="Secteurs 199"/>
                <p:cNvSpPr/>
                <p:nvPr/>
              </p:nvSpPr>
              <p:spPr bwMode="auto">
                <a:xfrm rot="16200000">
                  <a:off x="3798245" y="5458617"/>
                  <a:ext cx="484651" cy="453126"/>
                </a:xfrm>
                <a:prstGeom prst="pie">
                  <a:avLst/>
                </a:prstGeom>
                <a:solidFill>
                  <a:schemeClr val="tx1"/>
                </a:solidFill>
                <a:ln w="12700" cap="flat" cmpd="sng" algn="ctr">
                  <a:solidFill>
                    <a:schemeClr val="bg2"/>
                  </a:solidFill>
                  <a:prstDash val="solid"/>
                  <a:round/>
                  <a:headEnd type="none" w="med" len="med"/>
                  <a:tailEnd type="none" w="med" len="lg"/>
                </a:ln>
                <a:effectLst/>
              </p:spPr>
              <p:txBody>
                <a:bodyPr wrap="none" lIns="0" tIns="0" rIns="0" bIns="0" anchor="ctr"/>
                <a:lstStyle/>
                <a:p>
                  <a:pPr>
                    <a:defRPr/>
                  </a:pPr>
                  <a:endParaRPr lang="en-GB" sz="900"/>
                </a:p>
              </p:txBody>
            </p:sp>
            <p:sp>
              <p:nvSpPr>
                <p:cNvPr id="38936" name="Forme libre 200"/>
                <p:cNvSpPr>
                  <a:spLocks noChangeArrowheads="1"/>
                </p:cNvSpPr>
                <p:nvPr/>
              </p:nvSpPr>
              <p:spPr bwMode="auto">
                <a:xfrm>
                  <a:off x="3815120" y="5687969"/>
                  <a:ext cx="452013" cy="251308"/>
                </a:xfrm>
                <a:custGeom>
                  <a:avLst/>
                  <a:gdLst>
                    <a:gd name="T0" fmla="*/ 1174 w 1107056"/>
                    <a:gd name="T1" fmla="*/ 4409 h 491705"/>
                    <a:gd name="T2" fmla="*/ 15263 w 1107056"/>
                    <a:gd name="T3" fmla="*/ 101405 h 491705"/>
                    <a:gd name="T4" fmla="*/ 92751 w 1107056"/>
                    <a:gd name="T5" fmla="*/ 202810 h 491705"/>
                    <a:gd name="T6" fmla="*/ 205460 w 1107056"/>
                    <a:gd name="T7" fmla="*/ 246899 h 491705"/>
                    <a:gd name="T8" fmla="*/ 325214 w 1107056"/>
                    <a:gd name="T9" fmla="*/ 229263 h 491705"/>
                    <a:gd name="T10" fmla="*/ 423836 w 1107056"/>
                    <a:gd name="T11" fmla="*/ 136677 h 491705"/>
                    <a:gd name="T12" fmla="*/ 452013 w 1107056"/>
                    <a:gd name="T13" fmla="*/ 0 h 491705"/>
                    <a:gd name="T14" fmla="*/ 452013 w 1107056"/>
                    <a:gd name="T15" fmla="*/ 0 h 491705"/>
                    <a:gd name="T16" fmla="*/ 1174 w 1107056"/>
                    <a:gd name="T17" fmla="*/ 4409 h 49170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107056"/>
                    <a:gd name="T28" fmla="*/ 0 h 491705"/>
                    <a:gd name="T29" fmla="*/ 1107056 w 1107056"/>
                    <a:gd name="T30" fmla="*/ 491705 h 49170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107056" h="491705">
                      <a:moveTo>
                        <a:pt x="2875" y="8626"/>
                      </a:moveTo>
                      <a:cubicBezTo>
                        <a:pt x="1437" y="71167"/>
                        <a:pt x="0" y="133709"/>
                        <a:pt x="37381" y="198407"/>
                      </a:cubicBezTo>
                      <a:cubicBezTo>
                        <a:pt x="74762" y="263105"/>
                        <a:pt x="149524" y="349370"/>
                        <a:pt x="227162" y="396815"/>
                      </a:cubicBezTo>
                      <a:cubicBezTo>
                        <a:pt x="304800" y="444260"/>
                        <a:pt x="408316" y="474453"/>
                        <a:pt x="503207" y="483079"/>
                      </a:cubicBezTo>
                      <a:cubicBezTo>
                        <a:pt x="598098" y="491705"/>
                        <a:pt x="707365" y="484516"/>
                        <a:pt x="796505" y="448573"/>
                      </a:cubicBezTo>
                      <a:cubicBezTo>
                        <a:pt x="885645" y="412630"/>
                        <a:pt x="986287" y="342181"/>
                        <a:pt x="1038045" y="267419"/>
                      </a:cubicBezTo>
                      <a:cubicBezTo>
                        <a:pt x="1089803" y="192657"/>
                        <a:pt x="1107056" y="0"/>
                        <a:pt x="1107056" y="0"/>
                      </a:cubicBezTo>
                      <a:lnTo>
                        <a:pt x="2875" y="8626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2700" algn="ctr">
                  <a:solidFill>
                    <a:schemeClr val="bg2"/>
                  </a:solidFill>
                  <a:round/>
                  <a:headEnd/>
                  <a:tailEnd type="none" w="med" len="lg"/>
                </a:ln>
              </p:spPr>
              <p:txBody>
                <a:bodyPr wrap="none" lIns="0" tIns="0" rIns="0" bIns="0" anchor="ctr"/>
                <a:lstStyle/>
                <a:p>
                  <a:endParaRPr lang="en-GB"/>
                </a:p>
              </p:txBody>
            </p:sp>
          </p:grpSp>
          <p:sp>
            <p:nvSpPr>
              <p:cNvPr id="38933" name="Rectangle 195"/>
              <p:cNvSpPr>
                <a:spLocks noChangeArrowheads="1"/>
              </p:cNvSpPr>
              <p:nvPr/>
            </p:nvSpPr>
            <p:spPr bwMode="auto">
              <a:xfrm>
                <a:off x="4248079" y="2723361"/>
                <a:ext cx="103775" cy="110273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noFill/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/>
              </a:p>
            </p:txBody>
          </p:sp>
        </p:grp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smtClean="0"/>
              <a:t>Assignation des responsabilités par </a:t>
            </a:r>
            <a:r>
              <a:rPr lang="en-US" sz="2400" b="1" smtClean="0">
                <a:solidFill>
                  <a:schemeClr val="tx2"/>
                </a:solidFill>
              </a:rPr>
              <a:t>Membre Directoire EFR / Responsable </a:t>
            </a:r>
            <a:endParaRPr lang="en-GB" sz="2400" smtClean="0">
              <a:solidFill>
                <a:schemeClr val="tx2"/>
              </a:solidFill>
            </a:endParaRPr>
          </a:p>
        </p:txBody>
      </p:sp>
      <p:sp>
        <p:nvSpPr>
          <p:cNvPr id="39938" name="ZoneTexte 3"/>
          <p:cNvSpPr>
            <a:spLocks noChangeArrowheads="1"/>
          </p:cNvSpPr>
          <p:nvPr/>
        </p:nvSpPr>
        <p:spPr bwMode="auto">
          <a:xfrm>
            <a:off x="1450975" y="2330450"/>
            <a:ext cx="2155825" cy="27305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>
                <a:solidFill>
                  <a:schemeClr val="bg1"/>
                </a:solidFill>
              </a:rPr>
              <a:t>L.Poyer</a:t>
            </a:r>
          </a:p>
        </p:txBody>
      </p:sp>
      <p:sp>
        <p:nvSpPr>
          <p:cNvPr id="39939" name="ZoneTexte 4"/>
          <p:cNvSpPr>
            <a:spLocks noChangeArrowheads="1"/>
          </p:cNvSpPr>
          <p:nvPr/>
        </p:nvSpPr>
        <p:spPr bwMode="auto">
          <a:xfrm>
            <a:off x="5530850" y="2330450"/>
            <a:ext cx="2176463" cy="27305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>
                <a:solidFill>
                  <a:schemeClr val="bg1"/>
                </a:solidFill>
              </a:rPr>
              <a:t>R.Hienz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441450" y="4251325"/>
            <a:ext cx="2154238" cy="2460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EPR</a:t>
            </a:r>
            <a:endParaRPr lang="en-GB" sz="1000" dirty="0"/>
          </a:p>
        </p:txBody>
      </p:sp>
      <p:sp>
        <p:nvSpPr>
          <p:cNvPr id="7" name="ZoneTexte 6"/>
          <p:cNvSpPr txBox="1"/>
          <p:nvPr/>
        </p:nvSpPr>
        <p:spPr>
          <a:xfrm>
            <a:off x="1419225" y="4564063"/>
            <a:ext cx="2155825" cy="2460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Hydro</a:t>
            </a:r>
            <a:endParaRPr lang="en-GB" sz="1000" dirty="0"/>
          </a:p>
        </p:txBody>
      </p:sp>
      <p:sp>
        <p:nvSpPr>
          <p:cNvPr id="8" name="ZoneTexte 7"/>
          <p:cNvSpPr txBox="1"/>
          <p:nvPr/>
        </p:nvSpPr>
        <p:spPr>
          <a:xfrm>
            <a:off x="5521325" y="4276725"/>
            <a:ext cx="2155825" cy="2460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 err="1"/>
              <a:t>Champsaur</a:t>
            </a:r>
            <a:r>
              <a:rPr lang="en-GB" sz="1000" dirty="0"/>
              <a:t> : </a:t>
            </a:r>
            <a:r>
              <a:rPr lang="en-GB" sz="900" b="0" dirty="0"/>
              <a:t>Mass Market Opportunities</a:t>
            </a:r>
            <a:endParaRPr lang="en-GB" sz="1000" b="0" dirty="0"/>
          </a:p>
        </p:txBody>
      </p:sp>
      <p:sp>
        <p:nvSpPr>
          <p:cNvPr id="9" name="ZoneTexte 8"/>
          <p:cNvSpPr txBox="1"/>
          <p:nvPr/>
        </p:nvSpPr>
        <p:spPr>
          <a:xfrm>
            <a:off x="5530850" y="4576763"/>
            <a:ext cx="2154238" cy="2460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WHITE EFR Impact</a:t>
            </a:r>
            <a:endParaRPr lang="en-GB" sz="1000" dirty="0"/>
          </a:p>
        </p:txBody>
      </p:sp>
      <p:sp>
        <p:nvSpPr>
          <p:cNvPr id="10" name="ZoneTexte 9"/>
          <p:cNvSpPr txBox="1"/>
          <p:nvPr/>
        </p:nvSpPr>
        <p:spPr>
          <a:xfrm>
            <a:off x="1450975" y="2736850"/>
            <a:ext cx="2155825" cy="2460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Alpha</a:t>
            </a:r>
            <a:endParaRPr lang="en-GB" sz="1000" dirty="0"/>
          </a:p>
        </p:txBody>
      </p:sp>
      <p:sp>
        <p:nvSpPr>
          <p:cNvPr id="11" name="ZoneTexte 10"/>
          <p:cNvSpPr txBox="1"/>
          <p:nvPr/>
        </p:nvSpPr>
        <p:spPr>
          <a:xfrm>
            <a:off x="1450975" y="3025775"/>
            <a:ext cx="2155825" cy="2460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 err="1"/>
              <a:t>Changement</a:t>
            </a:r>
            <a:r>
              <a:rPr lang="en-GB" sz="1000" dirty="0"/>
              <a:t> </a:t>
            </a:r>
            <a:r>
              <a:rPr lang="en-GB" sz="1000" dirty="0" err="1"/>
              <a:t>Générationnel</a:t>
            </a:r>
            <a:endParaRPr lang="en-GB" sz="1000" dirty="0"/>
          </a:p>
        </p:txBody>
      </p:sp>
      <p:sp>
        <p:nvSpPr>
          <p:cNvPr id="12" name="ZoneTexte 11"/>
          <p:cNvSpPr txBox="1"/>
          <p:nvPr/>
        </p:nvSpPr>
        <p:spPr>
          <a:xfrm>
            <a:off x="1450975" y="3324225"/>
            <a:ext cx="2155825" cy="2460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Change Management</a:t>
            </a:r>
            <a:endParaRPr lang="en-GB" sz="1000" dirty="0"/>
          </a:p>
        </p:txBody>
      </p:sp>
      <p:sp>
        <p:nvSpPr>
          <p:cNvPr id="13" name="ZoneTexte 12"/>
          <p:cNvSpPr txBox="1"/>
          <p:nvPr/>
        </p:nvSpPr>
        <p:spPr>
          <a:xfrm>
            <a:off x="1425575" y="3630613"/>
            <a:ext cx="2155825" cy="2460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Interface/ RH</a:t>
            </a:r>
            <a:endParaRPr lang="en-GB" sz="1000" dirty="0"/>
          </a:p>
        </p:txBody>
      </p:sp>
      <p:sp>
        <p:nvSpPr>
          <p:cNvPr id="15" name="ZoneTexte 14"/>
          <p:cNvSpPr txBox="1"/>
          <p:nvPr/>
        </p:nvSpPr>
        <p:spPr>
          <a:xfrm>
            <a:off x="5551488" y="2763838"/>
            <a:ext cx="2155825" cy="2460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Interface/ ECR</a:t>
            </a:r>
            <a:endParaRPr lang="en-GB" sz="1000" dirty="0"/>
          </a:p>
        </p:txBody>
      </p:sp>
      <p:sp>
        <p:nvSpPr>
          <p:cNvPr id="16" name="ZoneTexte 15"/>
          <p:cNvSpPr txBox="1"/>
          <p:nvPr/>
        </p:nvSpPr>
        <p:spPr>
          <a:xfrm>
            <a:off x="5541963" y="3052763"/>
            <a:ext cx="2154237" cy="2476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Interface/ EET-ERG</a:t>
            </a:r>
            <a:endParaRPr lang="en-GB" sz="1000" dirty="0"/>
          </a:p>
        </p:txBody>
      </p:sp>
      <p:sp>
        <p:nvSpPr>
          <p:cNvPr id="17" name="ZoneTexte 16"/>
          <p:cNvSpPr txBox="1"/>
          <p:nvPr/>
        </p:nvSpPr>
        <p:spPr>
          <a:xfrm>
            <a:off x="5541963" y="3336925"/>
            <a:ext cx="2154237" cy="2460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Interface/ SLA’s</a:t>
            </a:r>
            <a:endParaRPr lang="en-GB" sz="1000" dirty="0"/>
          </a:p>
        </p:txBody>
      </p:sp>
      <p:sp>
        <p:nvSpPr>
          <p:cNvPr id="18" name="ZoneTexte 17"/>
          <p:cNvSpPr txBox="1"/>
          <p:nvPr/>
        </p:nvSpPr>
        <p:spPr>
          <a:xfrm>
            <a:off x="5530850" y="3652838"/>
            <a:ext cx="2154238" cy="2460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Interface/ Finance (Delta)</a:t>
            </a:r>
            <a:endParaRPr lang="en-GB" sz="1000" dirty="0"/>
          </a:p>
        </p:txBody>
      </p:sp>
      <p:sp>
        <p:nvSpPr>
          <p:cNvPr id="19" name="ZoneTexte 18"/>
          <p:cNvSpPr txBox="1"/>
          <p:nvPr/>
        </p:nvSpPr>
        <p:spPr>
          <a:xfrm>
            <a:off x="5530850" y="3970338"/>
            <a:ext cx="2154238" cy="2460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Interface/ IT</a:t>
            </a:r>
            <a:endParaRPr lang="en-GB" sz="1000" dirty="0"/>
          </a:p>
        </p:txBody>
      </p:sp>
      <p:sp>
        <p:nvSpPr>
          <p:cNvPr id="20" name="ZoneTexte 19"/>
          <p:cNvSpPr txBox="1"/>
          <p:nvPr/>
        </p:nvSpPr>
        <p:spPr>
          <a:xfrm>
            <a:off x="1430338" y="3941763"/>
            <a:ext cx="2155825" cy="2460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Interface/ Communication</a:t>
            </a:r>
            <a:endParaRPr lang="en-GB" sz="1000" dirty="0"/>
          </a:p>
        </p:txBody>
      </p:sp>
      <p:sp>
        <p:nvSpPr>
          <p:cNvPr id="21" name="ZoneTexte 20"/>
          <p:cNvSpPr txBox="1"/>
          <p:nvPr/>
        </p:nvSpPr>
        <p:spPr>
          <a:xfrm>
            <a:off x="1430338" y="4849813"/>
            <a:ext cx="2155825" cy="2460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Optimisation Production</a:t>
            </a:r>
            <a:endParaRPr lang="en-GB" sz="1000" dirty="0"/>
          </a:p>
        </p:txBody>
      </p:sp>
      <p:sp>
        <p:nvSpPr>
          <p:cNvPr id="22" name="ZoneTexte 21"/>
          <p:cNvSpPr txBox="1"/>
          <p:nvPr/>
        </p:nvSpPr>
        <p:spPr>
          <a:xfrm>
            <a:off x="1430338" y="5132388"/>
            <a:ext cx="2155825" cy="2460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Security</a:t>
            </a:r>
            <a:endParaRPr lang="en-GB" sz="1000" dirty="0"/>
          </a:p>
        </p:txBody>
      </p:sp>
      <p:sp>
        <p:nvSpPr>
          <p:cNvPr id="23" name="ZoneTexte 22"/>
          <p:cNvSpPr txBox="1"/>
          <p:nvPr/>
        </p:nvSpPr>
        <p:spPr>
          <a:xfrm>
            <a:off x="1419225" y="5424488"/>
            <a:ext cx="2155825" cy="2460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 err="1"/>
              <a:t>Projets</a:t>
            </a:r>
            <a:r>
              <a:rPr lang="en-GB" sz="1000" dirty="0"/>
              <a:t> </a:t>
            </a:r>
            <a:r>
              <a:rPr lang="en-GB" sz="1000" dirty="0" err="1"/>
              <a:t>Thermiques</a:t>
            </a:r>
            <a:endParaRPr lang="en-GB" sz="1000" dirty="0"/>
          </a:p>
        </p:txBody>
      </p:sp>
      <p:sp>
        <p:nvSpPr>
          <p:cNvPr id="39957" name="ZoneTexte 23"/>
          <p:cNvSpPr txBox="1">
            <a:spLocks noChangeArrowheads="1"/>
          </p:cNvSpPr>
          <p:nvPr/>
        </p:nvSpPr>
        <p:spPr bwMode="auto">
          <a:xfrm>
            <a:off x="1441450" y="2330450"/>
            <a:ext cx="2165350" cy="347821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</p:txBody>
      </p:sp>
      <p:sp>
        <p:nvSpPr>
          <p:cNvPr id="39958" name="ZoneTexte 24"/>
          <p:cNvSpPr txBox="1">
            <a:spLocks noChangeArrowheads="1"/>
          </p:cNvSpPr>
          <p:nvPr/>
        </p:nvSpPr>
        <p:spPr bwMode="auto">
          <a:xfrm>
            <a:off x="5530850" y="2330450"/>
            <a:ext cx="2165350" cy="347821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smtClean="0"/>
              <a:t>Assignation des responsabilités par </a:t>
            </a:r>
            <a:r>
              <a:rPr lang="en-US" sz="2400" b="1" smtClean="0">
                <a:solidFill>
                  <a:schemeClr val="tx2"/>
                </a:solidFill>
              </a:rPr>
              <a:t>Project Manager</a:t>
            </a:r>
            <a:endParaRPr lang="en-GB" sz="2400" smtClean="0">
              <a:solidFill>
                <a:schemeClr val="tx2"/>
              </a:solidFill>
            </a:endParaRPr>
          </a:p>
        </p:txBody>
      </p:sp>
      <p:grpSp>
        <p:nvGrpSpPr>
          <p:cNvPr id="40962" name="Groupe 40"/>
          <p:cNvGrpSpPr>
            <a:grpSpLocks/>
          </p:cNvGrpSpPr>
          <p:nvPr/>
        </p:nvGrpSpPr>
        <p:grpSpPr bwMode="auto">
          <a:xfrm>
            <a:off x="3205163" y="2085975"/>
            <a:ext cx="1546225" cy="1652588"/>
            <a:chOff x="3205753" y="2086462"/>
            <a:chExt cx="1545193" cy="1651709"/>
          </a:xfrm>
        </p:grpSpPr>
        <p:sp>
          <p:nvSpPr>
            <p:cNvPr id="41000" name="ZoneTexte 3"/>
            <p:cNvSpPr>
              <a:spLocks noChangeArrowheads="1"/>
            </p:cNvSpPr>
            <p:nvPr/>
          </p:nvSpPr>
          <p:spPr bwMode="auto">
            <a:xfrm>
              <a:off x="3216388" y="2086462"/>
              <a:ext cx="1534558" cy="272415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A.Haya</a:t>
              </a:r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3205753" y="3492239"/>
              <a:ext cx="1534087" cy="245932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Hydro</a:t>
              </a:r>
              <a:endParaRPr lang="en-GB" sz="1000" dirty="0"/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3216858" y="2492646"/>
              <a:ext cx="1534088" cy="245932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WHITE EFR Impact</a:t>
              </a:r>
              <a:endParaRPr lang="en-GB" sz="1000" dirty="0"/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3205753" y="2814737"/>
              <a:ext cx="1534087" cy="245931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Interface/ ECR</a:t>
              </a:r>
              <a:endParaRPr lang="en-GB" sz="1000" dirty="0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3216858" y="3184428"/>
              <a:ext cx="1534088" cy="245932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Interface/ EET-ERG</a:t>
              </a:r>
              <a:endParaRPr lang="en-GB" sz="1000" dirty="0"/>
            </a:p>
          </p:txBody>
        </p:sp>
      </p:grpSp>
      <p:grpSp>
        <p:nvGrpSpPr>
          <p:cNvPr id="40963" name="Groupe 46"/>
          <p:cNvGrpSpPr>
            <a:grpSpLocks/>
          </p:cNvGrpSpPr>
          <p:nvPr/>
        </p:nvGrpSpPr>
        <p:grpSpPr bwMode="auto">
          <a:xfrm>
            <a:off x="985838" y="4041775"/>
            <a:ext cx="1533525" cy="790575"/>
            <a:chOff x="1033198" y="4489215"/>
            <a:chExt cx="1534558" cy="791114"/>
          </a:xfrm>
        </p:grpSpPr>
        <p:sp>
          <p:nvSpPr>
            <p:cNvPr id="21" name="ZoneTexte 20"/>
            <p:cNvSpPr txBox="1"/>
            <p:nvPr/>
          </p:nvSpPr>
          <p:spPr>
            <a:xfrm>
              <a:off x="1033198" y="4895892"/>
              <a:ext cx="1534558" cy="384437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 err="1"/>
                <a:t>Champsaur</a:t>
              </a:r>
              <a:r>
                <a:rPr lang="en-GB" sz="1000" dirty="0"/>
                <a:t> : </a:t>
              </a:r>
              <a:r>
                <a:rPr lang="en-GB" sz="900" b="0" dirty="0"/>
                <a:t>Mass Market Opportunities</a:t>
              </a:r>
              <a:endParaRPr lang="en-GB" sz="1000" b="0" dirty="0"/>
            </a:p>
          </p:txBody>
        </p:sp>
        <p:sp>
          <p:nvSpPr>
            <p:cNvPr id="40999" name="ZoneTexte 27"/>
            <p:cNvSpPr>
              <a:spLocks noChangeArrowheads="1"/>
            </p:cNvSpPr>
            <p:nvPr/>
          </p:nvSpPr>
          <p:spPr bwMode="auto">
            <a:xfrm>
              <a:off x="1033198" y="4489215"/>
              <a:ext cx="1534558" cy="272415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F.Dionnet</a:t>
              </a:r>
            </a:p>
          </p:txBody>
        </p:sp>
      </p:grpSp>
      <p:grpSp>
        <p:nvGrpSpPr>
          <p:cNvPr id="40964" name="Groupe 44"/>
          <p:cNvGrpSpPr>
            <a:grpSpLocks/>
          </p:cNvGrpSpPr>
          <p:nvPr/>
        </p:nvGrpSpPr>
        <p:grpSpPr bwMode="auto">
          <a:xfrm>
            <a:off x="5284788" y="4014788"/>
            <a:ext cx="1550987" cy="654050"/>
            <a:chOff x="5333051" y="4463193"/>
            <a:chExt cx="1550063" cy="652614"/>
          </a:xfrm>
        </p:grpSpPr>
        <p:sp>
          <p:nvSpPr>
            <p:cNvPr id="40996" name="ZoneTexte 19"/>
            <p:cNvSpPr>
              <a:spLocks noChangeArrowheads="1"/>
            </p:cNvSpPr>
            <p:nvPr/>
          </p:nvSpPr>
          <p:spPr bwMode="auto">
            <a:xfrm>
              <a:off x="5333051" y="4463193"/>
              <a:ext cx="1550063" cy="272415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D.Reiter</a:t>
              </a:r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5344156" y="4870284"/>
              <a:ext cx="1534198" cy="245523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Alpha</a:t>
              </a:r>
              <a:endParaRPr lang="en-GB" sz="1000" dirty="0"/>
            </a:p>
          </p:txBody>
        </p:sp>
      </p:grpSp>
      <p:grpSp>
        <p:nvGrpSpPr>
          <p:cNvPr id="40965" name="Groupe 42"/>
          <p:cNvGrpSpPr>
            <a:grpSpLocks/>
          </p:cNvGrpSpPr>
          <p:nvPr/>
        </p:nvGrpSpPr>
        <p:grpSpPr bwMode="auto">
          <a:xfrm>
            <a:off x="7461250" y="2085975"/>
            <a:ext cx="1539875" cy="974725"/>
            <a:chOff x="7460641" y="2086462"/>
            <a:chExt cx="1541015" cy="974777"/>
          </a:xfrm>
        </p:grpSpPr>
        <p:sp>
          <p:nvSpPr>
            <p:cNvPr id="17" name="ZoneTexte 16"/>
            <p:cNvSpPr txBox="1"/>
            <p:nvPr/>
          </p:nvSpPr>
          <p:spPr>
            <a:xfrm>
              <a:off x="7460641" y="2492884"/>
              <a:ext cx="1534660" cy="246076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Interface/ SLA’s</a:t>
              </a:r>
              <a:endParaRPr lang="en-GB" sz="1000" dirty="0"/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7460641" y="2815164"/>
              <a:ext cx="1534660" cy="24607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Interface/ Finance (Delta)</a:t>
              </a:r>
              <a:endParaRPr lang="en-GB" sz="1000" dirty="0"/>
            </a:p>
          </p:txBody>
        </p:sp>
        <p:sp>
          <p:nvSpPr>
            <p:cNvPr id="40995" name="ZoneTexte 32"/>
            <p:cNvSpPr>
              <a:spLocks noChangeArrowheads="1"/>
            </p:cNvSpPr>
            <p:nvPr/>
          </p:nvSpPr>
          <p:spPr bwMode="auto">
            <a:xfrm>
              <a:off x="7467098" y="2086462"/>
              <a:ext cx="1534558" cy="272415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Ph.Ulbrich</a:t>
              </a:r>
            </a:p>
          </p:txBody>
        </p:sp>
      </p:grpSp>
      <p:grpSp>
        <p:nvGrpSpPr>
          <p:cNvPr id="40966" name="Groupe 43"/>
          <p:cNvGrpSpPr>
            <a:grpSpLocks/>
          </p:cNvGrpSpPr>
          <p:nvPr/>
        </p:nvGrpSpPr>
        <p:grpSpPr bwMode="auto">
          <a:xfrm>
            <a:off x="7419975" y="4025900"/>
            <a:ext cx="1533525" cy="969963"/>
            <a:chOff x="7467098" y="4473826"/>
            <a:chExt cx="1534559" cy="970292"/>
          </a:xfrm>
        </p:grpSpPr>
        <p:sp>
          <p:nvSpPr>
            <p:cNvPr id="40990" name="ZoneTexte 30"/>
            <p:cNvSpPr>
              <a:spLocks noChangeArrowheads="1"/>
            </p:cNvSpPr>
            <p:nvPr/>
          </p:nvSpPr>
          <p:spPr bwMode="auto">
            <a:xfrm>
              <a:off x="7467099" y="4473826"/>
              <a:ext cx="1534558" cy="272415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M.Schroeder</a:t>
              </a:r>
            </a:p>
          </p:txBody>
        </p:sp>
        <p:sp>
          <p:nvSpPr>
            <p:cNvPr id="32" name="ZoneTexte 31"/>
            <p:cNvSpPr txBox="1"/>
            <p:nvPr/>
          </p:nvSpPr>
          <p:spPr>
            <a:xfrm>
              <a:off x="7467098" y="4880364"/>
              <a:ext cx="1534559" cy="246146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Optimisation Production</a:t>
              </a:r>
              <a:endParaRPr lang="en-GB" sz="1000" dirty="0"/>
            </a:p>
          </p:txBody>
        </p:sp>
        <p:sp>
          <p:nvSpPr>
            <p:cNvPr id="35" name="ZoneTexte 34"/>
            <p:cNvSpPr txBox="1"/>
            <p:nvPr/>
          </p:nvSpPr>
          <p:spPr>
            <a:xfrm>
              <a:off x="7467098" y="5197972"/>
              <a:ext cx="1534559" cy="246146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Security</a:t>
              </a:r>
              <a:endParaRPr lang="en-GB" sz="1000" dirty="0"/>
            </a:p>
          </p:txBody>
        </p:sp>
      </p:grpSp>
      <p:grpSp>
        <p:nvGrpSpPr>
          <p:cNvPr id="40967" name="Groupe 39"/>
          <p:cNvGrpSpPr>
            <a:grpSpLocks/>
          </p:cNvGrpSpPr>
          <p:nvPr/>
        </p:nvGrpSpPr>
        <p:grpSpPr bwMode="auto">
          <a:xfrm>
            <a:off x="1033463" y="2085975"/>
            <a:ext cx="1533525" cy="652463"/>
            <a:chOff x="1033197" y="2086462"/>
            <a:chExt cx="1534559" cy="652614"/>
          </a:xfrm>
        </p:grpSpPr>
        <p:sp>
          <p:nvSpPr>
            <p:cNvPr id="40988" name="ZoneTexte 35"/>
            <p:cNvSpPr>
              <a:spLocks noChangeArrowheads="1"/>
            </p:cNvSpPr>
            <p:nvPr/>
          </p:nvSpPr>
          <p:spPr bwMode="auto">
            <a:xfrm>
              <a:off x="1033198" y="2086462"/>
              <a:ext cx="1534558" cy="272415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L.Poyer</a:t>
              </a:r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1033197" y="2492956"/>
              <a:ext cx="1534559" cy="246120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EPR</a:t>
              </a:r>
              <a:endParaRPr lang="en-GB" sz="1000" dirty="0"/>
            </a:p>
          </p:txBody>
        </p:sp>
      </p:grpSp>
      <p:grpSp>
        <p:nvGrpSpPr>
          <p:cNvPr id="40968" name="Groupe 41"/>
          <p:cNvGrpSpPr>
            <a:grpSpLocks/>
          </p:cNvGrpSpPr>
          <p:nvPr/>
        </p:nvGrpSpPr>
        <p:grpSpPr bwMode="auto">
          <a:xfrm>
            <a:off x="5332413" y="2076450"/>
            <a:ext cx="1535112" cy="652463"/>
            <a:chOff x="5333050" y="2075829"/>
            <a:chExt cx="1534559" cy="652614"/>
          </a:xfrm>
        </p:grpSpPr>
        <p:sp>
          <p:nvSpPr>
            <p:cNvPr id="40986" name="ZoneTexte 37"/>
            <p:cNvSpPr>
              <a:spLocks noChangeArrowheads="1"/>
            </p:cNvSpPr>
            <p:nvPr/>
          </p:nvSpPr>
          <p:spPr bwMode="auto">
            <a:xfrm>
              <a:off x="5333051" y="2075829"/>
              <a:ext cx="1534558" cy="272415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G.Schneider</a:t>
              </a:r>
            </a:p>
          </p:txBody>
        </p:sp>
        <p:sp>
          <p:nvSpPr>
            <p:cNvPr id="39" name="ZoneTexte 38"/>
            <p:cNvSpPr txBox="1"/>
            <p:nvPr/>
          </p:nvSpPr>
          <p:spPr>
            <a:xfrm>
              <a:off x="5333050" y="2482323"/>
              <a:ext cx="1534559" cy="246120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Interface/ IT</a:t>
              </a:r>
              <a:endParaRPr lang="en-GB" sz="1000" dirty="0"/>
            </a:p>
          </p:txBody>
        </p:sp>
      </p:grpSp>
      <p:grpSp>
        <p:nvGrpSpPr>
          <p:cNvPr id="40969" name="Groupe 48"/>
          <p:cNvGrpSpPr>
            <a:grpSpLocks/>
          </p:cNvGrpSpPr>
          <p:nvPr/>
        </p:nvGrpSpPr>
        <p:grpSpPr bwMode="auto">
          <a:xfrm>
            <a:off x="3179763" y="4041775"/>
            <a:ext cx="1571625" cy="1425575"/>
            <a:chOff x="3227021" y="4489215"/>
            <a:chExt cx="1571284" cy="1425442"/>
          </a:xfrm>
        </p:grpSpPr>
        <p:sp>
          <p:nvSpPr>
            <p:cNvPr id="40982" name="ZoneTexte 4"/>
            <p:cNvSpPr>
              <a:spLocks noChangeArrowheads="1"/>
            </p:cNvSpPr>
            <p:nvPr/>
          </p:nvSpPr>
          <p:spPr bwMode="auto">
            <a:xfrm>
              <a:off x="3248242" y="4489215"/>
              <a:ext cx="1550063" cy="272415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C.Reik</a:t>
              </a: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3261938" y="4900340"/>
              <a:ext cx="1533192" cy="400013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 err="1"/>
                <a:t>Changement</a:t>
              </a:r>
              <a:r>
                <a:rPr lang="en-GB" sz="1000" dirty="0"/>
                <a:t> </a:t>
              </a:r>
              <a:r>
                <a:rPr lang="en-GB" sz="1000" dirty="0" err="1"/>
                <a:t>Générationnel</a:t>
              </a:r>
              <a:endParaRPr lang="en-GB" sz="1000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3239718" y="5371783"/>
              <a:ext cx="1534779" cy="246040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Change Management</a:t>
              </a:r>
              <a:endParaRPr lang="en-GB" sz="1000" dirty="0"/>
            </a:p>
          </p:txBody>
        </p:sp>
        <p:sp>
          <p:nvSpPr>
            <p:cNvPr id="48" name="ZoneTexte 47"/>
            <p:cNvSpPr txBox="1"/>
            <p:nvPr/>
          </p:nvSpPr>
          <p:spPr>
            <a:xfrm>
              <a:off x="3227021" y="5668618"/>
              <a:ext cx="1534779" cy="246039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Interface/ RH</a:t>
              </a:r>
              <a:endParaRPr lang="en-GB" sz="1000" dirty="0"/>
            </a:p>
          </p:txBody>
        </p:sp>
      </p:grpSp>
      <p:grpSp>
        <p:nvGrpSpPr>
          <p:cNvPr id="40970" name="Groupe 49"/>
          <p:cNvGrpSpPr>
            <a:grpSpLocks/>
          </p:cNvGrpSpPr>
          <p:nvPr/>
        </p:nvGrpSpPr>
        <p:grpSpPr bwMode="auto">
          <a:xfrm>
            <a:off x="995363" y="5668963"/>
            <a:ext cx="1533525" cy="738187"/>
            <a:chOff x="1033198" y="4489215"/>
            <a:chExt cx="1534558" cy="738339"/>
          </a:xfrm>
        </p:grpSpPr>
        <p:sp>
          <p:nvSpPr>
            <p:cNvPr id="51" name="ZoneTexte 50"/>
            <p:cNvSpPr txBox="1"/>
            <p:nvPr/>
          </p:nvSpPr>
          <p:spPr>
            <a:xfrm>
              <a:off x="1033198" y="4981441"/>
              <a:ext cx="1534558" cy="246113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 err="1"/>
                <a:t>Projets</a:t>
              </a:r>
              <a:r>
                <a:rPr lang="en-GB" sz="1000" dirty="0"/>
                <a:t> </a:t>
              </a:r>
              <a:r>
                <a:rPr lang="en-GB" sz="1000" dirty="0" err="1"/>
                <a:t>Thermiques</a:t>
              </a:r>
              <a:endParaRPr lang="en-GB" sz="1000" b="0" dirty="0"/>
            </a:p>
          </p:txBody>
        </p:sp>
        <p:sp>
          <p:nvSpPr>
            <p:cNvPr id="40981" name="ZoneTexte 51"/>
            <p:cNvSpPr>
              <a:spLocks noChangeArrowheads="1"/>
            </p:cNvSpPr>
            <p:nvPr/>
          </p:nvSpPr>
          <p:spPr bwMode="auto">
            <a:xfrm>
              <a:off x="1033198" y="4489215"/>
              <a:ext cx="1534558" cy="442674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Ingenierie/Asset Manager</a:t>
              </a:r>
            </a:p>
          </p:txBody>
        </p:sp>
      </p:grpSp>
      <p:sp>
        <p:nvSpPr>
          <p:cNvPr id="40971" name="ZoneTexte 52"/>
          <p:cNvSpPr txBox="1">
            <a:spLocks noChangeArrowheads="1"/>
          </p:cNvSpPr>
          <p:nvPr/>
        </p:nvSpPr>
        <p:spPr bwMode="auto">
          <a:xfrm>
            <a:off x="1033463" y="2085975"/>
            <a:ext cx="1533525" cy="7080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  <a:p>
            <a:endParaRPr lang="en-GB"/>
          </a:p>
        </p:txBody>
      </p:sp>
      <p:sp>
        <p:nvSpPr>
          <p:cNvPr id="40972" name="ZoneTexte 53"/>
          <p:cNvSpPr txBox="1">
            <a:spLocks noChangeArrowheads="1"/>
          </p:cNvSpPr>
          <p:nvPr/>
        </p:nvSpPr>
        <p:spPr bwMode="auto">
          <a:xfrm>
            <a:off x="3216275" y="2087563"/>
            <a:ext cx="1536700" cy="16319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</p:txBody>
      </p:sp>
      <p:sp>
        <p:nvSpPr>
          <p:cNvPr id="40973" name="ZoneTexte 54"/>
          <p:cNvSpPr txBox="1">
            <a:spLocks noChangeArrowheads="1"/>
          </p:cNvSpPr>
          <p:nvPr/>
        </p:nvSpPr>
        <p:spPr bwMode="auto">
          <a:xfrm>
            <a:off x="5332413" y="2087563"/>
            <a:ext cx="1535112" cy="7080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  <a:p>
            <a:endParaRPr lang="en-GB"/>
          </a:p>
        </p:txBody>
      </p:sp>
      <p:sp>
        <p:nvSpPr>
          <p:cNvPr id="40974" name="ZoneTexte 55"/>
          <p:cNvSpPr txBox="1">
            <a:spLocks noChangeArrowheads="1"/>
          </p:cNvSpPr>
          <p:nvPr/>
        </p:nvSpPr>
        <p:spPr bwMode="auto">
          <a:xfrm>
            <a:off x="7461250" y="2087563"/>
            <a:ext cx="1539875" cy="1016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  <a:p>
            <a:endParaRPr lang="en-GB"/>
          </a:p>
          <a:p>
            <a:endParaRPr lang="en-GB"/>
          </a:p>
        </p:txBody>
      </p:sp>
      <p:sp>
        <p:nvSpPr>
          <p:cNvPr id="40975" name="ZoneTexte 56"/>
          <p:cNvSpPr txBox="1">
            <a:spLocks noChangeArrowheads="1"/>
          </p:cNvSpPr>
          <p:nvPr/>
        </p:nvSpPr>
        <p:spPr bwMode="auto">
          <a:xfrm>
            <a:off x="7419975" y="4041775"/>
            <a:ext cx="1533525" cy="1016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  <a:p>
            <a:endParaRPr lang="en-GB"/>
          </a:p>
          <a:p>
            <a:endParaRPr lang="en-GB"/>
          </a:p>
        </p:txBody>
      </p:sp>
      <p:sp>
        <p:nvSpPr>
          <p:cNvPr id="40976" name="ZoneTexte 57"/>
          <p:cNvSpPr txBox="1">
            <a:spLocks noChangeArrowheads="1"/>
          </p:cNvSpPr>
          <p:nvPr/>
        </p:nvSpPr>
        <p:spPr bwMode="auto">
          <a:xfrm>
            <a:off x="5284788" y="4022725"/>
            <a:ext cx="1546225" cy="7080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  <a:p>
            <a:endParaRPr lang="en-GB"/>
          </a:p>
        </p:txBody>
      </p:sp>
      <p:sp>
        <p:nvSpPr>
          <p:cNvPr id="40977" name="ZoneTexte 58"/>
          <p:cNvSpPr txBox="1">
            <a:spLocks noChangeArrowheads="1"/>
          </p:cNvSpPr>
          <p:nvPr/>
        </p:nvSpPr>
        <p:spPr bwMode="auto">
          <a:xfrm>
            <a:off x="3213100" y="4041775"/>
            <a:ext cx="1539875" cy="163036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</p:txBody>
      </p:sp>
      <p:sp>
        <p:nvSpPr>
          <p:cNvPr id="40978" name="ZoneTexte 59"/>
          <p:cNvSpPr txBox="1">
            <a:spLocks noChangeArrowheads="1"/>
          </p:cNvSpPr>
          <p:nvPr/>
        </p:nvSpPr>
        <p:spPr bwMode="auto">
          <a:xfrm>
            <a:off x="985838" y="4041775"/>
            <a:ext cx="1533525" cy="1016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  <a:p>
            <a:endParaRPr lang="en-GB"/>
          </a:p>
          <a:p>
            <a:endParaRPr lang="en-GB"/>
          </a:p>
        </p:txBody>
      </p:sp>
      <p:sp>
        <p:nvSpPr>
          <p:cNvPr id="40979" name="ZoneTexte 60"/>
          <p:cNvSpPr txBox="1">
            <a:spLocks noChangeArrowheads="1"/>
          </p:cNvSpPr>
          <p:nvPr/>
        </p:nvSpPr>
        <p:spPr bwMode="auto">
          <a:xfrm>
            <a:off x="995363" y="5672138"/>
            <a:ext cx="1524000" cy="1016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  <a:p>
            <a:endParaRPr lang="en-GB"/>
          </a:p>
          <a:p>
            <a:endParaRPr lang="en-GB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smtClean="0"/>
              <a:t>Next Steps</a:t>
            </a:r>
          </a:p>
        </p:txBody>
      </p:sp>
      <p:sp>
        <p:nvSpPr>
          <p:cNvPr id="41986" name="ZoneTexte 2"/>
          <p:cNvSpPr txBox="1">
            <a:spLocks noChangeArrowheads="1"/>
          </p:cNvSpPr>
          <p:nvPr/>
        </p:nvSpPr>
        <p:spPr bwMode="auto">
          <a:xfrm>
            <a:off x="660400" y="2449513"/>
            <a:ext cx="673735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1600">
                <a:solidFill>
                  <a:schemeClr val="bg2"/>
                </a:solidFill>
              </a:rPr>
              <a:t>Définir les projets EFR Importants</a:t>
            </a:r>
          </a:p>
          <a:p>
            <a:pPr>
              <a:buFont typeface="Wingdings" pitchFamily="2" charset="2"/>
              <a:buChar char="Ø"/>
            </a:pPr>
            <a:r>
              <a:rPr lang="en-GB" sz="1600">
                <a:solidFill>
                  <a:schemeClr val="bg2"/>
                </a:solidFill>
              </a:rPr>
              <a:t>Définir les Responsables de Projets</a:t>
            </a:r>
          </a:p>
          <a:p>
            <a:pPr>
              <a:buFont typeface="Wingdings" pitchFamily="2" charset="2"/>
              <a:buChar char="Ø"/>
            </a:pPr>
            <a:endParaRPr lang="en-GB" sz="1600"/>
          </a:p>
          <a:p>
            <a:pPr>
              <a:buFont typeface="Wingdings" pitchFamily="2" charset="2"/>
              <a:buChar char="Ø"/>
            </a:pPr>
            <a:r>
              <a:rPr lang="en-GB" sz="1600"/>
              <a:t>Définir les objectifs des projets avec le Project Manager+Membre Directoire</a:t>
            </a:r>
          </a:p>
          <a:p>
            <a:pPr lvl="1">
              <a:buFont typeface="Wingdings" pitchFamily="2" charset="2"/>
              <a:buChar char="Ø"/>
            </a:pPr>
            <a:r>
              <a:rPr lang="en-GB" sz="1600"/>
              <a:t> Organisation de projets</a:t>
            </a:r>
          </a:p>
          <a:p>
            <a:pPr lvl="1">
              <a:buFont typeface="Wingdings" pitchFamily="2" charset="2"/>
              <a:buChar char="Ø"/>
            </a:pPr>
            <a:r>
              <a:rPr lang="en-GB" sz="1600"/>
              <a:t> Resssources/Besoins</a:t>
            </a:r>
          </a:p>
          <a:p>
            <a:pPr lvl="1">
              <a:buFont typeface="Wingdings" pitchFamily="2" charset="2"/>
              <a:buChar char="Ø"/>
            </a:pPr>
            <a:r>
              <a:rPr lang="en-GB" sz="1600"/>
              <a:t> Planning</a:t>
            </a:r>
          </a:p>
          <a:p>
            <a:pPr lvl="1">
              <a:buFont typeface="Wingdings" pitchFamily="2" charset="2"/>
              <a:buChar char="Ø"/>
            </a:pPr>
            <a:r>
              <a:rPr lang="en-GB" sz="1600"/>
              <a:t>..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BACK UP</a:t>
            </a:r>
          </a:p>
        </p:txBody>
      </p:sp>
      <p:sp>
        <p:nvSpPr>
          <p:cNvPr id="43010" name="Sous-titre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en-GB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RSION" val="4.0"/>
  <p:tag name="BASIS" val="EONVorlage"/>
  <p:tag name="BU" val="EON_France_W"/>
  <p:tag name="THINKCELLPRESENTATIONDONOTDELETE" val="&lt;?xml version=&quot;1.0&quot; encoding=&quot;UTF-16&quot; standalone=&quot;yes&quot;?&gt;&#10;&lt;root&gt;&lt;version val=&quot;17248&quot;/&gt;&lt;partner val=&quot;535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8&quot;&gt;&lt;elem&gt;&lt;m_ppcolschidx val=&quot;0&quot;/&gt;&lt;m_rgb r=&quot;f2&quot; g=&quot;1c&quot; b=&quot;a&quot;/&gt;&lt;/elem&gt;&lt;elem&gt;&lt;m_ppcolschidx val=&quot;0&quot;/&gt;&lt;m_rgb r=&quot;7f&quot; g=&quot;0&quot; b=&quot;26&quot;/&gt;&lt;/elem&gt;&lt;elem&gt;&lt;m_ppcolschidx val=&quot;0&quot;/&gt;&lt;m_rgb r=&quot;d2&quot; g=&quot;d2&quot; b=&quot;d2&quot;/&gt;&lt;/elem&gt;&lt;elem&gt;&lt;m_ppcolschidx val=&quot;0&quot;/&gt;&lt;m_rgb r=&quot;b4&quot; g=&quot;b4&quot; b=&quot;b4&quot;/&gt;&lt;/elem&gt;&lt;elem&gt;&lt;m_ppcolschidx val=&quot;0&quot;/&gt;&lt;m_rgb r=&quot;96&quot; g=&quot;96&quot; b=&quot;96&quot;/&gt;&lt;/elem&gt;&lt;elem&gt;&lt;m_ppcolschidx val=&quot;0&quot;/&gt;&lt;m_rgb r=&quot;78&quot; g=&quot;78&quot; b=&quot;78&quot;/&gt;&lt;/elem&gt;&lt;elem&gt;&lt;m_ppcolschidx val=&quot;0&quot;/&gt;&lt;m_rgb r=&quot;5a&quot; g=&quot;5a&quot; b=&quot;5a&quot;/&gt;&lt;/elem&gt;&lt;elem&gt;&lt;m_ppcolschidx val=&quot;0&quot;/&gt;&lt;m_rgb r=&quot;46&quot; g=&quot;46&quot; b=&quot;46&quot;/&gt;&lt;/elem&gt;&lt;/m_vecMRU&gt;&lt;/m_mruColor&gt;&lt;/CPresentation&gt;&lt;CDefaultPrec id=&quot;9&quot;&gt;&lt;m_precDefault&gt;&lt;m_strFormatTime&gt;%#d&lt;/m_strFormatTime&gt;&lt;/m_precDefault&gt;&lt;/CDefaultPrec&gt;&lt;CDefaultPrec id=&quot;8&quot;&gt;&lt;m_precDefault&gt;&lt;m_strFormatTime&gt;%d.&lt;/m_strFormatTime&gt;&lt;/m_precDefault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&gt;&lt;m_strFormatTime&gt;%#d %1&lt;/m_strFormatTime&gt;&lt;/m_precDefault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 &lt;/m_chGroupingSymbol&gt;&lt;/m_precDefault&gt;&lt;/CDefaultPrec&gt;&lt;/root&gt;"/>
  <p:tag name="THINKCELLUNDODONOTDELETE" val="128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hqIax.Ns0.vT14lK3Msq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lut0uBZ0GfeCn5eIc6S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0mVGHTQEkyNqui19UamD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bWsUkPjkEypblyhbG347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2GBvBG80amfXy0ymMyt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ddw61EUskq_qiZPa7EqxQ"/>
</p:tagLst>
</file>

<file path=ppt/theme/theme1.xml><?xml version="1.0" encoding="utf-8"?>
<a:theme xmlns:a="http://schemas.openxmlformats.org/drawingml/2006/main" name="Modele_Pres PPT_CORPORATE DEV">
  <a:themeElements>
    <a:clrScheme name="2_182397-86&amp;91-Modèle E.ON 1">
      <a:dk1>
        <a:srgbClr val="000000"/>
      </a:dk1>
      <a:lt1>
        <a:srgbClr val="FFFFFF"/>
      </a:lt1>
      <a:dk2>
        <a:srgbClr val="F21C0A"/>
      </a:dk2>
      <a:lt2>
        <a:srgbClr val="808080"/>
      </a:lt2>
      <a:accent1>
        <a:srgbClr val="E2E2E2"/>
      </a:accent1>
      <a:accent2>
        <a:srgbClr val="FCC1BC"/>
      </a:accent2>
      <a:accent3>
        <a:srgbClr val="FFFFFF"/>
      </a:accent3>
      <a:accent4>
        <a:srgbClr val="000000"/>
      </a:accent4>
      <a:accent5>
        <a:srgbClr val="EEEEEE"/>
      </a:accent5>
      <a:accent6>
        <a:srgbClr val="E4AFAA"/>
      </a:accent6>
      <a:hlink>
        <a:srgbClr val="F8695E"/>
      </a:hlink>
      <a:folHlink>
        <a:srgbClr val="FA968E"/>
      </a:folHlink>
    </a:clrScheme>
    <a:fontScheme name="2_182397-86&amp;91-Modèle E.ON">
      <a:majorFont>
        <a:latin typeface="Polo"/>
        <a:ea typeface=""/>
        <a:cs typeface="Arial"/>
      </a:majorFont>
      <a:minorFont>
        <a:latin typeface="Polo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lnDef>
  </a:objectDefaults>
  <a:extraClrSchemeLst>
    <a:extraClrScheme>
      <a:clrScheme name="2_182397-86&amp;91-Modèle E.ON 1">
        <a:dk1>
          <a:srgbClr val="000000"/>
        </a:dk1>
        <a:lt1>
          <a:srgbClr val="FFFFFF"/>
        </a:lt1>
        <a:dk2>
          <a:srgbClr val="F21C0A"/>
        </a:dk2>
        <a:lt2>
          <a:srgbClr val="808080"/>
        </a:lt2>
        <a:accent1>
          <a:srgbClr val="E2E2E2"/>
        </a:accent1>
        <a:accent2>
          <a:srgbClr val="FCC1BC"/>
        </a:accent2>
        <a:accent3>
          <a:srgbClr val="FFFFFF"/>
        </a:accent3>
        <a:accent4>
          <a:srgbClr val="000000"/>
        </a:accent4>
        <a:accent5>
          <a:srgbClr val="EEEEEE"/>
        </a:accent5>
        <a:accent6>
          <a:srgbClr val="E4AFAA"/>
        </a:accent6>
        <a:hlink>
          <a:srgbClr val="F8695E"/>
        </a:hlink>
        <a:folHlink>
          <a:srgbClr val="FA96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Modele_Pres PPT_CORPORATE DEV</Template>
  <TotalTime>898</TotalTime>
  <Words>413</Words>
  <Application>Microsoft Office PowerPoint</Application>
  <PresentationFormat>A4 Paper (210x297 mm)</PresentationFormat>
  <Paragraphs>277</Paragraphs>
  <Slides>13</Slides>
  <Notes>1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Modèle de conception</vt:lpstr>
      </vt:variant>
      <vt:variant>
        <vt:i4>2</vt:i4>
      </vt:variant>
      <vt:variant>
        <vt:lpstr>Serveurs OLE incorporés</vt:lpstr>
      </vt:variant>
      <vt:variant>
        <vt:i4>0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Polo</vt:lpstr>
      <vt:lpstr>Arial</vt:lpstr>
      <vt:lpstr>Wingdings</vt:lpstr>
      <vt:lpstr>Modele_Pres PPT_CORPORATE DEV</vt:lpstr>
      <vt:lpstr>Modele_Pres PPT_CORPORATE DEV</vt:lpstr>
      <vt:lpstr>Organisation des Projets Clés d’EFR  June 22th, 2009</vt:lpstr>
      <vt:lpstr>Liste (non exhaustive)</vt:lpstr>
      <vt:lpstr>Etapes &amp; Positionnement des Projets au 12/06/09 </vt:lpstr>
      <vt:lpstr>Assignation des responsabilités (1/2)</vt:lpstr>
      <vt:lpstr>Assignation des responsabilités (2/2)</vt:lpstr>
      <vt:lpstr>Assignation des responsabilités par Membre Directoire EFR / Responsable </vt:lpstr>
      <vt:lpstr>Assignation des responsabilités par Project Manager</vt:lpstr>
      <vt:lpstr>Next Steps</vt:lpstr>
      <vt:lpstr>BACK UP</vt:lpstr>
      <vt:lpstr>HR DOMAIN   [ALPHA PROJECT]</vt:lpstr>
      <vt:lpstr>Définition &amp; Objectifs du Projet ALPHA</vt:lpstr>
      <vt:lpstr>Diapositive 12</vt:lpstr>
      <vt:lpstr>Planning du Projet ALPHA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Organization’s Project Level A June 11th, 2009</dc:title>
  <dc:creator>baudon</dc:creator>
  <dc:description/>
  <cp:lastModifiedBy>a27034</cp:lastModifiedBy>
  <cp:revision>61</cp:revision>
  <dcterms:created xsi:type="dcterms:W3CDTF">2009-06-11T08:23:57Z</dcterms:created>
  <dcterms:modified xsi:type="dcterms:W3CDTF">2009-06-23T10:35:35Z</dcterms:modified>
</cp:coreProperties>
</file>